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DC516-ADD7-F224-6D30-B20A9AB17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5A49BD6-2656-0F09-0E5C-FABB5E494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34D9B03-4EF0-52BE-8383-118ADBF10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ECFE1E5-BCB5-8832-12B3-92E624CDF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E6A65BA-1351-1ECE-7197-60B485EA2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7364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CABB6A-21C6-66F5-93C0-3FD656D0E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9B13148-80F7-37EC-2A4F-219EA70D8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8D6BF1C-1DA9-0F9A-D2BB-A632F6B58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ACC1F25-E4A5-1635-D739-04D203D6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BAE886E-29EB-4E75-F19F-2B69BD128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69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D025F73-CA55-735A-B429-DEC637159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1BAA69E-F1B4-2EAC-7CDB-C0B1DDD1D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0D4B38-21D0-26FA-8A70-070C3B70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26CA4E0-AE4F-E97C-3C32-1FCDDEE68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1F08E5-F14C-2467-4862-955EFA01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914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98158A-57FB-AB54-4D37-D291F0B12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F8D77A-9A84-A59F-F10F-03688A23D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14DE37-305A-AB7E-AAFE-59A0BF37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B77CD7-A270-8048-EFEC-602021E54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D08FC8C-82EF-F533-6FE0-D11F11541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945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ED677C-B029-040C-19DD-E316B9029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DD0420-C4C7-50BA-6F2F-4545CB3D4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E601B9C-6A7D-8FDC-1DE9-A6503234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8A8EFF8-A916-330E-3B24-D1EB3B7B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B27833D-5E1D-E183-0CC2-E23EE32F0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71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DBEC16-266D-3C0A-B513-7C677679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238A7D-FDA8-5B1A-ACAA-052006C5C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F619DE8-991D-401B-5DFD-2506840B9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064889-CC52-8724-7079-C617285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35EC996-42DF-9DE9-4179-31867D92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99F0B63-D366-40D7-958C-1863196D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405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C4A79D-FF73-7E1E-0E5F-53882259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070378-BCBF-9115-68B6-AEC0DEF76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DE47574-B10A-8389-6A3F-D50FC813A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9C202C4-838E-B1EE-7393-AB14E9AFD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00DA359-1815-FBB5-A24C-01185A4F2E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19FF14F-3BF3-B375-0837-D0E9061DE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DA07962-D2D8-3B34-5737-5C7C22158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59BF445-0021-1BFA-C348-3BD4A0684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938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1B5B53-57A4-7989-63A1-8C54A6B9D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961391E-5AFF-5310-893B-8CD8AC756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551BD5-3314-1138-794A-5E05B5BF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BD4D694-2386-5F04-D0C9-D7E10BB26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12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E167C15-D099-BF07-E6C3-A067EBB5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DDF531C-5BCF-BB76-628C-2B988D92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9867DB7-B7C2-E49C-E8DB-3A4B92208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859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21A36A-AEF1-F018-DC28-95372AA90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2D0E32-660C-EF0B-6522-231515AD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CE7237B-4341-3DD2-604B-19FA3C968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CEECB9E-F408-B091-A7EE-422CE33D7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0784820-D308-6654-025B-493AC50B7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E2D25C2-FBC0-E9EF-0A89-D7732933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366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EBA9E3-46B6-ED8E-033F-60B110555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5DBF2D1-C58C-A5C5-365B-973488E9C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F70E530-C5CA-01A7-0BEF-A96D14986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CEA2516-B02D-B344-FF6F-07CE47822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AC8EC8E-A340-D614-2A16-3495C9641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DC3A0AA-2B29-CAF0-4B95-2B0AA2A7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256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78CEDB1-EDE3-1BF8-4A41-C690A614C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54BCD26-E9AA-29D3-D74D-1883772B3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B1CDBF2-A957-2631-92EB-AA13E55EF2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BAE69-DD87-40E2-A024-65B7530752B0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BA6155F-DE7E-69BE-5097-19060D82A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BA148D-DBFC-F741-A337-87C089E1A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42924-36E9-4ED8-9CEE-97A7E4C4E7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701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FE760D-02EA-9747-C4DF-F5B8C5A90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NARAŻENIE NA RADON</a:t>
            </a:r>
            <a:br>
              <a:rPr lang="pl-PL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POMIESZCZENIACH ORAZ ZWIĄZANE Z NARAŻENIEM NA RADON ZAGROŻENIE DLA ZDROWIA </a:t>
            </a:r>
            <a:br>
              <a:rPr lang="pl-PL" sz="1800" dirty="0">
                <a:effectLst/>
                <a:latin typeface="Avenir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F8E75C-9978-BD74-CFEF-E386547ACA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Siemiatycze 2023r.</a:t>
            </a:r>
          </a:p>
        </p:txBody>
      </p:sp>
    </p:spTree>
    <p:extLst>
      <p:ext uri="{BB962C8B-B14F-4D97-AF65-F5344CB8AC3E}">
        <p14:creationId xmlns:p14="http://schemas.microsoft.com/office/powerpoint/2010/main" val="3226080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ADC58A-1BC4-7539-8DF6-717F5AF3E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3137"/>
            <a:ext cx="10515600" cy="5743826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W istniejących już budynkach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można zastosować następujące metody: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600" b="1" dirty="0">
                <a:effectLst/>
                <a:latin typeface="Times New Roman" panose="02020603050405020304" pitchFamily="18" charset="0"/>
                <a:ea typeface="TimesNewRomanPSMT"/>
              </a:rPr>
              <a:t>likwidacja nieszczelności 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w fundamentach, podłogach lub ścianach</a:t>
            </a:r>
            <a:r>
              <a:rPr lang="pl-PL" sz="1600" b="1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oraz wokół instalacji doprowadzających media. Można w tym celu zastosować silikon, jak również folie i papy </a:t>
            </a:r>
            <a:r>
              <a:rPr lang="pl-PL" sz="1600" dirty="0" err="1">
                <a:effectLst/>
                <a:latin typeface="Times New Roman" panose="02020603050405020304" pitchFamily="18" charset="0"/>
                <a:ea typeface="TimesNewRomanPSMT"/>
              </a:rPr>
              <a:t>antyradonowe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. Np. pokrycie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ścian tynkiem cementowo-wapiennym i podwójną warstwą farby olejnej zmniejsza współczynnik ekshalacji radonu o ok. 75%, farba emulsyjna – o ok. 35%,a farba klejowa –o ok. 20%,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600" b="1" dirty="0">
                <a:effectLst/>
                <a:latin typeface="Times New Roman" panose="02020603050405020304" pitchFamily="18" charset="0"/>
                <a:ea typeface="TimesNewRomanPSMT"/>
              </a:rPr>
              <a:t>częste i długotrwałe wietrzenie 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przez otwarcie okien. Wietrzenie powoduje, że ciśnienie powietrza i stężenie radonu w pomieszczeniu zrównują </a:t>
            </a:r>
            <a:r>
              <a:rPr lang="pl-PL" sz="1600" dirty="0" err="1">
                <a:effectLst/>
                <a:latin typeface="Times New Roman" panose="02020603050405020304" pitchFamily="18" charset="0"/>
                <a:ea typeface="TimesNewRomanPSMT"/>
              </a:rPr>
              <a:t>sięz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 ciśnieniem atmosferycznym i stężeniem radonu w powietrzu na zewnątrz budynku,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600" b="1" dirty="0">
                <a:effectLst/>
                <a:latin typeface="Times New Roman" panose="02020603050405020304" pitchFamily="18" charset="0"/>
                <a:ea typeface="TimesNewRomanPSMT"/>
              </a:rPr>
              <a:t>zwiększenie częstości wymian powierza za pomocą mechanicznego systemu wentylacyjnego. 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Zadaniem wentylacji nawiewowo-wywiewnej jest wymiana powietrza. W miejsce wywiewanego „zużytego” powietrza napływa „świeże”, które równocześnie zawiera mniej radonu,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zmniejszenie stężenia radonu w budynkach przez zastosowanie tzw. </a:t>
            </a:r>
            <a:r>
              <a:rPr lang="pl-PL" sz="1600" b="1" dirty="0">
                <a:effectLst/>
                <a:latin typeface="Times New Roman" panose="02020603050405020304" pitchFamily="18" charset="0"/>
                <a:ea typeface="TimesNewRomanPSMT"/>
              </a:rPr>
              <a:t>studni radonowej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. Pod fundamentami lub obok budynku instaluje się wentylatory o dużej mocy, które wysysają powietrze glebowe spod budynku i wyrzucają je do atmosfery na wysokość ok. 2 m. W ten sposób obniżają ciśnienie powietrza w podłożu,</a:t>
            </a:r>
          </a:p>
          <a:p>
            <a:pPr marL="34290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zmniejszenie stężenia radonu w powietrzu pomieszczeń można osiągnąć także stosując </a:t>
            </a:r>
            <a:r>
              <a:rPr lang="pl-PL" sz="1600" b="1" dirty="0">
                <a:effectLst/>
                <a:latin typeface="Times New Roman" panose="02020603050405020304" pitchFamily="18" charset="0"/>
                <a:ea typeface="TimesNewRomanPSMT"/>
              </a:rPr>
              <a:t>system poduszki powietrznej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. Metoda polega na wypompowaniu powietrza z wnętrza budynku pod jego fundamenty. W związku z tym, że powietrze glebowe jest wypychane spod fundamentów przez powietrze wnętrza budynku, w którym stężenie radonu jest niższe, stężenie radonu w podłożu obniża się, a co za tym idzie także stężenie radonu w budynku ulega zmniejszeniu,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buNone/>
              <a:tabLst>
                <a:tab pos="939800" algn="l"/>
              </a:tabLst>
            </a:pPr>
            <a:endParaRPr lang="pl-PL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62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6C768-F99C-51DA-134C-1528430FA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5116"/>
            <a:ext cx="10515600" cy="5751847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podwyższenie ciśnienia przez </a:t>
            </a: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zastosowanie instalacji nawiewu z poddasza,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 wytwarzającej nadciśnienie w budynku w celu </a:t>
            </a: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zmniejszenia wpływu efektu kominowego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 oraz wiatru. Zapobiega to zasysaniu radonu z podłoża,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wentylację przestrzeni podpodłogowej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 - usuwa poza budynek radon, który przeniknął z podłoża, uniemożliwiając jego przejście do wyżej położonych pomieszczeń. Wentylacja taka wymaga istnienia powierzchni podpodłogowej, którą można przewietrzać w sposób naturalny lub wymuszony,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depresję podpodłogową (pułapkę radonową), 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która</a:t>
            </a: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uważana jest za najskuteczniejszy czynnik redukujący stężenie radonu w budynkach Jest to wgłębienie w kształcie studzienki (studni radonowej) w gruncie pod budynkiem lub w piwnicy z wentylatorem wyciągającym powietrze poza budynek, a więc wytwarzającym we wgłębieniu podciśnienie. Radon wysysany jest z przestrzeni pod budynkiem zanim przeniknie do wnętrza, 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wysysanie za pomocą odpowiedniej instalacji powietrza zawierającego radon spod płyty fundamentowej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. Wysysanie powietrza jest najbardziej wydajne w przypadku braku litej płyty betonowej. Jeśli płyta istnieje wysysanie następuje przez szczeliny, pęknięcia i inne nieszczelności,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  <a:tabLst>
                <a:tab pos="939800" algn="l"/>
              </a:tabLst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NewRomanPSMT"/>
              </a:rPr>
              <a:t>wymiana gruntu wokół budynku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 na grunt zawierający znacznie mniej izotopu radu, z którego powstaje radon. Należy dodatkowo zastosować izolację i drenaż.  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                                                                                        Dziękuję za uwagę </a:t>
            </a:r>
          </a:p>
        </p:txBody>
      </p:sp>
    </p:spTree>
    <p:extLst>
      <p:ext uri="{BB962C8B-B14F-4D97-AF65-F5344CB8AC3E}">
        <p14:creationId xmlns:p14="http://schemas.microsoft.com/office/powerpoint/2010/main" val="208308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EEEC25-8101-368D-E77B-0DEDE66C9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- informacje ogólne </a:t>
            </a:r>
            <a:br>
              <a:rPr lang="pl-PL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92B25A-2019-4B55-0164-EB6085614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to jeden z naturalnych pierwiastków promieniotwórczy występujący</a:t>
            </a:r>
            <a:b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przyrodzie. Jest to gaz szlachetny, nie posiada smaku, zapachu, barwy. Dobrze rozpuszcza się w wodzie i rozpuszczalnikach organicznych. Głównym źródłem radonu (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222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Rn) w atmosferze, budynkach i innych pomieszczeniach zamkniętych jest powietrze glebowe (około 80%). Pozostałe źródła to materiały budowlane, woda, gaz ziemny.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Stężenie promieniotwórcze radonu (stężenie radonu) 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222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 w powietrzu mierzy się w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Bq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/m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Jeden bekerel (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Bq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to 1 rozpad promieniotwórczy atomu w ciągu 1 sekundy.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Obecność radonu w przyrodzie powoduje, że organizm człowieka otrzymuje co roku dawkę skuteczną rzędu 1,2 </a:t>
            </a:r>
            <a:r>
              <a:rPr lang="pl-PL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mSv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(2019r.). </a:t>
            </a: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Człowiek oddychając wprowadza do płuc wraz z powietrzem 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222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 i jego produkty rozpadu. Produkty rozpadu 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222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 to ciała stałe, które osadzają się w drogach oddechowych. Najbardziej obciążające organizm są cztery </a:t>
            </a:r>
            <a:r>
              <a:rPr lang="pl-PL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krótkożyciowe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pochodne radonu: polon (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214 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 i 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218 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Po), bizmut (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214 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Bi) i ołów (</a:t>
            </a:r>
            <a:r>
              <a:rPr lang="pl-PL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214 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Pb).</a:t>
            </a: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Często pojawia się argument, że radon jest drugą, po paleniu tytoniu, przyczyną </a:t>
            </a:r>
            <a:r>
              <a:rPr lang="pl-PL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zachorowań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raka płuc. Dla grupy osób niepalących, ekspozycja na radon jest najważniejszym czynnikiem zwiększającym ryzyko zachorowania na raka płuc. Palenie tytoniu i ekspozycja na radon powoduje, że ryzyko zachorowania na raka płuc osób palących</a:t>
            </a:r>
            <a:b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eksponowanych na radon jest 10 – 20 razy większe, niż dla niepalących.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48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E39054-5C0C-606D-83D5-EC90B51BE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884"/>
            <a:ext cx="10515600" cy="58400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Zgodnie z ustawą z dnia 29 listopada 2000 r. – Prawo atomowe (Dz. U. z 2021 r. poz. 1941)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poziom odniesienia dla średniorocznego stężenia promieniotwórczego </a:t>
            </a:r>
            <a:r>
              <a:rPr lang="pl-PL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radonuw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pomieszczeniach prze­znaczonych na pobyt ludzi wynosi 300 </a:t>
            </a:r>
            <a:r>
              <a:rPr lang="pl-PL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Bq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/m</a:t>
            </a:r>
            <a:r>
              <a:rPr lang="pl-PL" sz="18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1800" dirty="0">
              <a:effectLst/>
              <a:latin typeface="Avenir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tabLst>
                <a:tab pos="450215" algn="l"/>
                <a:tab pos="685800" algn="l"/>
              </a:tabLst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naturalnie uwalniany z podłoża, dostaje się do budynku wraz z powietrzem zasysanym z gruntu przez 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90741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szczeliny w fun­damentach,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90741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spękania w murach i podłodze,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90741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studzienki kanalizacyjne,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90741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nieszczelności wokół rur wodno-kanalizacyjnych, przewodów elektrycznych,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90741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złącza konstrukcyjne,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76898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materiałów budowlanych. 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0215" algn="l"/>
                <a:tab pos="4806315" algn="l"/>
              </a:tabLs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Źródłem radonu w pomieszczeniach przeznaczonych na pobyt ludzi są: </a:t>
            </a:r>
            <a:endParaRPr lang="pl-PL" sz="1800" b="1" dirty="0">
              <a:effectLst/>
              <a:latin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0215" algn="l"/>
                <a:tab pos="4806315" algn="l"/>
              </a:tabLs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materiały budowlane pochodzenia mineralnego, </a:t>
            </a:r>
            <a:endParaRPr lang="pl-PL" sz="1800" b="1" dirty="0">
              <a:effectLst/>
              <a:latin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0215" algn="l"/>
                <a:tab pos="4806315" algn="l"/>
              </a:tabLs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radon przenikający z gruntu, </a:t>
            </a:r>
            <a:endParaRPr lang="pl-PL" sz="1800" b="1" dirty="0">
              <a:effectLst/>
              <a:latin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8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0215" algn="l"/>
                <a:tab pos="4806315" algn="l"/>
              </a:tabLst>
            </a:pPr>
            <a:r>
              <a:rPr lang="pl-PL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woda wodociągowa, </a:t>
            </a:r>
            <a:endParaRPr lang="pl-PL" sz="1800" b="1" dirty="0">
              <a:effectLst/>
              <a:latin typeface="Times New Roman" panose="02020603050405020304" pitchFamily="18" charset="0"/>
            </a:endParaRP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gaz ziemny.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660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69ABD85A-EF02-4B88-0732-C765D8729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888"/>
            <a:ext cx="10515600" cy="5680075"/>
          </a:xfrm>
        </p:spPr>
        <p:txBody>
          <a:bodyPr/>
          <a:lstStyle/>
          <a:p>
            <a:r>
              <a:rPr lang="pl-PL" sz="1600" b="1" i="1" dirty="0">
                <a:effectLst/>
                <a:latin typeface="Times New Roman" panose="02020603050405020304" pitchFamily="18" charset="0"/>
                <a:ea typeface="TimesNewRomanPSMT"/>
              </a:rPr>
              <a:t>Szczelna warstwa betonu pod podłogą może uniemożliwić przenikanie radonu z gruntu do budynku.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78815" algn="just">
              <a:lnSpc>
                <a:spcPct val="150000"/>
              </a:lnSpc>
              <a:tabLst>
                <a:tab pos="450215" algn="l"/>
                <a:tab pos="685800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Na stężenie radonu w budynkach wpływ może mieć także :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768985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szczelność pomieszczeń, 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768985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 wentylacja (grawitacyjna i wymuszona),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768985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 warunki pogodowe (temperatura, wiatr), 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768985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NewRomanPSMT"/>
              </a:rPr>
              <a:t> przyzwyczajenia mieszkańców (wietrzenie, palenie tytoniu). </a:t>
            </a:r>
          </a:p>
          <a:p>
            <a:pPr algn="just">
              <a:lnSpc>
                <a:spcPct val="150000"/>
              </a:lnSpc>
              <a:tabLst>
                <a:tab pos="450215" algn="l"/>
                <a:tab pos="685800" algn="l"/>
              </a:tabLst>
            </a:pPr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może być równie</a:t>
            </a:r>
            <a:r>
              <a:rPr lang="pl-PL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ż uwalniany z niektórych materiałów budowlanych. 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Wynika to z użycia do produkcji materiałów budowlanych naturalnie występujących minerałów. </a:t>
            </a:r>
            <a:r>
              <a:rPr lang="pl-P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Najwyższe stężenie radonu notuje się w materiałach wykonanych z żużla, popiołów</a:t>
            </a:r>
            <a:r>
              <a:rPr lang="pl-PL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kamienia.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Rozpuszczalność radonu w wodzie powoduje, że jest on uwalniany do powietrza podczas takich czynności jak mycie czy pranie. </a:t>
            </a:r>
          </a:p>
          <a:p>
            <a:pPr marL="0" indent="0">
              <a:lnSpc>
                <a:spcPct val="150000"/>
              </a:lnSpc>
              <a:buNone/>
              <a:tabLst>
                <a:tab pos="450215" algn="l"/>
                <a:tab pos="685800" algn="l"/>
              </a:tabLst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0215" algn="l"/>
                <a:tab pos="685800" algn="l"/>
                <a:tab pos="768985" algn="l"/>
              </a:tabLst>
            </a:pP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42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39788ECD-0AB8-C42A-19D3-2814903ED8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1166" y="643467"/>
            <a:ext cx="5069668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25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793975-A77E-F59D-8140-AD2B4D754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5432"/>
            <a:ext cx="10515600" cy="5631531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  <a:tabLst>
                <a:tab pos="1594485" algn="l"/>
              </a:tabLst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pl-PL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Najwyższe stężenie radonu występuje w piwnicach</a:t>
            </a:r>
            <a:endParaRPr lang="pl-PL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 względu na to, że radon jest ośmiokrotnie cięższy od powietrza</a:t>
            </a:r>
            <a:r>
              <a:rPr lang="pl-PL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jego stężenie</a:t>
            </a:r>
            <a:br>
              <a:rPr lang="pl-PL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budynkach jest najwyższe przy powierzchni ziemi,</a:t>
            </a:r>
            <a:r>
              <a:rPr lang="pl-PL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więc w piwnicach, następnie na parterze (w kuchni jest wyższe niż w pokoju, gdyż dochodzi radon uwalniany z wody wodociągowej i gazu ziemnego), obniżając się na wyższych kondygnacjach. </a:t>
            </a:r>
            <a:r>
              <a:rPr lang="pl-PL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kolei, na wyższych kondygnacjach maleje wpływ radonu docierającego z podłoża, a większego znaczenia nabiera radon uwalniany z materiałów budowlanych. </a:t>
            </a:r>
            <a:r>
              <a:rPr lang="pl-PL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Stężenia te ulegają zmianom sezonowym i dobowym. W ciągu roku </a:t>
            </a:r>
            <a:r>
              <a:rPr lang="pl-PL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najniższe stężenie występuje latem, a najwyższe</a:t>
            </a:r>
            <a:br>
              <a:rPr lang="pl-PL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okresie jesienno-zimowym. Z kolei, w ciągu doby najwyższe wartości są obserwowane w nocy, a najniższe w południe. </a:t>
            </a:r>
          </a:p>
          <a:p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56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2F3686-3AD1-D2B8-450C-AA7413E0D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5221"/>
            <a:ext cx="10515600" cy="5711742"/>
          </a:xfrm>
        </p:spPr>
        <p:txBody>
          <a:bodyPr/>
          <a:lstStyle/>
          <a:p>
            <a:pPr marL="0" indent="0" algn="ctr">
              <a:buNone/>
            </a:pPr>
            <a:r>
              <a:rPr lang="pl-PL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Głównym skutkiem działania radonu na organizm człowieka są choroby nowotworowe układu oddechowego - głównie płuc.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dostaje się do organizmu człowieka, głównie wraz z wdychanym powietrzem atmosferycznym. Wdychana dawka zależy od jego stężenia w powietrzu, szybkości oddychania, obszaru płuc i głębokości wniknięcia do nich promieniotwórczych cząstek. 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powietrzu,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krótkożyciowe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produkty rozpadu radonu 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222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 jak polon 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218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 czy ołów 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206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Pb, łączą się z cząsteczkami płynu  tworząc tzw. aerozole promieniotwórcze. Radon i jego pochodne są także wdychane wraz z pyłami i dymem tytoniowym.</a:t>
            </a:r>
            <a:endParaRPr lang="pl-PL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Sam radon, jako gaz szlachetny nie stanowi dużego zagrożenia, gdyż nie wchodzi w reakcje z innymi cząsteczkami. Jego produkty rozpadu, które są ciałami stałymi (metale ciężkie) mogą osadzać się w pęcherzykach płucnych,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emitując stąd promieniowanie alfa (α). 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Rozpad pochodnych radonu na ściankach płuc (poprzez emisję cząstek α) ma istotny wpływ na wielkość dawki otrzymanej przez organy wchodzące w skład układu oddechowego.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zatrzymanie w płucach może powodować uszkodzenia radiacyjne, prowadzące do rozwoju choroby nowotworowej.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pl-PL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i jego pochodne wdychane z powietrzem atmosferycznym są drugim po paleniu tytoniu czynnikiem decydującym o zapadalności na nowotwór płuc.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2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5280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1C7390-36FF-919F-318A-0B9179E9E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3242"/>
            <a:ext cx="10515600" cy="57037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Radon a palenie tytoniu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Szkodliwość palenia tytoniu jest już powszechnie znana. Uważa się, że aktywne palenie odpowiada za około               90 %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zachorowań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raka płuc. Jednak, niewiele osób zdaje sobie sprawę, że kolejnym decydującym o zapadalności na nowotwór płuc czynnikiem jest promieniowanie jonizujące, a dokładnie wdychanie promieniotwórczego pierwiastka, jakim jest radon.</a:t>
            </a:r>
          </a:p>
          <a:p>
            <a:pPr marL="0" indent="0" algn="ctr">
              <a:buNone/>
            </a:pPr>
            <a:r>
              <a:rPr lang="pl-PL" sz="1800" b="1" i="1" dirty="0">
                <a:effectLst/>
                <a:latin typeface="Times New Roman" panose="02020603050405020304" pitchFamily="18" charset="0"/>
                <a:ea typeface="TimesNewRomanPSMT"/>
              </a:rPr>
              <a:t>Ekspozycja na radon w pomieszczeniach jest uważana za drugi po paleniu tytoniu czynnik ryzyka wystąpienia nowotworu płuc u osób palących oraz jako pierwszy u niepalących.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W związku z doniesieniami odnośnie związku narażenia na radon z ryzykiem wystąpienia raka płuc, w 1988 r, Międzynarodowa Agencja do Spraw Badań nad Rakiem (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NewRomanPSMT"/>
              </a:rPr>
              <a:t>International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NewRomanPSMT"/>
              </a:rPr>
              <a:t>Agency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NewRomanPSMT"/>
              </a:rPr>
              <a:t>for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NewRomanPSMT"/>
              </a:rPr>
              <a:t>Research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NewRomanPSMT"/>
              </a:rPr>
              <a:t> on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NewRomanPSMT"/>
              </a:rPr>
              <a:t>Cancer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, IARC) zakwalifikowała radon do grupy 1 kancerogenów. Szacuje się, że od 1 do 14 % przypadków raka płuc na świecie jest spowodowane przez radon w pomieszczeniach.</a:t>
            </a:r>
          </a:p>
          <a:p>
            <a:pPr marL="0" indent="0" algn="just">
              <a:buNone/>
            </a:pPr>
            <a:r>
              <a:rPr lang="pl-PL" sz="1800" b="1" i="1" dirty="0">
                <a:effectLst/>
                <a:latin typeface="Times New Roman" panose="02020603050405020304" pitchFamily="18" charset="0"/>
                <a:ea typeface="TimesNewRomanPSMT"/>
              </a:rPr>
              <a:t>Wzrost liczby przypadków raka płuc obserwuje się nawet przy stężeniu radonu poniżej 300 </a:t>
            </a:r>
            <a:r>
              <a:rPr lang="pl-PL" sz="1800" b="1" i="1" dirty="0" err="1">
                <a:effectLst/>
                <a:latin typeface="Times New Roman" panose="02020603050405020304" pitchFamily="18" charset="0"/>
                <a:ea typeface="TimesNewRomanPSMT"/>
              </a:rPr>
              <a:t>Bq</a:t>
            </a:r>
            <a:r>
              <a:rPr lang="pl-PL" sz="1800" b="1" i="1" dirty="0">
                <a:effectLst/>
                <a:latin typeface="Times New Roman" panose="02020603050405020304" pitchFamily="18" charset="0"/>
                <a:ea typeface="TimesNewRomanPSMT"/>
              </a:rPr>
              <a:t>/m</a:t>
            </a:r>
            <a:r>
              <a:rPr lang="pl-PL" sz="1800" b="1" i="1" baseline="30000" dirty="0">
                <a:effectLst/>
                <a:latin typeface="Times New Roman" panose="02020603050405020304" pitchFamily="18" charset="0"/>
                <a:ea typeface="TimesNewRomanPSMT"/>
              </a:rPr>
              <a:t>3</a:t>
            </a:r>
            <a:r>
              <a:rPr lang="pl-PL" sz="1800" b="1" i="1" dirty="0">
                <a:effectLst/>
                <a:latin typeface="Times New Roman" panose="02020603050405020304" pitchFamily="18" charset="0"/>
                <a:ea typeface="TimesNewRomanPSMT"/>
              </a:rPr>
              <a:t>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Toksyczny dym papierosowy, wdychany w pomieszczeniu o wysokim stężeniu radonu powoduje głębokie wnikanie pierwiastka do płuc.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Występuje tu zjawisko synergizmu, czyli wzajemnego wzmacniania się działania dwóch czynników szkodliwych.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Niekorzystny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wpływ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radonu i palenia tytoniu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łącznie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jest większy niż suma efektów obu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czynników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. Ryzyko wystąpienia raka płuc u palaczy narażonych na działanie radonu jest ok. 6-10 razy wyższe niż w przypadku osób niepalących. Według EPA (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Agencja Ochrony Środowiska,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ang.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Environmental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Protection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Agency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ekspozycja na radon na poziomie do 148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Bq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/m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 ciągu całego życia spowoduje rozwój raka płuca u 7 osób spośród 1000 niepalących i aż u 63 osób spośród 1000 palących tytoń.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Uznaje się, że palenie tytoniu zwiększa ryzyko wystąpienia nowotworu wynikające z narażenia na radon na poziomie populacji. </a:t>
            </a:r>
          </a:p>
          <a:p>
            <a:pPr marL="0" indent="0" algn="just">
              <a:buNone/>
            </a:pPr>
            <a:endParaRPr lang="pl-PL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NewRomanPSMT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792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0A6007-90C0-C39E-D830-EAFEB5D2C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0947"/>
            <a:ext cx="10515600" cy="58160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DOSTĘPNE ŚRODKI TECHNICZNE SŁUŻĄCE OGRANICZENIU WYSTĘPUJĄCYCH STĘŻEŃ RADONU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Zgodnie z obowiązującym obecnie ustawodawstwem poziom odniesienia dla średniorocznego stężenia promieniotwórczego radonu w pomieszczeniach wynosi 300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Bq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/m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Jednakże, organizacje międzynarodowe, w tym Światowa Organizacja Zdrowia, rekomendują poziom referencyjny 100-300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Bq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/m</a:t>
            </a:r>
            <a:r>
              <a:rPr lang="pl-PL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sugerują podejmowanie dalszych kroków zmierzających do redukcji stężenia radonu.</a:t>
            </a:r>
          </a:p>
          <a:p>
            <a:pPr marL="0" indent="0" algn="just">
              <a:buNone/>
            </a:pPr>
            <a:r>
              <a:rPr lang="pl-PL" sz="1800" b="1" i="1" dirty="0">
                <a:effectLst/>
                <a:latin typeface="Times New Roman" panose="02020603050405020304" pitchFamily="18" charset="0"/>
                <a:ea typeface="TimesNewRomanPSMT"/>
              </a:rPr>
              <a:t>W celu minimalizacji stężenia radonu w pomieszczeniach przeznaczonych na pobyt ludzi można zastosować dostępne środki techniczne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NewRomanPSMT"/>
              </a:rPr>
              <a:t>Na etapie budowy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NewRomanPSMT"/>
              </a:rPr>
              <a:t>, można zastosować: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906780" algn="l"/>
              </a:tabLst>
            </a:pP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specjalną konstrukcję fundamentów ze wzmocnionymi krawędziami, zapobiegającą nieszczelności między płytą i ścianami, którymi radon może wnikać do wnętrza, 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906780" algn="l"/>
              </a:tabLst>
            </a:pP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uszczelnianie fundamentów i zastosowanie systemu wentylacji jednocześnie. Konstrukcja taka składa się z rur montowanych przed wylaniem płyty fundamentowej oraz układania mat izolacyjnych,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906780" algn="l"/>
              </a:tabLst>
            </a:pP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grubą, szczelną płytę fundamentową i wymuszoną wentylację pod płytą oraz częściową wymianę grunt pod fundamentem, 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906780" algn="l"/>
              </a:tabLst>
            </a:pPr>
            <a:r>
              <a:rPr lang="pl-PL" sz="1700" dirty="0">
                <a:effectLst/>
                <a:latin typeface="Times New Roman" panose="02020603050405020304" pitchFamily="18" charset="0"/>
                <a:ea typeface="TimesNewRomanPSMT"/>
              </a:rPr>
              <a:t>materiały budowlane, w których nie stwierdzono podwyższonych stężeń pierwiastków promieniotwórczych.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014499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1740</Words>
  <Application>Microsoft Office PowerPoint</Application>
  <PresentationFormat>Panoramiczny</PresentationFormat>
  <Paragraphs>80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Avenir</vt:lpstr>
      <vt:lpstr>Calibri</vt:lpstr>
      <vt:lpstr>Calibri Light</vt:lpstr>
      <vt:lpstr>Symbol</vt:lpstr>
      <vt:lpstr>Times New Roman</vt:lpstr>
      <vt:lpstr>Motyw pakietu Office</vt:lpstr>
      <vt:lpstr>NARAŻENIE NA RADON W POMIESZCZENIACH ORAZ ZWIĄZANE Z NARAŻENIEM NA RADON ZAGROŻENIE DLA ZDROWIA  </vt:lpstr>
      <vt:lpstr>Radon - informacje ogólne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NARAŻENIE NA RADON W POMIESZCZENIACH ORAZ ZWIĄZANE Z NARAŻENIEM NA RADON ZAGROŻENIE DLA ZDROWIA  </dc:title>
  <dc:creator>PSSE Siemiatycze - Agnieszka Jurczuk</dc:creator>
  <cp:lastModifiedBy>PSSE Siemiatycze - Agnieszka Jurczuk</cp:lastModifiedBy>
  <cp:revision>2</cp:revision>
  <dcterms:created xsi:type="dcterms:W3CDTF">2023-02-14T09:50:49Z</dcterms:created>
  <dcterms:modified xsi:type="dcterms:W3CDTF">2023-03-14T07:24:59Z</dcterms:modified>
</cp:coreProperties>
</file>