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3"/>
  </p:notesMasterIdLst>
  <p:handoutMasterIdLst>
    <p:handoutMasterId r:id="rId34"/>
  </p:handoutMasterIdLst>
  <p:sldIdLst>
    <p:sldId id="2448" r:id="rId5"/>
    <p:sldId id="2462" r:id="rId6"/>
    <p:sldId id="259" r:id="rId7"/>
    <p:sldId id="2451" r:id="rId8"/>
    <p:sldId id="2464" r:id="rId9"/>
    <p:sldId id="2463" r:id="rId10"/>
    <p:sldId id="2465" r:id="rId11"/>
    <p:sldId id="2456" r:id="rId12"/>
    <p:sldId id="2457" r:id="rId13"/>
    <p:sldId id="2450" r:id="rId14"/>
    <p:sldId id="2467" r:id="rId15"/>
    <p:sldId id="2468" r:id="rId16"/>
    <p:sldId id="2469" r:id="rId17"/>
    <p:sldId id="2473" r:id="rId18"/>
    <p:sldId id="2474" r:id="rId19"/>
    <p:sldId id="2472" r:id="rId20"/>
    <p:sldId id="2470" r:id="rId21"/>
    <p:sldId id="2471" r:id="rId22"/>
    <p:sldId id="2476" r:id="rId23"/>
    <p:sldId id="2477" r:id="rId24"/>
    <p:sldId id="2478" r:id="rId25"/>
    <p:sldId id="2479" r:id="rId26"/>
    <p:sldId id="2480" r:id="rId27"/>
    <p:sldId id="2481" r:id="rId28"/>
    <p:sldId id="2482" r:id="rId29"/>
    <p:sldId id="260" r:id="rId30"/>
    <p:sldId id="2475" r:id="rId31"/>
    <p:sldId id="2436" r:id="rId32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9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4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3F52"/>
    <a:srgbClr val="E99757"/>
    <a:srgbClr val="01023B"/>
    <a:srgbClr val="2C2153"/>
    <a:srgbClr val="898989"/>
    <a:srgbClr val="2F33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033" autoAdjust="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>
        <p:guide orient="horz" pos="1992"/>
        <p:guide pos="3840"/>
        <p:guide orient="horz" pos="1416"/>
      </p:guideLst>
    </p:cSldViewPr>
  </p:slideViewPr>
  <p:outlineViewPr>
    <p:cViewPr>
      <p:scale>
        <a:sx n="33" d="100"/>
        <a:sy n="33" d="100"/>
      </p:scale>
      <p:origin x="0" y="-5189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8722"/>
    </p:cViewPr>
  </p:sorterViewPr>
  <p:notesViewPr>
    <p:cSldViewPr snapToGrid="0">
      <p:cViewPr varScale="1">
        <p:scale>
          <a:sx n="86" d="100"/>
          <a:sy n="86" d="100"/>
        </p:scale>
        <p:origin x="3864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0F97DFCF-F890-A143-9133-C8B65C9B01E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EFE2C281-2434-D94F-B4BD-BA3CD4DB8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DE69B67-9CAE-40C0-AE11-72E7B8F16173}" type="datetime1">
              <a:rPr lang="pl-PL" smtClean="0"/>
              <a:t>10.11.2022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C17CBFA-633D-5540-AFAA-BE1F495EC6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826B5631-D714-AD41-853B-A883ADC344D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65AE8BC-2AB3-9E4C-9797-2A6F8A74C74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39870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8D7D653-09B5-4A44-B3B4-A2CC0382B823}" type="datetime1">
              <a:rPr lang="pl-PL" noProof="0" smtClean="0"/>
              <a:t>10.11.2022</a:t>
            </a:fld>
            <a:endParaRPr lang="pl-PL" noProof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228B34ED-4CDD-41C9-90F7-D768D5559A6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2259706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17951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09878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96828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0561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29507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13194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87041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64153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25026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92812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3527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8160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782480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62280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153796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28672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73120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17095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001044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84390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934974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9491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613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48535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702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11646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228B34ED-4CDD-41C9-90F7-D768D5559A6F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2949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228B34ED-4CDD-41C9-90F7-D768D5559A6F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45767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4" name="Tekst — symbol zastępczy 13">
            <a:extLst>
              <a:ext uri="{FF2B5EF4-FFF2-40B4-BE49-F238E27FC236}">
                <a16:creationId xmlns:a16="http://schemas.microsoft.com/office/drawing/2014/main" id="{F80209DF-C4D9-43B8-AA05-F5361915304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12343" y="5922140"/>
            <a:ext cx="5167313" cy="518795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 style wzorca tekstu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758235C5-25B1-4243-9762-4AAD3C08E8B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038600" y="3608511"/>
            <a:ext cx="4114800" cy="51879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rtlCol="0">
            <a:noAutofit/>
          </a:bodyPr>
          <a:lstStyle>
            <a:lvl1pPr marL="0" indent="0" algn="ctr">
              <a:buNone/>
              <a:defRPr sz="1800" cap="all" baseline="0"/>
            </a:lvl1pPr>
          </a:lstStyle>
          <a:p>
            <a:pPr rtl="0"/>
            <a:r>
              <a:rPr lang="pl-PL" spc="300" noProof="0"/>
              <a:t>PRZEGLĄD ROCZNY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98B2C6E-DB6F-4476-8E95-9F6EC79392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0836" y="2445633"/>
            <a:ext cx="11490325" cy="823913"/>
          </a:xfrm>
        </p:spPr>
        <p:txBody>
          <a:bodyPr rtlCol="0">
            <a:noAutofit/>
          </a:bodyPr>
          <a:lstStyle>
            <a:lvl1pPr>
              <a:lnSpc>
                <a:spcPct val="150000"/>
              </a:lnSpc>
              <a:spcBef>
                <a:spcPts val="1000"/>
              </a:spcBef>
              <a:defRPr sz="4000" cap="all" spc="300" baseline="0"/>
            </a:lvl1pPr>
          </a:lstStyle>
          <a:p>
            <a:pPr rtl="0"/>
            <a:r>
              <a:rPr lang="pl-PL" noProof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823031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raz — symbol zastępczy 8">
            <a:extLst>
              <a:ext uri="{FF2B5EF4-FFF2-40B4-BE49-F238E27FC236}">
                <a16:creationId xmlns:a16="http://schemas.microsoft.com/office/drawing/2014/main" id="{186FE9B2-6286-484B-8943-95EE0B6B02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16550" cy="6858000"/>
          </a:xfrm>
          <a:effectLst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Numer slajdu — symbol zastępczy 5">
            <a:extLst>
              <a:ext uri="{FF2B5EF4-FFF2-40B4-BE49-F238E27FC236}">
                <a16:creationId xmlns:a16="http://schemas.microsoft.com/office/drawing/2014/main" id="{7D4E8708-8565-4A5B-9D9E-1D4F40EAF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6" name="Zawartość — symbol zastępczy 8">
            <a:extLst>
              <a:ext uri="{FF2B5EF4-FFF2-40B4-BE49-F238E27FC236}">
                <a16:creationId xmlns:a16="http://schemas.microsoft.com/office/drawing/2014/main" id="{42436126-0370-4532-A8AD-D20897982A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1661160"/>
            <a:ext cx="4646246" cy="2218585"/>
          </a:xfrm>
        </p:spPr>
        <p:txBody>
          <a:bodyPr rtlCol="0">
            <a:noAutofit/>
          </a:bodyPr>
          <a:lstStyle>
            <a:lvl1pPr>
              <a:defRPr/>
            </a:lvl1pPr>
          </a:lstStyle>
          <a:p>
            <a:pPr marL="0" indent="0" rtl="0">
              <a:lnSpc>
                <a:spcPct val="100000"/>
              </a:lnSpc>
              <a:buNone/>
            </a:pPr>
            <a:r>
              <a:rPr lang="pl-PL" sz="1600" noProof="0">
                <a:cs typeface="Biome Light" panose="020B0303030204020804" pitchFamily="34" charset="0"/>
              </a:rPr>
              <a:t>Kliknij, aby edytować styl wzorca tekstu.</a:t>
            </a:r>
          </a:p>
          <a:p>
            <a:pPr marL="0" indent="0" rtl="0">
              <a:buNone/>
            </a:pPr>
            <a:endParaRPr lang="pl-PL" noProof="0"/>
          </a:p>
        </p:txBody>
      </p:sp>
      <p:sp>
        <p:nvSpPr>
          <p:cNvPr id="17" name="Numer slajdu — symbol zastępczy 70">
            <a:extLst>
              <a:ext uri="{FF2B5EF4-FFF2-40B4-BE49-F238E27FC236}">
                <a16:creationId xmlns:a16="http://schemas.microsoft.com/office/drawing/2014/main" id="{AEC105AD-E933-4969-B038-0ABD6F013167}"/>
              </a:ext>
            </a:extLst>
          </p:cNvPr>
          <p:cNvSpPr txBox="1">
            <a:spLocks/>
          </p:cNvSpPr>
          <p:nvPr userDrawn="1"/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8C2E478F-E849-4A8C-AF1F-CBCC78A7CBFA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76CDEBF2-B5C9-4887-B717-81C3D1A73CA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612037"/>
            <a:ext cx="5897218" cy="884238"/>
          </a:xfrm>
        </p:spPr>
        <p:txBody>
          <a:bodyPr lIns="91440" rIns="91440" rtlCol="0" anchor="t">
            <a:noAutofit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016A7FA3-8C13-4E5A-88C4-4357C8ACD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07044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7131968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mknięc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D9074D0F-754F-4F2C-A410-F222D2D2346E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702365" y="1660810"/>
            <a:ext cx="10787270" cy="830649"/>
          </a:xfrm>
        </p:spPr>
        <p:txBody>
          <a:bodyPr rtlCol="0">
            <a:noAutofit/>
          </a:bodyPr>
          <a:lstStyle/>
          <a:p>
            <a:pPr rtl="0"/>
            <a:r>
              <a:rPr lang="pl-PL" sz="4000" spc="300" noProof="0"/>
              <a:t>Kliknij, aby edytować styl wzorca tytułu</a:t>
            </a:r>
          </a:p>
        </p:txBody>
      </p:sp>
      <p:sp>
        <p:nvSpPr>
          <p:cNvPr id="14" name="Tekst — symbol zastępczy 13">
            <a:extLst>
              <a:ext uri="{FF2B5EF4-FFF2-40B4-BE49-F238E27FC236}">
                <a16:creationId xmlns:a16="http://schemas.microsoft.com/office/drawing/2014/main" id="{F80209DF-C4D9-43B8-AA05-F5361915304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512343" y="5137992"/>
            <a:ext cx="5167313" cy="51879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1" name="Tekst — symbol zastępczy 13">
            <a:extLst>
              <a:ext uri="{FF2B5EF4-FFF2-40B4-BE49-F238E27FC236}">
                <a16:creationId xmlns:a16="http://schemas.microsoft.com/office/drawing/2014/main" id="{1D89734B-03E0-4ADE-8F62-C819F3E976D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8194" y="3903126"/>
            <a:ext cx="3064668" cy="518795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32" name="Tekst — symbol zastępczy 13">
            <a:extLst>
              <a:ext uri="{FF2B5EF4-FFF2-40B4-BE49-F238E27FC236}">
                <a16:creationId xmlns:a16="http://schemas.microsoft.com/office/drawing/2014/main" id="{85971F4D-8B59-4B3E-9169-64E0EF1BA8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63664" y="3893330"/>
            <a:ext cx="3064668" cy="518795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33" name="Tekst — symbol zastępczy 13">
            <a:extLst>
              <a:ext uri="{FF2B5EF4-FFF2-40B4-BE49-F238E27FC236}">
                <a16:creationId xmlns:a16="http://schemas.microsoft.com/office/drawing/2014/main" id="{90B19777-E2ED-419C-B486-857117FD081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539138" y="3903126"/>
            <a:ext cx="3064668" cy="518795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spc="300">
                <a:solidFill>
                  <a:schemeClr val="tx1"/>
                </a:solidFill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pl-PL" noProof="0"/>
              <a:t>kliknij, aby edytować</a:t>
            </a:r>
          </a:p>
        </p:txBody>
      </p:sp>
      <p:sp>
        <p:nvSpPr>
          <p:cNvPr id="34" name="Obraz online — symbol zastępczy 33">
            <a:extLst>
              <a:ext uri="{FF2B5EF4-FFF2-40B4-BE49-F238E27FC236}">
                <a16:creationId xmlns:a16="http://schemas.microsoft.com/office/drawing/2014/main" id="{1A58EB44-F532-4998-B316-61C738C37BF5}"/>
              </a:ext>
            </a:extLst>
          </p:cNvPr>
          <p:cNvSpPr>
            <a:spLocks noGrp="1"/>
          </p:cNvSpPr>
          <p:nvPr>
            <p:ph type="clipArt" sz="quarter" idx="19" hasCustomPrompt="1"/>
          </p:nvPr>
        </p:nvSpPr>
        <p:spPr>
          <a:xfrm>
            <a:off x="1754768" y="3098985"/>
            <a:ext cx="731520" cy="73152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pl-PL" noProof="0"/>
              <a:t>Ikona</a:t>
            </a:r>
          </a:p>
        </p:txBody>
      </p:sp>
      <p:sp>
        <p:nvSpPr>
          <p:cNvPr id="35" name="Obraz online — symbol zastępczy 33">
            <a:extLst>
              <a:ext uri="{FF2B5EF4-FFF2-40B4-BE49-F238E27FC236}">
                <a16:creationId xmlns:a16="http://schemas.microsoft.com/office/drawing/2014/main" id="{33763C3C-3545-40BD-9B2C-DC4C0E4CE819}"/>
              </a:ext>
            </a:extLst>
          </p:cNvPr>
          <p:cNvSpPr>
            <a:spLocks noGrp="1"/>
          </p:cNvSpPr>
          <p:nvPr>
            <p:ph type="clipArt" sz="quarter" idx="20" hasCustomPrompt="1"/>
          </p:nvPr>
        </p:nvSpPr>
        <p:spPr>
          <a:xfrm>
            <a:off x="5730240" y="3098985"/>
            <a:ext cx="731520" cy="73152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pl-PL" noProof="0"/>
              <a:t>Ikona</a:t>
            </a:r>
          </a:p>
        </p:txBody>
      </p:sp>
      <p:sp>
        <p:nvSpPr>
          <p:cNvPr id="36" name="Obraz online — symbol zastępczy 33">
            <a:extLst>
              <a:ext uri="{FF2B5EF4-FFF2-40B4-BE49-F238E27FC236}">
                <a16:creationId xmlns:a16="http://schemas.microsoft.com/office/drawing/2014/main" id="{1C5D3777-17F3-4225-8C52-2EF1DB4FD54A}"/>
              </a:ext>
            </a:extLst>
          </p:cNvPr>
          <p:cNvSpPr>
            <a:spLocks noGrp="1"/>
          </p:cNvSpPr>
          <p:nvPr>
            <p:ph type="clipArt" sz="quarter" idx="21" hasCustomPrompt="1"/>
          </p:nvPr>
        </p:nvSpPr>
        <p:spPr>
          <a:xfrm>
            <a:off x="9705712" y="3098985"/>
            <a:ext cx="731520" cy="731520"/>
          </a:xfrm>
        </p:spPr>
        <p:txBody>
          <a:bodyPr rtlCol="0">
            <a:noAutofit/>
          </a:bodyPr>
          <a:lstStyle>
            <a:lvl1pPr marL="0" indent="0">
              <a:buNone/>
              <a:defRPr/>
            </a:lvl1pPr>
          </a:lstStyle>
          <a:p>
            <a:pPr rtl="0"/>
            <a:r>
              <a:rPr lang="pl-PL" noProof="0"/>
              <a:t>Ikona</a:t>
            </a:r>
          </a:p>
        </p:txBody>
      </p:sp>
    </p:spTree>
    <p:extLst>
      <p:ext uri="{BB962C8B-B14F-4D97-AF65-F5344CB8AC3E}">
        <p14:creationId xmlns:p14="http://schemas.microsoft.com/office/powerpoint/2010/main" val="31737403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  <a:prstGeom prst="parallelogram">
            <a:avLst/>
          </a:prstGeom>
          <a:effectLst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C83D428-B974-43F4-9246-0A2EECA11A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068819" y="642927"/>
            <a:ext cx="4846320" cy="1435947"/>
          </a:xfrm>
        </p:spPr>
        <p:txBody>
          <a:bodyPr rtlCol="0" anchor="t">
            <a:noAutofit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5400" baseline="0"/>
            </a:lvl1pPr>
          </a:lstStyle>
          <a:p>
            <a:pPr rtl="0"/>
            <a:r>
              <a:rPr lang="pl-PL" noProof="0"/>
              <a:t>Tytuł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3" name="Tekst — symbol zastępczy 12">
            <a:extLst>
              <a:ext uri="{FF2B5EF4-FFF2-40B4-BE49-F238E27FC236}">
                <a16:creationId xmlns:a16="http://schemas.microsoft.com/office/drawing/2014/main" id="{9D00A38D-CFE8-4333-B9D2-D3E7EACA4F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68820" y="2078875"/>
            <a:ext cx="4114800" cy="3798888"/>
          </a:xfrm>
        </p:spPr>
        <p:txBody>
          <a:bodyPr rtlCol="0">
            <a:noAutofit/>
          </a:bodyPr>
          <a:lstStyle>
            <a:lvl1pPr marL="0" indent="0">
              <a:buNone/>
              <a:defRPr sz="1800" spc="3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1AA8588E-221D-4931-A290-C5C418443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068820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6291152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kst — symbol zastępczy 19">
            <a:extLst>
              <a:ext uri="{FF2B5EF4-FFF2-40B4-BE49-F238E27FC236}">
                <a16:creationId xmlns:a16="http://schemas.microsoft.com/office/drawing/2014/main" id="{E5539E44-E270-49B4-8B0A-07870325AA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25539" y="1546138"/>
            <a:ext cx="4023360" cy="464871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1400" spc="300" baseline="0" dirty="0">
                <a:solidFill>
                  <a:schemeClr val="lt1"/>
                </a:solidFill>
              </a:defRPr>
            </a:lvl1pPr>
          </a:lstStyle>
          <a:p>
            <a:pPr marL="0" lvl="0" algn="ctr" rtl="0"/>
            <a:r>
              <a:rPr lang="pl-PL" noProof="0"/>
              <a:t>KLIKNIJ, ABY EDYTOWAĆ STYLE WZORCÓW TEKSTU</a:t>
            </a:r>
          </a:p>
        </p:txBody>
      </p:sp>
      <p:sp>
        <p:nvSpPr>
          <p:cNvPr id="9" name="Obraz — symbol zastępczy 8">
            <a:extLst>
              <a:ext uri="{FF2B5EF4-FFF2-40B4-BE49-F238E27FC236}">
                <a16:creationId xmlns:a16="http://schemas.microsoft.com/office/drawing/2014/main" id="{186FE9B2-6286-484B-8943-95EE0B6B026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5416550" cy="6846932"/>
          </a:xfrm>
          <a:effectLst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Numer slajdu — symbol zastępczy 5">
            <a:extLst>
              <a:ext uri="{FF2B5EF4-FFF2-40B4-BE49-F238E27FC236}">
                <a16:creationId xmlns:a16="http://schemas.microsoft.com/office/drawing/2014/main" id="{7D4E8708-8565-4A5B-9D9E-1D4F40EAF9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6" name="Zawartość — symbol zastępczy 8">
            <a:extLst>
              <a:ext uri="{FF2B5EF4-FFF2-40B4-BE49-F238E27FC236}">
                <a16:creationId xmlns:a16="http://schemas.microsoft.com/office/drawing/2014/main" id="{42436126-0370-4532-A8AD-D20897982A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0" y="2799617"/>
            <a:ext cx="4646246" cy="2218585"/>
          </a:xfrm>
        </p:spPr>
        <p:txBody>
          <a:bodyPr rtlCol="0">
            <a:noAutofit/>
          </a:bodyPr>
          <a:lstStyle>
            <a:lvl1pPr>
              <a:defRPr/>
            </a:lvl1pPr>
          </a:lstStyle>
          <a:p>
            <a:pPr marL="0" indent="0" rtl="0">
              <a:lnSpc>
                <a:spcPct val="100000"/>
              </a:lnSpc>
              <a:buNone/>
            </a:pPr>
            <a:r>
              <a:rPr lang="pl-PL" sz="1600" noProof="0">
                <a:cs typeface="Biome Light" panose="020B0303030204020804" pitchFamily="34" charset="0"/>
              </a:rPr>
              <a:t>Kliknij, aby edytować styl wzorca tekstu.</a:t>
            </a:r>
          </a:p>
          <a:p>
            <a:pPr marL="0" indent="0" rtl="0">
              <a:buNone/>
            </a:pPr>
            <a:endParaRPr lang="pl-PL" noProof="0"/>
          </a:p>
        </p:txBody>
      </p:sp>
      <p:sp>
        <p:nvSpPr>
          <p:cNvPr id="17" name="Numer slajdu — symbol zastępczy 70">
            <a:extLst>
              <a:ext uri="{FF2B5EF4-FFF2-40B4-BE49-F238E27FC236}">
                <a16:creationId xmlns:a16="http://schemas.microsoft.com/office/drawing/2014/main" id="{AEC105AD-E933-4969-B038-0ABD6F013167}"/>
              </a:ext>
            </a:extLst>
          </p:cNvPr>
          <p:cNvSpPr txBox="1">
            <a:spLocks/>
          </p:cNvSpPr>
          <p:nvPr userDrawn="1"/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fld id="{8C2E478F-E849-4A8C-AF1F-CBCC78A7CBFA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CB0E4A3-5566-43FE-A59F-2C4F4FE7F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612037"/>
            <a:ext cx="5897218" cy="884238"/>
          </a:xfrm>
        </p:spPr>
        <p:txBody>
          <a:bodyPr lIns="91440" rIns="91440" rtlCol="0" anchor="t">
            <a:noAutofit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200">
                <a:solidFill>
                  <a:schemeClr val="tx1"/>
                </a:solidFill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247832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dzia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912AA41C-A030-4521-8130-6A8E4543F2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67922"/>
          </a:xfrm>
          <a:custGeom>
            <a:avLst/>
            <a:gdLst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6096000 w 6096000"/>
              <a:gd name="connsiteY2" fmla="*/ 6858000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58000"/>
              <a:gd name="connsiteX1" fmla="*/ 6096000 w 6096000"/>
              <a:gd name="connsiteY1" fmla="*/ 0 h 6858000"/>
              <a:gd name="connsiteX2" fmla="*/ 4242487 w 6096000"/>
              <a:gd name="connsiteY2" fmla="*/ 6833286 h 6858000"/>
              <a:gd name="connsiteX3" fmla="*/ 0 w 6096000"/>
              <a:gd name="connsiteY3" fmla="*/ 6858000 h 6858000"/>
              <a:gd name="connsiteX4" fmla="*/ 0 w 6096000"/>
              <a:gd name="connsiteY4" fmla="*/ 0 h 6858000"/>
              <a:gd name="connsiteX0" fmla="*/ 0 w 6096000"/>
              <a:gd name="connsiteY0" fmla="*/ 0 h 6867922"/>
              <a:gd name="connsiteX1" fmla="*/ 6096000 w 6096000"/>
              <a:gd name="connsiteY1" fmla="*/ 0 h 6867922"/>
              <a:gd name="connsiteX2" fmla="*/ 4228633 w 6096000"/>
              <a:gd name="connsiteY2" fmla="*/ 6867922 h 6867922"/>
              <a:gd name="connsiteX3" fmla="*/ 0 w 6096000"/>
              <a:gd name="connsiteY3" fmla="*/ 6858000 h 6867922"/>
              <a:gd name="connsiteX4" fmla="*/ 0 w 6096000"/>
              <a:gd name="connsiteY4" fmla="*/ 0 h 68679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96000" h="6867922">
                <a:moveTo>
                  <a:pt x="0" y="0"/>
                </a:moveTo>
                <a:lnTo>
                  <a:pt x="6096000" y="0"/>
                </a:lnTo>
                <a:lnTo>
                  <a:pt x="4228633" y="6867922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effectLst/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8" name="Tytuł 1">
            <a:extLst>
              <a:ext uri="{FF2B5EF4-FFF2-40B4-BE49-F238E27FC236}">
                <a16:creationId xmlns:a16="http://schemas.microsoft.com/office/drawing/2014/main" id="{AABA725B-4BCB-1D48-9C5D-46706B1871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262871"/>
            <a:ext cx="5251450" cy="1661297"/>
          </a:xfrm>
        </p:spPr>
        <p:txBody>
          <a:bodyPr rtlCol="0" anchor="b"/>
          <a:lstStyle>
            <a:lvl1pPr algn="l">
              <a:defRPr sz="6000" spc="300"/>
            </a:lvl1pPr>
          </a:lstStyle>
          <a:p>
            <a:pPr rtl="0"/>
            <a:r>
              <a:rPr lang="pl-PL" noProof="0"/>
              <a:t>KLIKNIJ, ABY EDYTOWAĆ WZORZEC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893C356F-E483-4AFD-856C-13BB8E8A560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096000" y="4378134"/>
            <a:ext cx="5251450" cy="365125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rtlCol="0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400" cap="all" spc="6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l-PL" noProof="0"/>
              <a:t>EDYTUJ STYLE WZORCA TEKSTU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BC79732E-D749-40DD-8365-050285187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88F55E23-C4CC-4E9B-80F4-C4BEA6E2D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52890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4074E6-E39E-4D19-B91F-8E84F37CBF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92279" y="365125"/>
            <a:ext cx="4018722" cy="573989"/>
          </a:xfrm>
        </p:spPr>
        <p:txBody>
          <a:bodyPr lIns="0" rIns="0" rtlCol="0">
            <a:noAutofit/>
          </a:bodyPr>
          <a:lstStyle>
            <a:lvl1pPr algn="l">
              <a:defRPr sz="3200" spc="300"/>
            </a:lvl1pPr>
          </a:lstStyle>
          <a:p>
            <a:pPr rtl="0"/>
            <a:r>
              <a:rPr lang="pl-PL" noProof="0"/>
              <a:t>MIEJSCE NA TYTUŁ SLAJDU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607D1B16-7058-45AD-9B19-E19CAF966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92279" y="1263841"/>
            <a:ext cx="4018722" cy="4636392"/>
          </a:xfrm>
        </p:spPr>
        <p:txBody>
          <a:bodyPr lIns="0" rIns="0" rtlCol="0">
            <a:noAutofit/>
          </a:bodyPr>
          <a:lstStyle>
            <a:lvl1pPr>
              <a:lnSpc>
                <a:spcPct val="150000"/>
              </a:lnSpc>
              <a:spcBef>
                <a:spcPts val="500"/>
              </a:spcBef>
              <a:defRPr sz="1600"/>
            </a:lvl1pPr>
            <a:lvl2pPr>
              <a:lnSpc>
                <a:spcPct val="150000"/>
              </a:lnSpc>
              <a:spcBef>
                <a:spcPts val="500"/>
              </a:spcBef>
              <a:defRPr sz="1400"/>
            </a:lvl2pPr>
            <a:lvl3pPr>
              <a:lnSpc>
                <a:spcPct val="150000"/>
              </a:lnSpc>
              <a:spcBef>
                <a:spcPts val="500"/>
              </a:spcBef>
              <a:defRPr sz="1400"/>
            </a:lvl3pPr>
            <a:lvl4pPr>
              <a:lnSpc>
                <a:spcPct val="150000"/>
              </a:lnSpc>
              <a:spcBef>
                <a:spcPts val="500"/>
              </a:spcBef>
              <a:defRPr sz="1200"/>
            </a:lvl4pPr>
            <a:lvl5pPr>
              <a:lnSpc>
                <a:spcPct val="150000"/>
              </a:lnSpc>
              <a:spcBef>
                <a:spcPts val="500"/>
              </a:spcBef>
              <a:defRPr sz="1200"/>
            </a:lvl5pPr>
          </a:lstStyle>
          <a:p>
            <a:pPr lvl="0" rtl="0"/>
            <a:r>
              <a:rPr lang="pl-PL" noProof="0"/>
              <a:t>Kliknij, aby edytować style wzorca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59" name="Numer slajdu — symbol zastępczy 5">
            <a:extLst>
              <a:ext uri="{FF2B5EF4-FFF2-40B4-BE49-F238E27FC236}">
                <a16:creationId xmlns:a16="http://schemas.microsoft.com/office/drawing/2014/main" id="{3DEB48E0-328C-45EE-A8BD-90E6AB261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5" name="Obraz — symbol zastępczy 4">
            <a:extLst>
              <a:ext uri="{FF2B5EF4-FFF2-40B4-BE49-F238E27FC236}">
                <a16:creationId xmlns:a16="http://schemas.microsoft.com/office/drawing/2014/main" id="{D7CA175D-816E-4F70-96CC-8A1FD0EB16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36600" y="3651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9" name="Obraz — symbol zastępczy 4">
            <a:extLst>
              <a:ext uri="{FF2B5EF4-FFF2-40B4-BE49-F238E27FC236}">
                <a16:creationId xmlns:a16="http://schemas.microsoft.com/office/drawing/2014/main" id="{323519C8-24DE-471D-85A9-7A8AFACEC45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051300" y="3651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0" name="Obraz — symbol zastępczy 4">
            <a:extLst>
              <a:ext uri="{FF2B5EF4-FFF2-40B4-BE49-F238E27FC236}">
                <a16:creationId xmlns:a16="http://schemas.microsoft.com/office/drawing/2014/main" id="{547F0F1E-7AF5-4B76-928C-7B28010C4F9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6600" y="24225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1" name="Obraz — symbol zastępczy 4">
            <a:extLst>
              <a:ext uri="{FF2B5EF4-FFF2-40B4-BE49-F238E27FC236}">
                <a16:creationId xmlns:a16="http://schemas.microsoft.com/office/drawing/2014/main" id="{063D0E8E-9491-4AF0-918D-A0B782C5FD6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051300" y="24225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2" name="Obraz — symbol zastępczy 4">
            <a:extLst>
              <a:ext uri="{FF2B5EF4-FFF2-40B4-BE49-F238E27FC236}">
                <a16:creationId xmlns:a16="http://schemas.microsoft.com/office/drawing/2014/main" id="{042F54CB-9200-4D74-968A-0A3E5871D9E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36600" y="44799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3" name="Obraz — symbol zastępczy 4">
            <a:extLst>
              <a:ext uri="{FF2B5EF4-FFF2-40B4-BE49-F238E27FC236}">
                <a16:creationId xmlns:a16="http://schemas.microsoft.com/office/drawing/2014/main" id="{1D925119-27E3-496E-86BC-23416F94FB61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051300" y="4479925"/>
            <a:ext cx="2997200" cy="1781979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DF93AF7-D4DC-42B5-8A4F-B5F3ABBB0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781678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7539680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345D17-D652-4766-B11C-2E8D8390D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767791"/>
            <a:ext cx="11002962" cy="823913"/>
          </a:xfrm>
        </p:spPr>
        <p:txBody>
          <a:bodyPr rtlCol="0">
            <a:noAutofit/>
          </a:bodyPr>
          <a:lstStyle>
            <a:lvl1pPr>
              <a:defRPr sz="4800" spc="300"/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6BC7A58C-70BA-43E5-BD90-83ADB63B0C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rtlCol="0"/>
          <a:lstStyle/>
          <a:p>
            <a:pPr rtl="0"/>
            <a:r>
              <a:rPr lang="pl-PL" noProof="0"/>
              <a:t>Dodaj stopkę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0F8A60B7-2499-42C6-8A74-ACDAE24574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52634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yta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raz — symbol zastępczy 2">
            <a:extLst>
              <a:ext uri="{FF2B5EF4-FFF2-40B4-BE49-F238E27FC236}">
                <a16:creationId xmlns:a16="http://schemas.microsoft.com/office/drawing/2014/main" id="{DE635FD8-712D-4EE2-A5B6-3DD8DE9C25E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C179BAC-E989-4203-B9B4-66280365481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38600" y="4607137"/>
            <a:ext cx="4114800" cy="421480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</p:spPr>
        <p:txBody>
          <a:bodyPr rtlCol="0">
            <a:noAutofit/>
          </a:bodyPr>
          <a:lstStyle>
            <a:lvl1pPr>
              <a:defRPr sz="1400" spc="300" baseline="0">
                <a:latin typeface="+mn-lt"/>
              </a:defRPr>
            </a:lvl1pPr>
          </a:lstStyle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60CCC81E-A013-4315-AD13-97BA3AA9559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78756" y="1569719"/>
            <a:ext cx="9234488" cy="2651443"/>
          </a:xfrm>
        </p:spPr>
        <p:txBody>
          <a:bodyPr rtlCol="0">
            <a:noAutofit/>
          </a:bodyPr>
          <a:lstStyle>
            <a:lvl1pPr marL="0" indent="0" algn="ctr">
              <a:buNone/>
              <a:defRPr sz="3200"/>
            </a:lvl1pPr>
          </a:lstStyle>
          <a:p>
            <a:pPr lvl="0" rtl="0"/>
            <a:r>
              <a:rPr lang="pl-PL" noProof="0"/>
              <a:t>KLIKNIJ, ABY EDYTOWAĆ STYLE WZORCÓW TEKSTU</a:t>
            </a:r>
          </a:p>
        </p:txBody>
      </p:sp>
    </p:spTree>
    <p:extLst>
      <p:ext uri="{BB962C8B-B14F-4D97-AF65-F5344CB8AC3E}">
        <p14:creationId xmlns:p14="http://schemas.microsoft.com/office/powerpoint/2010/main" val="795553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ytuł 2">
            <a:extLst>
              <a:ext uri="{FF2B5EF4-FFF2-40B4-BE49-F238E27FC236}">
                <a16:creationId xmlns:a16="http://schemas.microsoft.com/office/drawing/2014/main" id="{0EF11611-8537-47CC-87AC-2E25428B72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1"/>
            <a:ext cx="11002962" cy="1623218"/>
          </a:xfrm>
        </p:spPr>
        <p:txBody>
          <a:bodyPr rtlCol="0" anchor="ctr">
            <a:noAutofit/>
          </a:bodyPr>
          <a:lstStyle/>
          <a:p>
            <a:pPr algn="ctr" rtl="0"/>
            <a:r>
              <a:rPr lang="pl-PL" sz="4800" noProof="0"/>
              <a:t>Kliknij, aby edytować styl wzorca tytułu</a:t>
            </a:r>
          </a:p>
        </p:txBody>
      </p:sp>
      <p:sp>
        <p:nvSpPr>
          <p:cNvPr id="19" name="Obraz — symbol zastępczy 17">
            <a:extLst>
              <a:ext uri="{FF2B5EF4-FFF2-40B4-BE49-F238E27FC236}">
                <a16:creationId xmlns:a16="http://schemas.microsoft.com/office/drawing/2014/main" id="{D1A63A52-1E65-414B-BBC3-D31F515791A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78601" y="1638300"/>
            <a:ext cx="5156200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8" name="Obraz — symbol zastępczy 17">
            <a:extLst>
              <a:ext uri="{FF2B5EF4-FFF2-40B4-BE49-F238E27FC236}">
                <a16:creationId xmlns:a16="http://schemas.microsoft.com/office/drawing/2014/main" id="{ED7E0E1A-1E64-4A9A-9C8B-69486BD1123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9900" y="1638300"/>
            <a:ext cx="5156200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10" name="Tekst — symbol zastępczy 3">
            <a:extLst>
              <a:ext uri="{FF2B5EF4-FFF2-40B4-BE49-F238E27FC236}">
                <a16:creationId xmlns:a16="http://schemas.microsoft.com/office/drawing/2014/main" id="{1E462965-19D7-4A65-B394-9AE76A5B4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107" y="3864355"/>
            <a:ext cx="5157787" cy="494506"/>
          </a:xfrm>
        </p:spPr>
        <p:txBody>
          <a:bodyPr rtlCol="0">
            <a:noAutofit/>
          </a:bodyPr>
          <a:lstStyle>
            <a:lvl1pPr marL="0" indent="0">
              <a:buNone/>
              <a:defRPr sz="2400"/>
            </a:lvl1pPr>
          </a:lstStyle>
          <a:p>
            <a:pPr lvl="0" rtl="0"/>
            <a:r>
              <a:rPr lang="pl-PL" spc="300" noProof="0">
                <a:solidFill>
                  <a:schemeClr val="tx1"/>
                </a:solidFill>
              </a:rPr>
              <a:t>Kliknij, aby edytować style wzorca tekstu</a:t>
            </a:r>
          </a:p>
        </p:txBody>
      </p:sp>
      <p:sp>
        <p:nvSpPr>
          <p:cNvPr id="11" name="Zawartość — symbol zastępczy 4">
            <a:extLst>
              <a:ext uri="{FF2B5EF4-FFF2-40B4-BE49-F238E27FC236}">
                <a16:creationId xmlns:a16="http://schemas.microsoft.com/office/drawing/2014/main" id="{FAEC14D1-0BEA-4D9A-9D96-A56B6A9B07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9107" y="4531139"/>
            <a:ext cx="5157787" cy="2039144"/>
          </a:xfrm>
        </p:spPr>
        <p:txBody>
          <a:bodyPr rtlCol="0">
            <a:noAutofit/>
          </a:bodyPr>
          <a:lstStyle/>
          <a:p>
            <a:pPr lvl="0"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1400" noProof="0">
                <a:solidFill>
                  <a:schemeClr val="tx1"/>
                </a:solidFill>
              </a:rPr>
              <a:t>Kliknij, aby edytować style wzorca tekstu</a:t>
            </a:r>
          </a:p>
        </p:txBody>
      </p:sp>
      <p:sp>
        <p:nvSpPr>
          <p:cNvPr id="12" name="Tekst — symbol zastępczy 5">
            <a:extLst>
              <a:ext uri="{FF2B5EF4-FFF2-40B4-BE49-F238E27FC236}">
                <a16:creationId xmlns:a16="http://schemas.microsoft.com/office/drawing/2014/main" id="{1507BB47-1AB4-42F2-99FF-453A0622B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65107" y="3864355"/>
            <a:ext cx="5183188" cy="494506"/>
          </a:xfrm>
        </p:spPr>
        <p:txBody>
          <a:bodyPr rtlCol="0">
            <a:noAutofit/>
          </a:bodyPr>
          <a:lstStyle>
            <a:lvl1pPr marL="0" indent="0">
              <a:buNone/>
              <a:defRPr sz="2400"/>
            </a:lvl1pPr>
          </a:lstStyle>
          <a:p>
            <a:pPr lvl="0" rtl="0"/>
            <a:r>
              <a:rPr lang="pl-PL" spc="300" noProof="0">
                <a:solidFill>
                  <a:schemeClr val="tx1"/>
                </a:solidFill>
              </a:rPr>
              <a:t>Kliknij, aby edytować style wzorca tekstu</a:t>
            </a:r>
          </a:p>
        </p:txBody>
      </p:sp>
      <p:sp>
        <p:nvSpPr>
          <p:cNvPr id="14" name="Zawartość — symbol zastępczy 6">
            <a:extLst>
              <a:ext uri="{FF2B5EF4-FFF2-40B4-BE49-F238E27FC236}">
                <a16:creationId xmlns:a16="http://schemas.microsoft.com/office/drawing/2014/main" id="{438D6EEA-A0DB-4B5F-8F41-A9C1F2C094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565107" y="4531139"/>
            <a:ext cx="5183188" cy="2039144"/>
          </a:xfrm>
        </p:spPr>
        <p:txBody>
          <a:bodyPr rtlCol="0">
            <a:noAutofit/>
          </a:bodyPr>
          <a:lstStyle/>
          <a:p>
            <a:pPr lvl="0"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1400" noProof="0">
                <a:solidFill>
                  <a:schemeClr val="tx1"/>
                </a:solidFill>
              </a:rPr>
              <a:t>Kliknij, aby edytować style wzorca tekstu</a:t>
            </a:r>
          </a:p>
        </p:txBody>
      </p:sp>
      <p:sp>
        <p:nvSpPr>
          <p:cNvPr id="20" name="Numer slajdu — symbol zastępczy 5">
            <a:extLst>
              <a:ext uri="{FF2B5EF4-FFF2-40B4-BE49-F238E27FC236}">
                <a16:creationId xmlns:a16="http://schemas.microsoft.com/office/drawing/2014/main" id="{A4909F59-7529-454A-A1EF-3CC1EADEF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49269" y="6468303"/>
            <a:ext cx="443948" cy="365125"/>
          </a:xfrm>
        </p:spPr>
        <p:txBody>
          <a:bodyPr rtlCol="0">
            <a:noAutofit/>
          </a:bodyPr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12708345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ytuł 2">
            <a:extLst>
              <a:ext uri="{FF2B5EF4-FFF2-40B4-BE49-F238E27FC236}">
                <a16:creationId xmlns:a16="http://schemas.microsoft.com/office/drawing/2014/main" id="{6186F91B-547E-43BC-9BCE-04619DAAFE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519" y="1"/>
            <a:ext cx="11002962" cy="1623218"/>
          </a:xfrm>
        </p:spPr>
        <p:txBody>
          <a:bodyPr rtlCol="0" anchor="ctr">
            <a:noAutofit/>
          </a:bodyPr>
          <a:lstStyle/>
          <a:p>
            <a:pPr algn="ctr" rtl="0"/>
            <a:r>
              <a:rPr lang="pl-PL" sz="4800" noProof="0"/>
              <a:t>Kliknij, aby edytować styl wzorca tytułu</a:t>
            </a:r>
          </a:p>
        </p:txBody>
      </p:sp>
      <p:sp>
        <p:nvSpPr>
          <p:cNvPr id="28" name="Tekst — symbol zastępczy 27">
            <a:extLst>
              <a:ext uri="{FF2B5EF4-FFF2-40B4-BE49-F238E27FC236}">
                <a16:creationId xmlns:a16="http://schemas.microsoft.com/office/drawing/2014/main" id="{D635DFA1-45D2-4EFE-8BB2-BE96634669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121" y="3669506"/>
            <a:ext cx="3108326" cy="2566988"/>
          </a:xfrm>
        </p:spPr>
        <p:txBody>
          <a:bodyPr rtlCol="0">
            <a:noAutofit/>
          </a:bodyPr>
          <a:lstStyle>
            <a:lvl1pPr marL="0" indent="0">
              <a:buFont typeface="Wingdings" panose="05000000000000000000" pitchFamily="2" charset="2"/>
              <a:buNone/>
              <a:defRPr sz="2400" spc="300"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24" name="Obraz — symbol zastępczy 23">
            <a:extLst>
              <a:ext uri="{FF2B5EF4-FFF2-40B4-BE49-F238E27FC236}">
                <a16:creationId xmlns:a16="http://schemas.microsoft.com/office/drawing/2014/main" id="{2F2918FE-A84E-4303-AEF3-4FD66CDD73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60438" y="1624013"/>
            <a:ext cx="3108325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5" name="Obraz — symbol zastępczy 23">
            <a:extLst>
              <a:ext uri="{FF2B5EF4-FFF2-40B4-BE49-F238E27FC236}">
                <a16:creationId xmlns:a16="http://schemas.microsoft.com/office/drawing/2014/main" id="{E2401025-9BC9-4BDD-97DA-CA763CF846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42155" y="1623219"/>
            <a:ext cx="3108325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6" name="Obraz — symbol zastępczy 23">
            <a:extLst>
              <a:ext uri="{FF2B5EF4-FFF2-40B4-BE49-F238E27FC236}">
                <a16:creationId xmlns:a16="http://schemas.microsoft.com/office/drawing/2014/main" id="{B7C4AAB6-897A-4ABD-AD50-2D86B197E9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22920" y="1623219"/>
            <a:ext cx="3108325" cy="1892300"/>
          </a:xfrm>
        </p:spPr>
        <p:txBody>
          <a:bodyPr rtlCol="0">
            <a:noAutofit/>
          </a:bodyPr>
          <a:lstStyle/>
          <a:p>
            <a:pPr rtl="0"/>
            <a:r>
              <a:rPr lang="pl-PL" noProof="0"/>
              <a:t>Kliknij ikonę, aby dodać obraz</a:t>
            </a:r>
          </a:p>
        </p:txBody>
      </p:sp>
      <p:sp>
        <p:nvSpPr>
          <p:cNvPr id="29" name="Tekst — symbol zastępczy 27">
            <a:extLst>
              <a:ext uri="{FF2B5EF4-FFF2-40B4-BE49-F238E27FC236}">
                <a16:creationId xmlns:a16="http://schemas.microsoft.com/office/drawing/2014/main" id="{790D65EC-6EB4-4594-91E9-5C3DE7C3BA8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1837" y="3681412"/>
            <a:ext cx="3108326" cy="2566988"/>
          </a:xfrm>
        </p:spPr>
        <p:txBody>
          <a:bodyPr rtlCol="0">
            <a:noAutofit/>
          </a:bodyPr>
          <a:lstStyle>
            <a:lvl1pPr marL="0" indent="0">
              <a:buFont typeface="Wingdings" panose="05000000000000000000" pitchFamily="2" charset="2"/>
              <a:buNone/>
              <a:defRPr sz="2400" spc="300"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30" name="Tekst — symbol zastępczy 27">
            <a:extLst>
              <a:ext uri="{FF2B5EF4-FFF2-40B4-BE49-F238E27FC236}">
                <a16:creationId xmlns:a16="http://schemas.microsoft.com/office/drawing/2014/main" id="{611CF730-D055-47C2-A626-299F429D41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22919" y="3681412"/>
            <a:ext cx="3108326" cy="2566988"/>
          </a:xfrm>
        </p:spPr>
        <p:txBody>
          <a:bodyPr rtlCol="0">
            <a:noAutofit/>
          </a:bodyPr>
          <a:lstStyle>
            <a:lvl1pPr marL="0" indent="0">
              <a:buFont typeface="Wingdings" panose="05000000000000000000" pitchFamily="2" charset="2"/>
              <a:buNone/>
              <a:defRPr sz="2400" spc="300"/>
            </a:lvl1pPr>
            <a:lvl2pPr marL="685800" indent="-228600">
              <a:buFont typeface="Wingdings" panose="05000000000000000000" pitchFamily="2" charset="2"/>
              <a:buChar char="§"/>
              <a:defRPr/>
            </a:lvl2pPr>
            <a:lvl3pPr marL="1143000" indent="-228600">
              <a:buFont typeface="Wingdings" panose="05000000000000000000" pitchFamily="2" charset="2"/>
              <a:buChar char="§"/>
              <a:defRPr/>
            </a:lvl3pPr>
            <a:lvl4pPr marL="1600200" indent="-228600">
              <a:buFont typeface="Wingdings" panose="05000000000000000000" pitchFamily="2" charset="2"/>
              <a:buChar char="§"/>
              <a:defRPr/>
            </a:lvl4pPr>
            <a:lvl5pPr marL="2057400" indent="-228600">
              <a:buFont typeface="Wingdings" panose="05000000000000000000" pitchFamily="2" charset="2"/>
              <a:buChar char="§"/>
              <a:defRPr/>
            </a:lvl5pPr>
          </a:lstStyle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31" name="Numer slajdu — symbol zastępczy 5">
            <a:extLst>
              <a:ext uri="{FF2B5EF4-FFF2-40B4-BE49-F238E27FC236}">
                <a16:creationId xmlns:a16="http://schemas.microsoft.com/office/drawing/2014/main" id="{F09E06A6-BFDD-42BD-BA69-2CD3BEF0F73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549269" y="6468303"/>
            <a:ext cx="443948" cy="365125"/>
          </a:xfrm>
        </p:spPr>
        <p:txBody>
          <a:bodyPr rtlCol="0">
            <a:noAutofit/>
          </a:bodyPr>
          <a:lstStyle/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4145592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9305F96C-D634-4A69-95EC-3D002BD68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519" y="365125"/>
            <a:ext cx="11002962" cy="8239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pl-PL" noProof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37757E98-D0FB-43E3-98BC-711F6A2F53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4519" y="1365813"/>
            <a:ext cx="10989920" cy="48111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rtl="0"/>
            <a:r>
              <a:rPr lang="pl-PL" noProof="0" dirty="0"/>
              <a:t>Kliknij, aby edytować style wzorca tekstu</a:t>
            </a:r>
          </a:p>
          <a:p>
            <a:pPr lvl="1" rtl="0"/>
            <a:r>
              <a:rPr lang="pl-PL" noProof="0" dirty="0"/>
              <a:t>Drugi poziom</a:t>
            </a:r>
          </a:p>
          <a:p>
            <a:pPr lvl="2" rtl="0"/>
            <a:r>
              <a:rPr lang="pl-PL" noProof="0" dirty="0"/>
              <a:t>Trzeci poziom</a:t>
            </a:r>
          </a:p>
          <a:p>
            <a:pPr lvl="3" rtl="0"/>
            <a:r>
              <a:rPr lang="pl-PL" noProof="0" dirty="0"/>
              <a:t>Czwarty poziom</a:t>
            </a:r>
          </a:p>
          <a:p>
            <a:pPr lvl="4" rtl="0"/>
            <a:r>
              <a:rPr lang="pl-PL" noProof="0" dirty="0"/>
              <a:t>Piąty poziom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BFA65B72-2E86-4BA3-94F2-3ADFA40B7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73C1F3FD-3DB9-46B7-85E1-E8B8878A40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9269" y="6468303"/>
            <a:ext cx="4439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8C2E478F-E849-4A8C-AF1F-CBCC78A7CBFA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69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1" r:id="rId3"/>
    <p:sldLayoutId id="2147483651" r:id="rId4"/>
    <p:sldLayoutId id="2147483660" r:id="rId5"/>
    <p:sldLayoutId id="2147483677" r:id="rId6"/>
    <p:sldLayoutId id="2147483666" r:id="rId7"/>
    <p:sldLayoutId id="2147483679" r:id="rId8"/>
    <p:sldLayoutId id="2147483653" r:id="rId9"/>
    <p:sldLayoutId id="2147483678" r:id="rId10"/>
    <p:sldLayoutId id="2147483680" r:id="rId11"/>
  </p:sldLayoutIdLst>
  <p:hf hdr="0" ft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www.gov.pl/gis/glowny-inspektorat-sanitarny" TargetMode="External"/><Relationship Id="rId7" Type="http://schemas.openxmlformats.org/officeDocument/2006/relationships/image" Target="../media/image2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jpg"/><Relationship Id="rId5" Type="http://schemas.openxmlformats.org/officeDocument/2006/relationships/hyperlink" Target="http://www.ore.edu.pl/2015/03/profilaktyka-uzaleznien/" TargetMode="External"/><Relationship Id="rId4" Type="http://schemas.openxmlformats.org/officeDocument/2006/relationships/hyperlink" Target="https://www.kbpn.gov.pl/portal?id=1" TargetMode="External"/><Relationship Id="rId9" Type="http://schemas.openxmlformats.org/officeDocument/2006/relationships/image" Target="../media/image25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microsoft.com/office/2007/relationships/hdphoto" Target="../media/hdphoto1.wdp"/><Relationship Id="rId9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— symbol zastępczy 7" descr="abstrakcyjny obraz">
            <a:extLst>
              <a:ext uri="{FF2B5EF4-FFF2-40B4-BE49-F238E27FC236}">
                <a16:creationId xmlns:a16="http://schemas.microsoft.com/office/drawing/2014/main" id="{9AB29DBC-55D3-49D9-BB44-4936739C4B5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/>
      </p:pic>
      <p:sp>
        <p:nvSpPr>
          <p:cNvPr id="9" name="Tytuł 8">
            <a:extLst>
              <a:ext uri="{FF2B5EF4-FFF2-40B4-BE49-F238E27FC236}">
                <a16:creationId xmlns:a16="http://schemas.microsoft.com/office/drawing/2014/main" id="{79DC1498-E692-42BA-B69F-6D37E6CFA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pl-PL" sz="6000" b="1" noProof="1"/>
              <a:t>Substancje psychoaktywne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C0AE828D-1E63-455F-949D-0C5454A7FE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5922140"/>
            <a:ext cx="12192000" cy="518795"/>
          </a:xfrm>
        </p:spPr>
        <p:txBody>
          <a:bodyPr rtlCol="0"/>
          <a:lstStyle/>
          <a:p>
            <a:pPr rtl="0"/>
            <a:r>
              <a:rPr lang="pl-PL" noProof="1"/>
              <a:t>Wojewódzka Stacja Sanitarno-Epidemiologiczna w Katowicach </a:t>
            </a:r>
          </a:p>
        </p:txBody>
      </p:sp>
      <p:sp>
        <p:nvSpPr>
          <p:cNvPr id="7" name="Tekst — symbol zastępczy 6">
            <a:extLst>
              <a:ext uri="{FF2B5EF4-FFF2-40B4-BE49-F238E27FC236}">
                <a16:creationId xmlns:a16="http://schemas.microsoft.com/office/drawing/2014/main" id="{5D865526-EC39-4780-A2A8-274A80A5C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81055" y="3755733"/>
            <a:ext cx="6374167" cy="718614"/>
          </a:xfrm>
        </p:spPr>
        <p:txBody>
          <a:bodyPr rtlCol="0"/>
          <a:lstStyle/>
          <a:p>
            <a:pPr rtl="0"/>
            <a:r>
              <a:rPr lang="pl-PL" sz="2400" noProof="1"/>
              <a:t>Nowe narkotyki – kompendium 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3EC0710-02EF-8618-4062-D10ACBFEB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0473" y="667154"/>
            <a:ext cx="1755330" cy="1762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32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4AB6F96-E5E8-4B40-A18C-2D078D1C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4738" y="4607137"/>
            <a:ext cx="5255580" cy="421480"/>
          </a:xfrm>
        </p:spPr>
        <p:txBody>
          <a:bodyPr rtlCol="0">
            <a:normAutofit/>
          </a:bodyPr>
          <a:lstStyle/>
          <a:p>
            <a:pPr rtl="0"/>
            <a:r>
              <a:rPr lang="pl-PL" sz="2000" noProof="1"/>
              <a:t>Zwróć uwagę !</a:t>
            </a:r>
            <a:endParaRPr lang="pl-PL" noProof="1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DAF72BBC-FC90-4B63-96CA-ABED853DB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9134" y="1922532"/>
            <a:ext cx="11457965" cy="2320994"/>
          </a:xfrm>
        </p:spPr>
        <p:txBody>
          <a:bodyPr rtlCol="0"/>
          <a:lstStyle/>
          <a:p>
            <a:pPr rtl="0"/>
            <a:r>
              <a:rPr lang="pl-PL" sz="2800" i="1" dirty="0"/>
              <a:t>Badania wśród uczniów pokazują, że co dziesiąty nastolatek próbował </a:t>
            </a:r>
          </a:p>
          <a:p>
            <a:pPr rtl="0"/>
            <a:r>
              <a:rPr lang="pl-PL" sz="2800" i="1" dirty="0"/>
              <a:t>tzw. dopalaczy – czyli substancji psychoaktywnych o nieprzewidywalnym składzie chemicznym, zagrażającym zdrowiu i życiu.</a:t>
            </a:r>
            <a:endParaRPr lang="pl-PL" sz="2800" i="1" noProof="1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CD87251-BFBD-0CD6-6E6D-16CCAE0D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791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705" y="160073"/>
            <a:ext cx="6344512" cy="884238"/>
          </a:xfrm>
        </p:spPr>
        <p:txBody>
          <a:bodyPr rtlCol="0"/>
          <a:lstStyle/>
          <a:p>
            <a:pPr rtl="0"/>
            <a:r>
              <a:rPr lang="pl-PL" sz="2800" b="1" noProof="1">
                <a:solidFill>
                  <a:schemeClr val="accent1"/>
                </a:solidFill>
              </a:rPr>
              <a:t>Sygnały ostrzegawcze </a:t>
            </a:r>
            <a:br>
              <a:rPr lang="pl-PL" sz="2400" b="1" noProof="1"/>
            </a:br>
            <a:r>
              <a:rPr lang="pl-PL" sz="1600" b="1" noProof="1"/>
              <a:t>mogące wskazywać na Zażywanie substancji psychoaktywnych  </a:t>
            </a:r>
            <a:endParaRPr lang="pl-PL" sz="2400" b="1" noProof="1"/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48705" y="1418566"/>
            <a:ext cx="6171348" cy="464871"/>
          </a:xfrm>
        </p:spPr>
        <p:txBody>
          <a:bodyPr rtlCol="0"/>
          <a:lstStyle/>
          <a:p>
            <a:pPr algn="l" rtl="0"/>
            <a:r>
              <a:rPr lang="pl-PL" sz="2000" noProof="1"/>
              <a:t>Nowe przedmioty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05" y="1998657"/>
            <a:ext cx="6171348" cy="2218585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pl-PL" sz="1900" dirty="0"/>
              <a:t>pojawienie się wśród rzeczy dziecka nowych przedmiotów </a:t>
            </a:r>
            <a:br>
              <a:rPr lang="pl-PL" sz="1900" dirty="0"/>
            </a:br>
            <a:r>
              <a:rPr lang="pl-PL" sz="1900" dirty="0"/>
              <a:t>i produktów mogących służyć do przyjmowania substancji psychoaktywnych np. fifki</a:t>
            </a:r>
            <a:r>
              <a:rPr lang="pl-PL" sz="1900" dirty="0">
                <a:solidFill>
                  <a:schemeClr val="bg1"/>
                </a:solidFill>
              </a:rPr>
              <a:t>, </a:t>
            </a:r>
            <a:r>
              <a:rPr lang="pl-PL" sz="1900" dirty="0"/>
              <a:t>zapalniczki, łyżeczki, bibułki, kawałki okopconej folii aluminiowej, igły i strzykawki, waciki, paczuszki w foliowych opakowaniach, kleje, tabletki, proszek, sproszkowane zioła, bryłki itp.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11</a:t>
            </a:fld>
            <a:endParaRPr lang="pl-PL" noProof="1"/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130E9810-3578-BCE2-07DC-50AD79B44C0F}"/>
              </a:ext>
            </a:extLst>
          </p:cNvPr>
          <p:cNvSpPr txBox="1">
            <a:spLocks/>
          </p:cNvSpPr>
          <p:nvPr/>
        </p:nvSpPr>
        <p:spPr>
          <a:xfrm>
            <a:off x="5699403" y="3984806"/>
            <a:ext cx="6171348" cy="46487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800" noProof="1"/>
              <a:t>Zmiany psychiczne, zachowań i zwyczajów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6" name="Symbol zastępczy obrazu 5" descr="Obraz zawierający sylwetka&#10;&#10;Opis wygenerowany automatycznie">
            <a:extLst>
              <a:ext uri="{FF2B5EF4-FFF2-40B4-BE49-F238E27FC236}">
                <a16:creationId xmlns:a16="http://schemas.microsoft.com/office/drawing/2014/main" id="{5EA98A68-187A-CEE9-6882-E880140E43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795" r="23795"/>
          <a:stretch>
            <a:fillRect/>
          </a:stretch>
        </p:blipFill>
        <p:spPr/>
      </p:pic>
      <p:sp>
        <p:nvSpPr>
          <p:cNvPr id="13" name="Zawartość — symbol zastępczy 8">
            <a:extLst>
              <a:ext uri="{FF2B5EF4-FFF2-40B4-BE49-F238E27FC236}">
                <a16:creationId xmlns:a16="http://schemas.microsoft.com/office/drawing/2014/main" id="{12A74ECE-E4E9-5D0D-DDA7-4EA0FC3D8A5B}"/>
              </a:ext>
            </a:extLst>
          </p:cNvPr>
          <p:cNvSpPr txBox="1">
            <a:spLocks/>
          </p:cNvSpPr>
          <p:nvPr/>
        </p:nvSpPr>
        <p:spPr>
          <a:xfrm>
            <a:off x="5699403" y="4479342"/>
            <a:ext cx="6171348" cy="2218585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pl-PL" sz="7200" dirty="0"/>
              <a:t>np. stany nietrzeźwości, osłabienie lub utrata zainteresowań, zaburzenia snu, wahania nastroju (drażliwość, płaczliwość itp.), zmienna mowa (powolna, zamazana lub przyśpieszona), trudności w koncentracji uwagi, zachowania i reakcje nieadekwatne do sytuacji, chwiejny, powolny chód lub pobudzenie ruchowe, zastyganie w nienaturalnych pozycjach, gorsze wyniki uczenia się czy w pracy, wagarowanie, opuszczanie pracy</a:t>
            </a:r>
            <a:r>
              <a:rPr lang="pl-PL" sz="7600" dirty="0"/>
              <a:t>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noProof="1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6830FAC-C070-9B0F-CD99-3AF037EAFA7B}"/>
              </a:ext>
            </a:extLst>
          </p:cNvPr>
          <p:cNvSpPr txBox="1"/>
          <p:nvPr/>
        </p:nvSpPr>
        <p:spPr>
          <a:xfrm rot="16200000">
            <a:off x="-432927" y="6152395"/>
            <a:ext cx="1127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1">
                    <a:lumMod val="65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280979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8705" y="160073"/>
            <a:ext cx="6344512" cy="884238"/>
          </a:xfrm>
        </p:spPr>
        <p:txBody>
          <a:bodyPr rtlCol="0"/>
          <a:lstStyle/>
          <a:p>
            <a:pPr rtl="0"/>
            <a:r>
              <a:rPr lang="pl-PL" b="1" noProof="1">
                <a:solidFill>
                  <a:schemeClr val="accent1"/>
                </a:solidFill>
              </a:rPr>
              <a:t>Sygnały ostrzegawcze </a:t>
            </a:r>
            <a:br>
              <a:rPr lang="pl-PL" sz="2400" b="1" noProof="1"/>
            </a:br>
            <a:r>
              <a:rPr lang="pl-PL" sz="1600" b="1" noProof="1"/>
              <a:t>mogące wskazywać na Zażywanie substancji psychoaktywnych  </a:t>
            </a:r>
            <a:endParaRPr lang="pl-PL" sz="2400" b="1" noProof="1"/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648325" y="1587407"/>
            <a:ext cx="6171348" cy="464871"/>
          </a:xfrm>
        </p:spPr>
        <p:txBody>
          <a:bodyPr rtlCol="0"/>
          <a:lstStyle/>
          <a:p>
            <a:pPr algn="l" rtl="0"/>
            <a:r>
              <a:rPr lang="pl-PL" sz="2000" noProof="1"/>
              <a:t>A także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12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6" name="Symbol zastępczy obrazu 5" descr="Obraz zawierający sylwetka&#10;&#10;Opis wygenerowany automatycznie">
            <a:extLst>
              <a:ext uri="{FF2B5EF4-FFF2-40B4-BE49-F238E27FC236}">
                <a16:creationId xmlns:a16="http://schemas.microsoft.com/office/drawing/2014/main" id="{5EA98A68-187A-CEE9-6882-E880140E43E2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795" r="23795"/>
          <a:stretch>
            <a:fillRect/>
          </a:stretch>
        </p:blipFill>
        <p:spPr/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3C3BCC5-4BE3-ADBA-EE28-CCD36AA0721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648325" y="2265048"/>
            <a:ext cx="6222426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zmiana dotychczasowych znajomych, poszukiwanie nowych grup i aktywności, w których obecne są narkotyki np. dyskoteki, zloty, festiwale muzyczne itp.,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rozluźnienie więzi z rodziną,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zakłócanie porządku publicznego,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zmiany w wyglądzie,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sprawianie wrażenia osoby chorej np. przeziębionej, kaszlącej,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stany euforii i zmęczenia,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zmiana nawyków żywieniowych 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zmiany skórne np. miejsca po wkłuciach do naczyń żylnych, zadrapania, ślady po oparzeniach papierosami, przebarwienia palców,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„szkliste oczy”, źrenice zwężone, rozszerzone, nieruchome,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słodki zapach z ust.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301BD9F7-4FC4-67F4-5A51-3408666FCA28}"/>
              </a:ext>
            </a:extLst>
          </p:cNvPr>
          <p:cNvSpPr txBox="1"/>
          <p:nvPr/>
        </p:nvSpPr>
        <p:spPr>
          <a:xfrm rot="16200000">
            <a:off x="-432927" y="6152395"/>
            <a:ext cx="112746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1">
                    <a:lumMod val="65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543530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— symbol zastępczy 7" descr="abstrakcyjny obraz">
            <a:extLst>
              <a:ext uri="{FF2B5EF4-FFF2-40B4-BE49-F238E27FC236}">
                <a16:creationId xmlns:a16="http://schemas.microsoft.com/office/drawing/2014/main" id="{763328C6-FD2E-A810-965A-57FBCE21E2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2874" y="1475843"/>
            <a:ext cx="4286250" cy="534864"/>
          </a:xfrm>
        </p:spPr>
        <p:txBody>
          <a:bodyPr/>
          <a:lstStyle/>
          <a:p>
            <a:r>
              <a:rPr lang="pl-PL" sz="2400" dirty="0"/>
              <a:t>Objawy</a:t>
            </a:r>
            <a:endParaRPr lang="en-US" sz="20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71" y="3328127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/>
              <a:t>Jakie są objawy zatrucia nowymi narkotykami?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13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64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7319" y="56530"/>
            <a:ext cx="5897218" cy="884238"/>
          </a:xfrm>
        </p:spPr>
        <p:txBody>
          <a:bodyPr rtlCol="0"/>
          <a:lstStyle/>
          <a:p>
            <a:pPr rtl="0"/>
            <a:r>
              <a:rPr lang="pl-PL" sz="3600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75834" y="930763"/>
            <a:ext cx="5214151" cy="464871"/>
          </a:xfrm>
        </p:spPr>
        <p:txBody>
          <a:bodyPr rtlCol="0"/>
          <a:lstStyle/>
          <a:p>
            <a:pPr algn="l" rtl="0"/>
            <a:r>
              <a:rPr lang="pl-PL" sz="2000" noProof="1"/>
              <a:t>Objawy 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14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E73BDD9-5578-8B25-E876-4592508E943B}"/>
              </a:ext>
            </a:extLst>
          </p:cNvPr>
          <p:cNvSpPr txBox="1"/>
          <p:nvPr/>
        </p:nvSpPr>
        <p:spPr>
          <a:xfrm>
            <a:off x="5957568" y="1840855"/>
            <a:ext cx="55605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i="1" dirty="0">
                <a:solidFill>
                  <a:schemeClr val="accent1"/>
                </a:solidFill>
              </a:rPr>
              <a:t>Pamiętaj, że w zależności od rodzaju zażytej substancji oraz dawki mogą wystąpić różne symptomy: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307C53-470F-2760-E4F2-75741F4EA041}"/>
              </a:ext>
            </a:extLst>
          </p:cNvPr>
          <p:cNvSpPr txBox="1"/>
          <p:nvPr/>
        </p:nvSpPr>
        <p:spPr>
          <a:xfrm>
            <a:off x="5757786" y="3473298"/>
            <a:ext cx="611628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nadmierny przypływ energii, pobudzenie psychoruchowe,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wahanie nastroju, rozdrażnienie,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zaburzenia świadomości,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zaburzenia oddechowe do zatrzymania oddechu,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zwolnienie czynności serca, kołatania serca, niskie ciśnienie tętnicze,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agresja,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stany depresyjne,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halucynacje, napady lęku,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/>
              <a:t>bóle głowy.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pic>
        <p:nvPicPr>
          <p:cNvPr id="19" name="Symbol zastępczy obrazu 18" descr="Obraz zawierający mapa&#10;&#10;Opis wygenerowany automatycznie">
            <a:extLst>
              <a:ext uri="{FF2B5EF4-FFF2-40B4-BE49-F238E27FC236}">
                <a16:creationId xmlns:a16="http://schemas.microsoft.com/office/drawing/2014/main" id="{BE73EEEF-8DC0-865E-273F-B29484E3FF3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610" r="23610"/>
          <a:stretch>
            <a:fillRect/>
          </a:stretch>
        </p:blipFill>
        <p:spPr/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2F5A3D6-3334-6E1C-9F9F-69B8103DC155}"/>
              </a:ext>
            </a:extLst>
          </p:cNvPr>
          <p:cNvSpPr txBox="1"/>
          <p:nvPr/>
        </p:nvSpPr>
        <p:spPr>
          <a:xfrm>
            <a:off x="71022" y="6581001"/>
            <a:ext cx="117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9005648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1955" y="72379"/>
            <a:ext cx="5897218" cy="884238"/>
          </a:xfrm>
        </p:spPr>
        <p:txBody>
          <a:bodyPr rtlCol="0"/>
          <a:lstStyle/>
          <a:p>
            <a:pPr rtl="0"/>
            <a:r>
              <a:rPr lang="pl-PL" sz="3600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23138" y="956617"/>
            <a:ext cx="5214151" cy="464871"/>
          </a:xfrm>
        </p:spPr>
        <p:txBody>
          <a:bodyPr rtlCol="0"/>
          <a:lstStyle/>
          <a:p>
            <a:pPr algn="l" rtl="0"/>
            <a:r>
              <a:rPr lang="pl-PL" sz="2000" noProof="1"/>
              <a:t>Postępowanie po zażyciu  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15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E73BDD9-5578-8B25-E876-4592508E943B}"/>
              </a:ext>
            </a:extLst>
          </p:cNvPr>
          <p:cNvSpPr txBox="1"/>
          <p:nvPr/>
        </p:nvSpPr>
        <p:spPr>
          <a:xfrm>
            <a:off x="6712170" y="5512640"/>
            <a:ext cx="55605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i="1" dirty="0">
                <a:solidFill>
                  <a:schemeClr val="accent1"/>
                </a:solidFill>
              </a:rPr>
              <a:t>Pamiętaj, że w zależności od prezentowanych objawów każda osoba po zażyciu środków psychoaktywnych powinna być skonsultowana przez lekarza.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F307C53-470F-2760-E4F2-75741F4EA041}"/>
              </a:ext>
            </a:extLst>
          </p:cNvPr>
          <p:cNvSpPr txBox="1"/>
          <p:nvPr/>
        </p:nvSpPr>
        <p:spPr>
          <a:xfrm>
            <a:off x="5429638" y="1840855"/>
            <a:ext cx="6116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  <a:highlight>
                  <a:srgbClr val="A53F52"/>
                </a:highlight>
              </a:rPr>
              <a:t>OBSERWUJ.</a:t>
            </a:r>
            <a:r>
              <a:rPr lang="pl-PL" dirty="0"/>
              <a:t> W przypadku podejrzenia, że stan zdrowia osoby po zażyciu nowych narkotyków pogarsza lub gdy zachowanie może stanowić zagrożenie dla siebie i osób trzecich </a:t>
            </a:r>
            <a:r>
              <a:rPr lang="pl-PL" dirty="0">
                <a:solidFill>
                  <a:schemeClr val="bg1"/>
                </a:solidFill>
                <a:highlight>
                  <a:srgbClr val="A53F52"/>
                </a:highlight>
              </a:rPr>
              <a:t>WEZWIJ</a:t>
            </a:r>
            <a:r>
              <a:rPr lang="pl-PL" dirty="0">
                <a:highlight>
                  <a:srgbClr val="A53F52"/>
                </a:highlight>
              </a:rPr>
              <a:t> </a:t>
            </a:r>
            <a:r>
              <a:rPr lang="pl-PL" dirty="0"/>
              <a:t>Zespół Ratownictwa Medycznego (tel. 112)</a:t>
            </a:r>
          </a:p>
        </p:txBody>
      </p:sp>
      <p:pic>
        <p:nvPicPr>
          <p:cNvPr id="9" name="Symbol zastępczy obrazu 8" descr="Obraz zawierający wewnątrz, bałagan&#10;&#10;Opis wygenerowany automatycznie">
            <a:extLst>
              <a:ext uri="{FF2B5EF4-FFF2-40B4-BE49-F238E27FC236}">
                <a16:creationId xmlns:a16="http://schemas.microsoft.com/office/drawing/2014/main" id="{BEFBD064-513E-2350-4E53-2F3A152E436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8128" b="8128"/>
          <a:stretch>
            <a:fillRect/>
          </a:stretch>
        </p:blipFill>
        <p:spPr/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74A0A9C-AE6E-2561-F0F3-C54EDC0D4D30}"/>
              </a:ext>
            </a:extLst>
          </p:cNvPr>
          <p:cNvSpPr txBox="1"/>
          <p:nvPr/>
        </p:nvSpPr>
        <p:spPr>
          <a:xfrm>
            <a:off x="5502888" y="3288282"/>
            <a:ext cx="61162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chemeClr val="bg1"/>
                </a:solidFill>
                <a:highlight>
                  <a:srgbClr val="A53F52"/>
                </a:highlight>
              </a:rPr>
              <a:t>ZBIERZ</a:t>
            </a:r>
            <a:r>
              <a:rPr lang="pl-PL" dirty="0">
                <a:highlight>
                  <a:srgbClr val="A53F52"/>
                </a:highlight>
              </a:rPr>
              <a:t> </a:t>
            </a:r>
            <a:r>
              <a:rPr lang="pl-PL" dirty="0"/>
              <a:t> wywiad od osób znajomych poszkodowanego np. bawiących się razem w dyskotece, dotyczący rodzaju i ilości zażytych substancji. Powinno się również zabezpieczyć substancję psychoaktywną i opakowania po nich do badań </a:t>
            </a:r>
            <a:br>
              <a:rPr lang="pl-PL" dirty="0"/>
            </a:br>
            <a:r>
              <a:rPr lang="pl-PL" dirty="0"/>
              <a:t>i dalszego postępowania. Z zasady, nie podejmujemy działań zmierzających do eliminacji trucizny z przewodu pokarmowego (wymuszenie wymiotów). 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BA80674-A8CE-E7DC-187B-37B3B3149163}"/>
              </a:ext>
            </a:extLst>
          </p:cNvPr>
          <p:cNvSpPr txBox="1"/>
          <p:nvPr/>
        </p:nvSpPr>
        <p:spPr>
          <a:xfrm>
            <a:off x="71022" y="6581001"/>
            <a:ext cx="117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6415644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— symbol zastępczy 7" descr="abstrakcyjny obraz">
            <a:extLst>
              <a:ext uri="{FF2B5EF4-FFF2-40B4-BE49-F238E27FC236}">
                <a16:creationId xmlns:a16="http://schemas.microsoft.com/office/drawing/2014/main" id="{763328C6-FD2E-A810-965A-57FBCE21E2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2874" y="1475843"/>
            <a:ext cx="4286250" cy="534864"/>
          </a:xfrm>
        </p:spPr>
        <p:txBody>
          <a:bodyPr/>
          <a:lstStyle/>
          <a:p>
            <a:r>
              <a:rPr lang="pl-PL" sz="2400" dirty="0"/>
              <a:t>przyczyny</a:t>
            </a:r>
            <a:endParaRPr lang="en-US" sz="20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71" y="3328127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/>
              <a:t>Dlaczego młodzież sięga po nowe narkotyki?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16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065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7568" y="72379"/>
            <a:ext cx="5897218" cy="884238"/>
          </a:xfrm>
        </p:spPr>
        <p:txBody>
          <a:bodyPr rtlCol="0"/>
          <a:lstStyle/>
          <a:p>
            <a:pPr rtl="0"/>
            <a:r>
              <a:rPr lang="pl-PL" sz="4400" noProof="1"/>
              <a:t>przyczyny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096000" y="1146643"/>
            <a:ext cx="4646245" cy="464871"/>
          </a:xfrm>
        </p:spPr>
        <p:txBody>
          <a:bodyPr rtlCol="0"/>
          <a:lstStyle/>
          <a:p>
            <a:pPr algn="l" rtl="0"/>
            <a:r>
              <a:rPr lang="pl-PL" sz="2000" noProof="1"/>
              <a:t>Relacje międzyludzkie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829408"/>
            <a:ext cx="5897217" cy="3511852"/>
          </a:xfrm>
        </p:spPr>
        <p:txBody>
          <a:bodyPr rtlCol="0">
            <a:normAutofit lnSpcReduction="10000"/>
          </a:bodyPr>
          <a:lstStyle/>
          <a:p>
            <a:pPr marL="0" indent="0" rtl="0">
              <a:lnSpc>
                <a:spcPct val="100000"/>
              </a:lnSpc>
              <a:buNone/>
            </a:pPr>
            <a:r>
              <a:rPr lang="pl-PL" sz="2000" dirty="0"/>
              <a:t>Przyczyny zażywania nowych narkotyków podawane przez młodych ludzi to: 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chęć upodobnienia się do grupy, presja kolegów </a:t>
            </a:r>
            <a:br>
              <a:rPr lang="pl-PL" sz="2000" dirty="0"/>
            </a:br>
            <a:r>
              <a:rPr lang="pl-PL" sz="2000" dirty="0"/>
              <a:t>i koleżanek,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zaspokojenie ciekawości, 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dla rozrywki, 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problemy w domu i szkole,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niezadowolenie z siebie i z życia,</a:t>
            </a:r>
          </a:p>
          <a:p>
            <a:pPr rt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pl-PL" sz="2000" dirty="0"/>
              <a:t>z powodu nudy. 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17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6" name="Symbol zastępczy obrazu 5" descr="Obraz zawierający osoba, kobieta, wewnątrz, osoby&#10;&#10;Opis wygenerowany automatycznie">
            <a:extLst>
              <a:ext uri="{FF2B5EF4-FFF2-40B4-BE49-F238E27FC236}">
                <a16:creationId xmlns:a16="http://schemas.microsoft.com/office/drawing/2014/main" id="{C775DC47-240C-CFBF-243B-702AB0EF35C3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651" r="23651"/>
          <a:stretch>
            <a:fillRect/>
          </a:stretch>
        </p:blipFill>
        <p:spPr>
          <a:xfrm>
            <a:off x="0" y="11068"/>
            <a:ext cx="5416550" cy="6846932"/>
          </a:xfr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E73BDD9-5578-8B25-E876-4592508E943B}"/>
              </a:ext>
            </a:extLst>
          </p:cNvPr>
          <p:cNvSpPr txBox="1"/>
          <p:nvPr/>
        </p:nvSpPr>
        <p:spPr>
          <a:xfrm>
            <a:off x="6501413" y="5196944"/>
            <a:ext cx="55605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i="1" dirty="0">
                <a:solidFill>
                  <a:schemeClr val="accent1"/>
                </a:solidFill>
              </a:rPr>
              <a:t>Dlatego dobre relacje w rodzinie, jasno wytyczony system wartości, życzliwość i akceptacja, codzienny kontakt, rozmowy i zainteresowanie sprawami Twojego dziecka  pomogą uchronić je przed kontaktem </a:t>
            </a:r>
            <a:br>
              <a:rPr lang="pl-PL" sz="1800" i="1" dirty="0">
                <a:solidFill>
                  <a:schemeClr val="accent1"/>
                </a:solidFill>
              </a:rPr>
            </a:br>
            <a:r>
              <a:rPr lang="pl-PL" sz="1800" i="1" dirty="0">
                <a:solidFill>
                  <a:schemeClr val="accent1"/>
                </a:solidFill>
              </a:rPr>
              <a:t>z narkotykami.</a:t>
            </a:r>
            <a:endParaRPr lang="pl-PL" sz="1200" i="1" noProof="1">
              <a:solidFill>
                <a:schemeClr val="accent1"/>
              </a:solidFill>
            </a:endParaRPr>
          </a:p>
          <a:p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93D2B26-2EE7-D4B1-91A2-7ECB0C7FC596}"/>
              </a:ext>
            </a:extLst>
          </p:cNvPr>
          <p:cNvSpPr txBox="1"/>
          <p:nvPr/>
        </p:nvSpPr>
        <p:spPr>
          <a:xfrm rot="16200000">
            <a:off x="-455120" y="5971425"/>
            <a:ext cx="1171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14706271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025" y="48505"/>
            <a:ext cx="5897218" cy="884238"/>
          </a:xfrm>
        </p:spPr>
        <p:txBody>
          <a:bodyPr rtlCol="0"/>
          <a:lstStyle/>
          <a:p>
            <a:pPr rtl="0"/>
            <a:r>
              <a:rPr lang="pl-PL" sz="4400" noProof="1"/>
              <a:t>Co możesz zrobić?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957568" y="1162937"/>
            <a:ext cx="4646245" cy="464871"/>
          </a:xfrm>
        </p:spPr>
        <p:txBody>
          <a:bodyPr rtlCol="0"/>
          <a:lstStyle/>
          <a:p>
            <a:pPr algn="l" rtl="0"/>
            <a:r>
              <a:rPr lang="pl-PL" sz="2000" noProof="1"/>
              <a:t>Rodzina 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8706" y="1801540"/>
            <a:ext cx="5897217" cy="3958834"/>
          </a:xfrm>
        </p:spPr>
        <p:txBody>
          <a:bodyPr rtlCol="0">
            <a:normAutofit fontScale="2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Bądź przykładem</a:t>
            </a:r>
            <a:r>
              <a:rPr lang="pl-PL" sz="5600" dirty="0"/>
              <a:t>. Dzieci są dobrymi obserwatorami. Łatwo zauważą, gdy Twoje zachowanie nie jest zgodne z Twoimi słowami. Wymagaj, ale stawiaj warunki możliwe do spełnienia.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Bądź konsekwentny</a:t>
            </a:r>
            <a:r>
              <a:rPr lang="pl-PL" sz="5600" dirty="0"/>
              <a:t>, aby dziecko liczyło się z Tobą i wiedziało, że ustalone normy w kluczowych sprawach muszą być przestrzegane.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Staraj się poznać przyjaciół i znajomych swego dziecka. </a:t>
            </a:r>
            <a:r>
              <a:rPr lang="pl-PL" sz="5600" dirty="0"/>
              <a:t>Pamiętaj, że mogą oni mieć duży wpływ na zachowania i postawy Twego dziecka.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Szanuj prawa dziecka do własnych opinii i wyborów. </a:t>
            </a:r>
            <a:r>
              <a:rPr lang="pl-PL" sz="5600" dirty="0"/>
              <a:t>Nie bądź nadmiernie opiekuńczy. Doradzaj, ale nie narzucaj swojej woli. Pozwól dziecku dokonywać wyborów, gdyż w taki sposób uczy się życia, zarazem bądź czujny i w porę reaguj na zagrożenia.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5600" dirty="0">
                <a:solidFill>
                  <a:schemeClr val="bg1"/>
                </a:solidFill>
                <a:highlight>
                  <a:srgbClr val="A53F52"/>
                </a:highlight>
              </a:rPr>
              <a:t>Ucz się jak przezwyciężać trudności i radzić sobie w trudnych sytuacjach. </a:t>
            </a:r>
            <a:endParaRPr lang="pl-PL" sz="2000" dirty="0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18</a:t>
            </a:fld>
            <a:endParaRPr lang="pl-PL" noProof="1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D14E9BCB-395E-E5A5-F0FE-372AB9A9AFB6}"/>
              </a:ext>
            </a:extLst>
          </p:cNvPr>
          <p:cNvSpPr txBox="1"/>
          <p:nvPr/>
        </p:nvSpPr>
        <p:spPr>
          <a:xfrm>
            <a:off x="7183688" y="6145137"/>
            <a:ext cx="50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800" dirty="0">
                <a:solidFill>
                  <a:schemeClr val="bg1"/>
                </a:solidFill>
                <a:highlight>
                  <a:srgbClr val="A53F52"/>
                </a:highlight>
              </a:rPr>
              <a:t>Pamiętaj, wspólnie musicie rozwiązać problem.</a:t>
            </a:r>
          </a:p>
          <a:p>
            <a:endParaRPr lang="pl-PL" dirty="0">
              <a:solidFill>
                <a:schemeClr val="bg1"/>
              </a:solidFill>
              <a:highlight>
                <a:srgbClr val="A53F52"/>
              </a:highlight>
            </a:endParaRPr>
          </a:p>
        </p:txBody>
      </p:sp>
      <p:pic>
        <p:nvPicPr>
          <p:cNvPr id="11" name="Symbol zastępczy obrazu 10" descr="Obraz zawierający zewnętrzne, sylwetka&#10;&#10;Opis wygenerowany automatycznie">
            <a:extLst>
              <a:ext uri="{FF2B5EF4-FFF2-40B4-BE49-F238E27FC236}">
                <a16:creationId xmlns:a16="http://schemas.microsoft.com/office/drawing/2014/main" id="{E1CF8531-573A-22C6-440A-8855645E95A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630" r="23630"/>
          <a:stretch>
            <a:fillRect/>
          </a:stretch>
        </p:blipFill>
        <p:spPr/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05283C88-DBE0-35D1-2976-CF35F876D24F}"/>
              </a:ext>
            </a:extLst>
          </p:cNvPr>
          <p:cNvSpPr txBox="1"/>
          <p:nvPr/>
        </p:nvSpPr>
        <p:spPr>
          <a:xfrm rot="16200000">
            <a:off x="-447427" y="6086587"/>
            <a:ext cx="117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3484916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raz — symbol zastępczy 7" descr="abstrakcyjny obraz">
            <a:extLst>
              <a:ext uri="{FF2B5EF4-FFF2-40B4-BE49-F238E27FC236}">
                <a16:creationId xmlns:a16="http://schemas.microsoft.com/office/drawing/2014/main" id="{763328C6-FD2E-A810-965A-57FBCE21E2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52874" y="1475843"/>
            <a:ext cx="4286250" cy="534864"/>
          </a:xfrm>
        </p:spPr>
        <p:txBody>
          <a:bodyPr/>
          <a:lstStyle/>
          <a:p>
            <a:r>
              <a:rPr lang="pl-PL" sz="2400" dirty="0"/>
              <a:t>Leki OTC, Leki bez recepty</a:t>
            </a:r>
            <a:endParaRPr lang="en-US" sz="2000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271" y="3328127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/>
              <a:t>Zwróć uwagę na leki, które zażywa dziecko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19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76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E3A87B3-0A27-4EE9-979E-B69581E47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8657" y="411862"/>
            <a:ext cx="5532094" cy="1911246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pl-PL" sz="4400" b="1" noProof="1"/>
              <a:t>Substancje psychoaktywne</a:t>
            </a:r>
            <a:br>
              <a:rPr lang="pl-PL" sz="4400" b="1" noProof="1"/>
            </a:br>
            <a:r>
              <a:rPr lang="pl-PL" sz="4400" b="1" noProof="1"/>
              <a:t>Czyli…?</a:t>
            </a:r>
          </a:p>
        </p:txBody>
      </p:sp>
      <p:sp>
        <p:nvSpPr>
          <p:cNvPr id="6" name="Tekst — symbol zastępczy 5">
            <a:extLst>
              <a:ext uri="{FF2B5EF4-FFF2-40B4-BE49-F238E27FC236}">
                <a16:creationId xmlns:a16="http://schemas.microsoft.com/office/drawing/2014/main" id="{F3C89A40-EEAA-43AB-9A3A-B2CFDE450F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38657" y="2884898"/>
            <a:ext cx="5210612" cy="3561240"/>
          </a:xfrm>
        </p:spPr>
        <p:txBody>
          <a:bodyPr rtlCol="0"/>
          <a:lstStyle/>
          <a:p>
            <a:pPr rtl="0"/>
            <a:r>
              <a:rPr lang="pl-PL" sz="2000" noProof="1"/>
              <a:t>Nowe narkotyki</a:t>
            </a:r>
          </a:p>
          <a:p>
            <a:pPr rtl="0"/>
            <a:r>
              <a:rPr lang="pl-PL" sz="2000" noProof="1"/>
              <a:t>Nowe substancje psychoaktywne</a:t>
            </a:r>
          </a:p>
          <a:p>
            <a:pPr rtl="0"/>
            <a:r>
              <a:rPr lang="pl-PL" sz="2000" noProof="1"/>
              <a:t>Środki zastępcze</a:t>
            </a:r>
          </a:p>
          <a:p>
            <a:pPr rtl="0"/>
            <a:r>
              <a:rPr lang="pl-PL" sz="2000" noProof="1"/>
              <a:t>Potocznie tzw. „dopalacze”</a:t>
            </a:r>
          </a:p>
          <a:p>
            <a:pPr rtl="0"/>
            <a:r>
              <a:rPr lang="pl-PL" sz="2000" noProof="1"/>
              <a:t>ale także alkohol, tytoń oraz leki</a:t>
            </a:r>
          </a:p>
          <a:p>
            <a:pPr rtl="0"/>
            <a:endParaRPr lang="pl-PL" noProof="1"/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F29F8048-1E86-48F4-B246-D2F8C54B7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pPr/>
              <a:t>2</a:t>
            </a:fld>
            <a:endParaRPr lang="pl-PL" noProof="1"/>
          </a:p>
        </p:txBody>
      </p:sp>
      <p:pic>
        <p:nvPicPr>
          <p:cNvPr id="9" name="Symbol zastępczy obrazu 8" descr="Abstrakcyjne tło z cząstką">
            <a:extLst>
              <a:ext uri="{FF2B5EF4-FFF2-40B4-BE49-F238E27FC236}">
                <a16:creationId xmlns:a16="http://schemas.microsoft.com/office/drawing/2014/main" id="{672C2FE0-8B86-8948-74DD-377DA3E4EFE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5000" r="25000"/>
          <a:stretch>
            <a:fillRect/>
          </a:stretch>
        </p:blipFill>
        <p:spPr/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75DDA61-5CCD-8B5D-083B-A6615EC0A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098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4AB6F96-E5E8-4B40-A18C-2D078D1C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4738" y="4607137"/>
            <a:ext cx="5255580" cy="421480"/>
          </a:xfrm>
        </p:spPr>
        <p:txBody>
          <a:bodyPr rtlCol="0">
            <a:normAutofit/>
          </a:bodyPr>
          <a:lstStyle/>
          <a:p>
            <a:pPr rtl="0"/>
            <a:r>
              <a:rPr lang="pl-PL" sz="2000" noProof="1"/>
              <a:t>Zwróć uwagę !</a:t>
            </a:r>
            <a:endParaRPr lang="pl-PL" noProof="1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DAF72BBC-FC90-4B63-96CA-ABED853DB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09134" y="1922532"/>
            <a:ext cx="11457965" cy="2320994"/>
          </a:xfrm>
        </p:spPr>
        <p:txBody>
          <a:bodyPr rtlCol="0"/>
          <a:lstStyle/>
          <a:p>
            <a:pPr algn="ctr" eaLnBrk="1" hangingPunct="1">
              <a:lnSpc>
                <a:spcPct val="200000"/>
              </a:lnSpc>
              <a:buFont typeface="Wingdings" panose="05000000000000000000" pitchFamily="2" charset="2"/>
              <a:buNone/>
              <a:defRPr/>
            </a:pPr>
            <a:r>
              <a:rPr lang="pl-PL" altLang="pl-PL" sz="2800" b="0" i="1" dirty="0"/>
              <a:t>Wśród dzieci powyżej 12 r.ż. najbardziej popularnymi środkami psychoaktywnymi są substancje zawarte w lekach OTC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CD87251-BFBD-0CD6-6E6D-16CCAE0D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0266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28145" y="1279808"/>
            <a:ext cx="6042605" cy="584967"/>
          </a:xfrm>
        </p:spPr>
        <p:txBody>
          <a:bodyPr rtlCol="0"/>
          <a:lstStyle/>
          <a:p>
            <a:pPr algn="l" rtl="0"/>
            <a:r>
              <a:rPr lang="pl-PL" sz="2000" noProof="1"/>
              <a:t>Co to są leki OTC?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28144" y="1917086"/>
            <a:ext cx="6042605" cy="2218585"/>
          </a:xfrm>
        </p:spPr>
        <p:txBody>
          <a:bodyPr rtlCol="0">
            <a:normAutofit fontScale="92500" lnSpcReduction="20000"/>
          </a:bodyPr>
          <a:lstStyle/>
          <a:p>
            <a:pPr>
              <a:lnSpc>
                <a:spcPct val="90000"/>
              </a:lnSpc>
              <a:defRPr/>
            </a:pPr>
            <a:r>
              <a:rPr lang="pl-PL" altLang="pl-PL" sz="2200" dirty="0">
                <a:cs typeface="Biome Light" panose="020B0303030204020804" pitchFamily="34" charset="0"/>
              </a:rPr>
              <a:t>Leki OTC (</a:t>
            </a:r>
            <a:r>
              <a:rPr lang="pl-PL" altLang="pl-PL" sz="2200" dirty="0" err="1">
                <a:cs typeface="Biome Light" panose="020B0303030204020804" pitchFamily="34" charset="0"/>
              </a:rPr>
              <a:t>over</a:t>
            </a:r>
            <a:r>
              <a:rPr lang="pl-PL" altLang="pl-PL" sz="2200" dirty="0">
                <a:cs typeface="Biome Light" panose="020B0303030204020804" pitchFamily="34" charset="0"/>
              </a:rPr>
              <a:t>-the-</a:t>
            </a:r>
            <a:r>
              <a:rPr lang="pl-PL" altLang="pl-PL" sz="2200" dirty="0" err="1">
                <a:cs typeface="Biome Light" panose="020B0303030204020804" pitchFamily="34" charset="0"/>
              </a:rPr>
              <a:t>counter</a:t>
            </a:r>
            <a:r>
              <a:rPr lang="pl-PL" altLang="pl-PL" sz="2200" dirty="0">
                <a:cs typeface="Biome Light" panose="020B0303030204020804" pitchFamily="34" charset="0"/>
              </a:rPr>
              <a:t> </a:t>
            </a:r>
            <a:r>
              <a:rPr lang="pl-PL" altLang="pl-PL" sz="2200" dirty="0" err="1">
                <a:cs typeface="Biome Light" panose="020B0303030204020804" pitchFamily="34" charset="0"/>
              </a:rPr>
              <a:t>drug</a:t>
            </a:r>
            <a:r>
              <a:rPr lang="pl-PL" altLang="pl-PL" sz="2200" dirty="0">
                <a:cs typeface="Biome Light" panose="020B0303030204020804" pitchFamily="34" charset="0"/>
              </a:rPr>
              <a:t>) leki wydawane bez recepty lekarskiej. </a:t>
            </a:r>
          </a:p>
          <a:p>
            <a:pPr>
              <a:lnSpc>
                <a:spcPct val="90000"/>
              </a:lnSpc>
              <a:defRPr/>
            </a:pPr>
            <a:r>
              <a:rPr lang="pl-PL" altLang="pl-PL" sz="2200" dirty="0">
                <a:cs typeface="Biome Light" panose="020B0303030204020804" pitchFamily="34" charset="0"/>
              </a:rPr>
              <a:t>Idea OTC umożliwia pacjentom samoleczenie w powszechnych dolegliwościach, przed zasięgnięciem porady lekarskiej.</a:t>
            </a:r>
          </a:p>
          <a:p>
            <a:pPr>
              <a:lnSpc>
                <a:spcPct val="90000"/>
              </a:lnSpc>
              <a:defRPr/>
            </a:pPr>
            <a:r>
              <a:rPr lang="pl-PL" altLang="pl-PL" sz="2200" dirty="0">
                <a:cs typeface="Biome Light" panose="020B0303030204020804" pitchFamily="34" charset="0"/>
              </a:rPr>
              <a:t>Produkt OTC należy stosować zwykle 3 lub 5 dni, w konkretnych, łatwych do </a:t>
            </a:r>
            <a:r>
              <a:rPr lang="pl-PL" altLang="pl-PL" sz="2200" dirty="0" err="1">
                <a:cs typeface="Biome Light" panose="020B0303030204020804" pitchFamily="34" charset="0"/>
              </a:rPr>
              <a:t>samozdiagnozowania</a:t>
            </a:r>
            <a:r>
              <a:rPr lang="pl-PL" altLang="pl-PL" sz="2200" dirty="0">
                <a:cs typeface="Biome Light" panose="020B0303030204020804" pitchFamily="34" charset="0"/>
              </a:rPr>
              <a:t> przez pacjenta dolegliwościach. 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21</a:t>
            </a:fld>
            <a:endParaRPr lang="pl-PL" noProof="1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3E9F786-7A68-A64E-BC66-D6D8B0B3D11F}"/>
              </a:ext>
            </a:extLst>
          </p:cNvPr>
          <p:cNvSpPr txBox="1"/>
          <p:nvPr/>
        </p:nvSpPr>
        <p:spPr>
          <a:xfrm>
            <a:off x="5962824" y="5178608"/>
            <a:ext cx="58412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err="1">
                <a:solidFill>
                  <a:srgbClr val="A53F52"/>
                </a:solidFill>
              </a:rPr>
              <a:t>Dekstrometorfan</a:t>
            </a:r>
            <a:r>
              <a:rPr lang="pl-PL" dirty="0">
                <a:solidFill>
                  <a:srgbClr val="A53F52"/>
                </a:solidFill>
              </a:rPr>
              <a:t> (DXM);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Kodeina;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Pseudoefedryna;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 err="1">
                <a:solidFill>
                  <a:srgbClr val="A53F52"/>
                </a:solidFill>
              </a:rPr>
              <a:t>Benzydamina</a:t>
            </a:r>
            <a:r>
              <a:rPr lang="pl-PL" dirty="0">
                <a:solidFill>
                  <a:srgbClr val="A53F52"/>
                </a:solidFill>
              </a:rPr>
              <a:t>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Kofeina.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130E9810-3578-BCE2-07DC-50AD79B44C0F}"/>
              </a:ext>
            </a:extLst>
          </p:cNvPr>
          <p:cNvSpPr txBox="1">
            <a:spLocks/>
          </p:cNvSpPr>
          <p:nvPr/>
        </p:nvSpPr>
        <p:spPr>
          <a:xfrm>
            <a:off x="5828144" y="4331208"/>
            <a:ext cx="5975928" cy="651863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altLang="pl-PL" sz="2000" b="0" dirty="0"/>
              <a:t>Najbardziej popularne substancje psychoaktywne zawarte w lekach OTC</a:t>
            </a:r>
            <a:r>
              <a:rPr lang="pl-PL" sz="2000" noProof="1"/>
              <a:t>?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15" name="Symbol zastępczy obrazu 14" descr="Kapsułki i kapsuły w asortymencie">
            <a:extLst>
              <a:ext uri="{FF2B5EF4-FFF2-40B4-BE49-F238E27FC236}">
                <a16:creationId xmlns:a16="http://schemas.microsoft.com/office/drawing/2014/main" id="{919CF3BA-285D-0A94-907D-D1195176E82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23630" r="23630"/>
          <a:stretch>
            <a:fillRect/>
          </a:stretch>
        </p:blipFill>
        <p:spPr/>
      </p:pic>
      <p:sp>
        <p:nvSpPr>
          <p:cNvPr id="17" name="Tytuł 16">
            <a:extLst>
              <a:ext uri="{FF2B5EF4-FFF2-40B4-BE49-F238E27FC236}">
                <a16:creationId xmlns:a16="http://schemas.microsoft.com/office/drawing/2014/main" id="{99348E47-48E7-2451-59FE-085DF4C81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41011"/>
            <a:ext cx="5897218" cy="884238"/>
          </a:xfrm>
        </p:spPr>
        <p:txBody>
          <a:bodyPr/>
          <a:lstStyle/>
          <a:p>
            <a:r>
              <a:rPr lang="pl-PL" sz="4400" dirty="0"/>
              <a:t>LEKI OTC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29470C6-04B4-2801-C672-77CD366C5E24}"/>
              </a:ext>
            </a:extLst>
          </p:cNvPr>
          <p:cNvSpPr txBox="1"/>
          <p:nvPr/>
        </p:nvSpPr>
        <p:spPr>
          <a:xfrm>
            <a:off x="0" y="6604084"/>
            <a:ext cx="171339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accent5">
                    <a:lumMod val="10000"/>
                    <a:lumOff val="90000"/>
                  </a:schemeClr>
                </a:solidFill>
              </a:rPr>
              <a:t>Bank obrazów - Office</a:t>
            </a:r>
          </a:p>
        </p:txBody>
      </p:sp>
    </p:spTree>
    <p:extLst>
      <p:ext uri="{BB962C8B-B14F-4D97-AF65-F5344CB8AC3E}">
        <p14:creationId xmlns:p14="http://schemas.microsoft.com/office/powerpoint/2010/main" val="25309894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ymbol zastępczy obrazu 5" descr="Obraz zawierający osoba, wewnątrz, picie, napój&#10;&#10;Opis wygenerowany automatycznie">
            <a:extLst>
              <a:ext uri="{FF2B5EF4-FFF2-40B4-BE49-F238E27FC236}">
                <a16:creationId xmlns:a16="http://schemas.microsoft.com/office/drawing/2014/main" id="{78E6B0B1-3D94-11D1-9CFC-7A12D9B385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2500" b="12500"/>
          <a:stretch>
            <a:fillRect/>
          </a:stretch>
        </p:blipFill>
        <p:spPr/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7150" y="3608511"/>
            <a:ext cx="4286250" cy="534864"/>
          </a:xfrm>
        </p:spPr>
        <p:txBody>
          <a:bodyPr/>
          <a:lstStyle/>
          <a:p>
            <a:r>
              <a:rPr lang="pl-PL" sz="2000" dirty="0"/>
              <a:t>Łatwy dostęp</a:t>
            </a:r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36" y="1309291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>
                <a:solidFill>
                  <a:schemeClr val="bg1"/>
                </a:solidFill>
              </a:rPr>
              <a:t>Dlaczego leki są niebezpieczne?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22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C34E04AA-7473-FCCB-640F-3CF01DC6AAB9}"/>
              </a:ext>
            </a:extLst>
          </p:cNvPr>
          <p:cNvSpPr txBox="1"/>
          <p:nvPr/>
        </p:nvSpPr>
        <p:spPr>
          <a:xfrm rot="16200000">
            <a:off x="-294434" y="6271178"/>
            <a:ext cx="896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tx2"/>
                </a:solidFill>
              </a:rPr>
              <a:t>Freepik</a:t>
            </a:r>
          </a:p>
        </p:txBody>
      </p:sp>
    </p:spTree>
    <p:extLst>
      <p:ext uri="{BB962C8B-B14F-4D97-AF65-F5344CB8AC3E}">
        <p14:creationId xmlns:p14="http://schemas.microsoft.com/office/powerpoint/2010/main" val="30413322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AF9B872F-6332-408E-9135-B871F0C90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82332" y="3084175"/>
            <a:ext cx="2377440" cy="365125"/>
          </a:xfrm>
        </p:spPr>
        <p:txBody>
          <a:bodyPr rtlCol="0"/>
          <a:lstStyle/>
          <a:p>
            <a:pPr rtl="0"/>
            <a:r>
              <a:rPr lang="pl-PL" sz="2000" spc="300" dirty="0"/>
              <a:t>Lekomania</a:t>
            </a:r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948DD8A0-BD53-4DBF-949B-0D64D12D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23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991C2F4-919B-7D3D-5AB1-EFD22A720BC5}"/>
              </a:ext>
            </a:extLst>
          </p:cNvPr>
          <p:cNvSpPr txBox="1"/>
          <p:nvPr/>
        </p:nvSpPr>
        <p:spPr>
          <a:xfrm>
            <a:off x="5570449" y="921141"/>
            <a:ext cx="642276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000" dirty="0">
                <a:solidFill>
                  <a:srgbClr val="A53F52"/>
                </a:solidFill>
              </a:rPr>
              <a:t>Część młodych ludzi zażywa medykament w celu odurzenia się. Leki OTC są łatwo dostępne, stosunkowo tanie.</a:t>
            </a:r>
          </a:p>
          <a:p>
            <a:pPr algn="l"/>
            <a:r>
              <a:rPr lang="pl-PL" sz="2000" dirty="0">
                <a:solidFill>
                  <a:srgbClr val="A53F52"/>
                </a:solidFill>
              </a:rPr>
              <a:t>Stosowane w niewłaściwych ilościach mogą wywołać skutki podobne do narkotyków, a w konsekwencji mogą uzależniać. </a:t>
            </a:r>
          </a:p>
          <a:p>
            <a:pPr algn="l"/>
            <a:endParaRPr lang="pl-PL" dirty="0">
              <a:solidFill>
                <a:srgbClr val="A53F52"/>
              </a:solidFill>
              <a:highlight>
                <a:srgbClr val="FFFF00"/>
              </a:highligh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5C482AE-28B2-3C33-4AD6-515CB46DCC9F}"/>
              </a:ext>
            </a:extLst>
          </p:cNvPr>
          <p:cNvSpPr txBox="1"/>
          <p:nvPr/>
        </p:nvSpPr>
        <p:spPr>
          <a:xfrm>
            <a:off x="4947504" y="3707642"/>
            <a:ext cx="68700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/>
              <a:t>Uzależnienie wywołuje stan fizyczny lub psychiczny, który prowadzi do zmiany </a:t>
            </a:r>
            <a:r>
              <a:rPr lang="pl-PL" dirty="0" err="1"/>
              <a:t>zachowań</a:t>
            </a:r>
            <a:r>
              <a:rPr lang="pl-PL" dirty="0"/>
              <a:t> łącznie z przymusem stałego lub okresowego przyjmowania leków.</a:t>
            </a:r>
            <a:endParaRPr lang="pl-PL" dirty="0">
              <a:highlight>
                <a:srgbClr val="FFFF00"/>
              </a:highlight>
              <a:latin typeface="OpenSans-Semibold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F010D0DE-5D14-2673-257E-0DAE3F6E0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11" name="Symbol zastępczy obrazu 10" descr="Obraz zawierający osoba, wewnątrz, ręka, akcesorium&#10;&#10;Opis wygenerowany automatycznie">
            <a:extLst>
              <a:ext uri="{FF2B5EF4-FFF2-40B4-BE49-F238E27FC236}">
                <a16:creationId xmlns:a16="http://schemas.microsoft.com/office/drawing/2014/main" id="{030BA78D-B10E-618D-0786-DF88124C681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5309" r="5309"/>
          <a:stretch>
            <a:fillRect/>
          </a:stretch>
        </p:blipFill>
        <p:spPr>
          <a:xfrm>
            <a:off x="-366203" y="-12100"/>
            <a:ext cx="6096000" cy="6870100"/>
          </a:xfr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E82E470-A15E-CFA8-20C7-D0D78EE582F2}"/>
              </a:ext>
            </a:extLst>
          </p:cNvPr>
          <p:cNvSpPr txBox="1"/>
          <p:nvPr/>
        </p:nvSpPr>
        <p:spPr>
          <a:xfrm>
            <a:off x="4901712" y="4886634"/>
            <a:ext cx="691585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/>
              <a:t>Przedawkowanie może spowodować silne zatrucia, a także poważniejsze konsekwencje, jak uszkodzenie nerek czy wątroby. </a:t>
            </a:r>
          </a:p>
          <a:p>
            <a:pPr algn="l"/>
            <a:endParaRPr lang="pl-PL" sz="2000" dirty="0"/>
          </a:p>
          <a:p>
            <a:pPr algn="l"/>
            <a:r>
              <a:rPr lang="pl-PL" dirty="0"/>
              <a:t>W skrajnych przypadkach nadużywanie leków OTC może zakończyć się śmiercią. 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9CD163E-5C5E-D0AA-F305-C10C08A1957F}"/>
              </a:ext>
            </a:extLst>
          </p:cNvPr>
          <p:cNvSpPr txBox="1"/>
          <p:nvPr/>
        </p:nvSpPr>
        <p:spPr>
          <a:xfrm>
            <a:off x="0" y="6535650"/>
            <a:ext cx="102537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chemeClr val="bg1">
                    <a:lumMod val="95000"/>
                  </a:schemeClr>
                </a:solidFill>
              </a:rPr>
              <a:t>Freepik</a:t>
            </a:r>
          </a:p>
        </p:txBody>
      </p:sp>
    </p:spTree>
    <p:extLst>
      <p:ext uri="{BB962C8B-B14F-4D97-AF65-F5344CB8AC3E}">
        <p14:creationId xmlns:p14="http://schemas.microsoft.com/office/powerpoint/2010/main" val="36793434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4AB6F96-E5E8-4B40-A18C-2D078D1C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3515" y="1156677"/>
            <a:ext cx="5255580" cy="421480"/>
          </a:xfrm>
        </p:spPr>
        <p:txBody>
          <a:bodyPr rtlCol="0">
            <a:normAutofit/>
          </a:bodyPr>
          <a:lstStyle/>
          <a:p>
            <a:pPr rtl="0"/>
            <a:r>
              <a:rPr lang="pl-PL" sz="2000" noProof="1"/>
              <a:t>Politoksykomania </a:t>
            </a:r>
            <a:endParaRPr lang="pl-PL" noProof="1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DAF72BBC-FC90-4B63-96CA-ABED853DB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35767" y="2455192"/>
            <a:ext cx="11457965" cy="2320994"/>
          </a:xfrm>
        </p:spPr>
        <p:txBody>
          <a:bodyPr rtlCol="0"/>
          <a:lstStyle/>
          <a:p>
            <a:pPr algn="ctr" eaLnBrk="1" hangingPunct="1">
              <a:lnSpc>
                <a:spcPct val="200000"/>
              </a:lnSpc>
              <a:buFont typeface="Wingdings" panose="05000000000000000000" pitchFamily="2" charset="2"/>
              <a:buNone/>
              <a:defRPr/>
            </a:pPr>
            <a:r>
              <a:rPr lang="pl-PL" altLang="pl-PL" sz="2800" b="0" i="1" dirty="0"/>
              <a:t>Jednoczesne nadużywanie i/lub uzależnienie od wielu substancji psychoaktywnych, takich jak alkohol, narkotyki, leki czy „dopalacze”. 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ECD87251-BFBD-0CD6-6E6D-16CCAE0DE6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6910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AF9B872F-6332-408E-9135-B871F0C90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18447" y="716378"/>
            <a:ext cx="3298188" cy="365125"/>
          </a:xfrm>
        </p:spPr>
        <p:txBody>
          <a:bodyPr rtlCol="0"/>
          <a:lstStyle/>
          <a:p>
            <a:pPr rtl="0"/>
            <a:r>
              <a:rPr lang="pl-PL" sz="2000" spc="300" dirty="0" err="1"/>
              <a:t>POlitoksykomania</a:t>
            </a:r>
            <a:endParaRPr lang="pl-PL" sz="2000" spc="300" dirty="0"/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948DD8A0-BD53-4DBF-949B-0D64D12D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25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991C2F4-919B-7D3D-5AB1-EFD22A720BC5}"/>
              </a:ext>
            </a:extLst>
          </p:cNvPr>
          <p:cNvSpPr txBox="1"/>
          <p:nvPr/>
        </p:nvSpPr>
        <p:spPr>
          <a:xfrm>
            <a:off x="5570449" y="1506211"/>
            <a:ext cx="642276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000" dirty="0">
                <a:solidFill>
                  <a:srgbClr val="A53F52"/>
                </a:solidFill>
              </a:rPr>
              <a:t>Zaburzenie psychiczne i zaburzenie zachowania wg ICD-10,</a:t>
            </a:r>
          </a:p>
          <a:p>
            <a:pPr algn="l"/>
            <a:r>
              <a:rPr lang="pl-PL" sz="2000" dirty="0">
                <a:solidFill>
                  <a:srgbClr val="A53F52"/>
                </a:solidFill>
              </a:rPr>
              <a:t>zjawisko łączenia różnych substancji psychoaktywnych, </a:t>
            </a:r>
          </a:p>
          <a:p>
            <a:pPr algn="l"/>
            <a:r>
              <a:rPr lang="pl-PL" sz="2000" dirty="0">
                <a:solidFill>
                  <a:srgbClr val="A53F52"/>
                </a:solidFill>
              </a:rPr>
              <a:t>np. łączenie narkotyków z alkoholem lub lekami. </a:t>
            </a:r>
          </a:p>
          <a:p>
            <a:pPr algn="l"/>
            <a:endParaRPr lang="pl-PL" dirty="0">
              <a:solidFill>
                <a:srgbClr val="A53F52"/>
              </a:solidFill>
              <a:highlight>
                <a:srgbClr val="FFFF00"/>
              </a:highlight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5C482AE-28B2-3C33-4AD6-515CB46DCC9F}"/>
              </a:ext>
            </a:extLst>
          </p:cNvPr>
          <p:cNvSpPr txBox="1"/>
          <p:nvPr/>
        </p:nvSpPr>
        <p:spPr>
          <a:xfrm>
            <a:off x="5035673" y="2771468"/>
            <a:ext cx="668010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/>
              <a:t>Obecnie mamy do czynienia z nasileniem tego zjawiska, zwłaszcza </a:t>
            </a:r>
            <a:br>
              <a:rPr lang="pl-PL" dirty="0"/>
            </a:br>
            <a:r>
              <a:rPr lang="pl-PL" dirty="0"/>
              <a:t>w grupie młodych ludzi i dorosłych. </a:t>
            </a:r>
          </a:p>
          <a:p>
            <a:pPr algn="l"/>
            <a:endParaRPr lang="pl-PL" dirty="0"/>
          </a:p>
          <a:p>
            <a:pPr algn="l"/>
            <a:r>
              <a:rPr lang="pl-PL" dirty="0"/>
              <a:t>Przyjmowanie wielu substancji psychoaktywnych (np. alkoholu </a:t>
            </a:r>
            <a:br>
              <a:rPr lang="pl-PL" dirty="0"/>
            </a:br>
            <a:r>
              <a:rPr lang="pl-PL" dirty="0"/>
              <a:t>i leków) nie jest kojarzone z jakimkolwiek zagrożeniem. </a:t>
            </a:r>
            <a:endParaRPr lang="pl-PL" dirty="0">
              <a:highlight>
                <a:srgbClr val="FFFF00"/>
              </a:highlight>
              <a:latin typeface="OpenSans-Semibold"/>
            </a:endParaRP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F010D0DE-5D14-2673-257E-0DAE3F6E0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E82E470-A15E-CFA8-20C7-D0D78EE582F2}"/>
              </a:ext>
            </a:extLst>
          </p:cNvPr>
          <p:cNvSpPr txBox="1"/>
          <p:nvPr/>
        </p:nvSpPr>
        <p:spPr>
          <a:xfrm>
            <a:off x="5035673" y="4450363"/>
            <a:ext cx="68155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dirty="0"/>
              <a:t>W przypadku zatrucia substancjami z wielu grup, interwencja medyczna jest utrudniona ze względu na pojawienie się w organizmie  zjawiska sumowania efektów działania poszczególnych substancji psychoaktywnych. </a:t>
            </a:r>
          </a:p>
          <a:p>
            <a:endParaRPr lang="pl-PL" dirty="0"/>
          </a:p>
        </p:txBody>
      </p:sp>
      <p:pic>
        <p:nvPicPr>
          <p:cNvPr id="13" name="Symbol zastępczy obrazu 12">
            <a:extLst>
              <a:ext uri="{FF2B5EF4-FFF2-40B4-BE49-F238E27FC236}">
                <a16:creationId xmlns:a16="http://schemas.microsoft.com/office/drawing/2014/main" id="{66EAE979-FA26-88AA-41CF-D41E4FC3638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 l="11706" r="11706"/>
          <a:stretch>
            <a:fillRect/>
          </a:stretch>
        </p:blipFill>
        <p:spPr>
          <a:xfrm>
            <a:off x="-344597" y="0"/>
            <a:ext cx="6096000" cy="6867922"/>
          </a:xfr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889B2DA0-81CD-9AE2-3FAE-D7DB3B043624}"/>
              </a:ext>
            </a:extLst>
          </p:cNvPr>
          <p:cNvSpPr txBox="1"/>
          <p:nvPr/>
        </p:nvSpPr>
        <p:spPr>
          <a:xfrm>
            <a:off x="5050848" y="5818456"/>
            <a:ext cx="6622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Leczenie uzależnienia od kilku substancji psychoaktywnych jest skomplikowanym procesem. 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0B93AA6-C324-706E-9A0F-8E53B8A38364}"/>
              </a:ext>
            </a:extLst>
          </p:cNvPr>
          <p:cNvSpPr txBox="1"/>
          <p:nvPr/>
        </p:nvSpPr>
        <p:spPr>
          <a:xfrm rot="16200000">
            <a:off x="-544624" y="6010816"/>
            <a:ext cx="15092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158056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1">
            <a:extLst>
              <a:ext uri="{FF2B5EF4-FFF2-40B4-BE49-F238E27FC236}">
                <a16:creationId xmlns:a16="http://schemas.microsoft.com/office/drawing/2014/main" id="{50AEA731-C7D0-4A0E-B871-4F369D8B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181" y="331698"/>
            <a:ext cx="5466361" cy="924416"/>
          </a:xfrm>
        </p:spPr>
        <p:txBody>
          <a:bodyPr rtlCol="0"/>
          <a:lstStyle/>
          <a:p>
            <a:pPr rtl="0"/>
            <a:r>
              <a:rPr lang="pl-PL" sz="4400" dirty="0"/>
              <a:t>Telefony Zaufania</a:t>
            </a:r>
          </a:p>
        </p:txBody>
      </p:sp>
      <p:sp>
        <p:nvSpPr>
          <p:cNvPr id="13" name="Zawartość — symbol zastępczy 12">
            <a:extLst>
              <a:ext uri="{FF2B5EF4-FFF2-40B4-BE49-F238E27FC236}">
                <a16:creationId xmlns:a16="http://schemas.microsoft.com/office/drawing/2014/main" id="{A4E49AC7-7A73-4B51-BDF6-EABA3162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1181" y="1256113"/>
            <a:ext cx="7652036" cy="4644119"/>
          </a:xfrm>
        </p:spPr>
        <p:txBody>
          <a:bodyPr rtlCol="0">
            <a:normAutofit/>
          </a:bodyPr>
          <a:lstStyle/>
          <a:p>
            <a:endParaRPr lang="pl-PL" sz="2000" dirty="0">
              <a:solidFill>
                <a:srgbClr val="C00000"/>
              </a:solidFill>
            </a:endParaRPr>
          </a:p>
          <a:p>
            <a:r>
              <a:rPr lang="pl-PL" sz="2400" b="1" dirty="0">
                <a:effectLst/>
              </a:rPr>
              <a:t>Narkomania - 800 199 990, </a:t>
            </a:r>
            <a:r>
              <a:rPr lang="pl-PL" sz="2400" dirty="0">
                <a:effectLst/>
              </a:rPr>
              <a:t>czynny codziennie, </a:t>
            </a:r>
            <a:br>
              <a:rPr lang="pl-PL" sz="2400" dirty="0">
                <a:effectLst/>
              </a:rPr>
            </a:br>
            <a:r>
              <a:rPr lang="pl-PL" sz="2400" dirty="0">
                <a:effectLst/>
              </a:rPr>
              <a:t>w godz. 16-21</a:t>
            </a:r>
          </a:p>
          <a:p>
            <a:r>
              <a:rPr lang="pl-PL" sz="2400" b="1" dirty="0">
                <a:effectLst/>
              </a:rPr>
              <a:t>Uzależnienia behawioralne - 801 889 880, </a:t>
            </a:r>
            <a:r>
              <a:rPr lang="pl-PL" sz="2400" dirty="0">
                <a:effectLst/>
              </a:rPr>
              <a:t>czynny codziennie, w godz. 17-22</a:t>
            </a:r>
          </a:p>
          <a:p>
            <a:r>
              <a:rPr lang="pl-PL" sz="2400" b="1" dirty="0"/>
              <a:t>Telefon dla rodziców i nauczycieli w sprawie bezpieczeństwa </a:t>
            </a:r>
            <a:r>
              <a:rPr lang="pl-PL" sz="2400" dirty="0"/>
              <a:t>dzieci, 800 100 100 </a:t>
            </a:r>
          </a:p>
          <a:p>
            <a:pPr algn="ctr"/>
            <a:endParaRPr lang="pl-PL" sz="2400" dirty="0">
              <a:effectLst/>
            </a:endParaRPr>
          </a:p>
          <a:p>
            <a:endParaRPr lang="pl-PL" sz="2000" dirty="0">
              <a:solidFill>
                <a:srgbClr val="C00000"/>
              </a:solidFill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pl-PL" sz="1500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929F2A82-A1C3-4571-9ED3-A0EC07989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26</a:t>
            </a:fld>
            <a:endParaRPr lang="pl-PL"/>
          </a:p>
        </p:txBody>
      </p:sp>
      <p:pic>
        <p:nvPicPr>
          <p:cNvPr id="26" name="Symbol zastępczy obrazu 25" descr="Dwa telefony komunikujące się">
            <a:extLst>
              <a:ext uri="{FF2B5EF4-FFF2-40B4-BE49-F238E27FC236}">
                <a16:creationId xmlns:a16="http://schemas.microsoft.com/office/drawing/2014/main" id="{3CA8C40F-5A4D-5C31-B3AE-1A0A61B2DB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10346" b="10346"/>
          <a:stretch>
            <a:fillRect/>
          </a:stretch>
        </p:blipFill>
        <p:spPr>
          <a:xfrm>
            <a:off x="736600" y="2538010"/>
            <a:ext cx="2997200" cy="1781979"/>
          </a:xfrm>
        </p:spPr>
      </p:pic>
      <p:pic>
        <p:nvPicPr>
          <p:cNvPr id="23" name="Symbol zastępczy obrazu 22" descr="Znak zapytania na zielonym pastelowym tle">
            <a:extLst>
              <a:ext uri="{FF2B5EF4-FFF2-40B4-BE49-F238E27FC236}">
                <a16:creationId xmlns:a16="http://schemas.microsoft.com/office/drawing/2014/main" id="{C923820D-5FE6-34F3-7AE8-363DB69AC6C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t="10346" b="10346"/>
          <a:stretch>
            <a:fillRect/>
          </a:stretch>
        </p:blipFill>
        <p:spPr/>
      </p:pic>
      <p:pic>
        <p:nvPicPr>
          <p:cNvPr id="36" name="Symbol zastępczy obrazu 35" descr="Ręce z naciśniętym sercem">
            <a:extLst>
              <a:ext uri="{FF2B5EF4-FFF2-40B4-BE49-F238E27FC236}">
                <a16:creationId xmlns:a16="http://schemas.microsoft.com/office/drawing/2014/main" id="{B31FC86A-F244-C94E-0D9E-9926F96EC0F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5"/>
          <a:srcRect t="5389" b="5389"/>
          <a:stretch>
            <a:fillRect/>
          </a:stretch>
        </p:blipFill>
        <p:spPr/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239FCA7F-9E75-B61E-B682-07945482AA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61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ytuł 11">
            <a:extLst>
              <a:ext uri="{FF2B5EF4-FFF2-40B4-BE49-F238E27FC236}">
                <a16:creationId xmlns:a16="http://schemas.microsoft.com/office/drawing/2014/main" id="{50AEA731-C7D0-4A0E-B871-4F369D8BE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5670" y="288128"/>
            <a:ext cx="6798013" cy="924416"/>
          </a:xfrm>
        </p:spPr>
        <p:txBody>
          <a:bodyPr rtlCol="0"/>
          <a:lstStyle/>
          <a:p>
            <a:pPr rtl="0"/>
            <a:r>
              <a:rPr lang="pl-PL" sz="3600" dirty="0"/>
              <a:t>Opracowano na podstawie:</a:t>
            </a:r>
          </a:p>
        </p:txBody>
      </p:sp>
      <p:sp>
        <p:nvSpPr>
          <p:cNvPr id="13" name="Zawartość — symbol zastępczy 12">
            <a:extLst>
              <a:ext uri="{FF2B5EF4-FFF2-40B4-BE49-F238E27FC236}">
                <a16:creationId xmlns:a16="http://schemas.microsoft.com/office/drawing/2014/main" id="{A4E49AC7-7A73-4B51-BDF6-EABA3162F4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5670" y="1527157"/>
            <a:ext cx="7777722" cy="4734747"/>
          </a:xfrm>
        </p:spPr>
        <p:txBody>
          <a:bodyPr rtlCol="0"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www.gov.pl/gis/glowny-inspektorat-sanitarny</a:t>
            </a:r>
            <a:endParaRPr lang="pl-PL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 Nowe narkotyki – poradnik dla rodziców, Główny Inspektorat Sanitarny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https://www.kbpn.gov.pl/portal?id=1</a:t>
            </a:r>
            <a:endParaRPr lang="pl-PL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>
                <a:hlinkClick r:id="rId5"/>
              </a:rPr>
              <a:t>www.ore.edu.pl/2015/03/profilaktyka-uzaleznien/</a:t>
            </a:r>
            <a:endParaRPr lang="pl-PL" sz="2400" dirty="0"/>
          </a:p>
          <a:p>
            <a:pPr>
              <a:buFont typeface="Wingdings" panose="05000000000000000000" pitchFamily="2" charset="2"/>
              <a:buChar char="§"/>
            </a:pPr>
            <a:endParaRPr lang="pl-PL" sz="2400" dirty="0"/>
          </a:p>
          <a:p>
            <a:pPr>
              <a:buFont typeface="Wingdings" panose="05000000000000000000" pitchFamily="2" charset="2"/>
              <a:buChar char="§"/>
            </a:pPr>
            <a:r>
              <a:rPr lang="pl-PL" sz="2400" dirty="0"/>
              <a:t>Zdjęcia – Pixabay, Freepik.</a:t>
            </a:r>
            <a:endParaRPr lang="pl-PL" sz="1800" dirty="0"/>
          </a:p>
          <a:p>
            <a:pPr marL="0" indent="0">
              <a:buNone/>
            </a:pPr>
            <a:endParaRPr lang="pl-PL" sz="1400" dirty="0">
              <a:solidFill>
                <a:srgbClr val="C00000"/>
              </a:solidFill>
            </a:endParaRPr>
          </a:p>
          <a:p>
            <a:pPr marL="0" indent="0" rtl="0">
              <a:lnSpc>
                <a:spcPct val="100000"/>
              </a:lnSpc>
              <a:buNone/>
            </a:pPr>
            <a:endParaRPr lang="pl-PL" sz="1100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929F2A82-A1C3-4571-9ED3-A0EC079893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27</a:t>
            </a:fld>
            <a:endParaRPr lang="pl-PL"/>
          </a:p>
        </p:txBody>
      </p:sp>
      <p:pic>
        <p:nvPicPr>
          <p:cNvPr id="26" name="Symbol zastępczy obrazu 25" descr="Ręce klawiatury i myszy">
            <a:extLst>
              <a:ext uri="{FF2B5EF4-FFF2-40B4-BE49-F238E27FC236}">
                <a16:creationId xmlns:a16="http://schemas.microsoft.com/office/drawing/2014/main" id="{3CA8C40F-5A4D-5C31-B3AE-1A0A61B2DB85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6"/>
          <a:srcRect t="5409" b="5409"/>
          <a:stretch/>
        </p:blipFill>
        <p:spPr>
          <a:xfrm>
            <a:off x="736600" y="2538010"/>
            <a:ext cx="2997200" cy="1781979"/>
          </a:xfrm>
        </p:spPr>
      </p:pic>
      <p:pic>
        <p:nvPicPr>
          <p:cNvPr id="36" name="Symbol zastępczy obrazu 35" descr="Ręce z naciśniętym sercem">
            <a:extLst>
              <a:ext uri="{FF2B5EF4-FFF2-40B4-BE49-F238E27FC236}">
                <a16:creationId xmlns:a16="http://schemas.microsoft.com/office/drawing/2014/main" id="{B31FC86A-F244-C94E-0D9E-9926F96EC0F4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7"/>
          <a:srcRect t="5389" b="5389"/>
          <a:stretch>
            <a:fillRect/>
          </a:stretch>
        </p:blipFill>
        <p:spPr/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239FCA7F-9E75-B61E-B682-07945482AA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pic>
        <p:nvPicPr>
          <p:cNvPr id="5" name="Symbol zastępczy obrazu 4" descr="Książki ułożone w stos na stole">
            <a:extLst>
              <a:ext uri="{FF2B5EF4-FFF2-40B4-BE49-F238E27FC236}">
                <a16:creationId xmlns:a16="http://schemas.microsoft.com/office/drawing/2014/main" id="{BEBE4938-69D7-DEE1-0B36-2D538BE8F72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9"/>
          <a:srcRect t="5389" b="538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96291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az — symbol zastępczy 7" descr="abstrakcyjny obraz">
            <a:extLst>
              <a:ext uri="{FF2B5EF4-FFF2-40B4-BE49-F238E27FC236}">
                <a16:creationId xmlns:a16="http://schemas.microsoft.com/office/drawing/2014/main" id="{D5C5EA1B-F06D-4AD1-B526-89C2DF77223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2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22717" r="45642"/>
          <a:stretch/>
        </p:blipFill>
        <p:spPr>
          <a:xfrm rot="16200000">
            <a:off x="2667000" y="-2667001"/>
            <a:ext cx="6858000" cy="12192000"/>
          </a:xfrm>
          <a:prstGeom prst="rect">
            <a:avLst/>
          </a:prstGeom>
          <a:noFill/>
        </p:spPr>
      </p:pic>
      <p:pic>
        <p:nvPicPr>
          <p:cNvPr id="28" name="Obraz online — symbol zastępczy 27" descr="Koperta">
            <a:extLst>
              <a:ext uri="{FF2B5EF4-FFF2-40B4-BE49-F238E27FC236}">
                <a16:creationId xmlns:a16="http://schemas.microsoft.com/office/drawing/2014/main" id="{D4D09222-33EB-4F99-9A89-51E2E1E97584}"/>
              </a:ext>
            </a:extLst>
          </p:cNvPr>
          <p:cNvPicPr>
            <a:picLocks noGrp="1" noChangeAspect="1"/>
          </p:cNvPicPr>
          <p:nvPr>
            <p:ph type="clipArt" sz="quarter" idx="2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27034" y="4884977"/>
            <a:ext cx="731520" cy="731520"/>
          </a:xfrm>
        </p:spPr>
      </p:pic>
      <p:sp>
        <p:nvSpPr>
          <p:cNvPr id="8" name="Tekst — symbol zastępczy 7">
            <a:extLst>
              <a:ext uri="{FF2B5EF4-FFF2-40B4-BE49-F238E27FC236}">
                <a16:creationId xmlns:a16="http://schemas.microsoft.com/office/drawing/2014/main" id="{0B070B25-2BBC-49AC-9CFA-1CD7195DF2D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023980" y="2765714"/>
            <a:ext cx="5455029" cy="518795"/>
          </a:xfrm>
        </p:spPr>
        <p:txBody>
          <a:bodyPr rtlCol="0"/>
          <a:lstStyle/>
          <a:p>
            <a:pPr rtl="0"/>
            <a:r>
              <a:rPr lang="pl-PL" sz="2800" dirty="0"/>
              <a:t>WSSE W KATOWICACH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6E57A531-5B0F-485D-A015-BC78AD089BA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17205" y="5796076"/>
            <a:ext cx="3719348" cy="518795"/>
          </a:xfrm>
        </p:spPr>
        <p:txBody>
          <a:bodyPr rtlCol="0">
            <a:normAutofit fontScale="85000" lnSpcReduction="10000"/>
          </a:bodyPr>
          <a:lstStyle/>
          <a:p>
            <a:r>
              <a:rPr lang="pl-PL" b="1" dirty="0">
                <a:effectLst/>
              </a:rPr>
              <a:t>wsse.katowice@sanepid.gov.pl</a:t>
            </a:r>
            <a:endParaRPr lang="pl-PL" b="1" dirty="0"/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C747C414-85D9-40D6-9BB3-5AF68A84F41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60929" y="3501903"/>
            <a:ext cx="4581130" cy="518795"/>
          </a:xfrm>
        </p:spPr>
        <p:txBody>
          <a:bodyPr rtlCol="0"/>
          <a:lstStyle/>
          <a:p>
            <a:pPr rtl="0"/>
            <a:r>
              <a:rPr lang="pl-PL" dirty="0"/>
              <a:t> www.gov.pl/wsse-katowice/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DAF2C86-5339-151F-35A8-E01479D851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3311" y="573430"/>
            <a:ext cx="2096366" cy="2104669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37BCD8B0-AD39-58A9-6554-7047F9D52E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42269" y="4884977"/>
            <a:ext cx="975361" cy="731520"/>
          </a:xfrm>
          <a:prstGeom prst="rect">
            <a:avLst/>
          </a:prstGeom>
        </p:spPr>
      </p:pic>
      <p:sp>
        <p:nvSpPr>
          <p:cNvPr id="17" name="Tekst — symbol zastępczy 9">
            <a:extLst>
              <a:ext uri="{FF2B5EF4-FFF2-40B4-BE49-F238E27FC236}">
                <a16:creationId xmlns:a16="http://schemas.microsoft.com/office/drawing/2014/main" id="{789325DD-8B8A-3D02-CFD8-0E5B4CD7108F}"/>
              </a:ext>
            </a:extLst>
          </p:cNvPr>
          <p:cNvSpPr txBox="1">
            <a:spLocks/>
          </p:cNvSpPr>
          <p:nvPr/>
        </p:nvSpPr>
        <p:spPr>
          <a:xfrm>
            <a:off x="3870275" y="5765775"/>
            <a:ext cx="3719348" cy="518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/>
              <a:t>/</a:t>
            </a:r>
            <a:r>
              <a:rPr lang="pl-PL" sz="1400" b="1" dirty="0" err="1"/>
              <a:t>WSSEKatowice</a:t>
            </a:r>
            <a:endParaRPr lang="pl-PL" sz="1400" b="1" dirty="0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531743C7-5D4A-723A-E676-CD83CEF3C67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60532" y="4915119"/>
            <a:ext cx="671235" cy="671235"/>
          </a:xfrm>
          <a:prstGeom prst="rect">
            <a:avLst/>
          </a:prstGeom>
        </p:spPr>
      </p:pic>
      <p:sp>
        <p:nvSpPr>
          <p:cNvPr id="20" name="Tekst — symbol zastępczy 9">
            <a:extLst>
              <a:ext uri="{FF2B5EF4-FFF2-40B4-BE49-F238E27FC236}">
                <a16:creationId xmlns:a16="http://schemas.microsoft.com/office/drawing/2014/main" id="{5D265E1C-2813-93BE-E535-BA709B72769B}"/>
              </a:ext>
            </a:extLst>
          </p:cNvPr>
          <p:cNvSpPr txBox="1">
            <a:spLocks/>
          </p:cNvSpPr>
          <p:nvPr/>
        </p:nvSpPr>
        <p:spPr>
          <a:xfrm>
            <a:off x="7738821" y="5765774"/>
            <a:ext cx="3719348" cy="5187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 spc="3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b="1" dirty="0"/>
              <a:t>/</a:t>
            </a:r>
            <a:r>
              <a:rPr lang="pl-PL" sz="1400" b="1" dirty="0" err="1"/>
              <a:t>WSSEKatowice</a:t>
            </a:r>
            <a:endParaRPr lang="pl-PL" sz="1400" b="1" dirty="0"/>
          </a:p>
        </p:txBody>
      </p:sp>
    </p:spTree>
    <p:extLst>
      <p:ext uri="{BB962C8B-B14F-4D97-AF65-F5344CB8AC3E}">
        <p14:creationId xmlns:p14="http://schemas.microsoft.com/office/powerpoint/2010/main" val="9277275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33578"/>
            <a:ext cx="5897218" cy="884238"/>
          </a:xfrm>
        </p:spPr>
        <p:txBody>
          <a:bodyPr rtlCol="0"/>
          <a:lstStyle/>
          <a:p>
            <a:pPr rtl="0"/>
            <a:r>
              <a:rPr lang="pl-PL" sz="4400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2660" y="1279808"/>
            <a:ext cx="4646245" cy="464871"/>
          </a:xfrm>
        </p:spPr>
        <p:txBody>
          <a:bodyPr rtlCol="0"/>
          <a:lstStyle/>
          <a:p>
            <a:pPr algn="l" rtl="0"/>
            <a:r>
              <a:rPr lang="pl-PL" sz="2000" noProof="1"/>
              <a:t>Tzw.”dopalacze”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9783" y="1917086"/>
            <a:ext cx="4711997" cy="2218585"/>
          </a:xfrm>
        </p:spPr>
        <p:txBody>
          <a:bodyPr rtlCol="0">
            <a:normAutofit/>
          </a:bodyPr>
          <a:lstStyle/>
          <a:p>
            <a:pPr marL="0" indent="0" rtl="0">
              <a:lnSpc>
                <a:spcPct val="100000"/>
              </a:lnSpc>
              <a:buNone/>
            </a:pPr>
            <a:r>
              <a:rPr lang="pl-PL" sz="2000" noProof="1">
                <a:cs typeface="Biome Light" panose="020B0303030204020804" pitchFamily="34" charset="0"/>
              </a:rPr>
              <a:t>Produkty o różnym, nieprzewidywalnym składzie chemicznym, oddziałowujące na Ośrodkowy Układ Nerwowy (OUN) człowieka, w podobny sposób do narkotyków. 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3</a:t>
            </a:fld>
            <a:endParaRPr lang="pl-PL" noProof="1"/>
          </a:p>
        </p:txBody>
      </p:sp>
      <p:pic>
        <p:nvPicPr>
          <p:cNvPr id="7" name="Symbol zastępczy obrazu 6" descr="Obraz zawierający miarka&#10;&#10;Opis wygenerowany automatycznie">
            <a:extLst>
              <a:ext uri="{FF2B5EF4-FFF2-40B4-BE49-F238E27FC236}">
                <a16:creationId xmlns:a16="http://schemas.microsoft.com/office/drawing/2014/main" id="{971E7E98-0C68-4883-DC7E-1A65B82E280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2597" b="2597"/>
          <a:stretch>
            <a:fillRect/>
          </a:stretch>
        </p:blipFill>
        <p:spPr>
          <a:xfrm>
            <a:off x="0" y="-13504"/>
            <a:ext cx="5416550" cy="6846932"/>
          </a:xfr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3E9F786-7A68-A64E-BC66-D6D8B0B3D11F}"/>
              </a:ext>
            </a:extLst>
          </p:cNvPr>
          <p:cNvSpPr txBox="1"/>
          <p:nvPr/>
        </p:nvSpPr>
        <p:spPr>
          <a:xfrm>
            <a:off x="6159784" y="4342541"/>
            <a:ext cx="47119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Mają dużą toksyczność, niewielkie dawki wpływają na OUN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Ich skład nie jest znany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Łatwo je przedawkować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A53F52"/>
                </a:solidFill>
              </a:rPr>
              <a:t>Już pierwsza dawka może prowadzić do nieodwracalnych skutków zdrowotnych, </a:t>
            </a:r>
            <a:br>
              <a:rPr lang="pl-PL" dirty="0">
                <a:solidFill>
                  <a:srgbClr val="A53F52"/>
                </a:solidFill>
              </a:rPr>
            </a:br>
            <a:r>
              <a:rPr lang="pl-PL" dirty="0">
                <a:solidFill>
                  <a:srgbClr val="A53F52"/>
                </a:solidFill>
              </a:rPr>
              <a:t>a nawet śmierci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130E9810-3578-BCE2-07DC-50AD79B44C0F}"/>
              </a:ext>
            </a:extLst>
          </p:cNvPr>
          <p:cNvSpPr txBox="1">
            <a:spLocks/>
          </p:cNvSpPr>
          <p:nvPr/>
        </p:nvSpPr>
        <p:spPr>
          <a:xfrm>
            <a:off x="6192660" y="3723111"/>
            <a:ext cx="4580493" cy="46487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2000" noProof="1"/>
              <a:t>Dlaczego są tak niebezpieczne?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B98E0499-EE78-585B-990E-D3D2292003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A5799EDE-DA2B-E11B-0911-64B2E13998A9}"/>
              </a:ext>
            </a:extLst>
          </p:cNvPr>
          <p:cNvSpPr txBox="1"/>
          <p:nvPr/>
        </p:nvSpPr>
        <p:spPr>
          <a:xfrm>
            <a:off x="4768204" y="6581001"/>
            <a:ext cx="896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>
                    <a:lumMod val="65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1325373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1D24B42B-925B-494C-A986-BD85E8117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1145309"/>
            <a:ext cx="5735782" cy="2778859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noProof="1"/>
              <a:t>Rodzaje nowych narkotyków</a:t>
            </a:r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B156CAF1-214F-4566-9B0D-DACA1063E8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11559" y="4257176"/>
            <a:ext cx="3606338" cy="365125"/>
          </a:xfrm>
        </p:spPr>
        <p:txBody>
          <a:bodyPr rtlCol="0"/>
          <a:lstStyle/>
          <a:p>
            <a:pPr algn="l" rtl="0"/>
            <a:r>
              <a:rPr lang="pl-PL" sz="1600" cap="none" noProof="1"/>
              <a:t>Różnorodność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FC6A5C12-E784-444E-B868-DE2AE8574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4</a:t>
            </a:fld>
            <a:endParaRPr lang="pl-PL" noProof="1"/>
          </a:p>
        </p:txBody>
      </p:sp>
      <p:pic>
        <p:nvPicPr>
          <p:cNvPr id="9" name="Symbol zastępczy obrazu 8" descr="Obraz zawierający osoba&#10;&#10;Opis wygenerowany automatycznie">
            <a:extLst>
              <a:ext uri="{FF2B5EF4-FFF2-40B4-BE49-F238E27FC236}">
                <a16:creationId xmlns:a16="http://schemas.microsoft.com/office/drawing/2014/main" id="{353F8166-25DF-1F8D-993C-8387EA4C77A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8655" r="18655"/>
          <a:stretch>
            <a:fillRect/>
          </a:stretch>
        </p:blipFill>
        <p:spPr/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1E43BD8F-7293-F975-2EC4-D48D5B2602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35AB3AAC-7764-28D8-20A5-00309611399C}"/>
              </a:ext>
            </a:extLst>
          </p:cNvPr>
          <p:cNvSpPr txBox="1"/>
          <p:nvPr/>
        </p:nvSpPr>
        <p:spPr>
          <a:xfrm rot="16200000">
            <a:off x="-249540" y="6246606"/>
            <a:ext cx="8966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>
                    <a:lumMod val="65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2944765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0698" y="65250"/>
            <a:ext cx="5897218" cy="884238"/>
          </a:xfrm>
        </p:spPr>
        <p:txBody>
          <a:bodyPr rtlCol="0"/>
          <a:lstStyle/>
          <a:p>
            <a:pPr rtl="0"/>
            <a:r>
              <a:rPr lang="pl-PL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775266" y="820588"/>
            <a:ext cx="5694540" cy="464871"/>
          </a:xfrm>
        </p:spPr>
        <p:txBody>
          <a:bodyPr rtlCol="0"/>
          <a:lstStyle/>
          <a:p>
            <a:pPr algn="l" rtl="0"/>
            <a:r>
              <a:rPr lang="pl-PL" sz="2000" noProof="1"/>
              <a:t>1. O działaniu pobudzającym 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9149" y="1354565"/>
            <a:ext cx="5694540" cy="2218585"/>
          </a:xfrm>
        </p:spPr>
        <p:txBody>
          <a:bodyPr rtlCol="0">
            <a:normAutofit/>
          </a:bodyPr>
          <a:lstStyle/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2C2153"/>
                </a:solidFill>
              </a:rPr>
              <a:t>Występowanie</a:t>
            </a:r>
            <a:r>
              <a:rPr lang="pl-PL" sz="1800" dirty="0">
                <a:solidFill>
                  <a:srgbClr val="A53F52"/>
                </a:solidFill>
              </a:rPr>
              <a:t> – proszek, kryształki, czasem pigułki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2C2153"/>
                </a:solidFill>
              </a:rPr>
              <a:t>Zażywanie</a:t>
            </a:r>
            <a:r>
              <a:rPr lang="pl-PL" sz="1800" dirty="0">
                <a:solidFill>
                  <a:srgbClr val="A53F52"/>
                </a:solidFill>
              </a:rPr>
              <a:t> – wciąganie, połykanie, dożylnie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2C2153"/>
                </a:solidFill>
              </a:rPr>
              <a:t>Efekty</a:t>
            </a:r>
            <a:r>
              <a:rPr lang="pl-PL" sz="1800" dirty="0">
                <a:solidFill>
                  <a:srgbClr val="A53F52"/>
                </a:solidFill>
              </a:rPr>
              <a:t> – zwiększenie energii, poprawa nastroju, zaburzenia pracy serca, zaburzenia neurologiczne, halucynacje, urojenia, agresja, śmierć.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5</a:t>
            </a:fld>
            <a:endParaRPr lang="pl-PL" noProof="1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3E9F786-7A68-A64E-BC66-D6D8B0B3D11F}"/>
              </a:ext>
            </a:extLst>
          </p:cNvPr>
          <p:cNvSpPr txBox="1"/>
          <p:nvPr/>
        </p:nvSpPr>
        <p:spPr>
          <a:xfrm>
            <a:off x="5699149" y="4204041"/>
            <a:ext cx="5846774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2C2153"/>
                </a:solidFill>
              </a:rPr>
              <a:t> Występowanie</a:t>
            </a:r>
            <a:r>
              <a:rPr lang="pl-PL" dirty="0">
                <a:solidFill>
                  <a:srgbClr val="A53F52"/>
                </a:solidFill>
              </a:rPr>
              <a:t> – mieszanki ziołowe, proszek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2C2153"/>
                </a:solidFill>
              </a:rPr>
              <a:t> Zażywanie </a:t>
            </a:r>
            <a:r>
              <a:rPr lang="pl-PL" dirty="0">
                <a:solidFill>
                  <a:srgbClr val="A53F52"/>
                </a:solidFill>
              </a:rPr>
              <a:t>– palenie</a:t>
            </a: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rgbClr val="2C2153"/>
                </a:solidFill>
              </a:rPr>
              <a:t> Efekty – </a:t>
            </a:r>
            <a:r>
              <a:rPr lang="pl-PL" dirty="0">
                <a:solidFill>
                  <a:srgbClr val="A53F52"/>
                </a:solidFill>
              </a:rPr>
              <a:t>odprężenie, rozluźnienie, dobry nastrój, wymioty, „gonitwy” myśli, nerwowość, bóle w klatce piersiowej, drgawki, utrata przytomności, agresja, stany lękowe.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/>
          </a:p>
        </p:txBody>
      </p:sp>
      <p:sp>
        <p:nvSpPr>
          <p:cNvPr id="12" name="Tekst — symbol zastępczy 9">
            <a:extLst>
              <a:ext uri="{FF2B5EF4-FFF2-40B4-BE49-F238E27FC236}">
                <a16:creationId xmlns:a16="http://schemas.microsoft.com/office/drawing/2014/main" id="{130E9810-3578-BCE2-07DC-50AD79B44C0F}"/>
              </a:ext>
            </a:extLst>
          </p:cNvPr>
          <p:cNvSpPr txBox="1">
            <a:spLocks/>
          </p:cNvSpPr>
          <p:nvPr/>
        </p:nvSpPr>
        <p:spPr>
          <a:xfrm>
            <a:off x="5740698" y="3642256"/>
            <a:ext cx="5661662" cy="46487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1800" noProof="1"/>
              <a:t>2. O działaniu reklamowanym jako podobny do marihuany</a:t>
            </a:r>
          </a:p>
        </p:txBody>
      </p:sp>
      <p:sp>
        <p:nvSpPr>
          <p:cNvPr id="13" name="Symbol zastępczy obrazu 12">
            <a:extLst>
              <a:ext uri="{FF2B5EF4-FFF2-40B4-BE49-F238E27FC236}">
                <a16:creationId xmlns:a16="http://schemas.microsoft.com/office/drawing/2014/main" id="{A8ED7E6B-D402-2C6D-4B39-79F7ED0E31E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22821"/>
            <a:ext cx="5416550" cy="6846932"/>
          </a:xfrm>
        </p:spPr>
      </p:sp>
      <p:pic>
        <p:nvPicPr>
          <p:cNvPr id="14" name="Obraz 3">
            <a:extLst>
              <a:ext uri="{FF2B5EF4-FFF2-40B4-BE49-F238E27FC236}">
                <a16:creationId xmlns:a16="http://schemas.microsoft.com/office/drawing/2014/main" id="{69180215-A2C3-197D-623F-B73E6A394A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5"/>
          <a:stretch>
            <a:fillRect/>
          </a:stretch>
        </p:blipFill>
        <p:spPr bwMode="auto">
          <a:xfrm>
            <a:off x="554085" y="145640"/>
            <a:ext cx="4328634" cy="2417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8DB26959-E8DC-4BCB-3380-2B6544AD60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024541" y="3356492"/>
            <a:ext cx="3813785" cy="240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6" name="Picture 7">
            <a:extLst>
              <a:ext uri="{FF2B5EF4-FFF2-40B4-BE49-F238E27FC236}">
                <a16:creationId xmlns:a16="http://schemas.microsoft.com/office/drawing/2014/main" id="{DC4B2874-774D-D197-F520-44BB3BD273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643" y="2654517"/>
            <a:ext cx="2409837" cy="3813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F214B159-9D3E-1B23-4126-4C0BCFCE7B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29DD263F-4FA8-9C64-0351-E3F954BD93A7}"/>
              </a:ext>
            </a:extLst>
          </p:cNvPr>
          <p:cNvSpPr txBox="1"/>
          <p:nvPr/>
        </p:nvSpPr>
        <p:spPr>
          <a:xfrm rot="16200000">
            <a:off x="-349281" y="6236111"/>
            <a:ext cx="98986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Zdjęcie: Policja</a:t>
            </a:r>
          </a:p>
        </p:txBody>
      </p:sp>
    </p:spTree>
    <p:extLst>
      <p:ext uri="{BB962C8B-B14F-4D97-AF65-F5344CB8AC3E}">
        <p14:creationId xmlns:p14="http://schemas.microsoft.com/office/powerpoint/2010/main" val="2475350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>
            <a:extLst>
              <a:ext uri="{FF2B5EF4-FFF2-40B4-BE49-F238E27FC236}">
                <a16:creationId xmlns:a16="http://schemas.microsoft.com/office/drawing/2014/main" id="{103950CF-5BF2-4FB0-A36C-48C194F39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59961"/>
            <a:ext cx="5897218" cy="884238"/>
          </a:xfrm>
        </p:spPr>
        <p:txBody>
          <a:bodyPr rtlCol="0"/>
          <a:lstStyle/>
          <a:p>
            <a:pPr rtl="0"/>
            <a:r>
              <a:rPr lang="pl-PL" b="1" noProof="1"/>
              <a:t>Nowe narkotyki</a:t>
            </a:r>
          </a:p>
        </p:txBody>
      </p:sp>
      <p:sp>
        <p:nvSpPr>
          <p:cNvPr id="10" name="Tekst — symbol zastępczy 9">
            <a:extLst>
              <a:ext uri="{FF2B5EF4-FFF2-40B4-BE49-F238E27FC236}">
                <a16:creationId xmlns:a16="http://schemas.microsoft.com/office/drawing/2014/main" id="{255FA470-23EB-4512-8FFB-28DDAB08B0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92660" y="816208"/>
            <a:ext cx="5694540" cy="464871"/>
          </a:xfrm>
        </p:spPr>
        <p:txBody>
          <a:bodyPr rtlCol="0"/>
          <a:lstStyle/>
          <a:p>
            <a:pPr algn="l" rtl="0"/>
            <a:r>
              <a:rPr lang="pl-PL" sz="2000" noProof="1"/>
              <a:t>3. O działaniu halucynogennym</a:t>
            </a:r>
          </a:p>
        </p:txBody>
      </p:sp>
      <p:sp>
        <p:nvSpPr>
          <p:cNvPr id="9" name="Zawartość — symbol zastępczy 8">
            <a:extLst>
              <a:ext uri="{FF2B5EF4-FFF2-40B4-BE49-F238E27FC236}">
                <a16:creationId xmlns:a16="http://schemas.microsoft.com/office/drawing/2014/main" id="{256319DF-036A-473B-95D3-C5F6FF849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85688" y="1376447"/>
            <a:ext cx="5897217" cy="2579551"/>
          </a:xfrm>
        </p:spPr>
        <p:txBody>
          <a:bodyPr rtlCol="0">
            <a:normAutofit/>
          </a:bodyPr>
          <a:lstStyle/>
          <a:p>
            <a:pPr>
              <a:lnSpc>
                <a:spcPct val="120000"/>
              </a:lnSpc>
            </a:pPr>
            <a:r>
              <a:rPr lang="pl-PL" sz="1800" b="1" dirty="0">
                <a:solidFill>
                  <a:srgbClr val="2C2153"/>
                </a:solidFill>
              </a:rPr>
              <a:t>Występowanie – </a:t>
            </a:r>
            <a:r>
              <a:rPr lang="pl-PL" sz="1800" dirty="0">
                <a:solidFill>
                  <a:srgbClr val="A53F52"/>
                </a:solidFill>
              </a:rPr>
              <a:t>nasączone kawałki papieru, tektury, czasem płyn,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2C2153"/>
                </a:solidFill>
              </a:rPr>
              <a:t>Zażywanie – </a:t>
            </a:r>
            <a:r>
              <a:rPr lang="pl-PL" sz="1800" dirty="0">
                <a:solidFill>
                  <a:srgbClr val="A53F52"/>
                </a:solidFill>
              </a:rPr>
              <a:t>połykanie, dożylnie,</a:t>
            </a:r>
          </a:p>
          <a:p>
            <a:pPr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800" b="1" dirty="0">
                <a:solidFill>
                  <a:srgbClr val="01023B"/>
                </a:solidFill>
              </a:rPr>
              <a:t>Efekty</a:t>
            </a:r>
            <a:r>
              <a:rPr lang="pl-PL" sz="1800" dirty="0">
                <a:solidFill>
                  <a:srgbClr val="A53F52"/>
                </a:solidFill>
              </a:rPr>
              <a:t> – pozazmysłowe doznania, nudności, bezsenność, lęk, panika, halucynacje, urojenia, utrata kontroli nad sobą i swoim zachowaniem, agresja, próby samobójcze, śmierć.</a:t>
            </a:r>
          </a:p>
          <a:p>
            <a:pPr marL="0" indent="0" rtl="0">
              <a:buNone/>
            </a:pPr>
            <a:endParaRPr lang="pl-PL" noProof="1"/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4BADA18-8F0E-4249-A144-6CB8259BA6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noProof="1" smtClean="0"/>
              <a:t>6</a:t>
            </a:fld>
            <a:endParaRPr lang="pl-PL" noProof="1"/>
          </a:p>
        </p:txBody>
      </p:sp>
      <p:pic>
        <p:nvPicPr>
          <p:cNvPr id="20" name="Symbol zastępczy obrazu 19" descr="Obraz zawierający tekst, plastikowy&#10;&#10;Opis wygenerowany automatycznie">
            <a:extLst>
              <a:ext uri="{FF2B5EF4-FFF2-40B4-BE49-F238E27FC236}">
                <a16:creationId xmlns:a16="http://schemas.microsoft.com/office/drawing/2014/main" id="{F832F888-A455-EAF5-0601-98F9E48CA78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20642" r="20642"/>
          <a:stretch>
            <a:fillRect/>
          </a:stretch>
        </p:blipFill>
        <p:spPr>
          <a:xfrm>
            <a:off x="0" y="0"/>
            <a:ext cx="5416550" cy="6858000"/>
          </a:xfrm>
        </p:spPr>
      </p:pic>
      <p:sp>
        <p:nvSpPr>
          <p:cNvPr id="22" name="Tekst — symbol zastępczy 9">
            <a:extLst>
              <a:ext uri="{FF2B5EF4-FFF2-40B4-BE49-F238E27FC236}">
                <a16:creationId xmlns:a16="http://schemas.microsoft.com/office/drawing/2014/main" id="{49A8A58D-AED9-4483-8F3C-04E088540A09}"/>
              </a:ext>
            </a:extLst>
          </p:cNvPr>
          <p:cNvSpPr txBox="1">
            <a:spLocks/>
          </p:cNvSpPr>
          <p:nvPr/>
        </p:nvSpPr>
        <p:spPr>
          <a:xfrm>
            <a:off x="6192660" y="3818930"/>
            <a:ext cx="5694540" cy="464871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lang="en-US" sz="1400" kern="1200" spc="300" baseline="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l-PL" sz="2000" noProof="1"/>
              <a:t>Ważne</a:t>
            </a:r>
          </a:p>
        </p:txBody>
      </p:sp>
      <p:sp>
        <p:nvSpPr>
          <p:cNvPr id="23" name="Zawartość — symbol zastępczy 8">
            <a:extLst>
              <a:ext uri="{FF2B5EF4-FFF2-40B4-BE49-F238E27FC236}">
                <a16:creationId xmlns:a16="http://schemas.microsoft.com/office/drawing/2014/main" id="{F825F78A-320B-FB20-B7E4-F1200377BC0B}"/>
              </a:ext>
            </a:extLst>
          </p:cNvPr>
          <p:cNvSpPr txBox="1">
            <a:spLocks/>
          </p:cNvSpPr>
          <p:nvPr/>
        </p:nvSpPr>
        <p:spPr>
          <a:xfrm>
            <a:off x="6192660" y="4844885"/>
            <a:ext cx="4711997" cy="2218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pl-PL" sz="2000" noProof="1">
                <a:cs typeface="Biome Light" panose="020B0303030204020804" pitchFamily="34" charset="0"/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noProof="1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2673AB56-73B9-5659-F831-98BAAA8C384D}"/>
              </a:ext>
            </a:extLst>
          </p:cNvPr>
          <p:cNvSpPr txBox="1"/>
          <p:nvPr/>
        </p:nvSpPr>
        <p:spPr>
          <a:xfrm>
            <a:off x="6087036" y="4549765"/>
            <a:ext cx="580016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Nowe narkotyki sprzedawane są często jako 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np. sole do kąpieli, nawozy do roślin, pochłaniacze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wilgoci, talizmany czy kleje. 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Często z informacją „produkt nie nadaje się do spożycia”.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W rzeczywistości, choć widnieje na nich taka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etykietka, nie mają one nic wspólnego z tymi</a:t>
            </a:r>
          </a:p>
          <a:p>
            <a:pPr algn="ctr"/>
            <a:r>
              <a:rPr lang="pl-PL" i="1" dirty="0">
                <a:solidFill>
                  <a:srgbClr val="A53F52"/>
                </a:solidFill>
                <a:cs typeface="Biome Light" panose="020B0303030204020804" pitchFamily="34" charset="0"/>
              </a:rPr>
              <a:t>artykułami.</a:t>
            </a:r>
          </a:p>
        </p:txBody>
      </p:sp>
      <p:pic>
        <p:nvPicPr>
          <p:cNvPr id="26" name="Obraz 25">
            <a:extLst>
              <a:ext uri="{FF2B5EF4-FFF2-40B4-BE49-F238E27FC236}">
                <a16:creationId xmlns:a16="http://schemas.microsoft.com/office/drawing/2014/main" id="{4CAE7CF2-7FB0-BA11-F484-3E9E90D72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3A046A2A-E0BE-0B32-F00E-4392C92F2316}"/>
              </a:ext>
            </a:extLst>
          </p:cNvPr>
          <p:cNvSpPr txBox="1"/>
          <p:nvPr/>
        </p:nvSpPr>
        <p:spPr>
          <a:xfrm rot="16200000">
            <a:off x="-448900" y="6155182"/>
            <a:ext cx="115171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>
                <a:solidFill>
                  <a:schemeClr val="bg2"/>
                </a:solidFill>
              </a:rPr>
              <a:t>Zdjęcie: Policja</a:t>
            </a:r>
          </a:p>
        </p:txBody>
      </p:sp>
    </p:spTree>
    <p:extLst>
      <p:ext uri="{BB962C8B-B14F-4D97-AF65-F5344CB8AC3E}">
        <p14:creationId xmlns:p14="http://schemas.microsoft.com/office/powerpoint/2010/main" val="2007490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14AB6F96-E5E8-4B40-A18C-2D078D1C2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8102" y="1449747"/>
            <a:ext cx="5548546" cy="421480"/>
          </a:xfrm>
        </p:spPr>
        <p:txBody>
          <a:bodyPr rtlCol="0">
            <a:normAutofit fontScale="90000"/>
          </a:bodyPr>
          <a:lstStyle/>
          <a:p>
            <a:pPr rtl="0"/>
            <a:r>
              <a:rPr lang="pl-PL" sz="2700" noProof="1"/>
              <a:t>Przemysł</a:t>
            </a:r>
            <a:r>
              <a:rPr lang="pl-PL" sz="2000" noProof="1"/>
              <a:t> </a:t>
            </a:r>
            <a:r>
              <a:rPr lang="pl-PL" sz="2700" noProof="1"/>
              <a:t>narkotykowy</a:t>
            </a:r>
            <a:endParaRPr lang="pl-PL" noProof="1"/>
          </a:p>
        </p:txBody>
      </p:sp>
      <p:sp>
        <p:nvSpPr>
          <p:cNvPr id="2" name="Tekst — symbol zastępczy 1">
            <a:extLst>
              <a:ext uri="{FF2B5EF4-FFF2-40B4-BE49-F238E27FC236}">
                <a16:creationId xmlns:a16="http://schemas.microsoft.com/office/drawing/2014/main" id="{DAF72BBC-FC90-4B63-96CA-ABED853DBAD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30820" y="2555182"/>
            <a:ext cx="11452046" cy="2320994"/>
          </a:xfrm>
        </p:spPr>
        <p:txBody>
          <a:bodyPr rtlCol="0"/>
          <a:lstStyle/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i="1" dirty="0"/>
              <a:t>wprowadza na rynek nowe środki, które nie znajdują się na liście substancji zabronionych.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i="1" dirty="0"/>
              <a:t>W laboratoriach nieustannie powstają nieznacznie zmodyfikowane 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pl-PL" sz="2400" i="1" dirty="0"/>
              <a:t>pod względem struktury chemicznej środki.</a:t>
            </a:r>
          </a:p>
          <a:p>
            <a:pPr marL="0" marR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endParaRPr lang="pl-PL" sz="2400" i="1" dirty="0"/>
          </a:p>
          <a:p>
            <a:pPr marL="0" marR="0" indent="0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400" i="1" dirty="0"/>
              <a:t>Producenci tego rodzaju środków nie podają na opakowaniach ich składu chemicznego.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2000" i="1" dirty="0"/>
              <a:t> </a:t>
            </a:r>
          </a:p>
          <a:p>
            <a:pPr marL="0" marR="0" indent="0" algn="l">
              <a:lnSpc>
                <a:spcPct val="119000"/>
              </a:lnSpc>
              <a:spcBef>
                <a:spcPts val="0"/>
              </a:spcBef>
              <a:spcAft>
                <a:spcPts val="600"/>
              </a:spcAft>
            </a:pPr>
            <a:r>
              <a:rPr lang="pl-PL" sz="1800" kern="140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F76356E-95F0-8C23-62F3-3658341B1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044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obrazu 10" descr="Obraz zawierający rozmycie&#10;&#10;Opis wygenerowany automatycznie">
            <a:extLst>
              <a:ext uri="{FF2B5EF4-FFF2-40B4-BE49-F238E27FC236}">
                <a16:creationId xmlns:a16="http://schemas.microsoft.com/office/drawing/2014/main" id="{34C4CD93-3697-77A4-ADD8-BF8490F074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8467" b="7263"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F394989-FC26-2B99-C96E-D6A2284728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67150" y="3608511"/>
            <a:ext cx="4286250" cy="534864"/>
          </a:xfrm>
        </p:spPr>
        <p:txBody>
          <a:bodyPr/>
          <a:lstStyle/>
          <a:p>
            <a:r>
              <a:rPr lang="pl-PL" sz="2000" dirty="0"/>
              <a:t>Uzależnienie?</a:t>
            </a:r>
            <a:endParaRPr lang="en-US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2CC3376-5069-4C7B-BE6B-A3776D1B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836" y="1309291"/>
            <a:ext cx="11490325" cy="823913"/>
          </a:xfrm>
        </p:spPr>
        <p:txBody>
          <a:bodyPr rtlCol="0" anchor="ctr">
            <a:normAutofit/>
          </a:bodyPr>
          <a:lstStyle/>
          <a:p>
            <a:pPr rtl="0">
              <a:lnSpc>
                <a:spcPct val="140000"/>
              </a:lnSpc>
            </a:pPr>
            <a:r>
              <a:rPr lang="pl-PL" sz="3400" b="1" noProof="1"/>
              <a:t>Dlaczego nowe narkotyki są niebezpieczne?</a:t>
            </a:r>
          </a:p>
        </p:txBody>
      </p:sp>
      <p:sp>
        <p:nvSpPr>
          <p:cNvPr id="16" name="Numer slajdu — symbol zastępczy 15" hidden="1">
            <a:extLst>
              <a:ext uri="{FF2B5EF4-FFF2-40B4-BE49-F238E27FC236}">
                <a16:creationId xmlns:a16="http://schemas.microsoft.com/office/drawing/2014/main" id="{7FA57D11-A25F-4772-8E50-DDB68BE8CB6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549269" y="6468303"/>
            <a:ext cx="443948" cy="365125"/>
          </a:xfrm>
        </p:spPr>
        <p:txBody>
          <a:bodyPr rtlCol="0"/>
          <a:lstStyle/>
          <a:p>
            <a:pPr rtl="0">
              <a:spcAft>
                <a:spcPts val="600"/>
              </a:spcAft>
            </a:pPr>
            <a:fld id="{8C2E478F-E849-4A8C-AF1F-CBCC78A7CBFA}" type="slidenum">
              <a:rPr lang="pl-PL" noProof="1" smtClean="0"/>
              <a:pPr rtl="0">
                <a:spcAft>
                  <a:spcPts val="600"/>
                </a:spcAft>
              </a:pPr>
              <a:t>8</a:t>
            </a:fld>
            <a:endParaRPr lang="pl-PL" noProof="1"/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AACEDA4A-14C7-9093-0851-D4A8E0BB5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105BDABE-4B0B-D646-2375-EFD762C754FE}"/>
              </a:ext>
            </a:extLst>
          </p:cNvPr>
          <p:cNvSpPr txBox="1"/>
          <p:nvPr/>
        </p:nvSpPr>
        <p:spPr>
          <a:xfrm rot="16200000">
            <a:off x="-447427" y="6141258"/>
            <a:ext cx="11718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Pixabay</a:t>
            </a:r>
            <a:endParaRPr lang="pl-PL" sz="12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891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AF9B872F-6332-408E-9135-B871F0C90C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34361" y="3246437"/>
            <a:ext cx="2377440" cy="365125"/>
          </a:xfrm>
        </p:spPr>
        <p:txBody>
          <a:bodyPr rtlCol="0"/>
          <a:lstStyle/>
          <a:p>
            <a:pPr rtl="0"/>
            <a:r>
              <a:rPr lang="pl-PL" spc="300" dirty="0"/>
              <a:t>uzależnienie</a:t>
            </a:r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948DD8A0-BD53-4DBF-949B-0D64D12DA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C2E478F-E849-4A8C-AF1F-CBCC78A7CBFA}" type="slidenum">
              <a:rPr lang="pl-PL" smtClean="0"/>
              <a:t>9</a:t>
            </a:fld>
            <a:endParaRPr lang="pl-PL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991C2F4-919B-7D3D-5AB1-EFD22A720BC5}"/>
              </a:ext>
            </a:extLst>
          </p:cNvPr>
          <p:cNvSpPr txBox="1"/>
          <p:nvPr/>
        </p:nvSpPr>
        <p:spPr>
          <a:xfrm>
            <a:off x="6223247" y="483913"/>
            <a:ext cx="57699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Zażycie jakichkolwiek nowych narkotyków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wiąże się z dużym ryzykiem zdrowotnym.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Ich skład jest zmienny, substancje w nich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zawarte są toksyczne nawet w mikroskopijnych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dawkach, dlatego łatwo doprowadzić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do ich przedawkowania, nawet ze skutkiem</a:t>
            </a:r>
          </a:p>
          <a:p>
            <a:pPr algn="l"/>
            <a:r>
              <a:rPr lang="pl-PL" sz="2000" b="0" i="0" u="none" strike="noStrike" baseline="0" dirty="0">
                <a:solidFill>
                  <a:srgbClr val="A53F52"/>
                </a:solidFill>
                <a:latin typeface="OpenSans-Semibold"/>
              </a:rPr>
              <a:t>śmiertelnym</a:t>
            </a:r>
            <a:r>
              <a:rPr lang="pl-PL" sz="2000" b="0" i="0" u="none" strike="noStrike" baseline="0" dirty="0">
                <a:solidFill>
                  <a:srgbClr val="A53F52"/>
                </a:solidFill>
                <a:latin typeface="OpenSans-Light"/>
              </a:rPr>
              <a:t>.</a:t>
            </a:r>
            <a:endParaRPr lang="pl-PL" sz="2000" dirty="0">
              <a:solidFill>
                <a:srgbClr val="A53F52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5C482AE-28B2-3C33-4AD6-515CB46DCC9F}"/>
              </a:ext>
            </a:extLst>
          </p:cNvPr>
          <p:cNvSpPr txBox="1"/>
          <p:nvPr/>
        </p:nvSpPr>
        <p:spPr>
          <a:xfrm>
            <a:off x="5570449" y="3819542"/>
            <a:ext cx="64227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l-PL" sz="2000" dirty="0">
                <a:latin typeface="OpenSans-Semibold"/>
              </a:rPr>
              <a:t>Używanie nowych narkotyków może prowadzić</a:t>
            </a:r>
          </a:p>
          <a:p>
            <a:pPr algn="l"/>
            <a:r>
              <a:rPr lang="pl-PL" sz="2000" dirty="0">
                <a:latin typeface="OpenSans-Semibold"/>
              </a:rPr>
              <a:t>do uzależnienia.</a:t>
            </a:r>
          </a:p>
          <a:p>
            <a:pPr algn="l"/>
            <a:r>
              <a:rPr lang="pl-PL" sz="2000" dirty="0">
                <a:latin typeface="OpenSans-Semibold"/>
              </a:rPr>
              <a:t>W uzależnieniu następuje zjawisko </a:t>
            </a:r>
            <a:r>
              <a:rPr lang="pl-PL" sz="2000" u="sng" dirty="0">
                <a:solidFill>
                  <a:srgbClr val="A53F52"/>
                </a:solidFill>
                <a:latin typeface="OpenSans-Semibold"/>
              </a:rPr>
              <a:t>wzrostu tolerancji</a:t>
            </a:r>
            <a:r>
              <a:rPr lang="pl-PL" sz="2000" dirty="0">
                <a:latin typeface="OpenSans-Semibold"/>
              </a:rPr>
              <a:t>,</a:t>
            </a:r>
          </a:p>
          <a:p>
            <a:pPr algn="l"/>
            <a:r>
              <a:rPr lang="pl-PL" sz="2000" dirty="0">
                <a:latin typeface="OpenSans-Semibold"/>
              </a:rPr>
              <a:t>co oznacza konieczność przyjmowania coraz większych</a:t>
            </a:r>
          </a:p>
          <a:p>
            <a:pPr algn="l"/>
            <a:r>
              <a:rPr lang="pl-PL" sz="2000" dirty="0">
                <a:latin typeface="OpenSans-Semibold"/>
              </a:rPr>
              <a:t>dawek substancji dla uzyskania tego samego efektu.</a:t>
            </a:r>
          </a:p>
          <a:p>
            <a:pPr algn="l"/>
            <a:endParaRPr lang="pl-PL" sz="2000" dirty="0">
              <a:latin typeface="OpenSans-Semibold"/>
            </a:endParaRPr>
          </a:p>
          <a:p>
            <a:pPr algn="l"/>
            <a:r>
              <a:rPr lang="pl-PL" sz="2000" dirty="0">
                <a:latin typeface="OpenSans-Semibold"/>
              </a:rPr>
              <a:t>Osoby uzależnione od nowych narkotyków mogą</a:t>
            </a:r>
          </a:p>
          <a:p>
            <a:pPr algn="l"/>
            <a:r>
              <a:rPr lang="pl-PL" sz="2000" dirty="0">
                <a:latin typeface="OpenSans-Semibold"/>
              </a:rPr>
              <a:t>doświadczać głodu substancji, a zaprzestanie ich</a:t>
            </a:r>
          </a:p>
          <a:p>
            <a:pPr algn="l"/>
            <a:r>
              <a:rPr lang="pl-PL" sz="2000" dirty="0">
                <a:latin typeface="OpenSans-Semibold"/>
              </a:rPr>
              <a:t>używania zwykle jest bardzo trudne.</a:t>
            </a:r>
          </a:p>
        </p:txBody>
      </p:sp>
      <p:pic>
        <p:nvPicPr>
          <p:cNvPr id="12" name="Symbol zastępczy obrazu 11" descr="Obraz zawierający podłoże, osoba, odzież, mały&#10;&#10;Opis wygenerowany automatycznie">
            <a:extLst>
              <a:ext uri="{FF2B5EF4-FFF2-40B4-BE49-F238E27FC236}">
                <a16:creationId xmlns:a16="http://schemas.microsoft.com/office/drawing/2014/main" id="{7C6AD91E-8695-F073-0E0B-1BF31F474A0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20411" r="20411"/>
          <a:stretch>
            <a:fillRect/>
          </a:stretch>
        </p:blipFill>
        <p:spPr/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F010D0DE-5D14-2673-257E-0DAE3F6E0A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1096" y="160073"/>
            <a:ext cx="649655" cy="652228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7C66EBAC-FF86-B87E-3BB9-E8741685228B}"/>
              </a:ext>
            </a:extLst>
          </p:cNvPr>
          <p:cNvSpPr txBox="1"/>
          <p:nvPr/>
        </p:nvSpPr>
        <p:spPr>
          <a:xfrm>
            <a:off x="0" y="6581001"/>
            <a:ext cx="1171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Pixabay</a:t>
            </a:r>
          </a:p>
        </p:txBody>
      </p:sp>
    </p:spTree>
    <p:extLst>
      <p:ext uri="{BB962C8B-B14F-4D97-AF65-F5344CB8AC3E}">
        <p14:creationId xmlns:p14="http://schemas.microsoft.com/office/powerpoint/2010/main" val="316440553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53F52"/>
      </a:accent1>
      <a:accent2>
        <a:srgbClr val="E99757"/>
      </a:accent2>
      <a:accent3>
        <a:srgbClr val="2F3342"/>
      </a:accent3>
      <a:accent4>
        <a:srgbClr val="2C2153"/>
      </a:accent4>
      <a:accent5>
        <a:srgbClr val="01023B"/>
      </a:accent5>
      <a:accent6>
        <a:srgbClr val="7F7F7F"/>
      </a:accent6>
      <a:hlink>
        <a:srgbClr val="3A3838"/>
      </a:hlink>
      <a:folHlink>
        <a:srgbClr val="D0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0139528_TF55661986_Win32" id="{129B2495-02D2-4F23-B393-92BE6E78F37A}" vid="{B00543D9-08DB-40D7-943A-1F47FC027229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5BB9993-D5F9-46FA-B2E5-80E3632E98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7E2D32-4FDD-4266-880C-17595B80143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3D9F223-918A-45AF-9B53-56AB9E5E21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{15D47BBF-E924-4FDD-8EAC-09327107E6B8}tf55661986_win32</Template>
  <TotalTime>842</TotalTime>
  <Words>1672</Words>
  <Application>Microsoft Office PowerPoint</Application>
  <PresentationFormat>Panoramiczny</PresentationFormat>
  <Paragraphs>247</Paragraphs>
  <Slides>28</Slides>
  <Notes>28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OpenSans-Light</vt:lpstr>
      <vt:lpstr>OpenSans-Semibold</vt:lpstr>
      <vt:lpstr>Wingdings</vt:lpstr>
      <vt:lpstr>Motyw pakietu Office</vt:lpstr>
      <vt:lpstr>Substancje psychoaktywne</vt:lpstr>
      <vt:lpstr>Substancje psychoaktywne Czyli…?</vt:lpstr>
      <vt:lpstr>Nowe narkotyki</vt:lpstr>
      <vt:lpstr>Rodzaje nowych narkotyków</vt:lpstr>
      <vt:lpstr>Nowe narkotyki</vt:lpstr>
      <vt:lpstr>Nowe narkotyki</vt:lpstr>
      <vt:lpstr>Przemysł narkotykowy</vt:lpstr>
      <vt:lpstr>Dlaczego nowe narkotyki są niebezpieczne?</vt:lpstr>
      <vt:lpstr>Prezentacja programu PowerPoint</vt:lpstr>
      <vt:lpstr>Zwróć uwagę !</vt:lpstr>
      <vt:lpstr>Sygnały ostrzegawcze  mogące wskazywać na Zażywanie substancji psychoaktywnych  </vt:lpstr>
      <vt:lpstr>Sygnały ostrzegawcze  mogące wskazywać na Zażywanie substancji psychoaktywnych  </vt:lpstr>
      <vt:lpstr>Jakie są objawy zatrucia nowymi narkotykami?</vt:lpstr>
      <vt:lpstr>Nowe narkotyki</vt:lpstr>
      <vt:lpstr>Nowe narkotyki</vt:lpstr>
      <vt:lpstr>Dlaczego młodzież sięga po nowe narkotyki?</vt:lpstr>
      <vt:lpstr>przyczyny</vt:lpstr>
      <vt:lpstr>Co możesz zrobić?</vt:lpstr>
      <vt:lpstr>Zwróć uwagę na leki, które zażywa dziecko</vt:lpstr>
      <vt:lpstr>Zwróć uwagę !</vt:lpstr>
      <vt:lpstr>LEKI OTC</vt:lpstr>
      <vt:lpstr>Dlaczego leki są niebezpieczne?</vt:lpstr>
      <vt:lpstr>Prezentacja programu PowerPoint</vt:lpstr>
      <vt:lpstr>Politoksykomania </vt:lpstr>
      <vt:lpstr>Prezentacja programu PowerPoint</vt:lpstr>
      <vt:lpstr>Telefony Zaufania</vt:lpstr>
      <vt:lpstr>Opracowano na podstawie: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Substancje psychoaktywne</dc:title>
  <dc:creator>WSSE Katowice - Agnieszka Hejmo-Kozub</dc:creator>
  <cp:lastModifiedBy>PSSE Sosnowiec - Sylwia Wojtal</cp:lastModifiedBy>
  <cp:revision>73</cp:revision>
  <dcterms:created xsi:type="dcterms:W3CDTF">2022-09-15T06:25:59Z</dcterms:created>
  <dcterms:modified xsi:type="dcterms:W3CDTF">2022-11-10T08:05:18Z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