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57" r:id="rId2"/>
  </p:sldMasterIdLst>
  <p:notesMasterIdLst>
    <p:notesMasterId r:id="rId18"/>
  </p:notesMasterIdLst>
  <p:sldIdLst>
    <p:sldId id="257" r:id="rId3"/>
    <p:sldId id="258" r:id="rId4"/>
    <p:sldId id="273" r:id="rId5"/>
    <p:sldId id="262" r:id="rId6"/>
    <p:sldId id="264" r:id="rId7"/>
    <p:sldId id="260" r:id="rId8"/>
    <p:sldId id="265" r:id="rId9"/>
    <p:sldId id="266" r:id="rId10"/>
    <p:sldId id="267" r:id="rId11"/>
    <p:sldId id="277" r:id="rId12"/>
    <p:sldId id="272" r:id="rId13"/>
    <p:sldId id="280" r:id="rId14"/>
    <p:sldId id="278" r:id="rId15"/>
    <p:sldId id="279" r:id="rId16"/>
    <p:sldId id="26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627" autoAdjust="0"/>
  </p:normalViewPr>
  <p:slideViewPr>
    <p:cSldViewPr snapToGrid="0">
      <p:cViewPr varScale="1">
        <p:scale>
          <a:sx n="115" d="100"/>
          <a:sy n="115" d="100"/>
        </p:scale>
        <p:origin x="34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6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ED7A9-1326-4EB3-9B24-BF608BD7E1EE}" type="datetimeFigureOut">
              <a:rPr lang="pl-PL" smtClean="0"/>
              <a:pPr/>
              <a:t>31.08.2022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345A0-C935-4214-B1B2-9792EF1CB5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299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345A0-C935-4214-B1B2-9792EF1CB501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02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345A0-C935-4214-B1B2-9792EF1CB501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436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345A0-C935-4214-B1B2-9792EF1CB501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3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345A0-C935-4214-B1B2-9792EF1CB501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6472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345A0-C935-4214-B1B2-9792EF1CB501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862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345A0-C935-4214-B1B2-9792EF1CB501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117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345A0-C935-4214-B1B2-9792EF1CB501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835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345A0-C935-4214-B1B2-9792EF1CB501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5594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345A0-C935-4214-B1B2-9792EF1CB501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10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4F7997-4707-45BE-BEFA-CD3E80683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C0DD5A9-3066-4F70-BED0-2C9A7E3A9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EE6A50-66BD-4A04-BAD9-152B0F9C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F595-C9D1-406D-AA6B-D532A3C9FC61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43D92CD-7766-46C5-901C-7A79CBCC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DD2160-9FC8-4E0D-8B15-7C282AC9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4611A73-3F9B-4A6D-928B-1234FD18F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07" y="365125"/>
            <a:ext cx="2049193" cy="10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1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FC9CBE-FCD3-4B4E-A15C-580A38F0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FEB3871-5EFD-4DD0-AA2D-AE718FCA7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00106D7-3B9D-4E04-AB14-5A91C1526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62A14D-BDCA-4D9C-A9F0-6977829C1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AF72-A1C4-475D-AD8D-84B0723EC3C8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1AD0960-B341-4C92-BB4E-01026963B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FE8625-A5D9-4A4E-B69E-1F666EC2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4F11180-2F85-4084-A214-D1DBAB3DA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07" y="365125"/>
            <a:ext cx="2049193" cy="10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9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D8A6EB-8C16-4E7C-9E7F-9B6B91AC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557943E-29ED-4415-A384-E26E260FB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76F1EE-B6A5-4BD0-96D4-F9D5F535C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7D36-70F1-4E7E-9CB5-A50A45F6936C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353EA7-9AED-4D0B-8CB0-EC7AB145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E1A1ED-B0E2-4EEE-A38C-3B8E743D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322A979-00A2-4ED5-83FF-A5E728E12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07" y="365125"/>
            <a:ext cx="2049193" cy="10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4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EFE0CDC-80A6-45D2-A224-5D716431B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73A9CCA-A7A9-46E1-9AC9-FFB9EE907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921BFD-F1B1-4808-AE80-96DFC3FA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97FE-83FD-4FE3-952A-37DE76EC327A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F78796-A6B5-4F46-90E5-8E57FCCF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34780A-AB41-4038-93C7-C97E35F8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152D46B-9E51-432E-ACF3-63C795BC8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5265" y="207838"/>
            <a:ext cx="110146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1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A4060E-4E6C-495A-A249-82848E93C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4FF6598-2BB3-4920-A500-76016534C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8C278B-1D50-4649-9271-2A5D1058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A16D-BA05-44A6-BC0C-14B9A3301424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8B30C44-13F6-4818-875E-88300F0B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412843-2855-49FD-8D16-C22C7D296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17B-F3CA-4CD2-B9AE-E6BEDEA32F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538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3F9F9A-0FA1-4522-BDFF-33A94526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92CAD7-89A7-4583-BCF7-678276B95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C7438C-F48B-4809-BC57-9BF55C31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38D4-D202-438D-861D-5175345FD712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2676C4-458F-4C96-BF24-C4C35914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17731E-8DED-49DB-A294-1F933E2B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17B-F3CA-4CD2-B9AE-E6BEDEA32F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3788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BEA6DE-941B-48E6-996C-96AD070B3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9CF516F-5DCD-4F31-83E2-89522220C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4762FB-1DA0-4159-8006-66C5F186B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195A-11FD-42A7-A747-67B979DF0890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86914D-9607-4609-9DA8-8CE95D64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F0C528-95FA-4C0E-BC3A-7985CEA7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17B-F3CA-4CD2-B9AE-E6BEDEA32F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64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5CEA10-E6C6-4122-B353-C5A2DC81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EB8BBF-562C-453F-80A4-F8E2BCDD1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1C7C065-E9D9-48F3-A9B4-B98C95E12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D87CB93-94DC-4518-A83E-F183FF61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8150-780A-4038-98AE-3CA8A7803576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210E575-A03D-4AF1-BA38-C74EB705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526F5CD-F2A0-4B1B-A010-8592D566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17B-F3CA-4CD2-B9AE-E6BEDEA32F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9823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ECB6D5-200A-46F8-8EF5-4C64FAF7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30183D-8D06-4DAB-881B-FB6081E1C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405A9F5-AC0D-4F07-B900-DCA023D2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104A89E-933B-4D56-9920-C103D9DB4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CB57026-5B00-4950-A96F-75EB73AD0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FBF7E52-0D5E-4310-9C83-AC4D2521C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8980-FBCB-45B8-9559-26068413E28E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609CC73-3B30-44EA-B933-7C6928CE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81547E3-2D69-426C-8F90-E7143B34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17B-F3CA-4CD2-B9AE-E6BEDEA32F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621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572C05-ED51-46D4-A92C-572303A8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E80B1BE-79D9-4283-972F-CFC428F8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7746-4019-4A73-BED0-ED2811906844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BE49306-8D7C-40FA-823E-3B24CABD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B51024D-DB46-4674-965B-2724E454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17B-F3CA-4CD2-B9AE-E6BEDEA32F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058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9B8678B-4CFB-47A3-A98B-FE5A19C8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9B30-4585-4AD4-A14A-89E3E4C2EA67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1AE2EBD-2148-45DB-8212-2A141BD0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5E8AF6-D5B0-4E02-999B-7F8BEB56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17B-F3CA-4CD2-B9AE-E6BEDEA32F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09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86DAB-34C9-4983-93FB-FA2A1459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DD987E-1996-4C69-A546-B0D7929DA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ACE164-8C2D-4E6A-B4D4-F22A3C48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223-9B6D-4BA9-955C-D108DB1C8442}" type="datetime1">
              <a:rPr lang="pl-PL" smtClean="0"/>
              <a:pPr/>
              <a:t>31.08.2022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714168-68F9-4A8A-807D-67C4124E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B29F05-CF2A-49EB-8828-C34DBEE5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4399B3E-99B7-4A52-9613-2FEFF9FEBA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3795">
            <a:off x="9787207" y="365125"/>
            <a:ext cx="2049193" cy="106128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4EB9D4F-C125-4F74-8EE7-B25C91CA96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5994711"/>
            <a:ext cx="11979965" cy="7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00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34D870-9D82-4AB2-959B-1C3DC186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489FFB-1190-4830-92E8-032CB3CFA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1559296-A13B-42D8-84C3-F5868FBC3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254067-2FA3-42B4-9663-9F72704E9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16A-E09C-4227-B403-F24FCF5AB589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A3DEFB-AFAE-47C1-9C58-5DF1304C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A912F29-89F6-46BC-A842-6474FBC6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17B-F3CA-4CD2-B9AE-E6BEDEA32F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211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5039FB-C1CB-47F5-BF58-C3DA7EE8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72200EB-4B12-48E8-9D94-109471D8C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C05824-9202-4D64-9558-351C973D8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F393E3A-F140-4D2A-A32D-BDF4B06E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40C4-C1BF-4B70-9234-CFCB4748936E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6D042FE-4C57-443D-B499-FE64840E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C27C6C0-5044-4258-A5AC-FE76A4557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17B-F3CA-4CD2-B9AE-E6BEDEA32F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838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3630B-F371-4184-98A0-6D3C8B43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99D906A-B936-4DAE-9847-9045EF07F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51726E-66B6-4ED4-9A45-AD192E04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F5-EB8A-411F-94FA-87E759F3E8F8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2DFDD5-D8BA-4D0B-B5B8-745824815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605E5B-9D08-404F-BF75-6E5444E8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17B-F3CA-4CD2-B9AE-E6BEDEA32F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450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BC7ED65-6658-4050-A463-62AF0465A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86AE857-214D-42BF-8693-B6935271E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E98839-AE99-4C56-B8A7-8DB1187C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2739-A2E9-4277-99B3-9601ABB1008F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001BC2-EFA1-4570-BFDE-41E0BF3C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78C7EE-261C-428C-A32E-4C282278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617B-F3CA-4CD2-B9AE-E6BEDEA32F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67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3361C7-4E35-460A-9DFE-1D54DD2A6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6E11B85-9B4C-4686-A01F-20BFF7FE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63E8-24E2-44CD-A5D3-8F73EB24E142}" type="datetime1">
              <a:rPr lang="pl-PL" smtClean="0"/>
              <a:pPr/>
              <a:t>31.08.2022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7BFADBD-0ED7-455F-8FE1-B04B139D9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AA0A2A8-1193-4C10-9E4A-0A6CCDF9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836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2BE729-F461-41C0-AE0E-6E917B9D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3F72BE-AAE2-4FEE-B104-6CBBEFC6A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FFF397-2B51-4EE6-BEAC-FFDA2CF9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D5A1-32AA-4579-A23B-B58ED7C300D6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D73B12-F32F-4C87-B2D2-8E0C97C8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9C9AF4-F224-4297-A5CE-EEDBABD6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C1EB58C-2AB9-4819-9B3D-EBF42E3028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07" y="365125"/>
            <a:ext cx="2049193" cy="10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8C4E74-AC10-4E14-B936-CC6BA1E5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6F6BD9-5BE3-46B8-8609-3B4BE5851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B5875CF-7A09-4619-8402-0B4CFCA3D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2C38B44-243E-455F-808E-D84DE34B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34FE-5006-4C94-BC8A-58E5DB78D7B7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1EBB689-80D3-4F42-B5B6-C10573A7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14EABC6-0228-4D14-A8A2-1DF4500F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E54588D-D611-4A6A-8ABC-D1023F2219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07" y="365125"/>
            <a:ext cx="2049193" cy="10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7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D903C4-8B44-44AE-9797-B82225F4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B175C3-2973-4BD9-A669-B7BCC6DF8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B9AC213-5AAE-4799-9C5C-B98633BA1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9A0783E-1A9A-4DAA-8C5B-0F4F8552B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9B4989F-AF7B-4620-BA0A-F008469A9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E7C7554-301F-4497-BD5D-8087FE69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ED47-9153-4064-B8D4-3FA8462F3E5B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2AB45B7-F23A-45CB-8E87-5828A8492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6CAA2DC-CF36-4B3B-A406-7979B7D3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484E523-D379-47AA-B152-388915FF96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07" y="365125"/>
            <a:ext cx="2049193" cy="10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7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612D74-D706-43BA-84BA-6D444B05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FF177B5-3796-4760-AEA0-D8086FEE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5B7D-CFDF-4AC9-9071-CF5E5FF7C24A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5EF6655-8B41-40D3-B346-E93AECE2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CE04398-FD99-4BD4-A785-4CF3EEBE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0A390D4-CB99-49E8-B5F7-4649A9052D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07" y="365125"/>
            <a:ext cx="2049193" cy="10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4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9A1119B-C97B-4F8F-ADBA-D9CBEFDB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43A4-1B81-423E-B5B0-8DF7225DFEF3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A550D1A-ED47-4EC3-9721-E32985D45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C8B71E-BB99-4792-A100-DA194D935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16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3206A6-8408-4BD4-85C8-315DFF8B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791013-7E9D-4230-995E-1DCDE9BC5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3A8BDA6-8B37-4E19-BE13-37F752990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8BB56FC-8CD4-49F3-AF40-3D2F5EC5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E630-4A79-4F33-9165-89A4687844E3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DE7A9C4-5B9F-4B3E-BD16-0EC45EE3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15209E-8923-4ED7-9CF1-D064F8FC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A06EF64-EF86-49CD-93DD-DAB9EF7821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07" y="365125"/>
            <a:ext cx="2049193" cy="10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5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B890EE8-A256-41C9-8BE0-FE262AEA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4B75CFB-D92E-425B-AA69-EE7471F1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A4D50B-F446-42E2-9257-85CCABB9E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2550B-BECA-49B3-B2D9-67D7C6DFF7B6}" type="datetime1">
              <a:rPr lang="pl-PL" smtClean="0"/>
              <a:pPr/>
              <a:t>31.08.2022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29FC05-BFCE-4AA9-86D0-221674FEA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617C72-7E93-483E-A620-32AB1996A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A0C3-A4BA-4C28-8890-8D760175032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901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FEE6F2C-9615-4274-AF35-B5F5E729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2A76CB1-47B7-4F20-A5AD-27E40429E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336A36-93F2-4B5B-B8BD-38F1F1FD0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07268-6836-473B-8E0E-3FC61891385E}" type="datetime1">
              <a:rPr lang="pl-PL" smtClean="0"/>
              <a:pPr/>
              <a:t>31.08.2022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5B7A9A-A1C6-4335-9C45-38B9BDBB2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EEA6B6-EFF2-41F5-AC9F-8AA93E6E5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3617B-F3CA-4CD2-B9AE-E6BEDEA32F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874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0E341F14-A022-42C9-B616-145B039FF40E}"/>
              </a:ext>
            </a:extLst>
          </p:cNvPr>
          <p:cNvSpPr txBox="1"/>
          <p:nvPr/>
        </p:nvSpPr>
        <p:spPr>
          <a:xfrm>
            <a:off x="1366076" y="4316845"/>
            <a:ext cx="94598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 dla dzieci w wieku przedszkolnym </a:t>
            </a:r>
          </a:p>
          <a:p>
            <a:pPr algn="ctr"/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(5-6 letnich), ich rodziców i opiekunów</a:t>
            </a:r>
          </a:p>
          <a:p>
            <a:pPr algn="ctr"/>
            <a:endParaRPr lang="pl-PL" sz="1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V edycja (rok szkolny 2022/2023)</a:t>
            </a:r>
          </a:p>
          <a:p>
            <a:pPr algn="ctr"/>
            <a:endParaRPr lang="pl-PL" sz="2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0B80C77-F601-4028-A3EA-7515B8DC4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17" y="681907"/>
            <a:ext cx="6529362" cy="29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12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44702F-0393-4460-A7E0-AE1BAD0C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654"/>
            <a:ext cx="10515600" cy="1076943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Łamigłówki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01EC10-875B-4E8A-A0D5-2E00B19D9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597"/>
            <a:ext cx="9263332" cy="1180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Treści merytoryczne przeplatają się z 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różnorodnymi </a:t>
            </a:r>
            <a:br>
              <a:rPr lang="pl-PL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zadaniami - „łamigłówkami”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 do wykonania przez dzieci </a:t>
            </a:r>
            <a:br>
              <a:rPr lang="pl-PL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z pomocą rodziców/opiekunów.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7A89C57-BEF1-4094-BE60-83EB342E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z="1000" b="1" smtClean="0">
                <a:solidFill>
                  <a:srgbClr val="002060"/>
                </a:solidFill>
              </a:rPr>
              <a:pPr/>
              <a:t>10</a:t>
            </a:fld>
            <a:endParaRPr lang="pl-PL" sz="1000" b="1" dirty="0">
              <a:solidFill>
                <a:srgbClr val="002060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91600E4-9E3F-4EE5-8C06-64FA03A09F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255" y="2496763"/>
            <a:ext cx="3505950" cy="309093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1BADC0D-5362-4BD0-8BD4-93DCF8BD43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54872">
            <a:off x="8308621" y="2463321"/>
            <a:ext cx="3362850" cy="261746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4120BAE-B9AD-48E2-B44E-AA61F846EF1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25927">
            <a:off x="532812" y="2663597"/>
            <a:ext cx="3398625" cy="207253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6BFB960-A487-416D-9ABC-4C6015BC4E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9042" y="5246603"/>
            <a:ext cx="3541725" cy="5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54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3D1156-24B0-4DC5-8986-53124399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z="1000" b="1" smtClean="0">
                <a:solidFill>
                  <a:srgbClr val="002060"/>
                </a:solidFill>
              </a:rPr>
              <a:pPr/>
              <a:t>11</a:t>
            </a:fld>
            <a:endParaRPr lang="pl-PL" sz="1000" b="1" dirty="0">
              <a:solidFill>
                <a:srgbClr val="002060"/>
              </a:solidFill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E26B5C9A-42B6-4A1A-AC6E-34EB08AFB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02" y="1728344"/>
            <a:ext cx="10644996" cy="3401312"/>
          </a:xfrm>
        </p:spPr>
        <p:txBody>
          <a:bodyPr>
            <a:normAutofit/>
          </a:bodyPr>
          <a:lstStyle/>
          <a:p>
            <a:pPr marL="0" indent="0">
              <a:buClr>
                <a:schemeClr val="accent6">
                  <a:lumMod val="75000"/>
                </a:schemeClr>
              </a:buClr>
              <a:buSzPct val="80000"/>
              <a:buNone/>
            </a:pP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Broszura opatrzona jest wstępem: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SzPct val="80000"/>
              <a:buNone/>
            </a:pPr>
            <a:endParaRPr lang="pl-PL" sz="800" u="sng" dirty="0">
              <a:solidFill>
                <a:schemeClr val="tx2">
                  <a:lumMod val="75000"/>
                </a:schemeClr>
              </a:solidFill>
            </a:endParaRPr>
          </a:p>
          <a:p>
            <a:pPr marL="361950" indent="-361950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Jadwigi Kuczmy-Napierały - 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Wielkopolskiego Państwowego Wojewódzkiego Inspektora Sanitarnego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SzPct val="80000"/>
              <a:buNone/>
            </a:pPr>
            <a:endParaRPr lang="pl-PL" sz="800" dirty="0">
              <a:solidFill>
                <a:schemeClr val="tx2">
                  <a:lumMod val="75000"/>
                </a:schemeClr>
              </a:solidFill>
            </a:endParaRPr>
          </a:p>
          <a:p>
            <a:pPr marL="361950" indent="-361950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n. hum. Ewy Kasperek-Golimowskiej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 z</a:t>
            </a:r>
            <a:r>
              <a:rPr lang="pl-PL" sz="2200" dirty="0">
                <a:solidFill>
                  <a:srgbClr val="FF0000"/>
                </a:solidFill>
              </a:rPr>
              <a:t> 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Pracowni Edukacji </a:t>
            </a:r>
            <a:br>
              <a:rPr lang="pl-PL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Zdrowotnej Wydziału Studiów Edukacyjnych Uniwersytetu </a:t>
            </a:r>
            <a:br>
              <a:rPr lang="pl-PL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im. Adama Mickiewicza w Poznaniu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B25E620-6D9F-4B43-8CCB-BE2FBEE1887E}"/>
              </a:ext>
            </a:extLst>
          </p:cNvPr>
          <p:cNvSpPr txBox="1">
            <a:spLocks/>
          </p:cNvSpPr>
          <p:nvPr/>
        </p:nvSpPr>
        <p:spPr>
          <a:xfrm>
            <a:off x="751936" y="5263611"/>
            <a:ext cx="10515600" cy="145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BE56B96D-553D-4658-B919-89048BCB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042"/>
            <a:ext cx="10515600" cy="1075486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Treści programowe</a:t>
            </a:r>
          </a:p>
        </p:txBody>
      </p:sp>
    </p:spTree>
    <p:extLst>
      <p:ext uri="{BB962C8B-B14F-4D97-AF65-F5344CB8AC3E}">
        <p14:creationId xmlns:p14="http://schemas.microsoft.com/office/powerpoint/2010/main" val="161384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B990D2-3DAD-802F-EBD5-4EEF0F0A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851"/>
            <a:ext cx="10515600" cy="846054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Sprawozdawczość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D9C00D-CC38-F584-0ABF-8509C8927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949"/>
            <a:ext cx="10515600" cy="3404101"/>
          </a:xfrm>
        </p:spPr>
        <p:txBody>
          <a:bodyPr>
            <a:normAutofit/>
          </a:bodyPr>
          <a:lstStyle/>
          <a:p>
            <a:pPr marL="480600" indent="-457200">
              <a:lnSpc>
                <a:spcPct val="15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800" i="1" dirty="0">
                <a:solidFill>
                  <a:schemeClr val="accent2">
                    <a:lumMod val="75000"/>
                  </a:schemeClr>
                </a:solidFill>
              </a:rPr>
              <a:t>poziom przedszkolny</a:t>
            </a:r>
            <a:r>
              <a:rPr lang="pl-PL" sz="18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pl-PL" sz="1800" b="1" dirty="0">
                <a:solidFill>
                  <a:schemeClr val="tx2">
                    <a:lumMod val="75000"/>
                  </a:schemeClr>
                </a:solidFill>
              </a:rPr>
              <a:t>załącznik nr 1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Kwestionariusz dla przedszkolnego realizatora programu edukacyjnego „Mamo, Tato – co Wy na to?” (rok szkolny 2022/2023)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przesłany w uzgodnionym terminie do właściwej terenowo powiatowej stacji sanitarno-epidemiologicznej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A2E0D7-AEE1-8F16-B1C1-083D7EC7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75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DB8BE-9FA2-45AA-8042-A966E7501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80" y="345357"/>
            <a:ext cx="10515600" cy="92476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Zasięg Programu w woj. wielkopolskim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904FD6-7BCE-4C39-A1E3-3888BC06D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80" y="1485936"/>
            <a:ext cx="10515600" cy="4446051"/>
          </a:xfrm>
        </p:spPr>
        <p:txBody>
          <a:bodyPr>
            <a:normAutofit fontScale="85000" lnSpcReduction="20000"/>
          </a:bodyPr>
          <a:lstStyle/>
          <a:p>
            <a:pPr marL="361950" indent="-36195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I edycja (pilotażowa) - II semestr roku szkolnego 2018/2019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</a:pPr>
            <a:endParaRPr lang="pl-PL" sz="1300" dirty="0">
              <a:solidFill>
                <a:schemeClr val="tx2">
                  <a:lumMod val="75000"/>
                </a:schemeClr>
              </a:solidFill>
            </a:endParaRPr>
          </a:p>
          <a:p>
            <a:pPr marL="704850" indent="-34290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</a:pPr>
            <a:r>
              <a:rPr lang="pl-PL" sz="2400" kern="150" dirty="0">
                <a:solidFill>
                  <a:schemeClr val="accent6">
                    <a:lumMod val="75000"/>
                  </a:schemeClr>
                </a:solidFill>
                <a:effectLst/>
                <a:ea typeface="Andale Sans UI"/>
                <a:cs typeface="Tahoma" panose="020B0604030504040204" pitchFamily="34" charset="0"/>
              </a:rPr>
              <a:t>Program realizowany był w </a:t>
            </a:r>
            <a:r>
              <a:rPr lang="pl-PL" sz="2400" b="1" kern="150" dirty="0">
                <a:solidFill>
                  <a:schemeClr val="accent6">
                    <a:lumMod val="75000"/>
                  </a:schemeClr>
                </a:solidFill>
                <a:effectLst/>
                <a:ea typeface="Andale Sans UI"/>
                <a:cs typeface="Tahoma" panose="020B0604030504040204" pitchFamily="34" charset="0"/>
              </a:rPr>
              <a:t>671 (39,5%) </a:t>
            </a:r>
            <a:r>
              <a:rPr lang="pl-PL" sz="2400" kern="150" dirty="0">
                <a:solidFill>
                  <a:schemeClr val="accent6">
                    <a:lumMod val="75000"/>
                  </a:schemeClr>
                </a:solidFill>
                <a:effectLst/>
                <a:ea typeface="Andale Sans UI"/>
                <a:cs typeface="Tahoma" panose="020B0604030504040204" pitchFamily="34" charset="0"/>
              </a:rPr>
              <a:t>przedszkolach i oddziałach przedszkolnych w szkołach podstawowych /objął swoim zasięgiem ponad 24 tys. dzieci 5-6 letnich/.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</a:pPr>
            <a:endParaRPr lang="pl-PL" sz="2400" kern="150" dirty="0">
              <a:solidFill>
                <a:schemeClr val="accent6">
                  <a:lumMod val="75000"/>
                </a:schemeClr>
              </a:solidFill>
              <a:effectLst/>
              <a:ea typeface="Andale Sans UI"/>
              <a:cs typeface="Tahoma" panose="020B0604030504040204" pitchFamily="34" charset="0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</a:pPr>
            <a:endParaRPr lang="pl-PL" sz="1300" dirty="0">
              <a:solidFill>
                <a:schemeClr val="tx2">
                  <a:lumMod val="75000"/>
                </a:schemeClr>
              </a:solidFill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II edycja - rok szkolny 2019/2020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</a:pPr>
            <a:endParaRPr lang="pl-PL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tabLst>
                <a:tab pos="361950" algn="l"/>
              </a:tabLst>
            </a:pPr>
            <a:r>
              <a:rPr lang="pl-PL" kern="150" dirty="0">
                <a:solidFill>
                  <a:schemeClr val="accent6">
                    <a:lumMod val="75000"/>
                  </a:schemeClr>
                </a:solidFill>
                <a:effectLst/>
                <a:ea typeface="Andale Sans UI"/>
                <a:cs typeface="Tahoma" panose="020B0604030504040204" pitchFamily="34" charset="0"/>
              </a:rPr>
              <a:t>Program realizowany był w </a:t>
            </a:r>
            <a:r>
              <a:rPr lang="pl-PL" b="1" kern="150" dirty="0">
                <a:solidFill>
                  <a:schemeClr val="accent6">
                    <a:lumMod val="75000"/>
                  </a:schemeClr>
                </a:solidFill>
                <a:effectLst/>
                <a:ea typeface="Andale Sans UI"/>
                <a:cs typeface="Tahoma" panose="020B0604030504040204" pitchFamily="34" charset="0"/>
              </a:rPr>
              <a:t>936 (52,7%) </a:t>
            </a:r>
            <a:r>
              <a:rPr lang="pl-PL" kern="150" dirty="0">
                <a:solidFill>
                  <a:schemeClr val="accent6">
                    <a:lumMod val="75000"/>
                  </a:schemeClr>
                </a:solidFill>
                <a:effectLst/>
                <a:ea typeface="Andale Sans UI"/>
                <a:cs typeface="Tahoma" panose="020B0604030504040204" pitchFamily="34" charset="0"/>
              </a:rPr>
              <a:t>przedszkolach i oddziałach przedszkolnych w szkołach podstawowych /objął swoim zasięgiem prawie 26 tys. dzieci 5-6 letnich/.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  <a:tabLst>
                <a:tab pos="361950" algn="l"/>
              </a:tabLst>
            </a:pPr>
            <a:endParaRPr lang="pl-PL" kern="150" dirty="0">
              <a:solidFill>
                <a:schemeClr val="accent6">
                  <a:lumMod val="75000"/>
                </a:schemeClr>
              </a:solidFill>
              <a:effectLst/>
              <a:ea typeface="Andale Sans UI"/>
              <a:cs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  <a:tabLst>
                <a:tab pos="361950" algn="l"/>
              </a:tabLst>
            </a:pPr>
            <a:endParaRPr lang="pl-PL" sz="1200" kern="150" dirty="0">
              <a:solidFill>
                <a:schemeClr val="accent6">
                  <a:lumMod val="75000"/>
                </a:schemeClr>
              </a:solidFill>
              <a:effectLst/>
              <a:ea typeface="Andale Sans UI"/>
              <a:cs typeface="Tahoma" panose="020B0604030504040204" pitchFamily="34" charset="0"/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III edycja - rok szkolny 2020/2021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</a:pPr>
            <a:endParaRPr lang="pl-PL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tabLst>
                <a:tab pos="361950" algn="l"/>
              </a:tabLst>
            </a:pPr>
            <a:r>
              <a:rPr lang="pl-PL" kern="150" dirty="0">
                <a:solidFill>
                  <a:schemeClr val="accent6">
                    <a:lumMod val="75000"/>
                  </a:schemeClr>
                </a:solidFill>
                <a:effectLst/>
                <a:ea typeface="Andale Sans UI"/>
                <a:cs typeface="Tahoma" panose="020B0604030504040204" pitchFamily="34" charset="0"/>
              </a:rPr>
              <a:t>Pomimo panującej pandemii </a:t>
            </a:r>
            <a:r>
              <a:rPr lang="pl-PL" kern="150" dirty="0">
                <a:solidFill>
                  <a:schemeClr val="accent6">
                    <a:lumMod val="75000"/>
                  </a:schemeClr>
                </a:solidFill>
                <a:ea typeface="Andale Sans UI"/>
                <a:cs typeface="Tahoma" panose="020B0604030504040204" pitchFamily="34" charset="0"/>
              </a:rPr>
              <a:t>COVID-19 p</a:t>
            </a:r>
            <a:r>
              <a:rPr lang="pl-PL" kern="150" dirty="0">
                <a:solidFill>
                  <a:schemeClr val="accent6">
                    <a:lumMod val="75000"/>
                  </a:schemeClr>
                </a:solidFill>
                <a:effectLst/>
                <a:ea typeface="Andale Sans UI"/>
                <a:cs typeface="Tahoma" panose="020B0604030504040204" pitchFamily="34" charset="0"/>
              </a:rPr>
              <a:t>rogram realizowany był </a:t>
            </a:r>
            <a:br>
              <a:rPr lang="pl-PL" kern="150" dirty="0">
                <a:solidFill>
                  <a:schemeClr val="accent6">
                    <a:lumMod val="75000"/>
                  </a:schemeClr>
                </a:solidFill>
                <a:effectLst/>
                <a:ea typeface="Andale Sans UI"/>
                <a:cs typeface="Tahoma" panose="020B0604030504040204" pitchFamily="34" charset="0"/>
              </a:rPr>
            </a:br>
            <a:r>
              <a:rPr lang="pl-PL" kern="150" dirty="0">
                <a:solidFill>
                  <a:schemeClr val="accent6">
                    <a:lumMod val="75000"/>
                  </a:schemeClr>
                </a:solidFill>
                <a:effectLst/>
                <a:ea typeface="Andale Sans UI"/>
                <a:cs typeface="Tahoma" panose="020B0604030504040204" pitchFamily="34" charset="0"/>
              </a:rPr>
              <a:t>w </a:t>
            </a:r>
            <a:r>
              <a:rPr lang="pl-PL" b="1" kern="150" dirty="0">
                <a:solidFill>
                  <a:schemeClr val="accent6">
                    <a:lumMod val="75000"/>
                  </a:schemeClr>
                </a:solidFill>
                <a:ea typeface="Andale Sans UI"/>
                <a:cs typeface="Tahoma" panose="020B0604030504040204" pitchFamily="34" charset="0"/>
              </a:rPr>
              <a:t>818</a:t>
            </a:r>
            <a:r>
              <a:rPr lang="pl-PL" b="1" kern="150" dirty="0">
                <a:solidFill>
                  <a:schemeClr val="accent6">
                    <a:lumMod val="75000"/>
                  </a:schemeClr>
                </a:solidFill>
                <a:effectLst/>
                <a:ea typeface="Andale Sans UI"/>
                <a:cs typeface="Tahoma" panose="020B0604030504040204" pitchFamily="34" charset="0"/>
              </a:rPr>
              <a:t> (45%) </a:t>
            </a:r>
            <a:r>
              <a:rPr lang="pl-PL" kern="150" dirty="0">
                <a:solidFill>
                  <a:schemeClr val="accent6">
                    <a:lumMod val="75000"/>
                  </a:schemeClr>
                </a:solidFill>
                <a:effectLst/>
                <a:ea typeface="Andale Sans UI"/>
                <a:cs typeface="Tahoma" panose="020B0604030504040204" pitchFamily="34" charset="0"/>
              </a:rPr>
              <a:t>przedszkolach i oddziałach przedszkolnych w szkołach podstawowych /objął swoim zasięgiem ponad 23 tys. dzieci 5-6 letnich/.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6A45DB-06BC-4638-804F-4812E6D2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11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88CBC2-86D4-A73A-DC9C-89E4C4D5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5" y="76367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Dodatkowe działania w ramach programu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188680-7013-7EED-1D8E-F7DADD0D7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85" y="1535028"/>
            <a:ext cx="10515600" cy="4200025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pl-PL" sz="6000" b="1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roku szkolnym 2021/22 zrealizowano konkurs na scenariusz zajęć dla dzieci 5-6 letnich. </a:t>
            </a:r>
            <a:br>
              <a:rPr lang="pl-PL" sz="6000" b="1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0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Konkurs skierowany był do nauczycieli wychowania przedszkolnego z przedszkoli i szkół podstawowych z oddziałami przedszkolnymi, którzy w roku szkolnym 2021/2022 realizowali wojewódzki program edukacyjny. Zadanie konkursowe polegało na stworzeniu scenariusza zajęć dla dzieci </a:t>
            </a:r>
            <a:br>
              <a:rPr lang="pl-PL" sz="60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0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5-6 letnich odpowiadającego tematyce i zagadnieniom merytorycznym uwzględnionym w ww. programie. Organizatorem konkursu była Wojewódzka Stacja Sanitarno-Epidemiologiczna w Poznaniu we współpracy z Kuratorium Oświaty w Poznaniu i Ośrodkiem Doskonalenia Nauczycieli w Poznaniu. 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pl-PL" sz="60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60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WSSE w Poznaniu wpłynęło łącznie 58 zgłoszeń z całego woj. wielkopolskiego. </a:t>
            </a:r>
            <a:r>
              <a:rPr lang="pl-PL" sz="6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Spośród nadesłanych scenariuszy, które przeszły wstępną weryfikację (były zgodne z regulaminem i spełniały formalne kryteria) oraz zostały pozytywnie ocenione pod względem merytorycznym,</a:t>
            </a:r>
            <a:r>
              <a:rPr lang="pl-PL" sz="6000" spc="-2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pl-PL" sz="6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omisja wyłoniła </a:t>
            </a:r>
            <a:br>
              <a:rPr lang="pl-PL" sz="6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</a:br>
            <a:r>
              <a:rPr lang="pl-PL" sz="6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3 laureatów (I, II i III miejsca) oraz 3 równorzędne wyróżnienia. Nagrodzone scenariusze </a:t>
            </a:r>
            <a:r>
              <a:rPr lang="pl-PL" sz="6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wyróżniały się </a:t>
            </a:r>
            <a:r>
              <a:rPr lang="pl-PL" sz="60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uniwersalnością i </a:t>
            </a:r>
            <a:r>
              <a:rPr lang="pl-PL" sz="6000" spc="-2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kreatywnością autora w sposobie interpretacji tematu oraz oryginalnością zaproponowanych zadań.</a:t>
            </a:r>
            <a:endParaRPr lang="pl-PL" sz="6000" dirty="0">
              <a:solidFill>
                <a:schemeClr val="tx2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217F41D-8B6C-DF85-376B-4AF84E65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996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B5E660-3DFB-4C71-98D4-B6ABA71DA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432" y="2029325"/>
            <a:ext cx="10490316" cy="407544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pl-PL" u="sng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 algn="r">
              <a:buNone/>
            </a:pPr>
            <a:endParaRPr lang="pl-PL" u="sng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pl-PL" sz="2400" u="sng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2782888">
              <a:lnSpc>
                <a:spcPct val="100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r>
              <a:rPr lang="pl-PL" sz="18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Wojewódzcy koordynatorzy Programu:</a:t>
            </a:r>
          </a:p>
          <a:p>
            <a:pPr marL="0" indent="2782888">
              <a:lnSpc>
                <a:spcPct val="100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endParaRPr lang="pl-PL" sz="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2782888">
              <a:lnSpc>
                <a:spcPct val="100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Agnieszka Dyk-Duszyńska, Alina Pioterek</a:t>
            </a:r>
          </a:p>
          <a:p>
            <a:pPr marL="0" indent="2782888">
              <a:lnSpc>
                <a:spcPct val="100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Odział Higieny Dzieci, Młodzieży i Promocji Zdrowia WSSE w Poznaniu</a:t>
            </a:r>
          </a:p>
          <a:p>
            <a:pPr marL="0" indent="2782888">
              <a:lnSpc>
                <a:spcPct val="100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endParaRPr lang="pl-PL" sz="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2782888">
              <a:lnSpc>
                <a:spcPct val="100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r>
              <a:rPr lang="pl-PL" sz="18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Kontakt:</a:t>
            </a:r>
          </a:p>
          <a:p>
            <a:pPr marL="0" indent="2782888">
              <a:lnSpc>
                <a:spcPct val="100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endParaRPr lang="pl-PL" sz="800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2782888">
              <a:lnSpc>
                <a:spcPct val="100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agnieszka.dyk-duszynska@sanepid.gov.pl</a:t>
            </a:r>
          </a:p>
          <a:p>
            <a:pPr marL="0" indent="2782888">
              <a:lnSpc>
                <a:spcPct val="100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alina.pioterek@sanepid.gov.pl</a:t>
            </a:r>
          </a:p>
          <a:p>
            <a:pPr marL="0" indent="2782888">
              <a:lnSpc>
                <a:spcPct val="100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https://www.gov.pl/web/wsse-poznan/promocja-zdrowia2</a:t>
            </a:r>
          </a:p>
          <a:p>
            <a:pPr marL="0" indent="2782888">
              <a:lnSpc>
                <a:spcPct val="100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solidFill>
                  <a:schemeClr val="tx2">
                    <a:lumMod val="75000"/>
                  </a:schemeClr>
                </a:solidFill>
              </a:rPr>
              <a:t>Poznań 2022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F636188-1214-47DC-A3A7-AA433C51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z="1000" b="1" smtClean="0">
                <a:solidFill>
                  <a:srgbClr val="002060"/>
                </a:solidFill>
              </a:rPr>
              <a:pPr/>
              <a:t>15</a:t>
            </a:fld>
            <a:endParaRPr lang="pl-PL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1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77735BE-5DA5-4CA3-B96F-7F9276D3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348" y="411014"/>
            <a:ext cx="10515600" cy="89433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 ogólny Programu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DF85527-01A8-402F-AB97-A07DB0F63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9042"/>
            <a:ext cx="10238117" cy="263991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Zwrócenie uwagi rodziców i opiekunów dzieci 5-6 letnich </a:t>
            </a:r>
            <a:br>
              <a:rPr lang="pl-PL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na specyfikę ich rozwoju, istotę zmian fizycznych i psychicznych, których doświadczają, ze szczególnym naciskiem </a:t>
            </a:r>
            <a:br>
              <a:rPr lang="pl-PL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na ich potrzeby, słabości i kryzysy.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D60CBDA-E657-46F4-AD9C-A61B8B6A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3C5E-76C0-4CE6-8D3E-A8E4AD93AA81}" type="slidenum">
              <a:rPr lang="pl-PL" sz="1000" b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2</a:t>
            </a:fld>
            <a:endParaRPr lang="pl-PL" sz="1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1316291-F250-4B32-AFE2-EC6BD56C61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79097">
            <a:off x="671980" y="4427582"/>
            <a:ext cx="743058" cy="74305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21DA272-D743-4825-A444-9AC85ECEE7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588495">
            <a:off x="1874344" y="3899301"/>
            <a:ext cx="841217" cy="8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9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081671-B70B-495D-A361-5343B856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740"/>
            <a:ext cx="10515600" cy="980596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 szczegółowe Programu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D97BB7-651E-40D0-805E-F7F1F59D2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700"/>
            <a:ext cx="10515600" cy="4048964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lnSpc>
                <a:spcPct val="17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l-PL" altLang="pl-PL" sz="2900" dirty="0">
                <a:solidFill>
                  <a:schemeClr val="tx2">
                    <a:lumMod val="75000"/>
                  </a:schemeClr>
                </a:solidFill>
              </a:rPr>
              <a:t>Podniesienie poziomu wiedzy rodziców i opiekunów na temat wybranych elementów rozwoju </a:t>
            </a:r>
            <a:br>
              <a:rPr lang="pl-PL" altLang="pl-PL" sz="2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altLang="pl-PL" sz="2900" dirty="0">
                <a:solidFill>
                  <a:schemeClr val="tx2">
                    <a:lumMod val="75000"/>
                  </a:schemeClr>
                </a:solidFill>
              </a:rPr>
              <a:t>emocjonalnego, psychicznego i społecznego dzieci 5-6 letnich.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l-PL" altLang="pl-PL" sz="2900" dirty="0">
                <a:solidFill>
                  <a:schemeClr val="tx2">
                    <a:lumMod val="75000"/>
                  </a:schemeClr>
                </a:solidFill>
              </a:rPr>
              <a:t>Uwrażliwienie rodziców na ich kluczową rolę, którą odgrywają w rozwoju własnego dziecka.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l-PL" altLang="pl-PL" sz="2900" dirty="0">
                <a:solidFill>
                  <a:schemeClr val="tx2">
                    <a:lumMod val="75000"/>
                  </a:schemeClr>
                </a:solidFill>
              </a:rPr>
              <a:t>Ukształtowanie prawidłowych nawyków i umiejętności prozdrowotnych wśród dzieci 5-6 letnich,  </a:t>
            </a:r>
            <a:br>
              <a:rPr lang="pl-PL" altLang="pl-PL" sz="2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altLang="pl-PL" sz="2900" dirty="0">
                <a:solidFill>
                  <a:schemeClr val="tx2">
                    <a:lumMod val="75000"/>
                  </a:schemeClr>
                </a:solidFill>
              </a:rPr>
              <a:t>ich rodziców i opiekunów.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l-PL" altLang="pl-PL" sz="2900" dirty="0">
                <a:solidFill>
                  <a:schemeClr val="tx2">
                    <a:lumMod val="75000"/>
                  </a:schemeClr>
                </a:solidFill>
              </a:rPr>
              <a:t>Uświadomienie rodzicom i opiekunom ich roli w kształtowaniu prawidłowych nawyków prozdrowotnych </a:t>
            </a:r>
            <a:br>
              <a:rPr lang="pl-PL" altLang="pl-PL" sz="2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altLang="pl-PL" sz="2900" dirty="0">
                <a:solidFill>
                  <a:schemeClr val="tx2">
                    <a:lumMod val="75000"/>
                  </a:schemeClr>
                </a:solidFill>
              </a:rPr>
              <a:t>u dzieci.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l-PL" altLang="pl-PL" sz="2900" dirty="0">
                <a:solidFill>
                  <a:schemeClr val="tx2">
                    <a:lumMod val="75000"/>
                  </a:schemeClr>
                </a:solidFill>
              </a:rPr>
              <a:t>Przekonanie rodziców i opiekunów o słuszności podejmowanych działań profilaktycznych w domu </a:t>
            </a:r>
            <a:br>
              <a:rPr lang="pl-PL" altLang="pl-PL" sz="2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altLang="pl-PL" sz="2900" dirty="0">
                <a:solidFill>
                  <a:schemeClr val="tx2">
                    <a:lumMod val="75000"/>
                  </a:schemeClr>
                </a:solidFill>
              </a:rPr>
              <a:t>i w środowisku przedszkolnym, które służą poprawie i umacnianiu właściwych zachowań sprzyjających zdrowiu fizycznemu, psychicznemu i społecznemu.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l-PL" altLang="pl-PL" sz="2900" dirty="0">
                <a:solidFill>
                  <a:schemeClr val="tx2">
                    <a:lumMod val="75000"/>
                  </a:schemeClr>
                </a:solidFill>
              </a:rPr>
              <a:t>Zachęcenie do wspólnego spędzenie czasu rodziców i opiekunów z dziećmi w trakcie rozwiązywania zadań.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5C3E9D9-7CE2-4EF1-9B27-C3D96999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z="1000" b="1" smtClean="0">
                <a:solidFill>
                  <a:srgbClr val="002060"/>
                </a:solidFill>
              </a:rPr>
              <a:pPr/>
              <a:t>3</a:t>
            </a:fld>
            <a:endParaRPr lang="pl-PL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1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9878BD-7ED5-49ED-B04C-41755AA4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104"/>
            <a:ext cx="10515600" cy="918243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Adresaci Programu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BA0A25-C1D5-4E96-A98D-B923281BF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4185"/>
            <a:ext cx="5631611" cy="15379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361950" indent="-361950">
              <a:buClr>
                <a:schemeClr val="accent6">
                  <a:lumMod val="75000"/>
                </a:schemeClr>
              </a:buClr>
              <a:buSzPct val="70000"/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dzieci 5-6 letnie, ich rodzice</a:t>
            </a:r>
            <a:br>
              <a:rPr lang="pl-PL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i opiekunowie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B6A9528-4904-4D54-BFFB-6255BAF83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z="1000" b="1" smtClean="0">
                <a:solidFill>
                  <a:srgbClr val="002060"/>
                </a:solidFill>
              </a:rPr>
              <a:pPr/>
              <a:t>4</a:t>
            </a:fld>
            <a:endParaRPr lang="pl-PL" sz="1000" b="1" dirty="0">
              <a:solidFill>
                <a:srgbClr val="00206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6B843DA-8F0B-4552-A742-010F36F4E5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43677">
            <a:off x="6505886" y="1773646"/>
            <a:ext cx="4357391" cy="383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3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8FAA4A-B188-460D-B40E-4B780C9F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020"/>
            <a:ext cx="10515600" cy="1038559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 trwania Programu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D8E22C-18E1-47CD-B32C-411533F19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995"/>
            <a:ext cx="10515600" cy="4269489"/>
          </a:xfrm>
        </p:spPr>
        <p:txBody>
          <a:bodyPr>
            <a:normAutofit/>
          </a:bodyPr>
          <a:lstStyle/>
          <a:p>
            <a:pPr marL="361950" indent="-36195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I edycja (pilotażowa) </a:t>
            </a:r>
          </a:p>
          <a:p>
            <a:pPr marL="361950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II semestr roku szkolnego 2018/2019</a:t>
            </a:r>
          </a:p>
          <a:p>
            <a:pPr marL="361950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styczeń – czerwiec 2019 </a:t>
            </a:r>
          </a:p>
          <a:p>
            <a:pPr marL="361950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</a:endParaRPr>
          </a:p>
          <a:p>
            <a:pPr marL="361950" indent="-36195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II edycja</a:t>
            </a:r>
          </a:p>
          <a:p>
            <a:pPr marL="0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  <a:tabLst>
                <a:tab pos="361950" algn="l"/>
              </a:tabLst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rok szkolny 2019/2020</a:t>
            </a:r>
          </a:p>
          <a:p>
            <a:pPr marL="0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  <a:tabLst>
                <a:tab pos="361950" algn="l"/>
              </a:tabLst>
            </a:pP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361950" indent="-36195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III edycja</a:t>
            </a:r>
          </a:p>
          <a:p>
            <a:pPr marL="0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  <a:tabLst>
                <a:tab pos="361950" algn="l"/>
              </a:tabLst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rok szkolny 2020/2021</a:t>
            </a:r>
          </a:p>
          <a:p>
            <a:pPr marL="0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  <a:tabLst>
                <a:tab pos="361950" algn="l"/>
              </a:tabLst>
            </a:pP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361950" indent="-36195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IV edycja</a:t>
            </a:r>
          </a:p>
          <a:p>
            <a:pPr marL="0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  <a:tabLst>
                <a:tab pos="361950" algn="l"/>
              </a:tabLst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rok szkolny 2021/2022</a:t>
            </a:r>
          </a:p>
          <a:p>
            <a:pPr marL="0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  <a:tabLst>
                <a:tab pos="361950" algn="l"/>
              </a:tabLst>
            </a:pP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361950" indent="-36195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V edycja</a:t>
            </a:r>
          </a:p>
          <a:p>
            <a:pPr marL="0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  <a:tabLst>
                <a:tab pos="361950" algn="l"/>
              </a:tabLst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rok szkolny 2022/2023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30E9253-1721-4E06-A658-CB53A71A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z="1000" b="1" smtClean="0">
                <a:solidFill>
                  <a:srgbClr val="002060"/>
                </a:solidFill>
              </a:rPr>
              <a:pPr/>
              <a:t>5</a:t>
            </a:fld>
            <a:endParaRPr lang="pl-PL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9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9878BD-7ED5-49ED-B04C-41755AA4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970" y="731013"/>
            <a:ext cx="10394830" cy="822166"/>
          </a:xfrm>
        </p:spPr>
        <p:txBody>
          <a:bodyPr>
            <a:normAutofit/>
          </a:bodyPr>
          <a:lstStyle/>
          <a:p>
            <a:r>
              <a:rPr lang="pl-PL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Organizatorzy Programu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BA0A25-C1D5-4E96-A98D-B923281BF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117" y="1458200"/>
            <a:ext cx="10515600" cy="793994"/>
          </a:xfrm>
        </p:spPr>
        <p:txBody>
          <a:bodyPr>
            <a:noAutofit/>
          </a:bodyPr>
          <a:lstStyle/>
          <a:p>
            <a:pPr marL="361950" indent="-36195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pracownicy Oddziału Higieny Dzieci, Młodzieży i Promocji Zdrowia </a:t>
            </a:r>
          </a:p>
          <a:p>
            <a:pPr marL="360363" indent="-360363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</a:pP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	Wojewódzkiej Stacji Sanitarno-Epidemiologicznej w Poznaniu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B6A9528-4904-4D54-BFFB-6255BAF83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z="1000" b="1" smtClean="0">
                <a:solidFill>
                  <a:srgbClr val="002060"/>
                </a:solidFill>
              </a:rPr>
              <a:pPr/>
              <a:t>6</a:t>
            </a:fld>
            <a:endParaRPr lang="pl-PL" sz="1000" b="1" dirty="0">
              <a:solidFill>
                <a:srgbClr val="002060"/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80CB92D6-2C5D-4370-945B-5C037B9D14C5}"/>
              </a:ext>
            </a:extLst>
          </p:cNvPr>
          <p:cNvSpPr txBox="1">
            <a:spLocks/>
          </p:cNvSpPr>
          <p:nvPr/>
        </p:nvSpPr>
        <p:spPr>
          <a:xfrm>
            <a:off x="1015117" y="2382764"/>
            <a:ext cx="10515600" cy="1426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Koordynatorzy Programu</a:t>
            </a:r>
          </a:p>
          <a:p>
            <a:endParaRPr lang="pl-PL" sz="1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80600" indent="-45720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8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poziom powiatowy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pracownicy ds. oświaty zdrowotnej i promocji zdrowia powiatowych stacji sanitarno–epidemiologicznych z terenu woj. wielkopolskiego</a:t>
            </a:r>
          </a:p>
          <a:p>
            <a:pPr marL="2340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</a:pPr>
            <a:endParaRPr lang="pl-PL" sz="1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4672E23A-137E-46E7-9FA5-9EC0DF260B15}"/>
              </a:ext>
            </a:extLst>
          </p:cNvPr>
          <p:cNvSpPr txBox="1">
            <a:spLocks/>
          </p:cNvSpPr>
          <p:nvPr/>
        </p:nvSpPr>
        <p:spPr>
          <a:xfrm>
            <a:off x="838200" y="5109872"/>
            <a:ext cx="10515600" cy="219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0600" indent="-45720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E0BD4CE5-3D70-E1B4-A192-C63974505498}"/>
              </a:ext>
            </a:extLst>
          </p:cNvPr>
          <p:cNvSpPr txBox="1">
            <a:spLocks/>
          </p:cNvSpPr>
          <p:nvPr/>
        </p:nvSpPr>
        <p:spPr>
          <a:xfrm>
            <a:off x="1015117" y="4280287"/>
            <a:ext cx="10515600" cy="1659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Realizatorzy Programu</a:t>
            </a:r>
          </a:p>
          <a:p>
            <a:pPr marL="2340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</a:pPr>
            <a:endParaRPr lang="pl-PL" sz="1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480600" indent="-45720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8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poziom przedszkolny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dyrektorzy i wychowawcy przedszkolni oraz nauczyciele </a:t>
            </a:r>
            <a:br>
              <a:rPr lang="pl-PL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 oddziałach przedszkolnych w szkołach podstawowych</a:t>
            </a:r>
          </a:p>
          <a:p>
            <a:endParaRPr lang="pl-PL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53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4945AD-69A4-4331-888A-78DB7A29E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623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Materiały i pomoce programowe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896A83-2C9E-4883-ABB4-C485AE510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010"/>
            <a:ext cx="7538049" cy="3600711"/>
          </a:xfrm>
        </p:spPr>
        <p:txBody>
          <a:bodyPr>
            <a:normAutofit/>
          </a:bodyPr>
          <a:lstStyle/>
          <a:p>
            <a:pPr marL="361950" indent="-361950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broszura wspólna dla dzieci (5-6 letnich) </a:t>
            </a:r>
            <a:br>
              <a:rPr lang="pl-PL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i ich rodziców/opiekunów (format A4; str.20)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SzPct val="80000"/>
              <a:buNone/>
            </a:pPr>
            <a:endParaRPr lang="pl-PL" sz="1000" dirty="0">
              <a:solidFill>
                <a:schemeClr val="tx2">
                  <a:lumMod val="75000"/>
                </a:schemeClr>
              </a:solidFill>
            </a:endParaRPr>
          </a:p>
          <a:p>
            <a:pPr marL="361950" indent="-361950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list do dyrektorów przedszkoli i nauczycieli wychowania przedszkolnego zapraszający </a:t>
            </a:r>
            <a:br>
              <a:rPr lang="pl-PL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do udziału w programie (pdf.)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SzPct val="80000"/>
              <a:buNone/>
            </a:pPr>
            <a:endParaRPr lang="pl-PL" sz="1000" dirty="0">
              <a:solidFill>
                <a:schemeClr val="tx2">
                  <a:lumMod val="75000"/>
                </a:schemeClr>
              </a:solidFill>
            </a:endParaRPr>
          </a:p>
          <a:p>
            <a:pPr marL="361950" indent="-361950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prezentacja multimedialna dotycząca realizacji programu dla kadry przedszkolnej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8CADFD-B440-4D67-B97E-01399442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z="1000" b="1" smtClean="0">
                <a:solidFill>
                  <a:srgbClr val="002060"/>
                </a:solidFill>
              </a:rPr>
              <a:pPr/>
              <a:t>7</a:t>
            </a:fld>
            <a:endParaRPr lang="pl-PL" sz="1000" b="1" dirty="0">
              <a:solidFill>
                <a:srgbClr val="002060"/>
              </a:solidFill>
            </a:endParaRPr>
          </a:p>
        </p:txBody>
      </p:sp>
      <p:pic>
        <p:nvPicPr>
          <p:cNvPr id="7" name="Obraz 6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E5F3FABA-1272-2C47-7012-96BD6F089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2437">
            <a:off x="8797843" y="1699157"/>
            <a:ext cx="2852140" cy="364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8740C7-14C4-4F80-B04B-2B20BABB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73"/>
            <a:ext cx="10515600" cy="1049607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Treści programowe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654139-E63C-4CE8-96FD-A7F26A81A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457"/>
            <a:ext cx="10515600" cy="3629085"/>
          </a:xfrm>
        </p:spPr>
        <p:txBody>
          <a:bodyPr/>
          <a:lstStyle/>
          <a:p>
            <a:pPr marL="0" indent="361950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I część merytoryczna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„OCZAMI DZIECKA”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SzPct val="80000"/>
              <a:buNone/>
            </a:pPr>
            <a:endParaRPr lang="pl-PL" sz="1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1688" lvl="1" indent="-344488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nas widzą, tak o nas mówią …</a:t>
            </a:r>
          </a:p>
          <a:p>
            <a:pPr marL="801688" lvl="1" indent="-344488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Świat jest ciekawy, a my go odkrywamy …</a:t>
            </a:r>
          </a:p>
          <a:p>
            <a:pPr marL="801688" lvl="1" indent="-344488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Cały świat kręci się wokół nas …</a:t>
            </a:r>
          </a:p>
          <a:p>
            <a:pPr marL="801688" lvl="1" indent="-344488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Strach ma wielkie oczy …</a:t>
            </a:r>
          </a:p>
          <a:p>
            <a:pPr marL="801688" lvl="1" indent="-344488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Nasze ciało to MY …</a:t>
            </a:r>
          </a:p>
          <a:p>
            <a:pPr marL="801688" lvl="1" indent="-344488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Jesteśmy tym co jemy …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5BB871A-D671-4A5D-A8DC-4E97AE67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z="1000" b="1" smtClean="0">
                <a:solidFill>
                  <a:srgbClr val="002060"/>
                </a:solidFill>
              </a:rPr>
              <a:pPr/>
              <a:t>8</a:t>
            </a:fld>
            <a:endParaRPr lang="pl-PL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0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59D9CF-E691-4C1B-8C08-3335783A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041"/>
            <a:ext cx="10515600" cy="1015101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Treści programowe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C5A37C3-430C-4B45-B7C8-3AFAB880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A0C3-A4BA-4C28-8890-8D7601750323}" type="slidenum">
              <a:rPr lang="pl-PL" sz="1000" b="1" smtClean="0">
                <a:solidFill>
                  <a:srgbClr val="002060"/>
                </a:solidFill>
              </a:rPr>
              <a:pPr/>
              <a:t>9</a:t>
            </a:fld>
            <a:endParaRPr lang="pl-PL" sz="1000" b="1" dirty="0">
              <a:solidFill>
                <a:srgbClr val="002060"/>
              </a:solidFill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9F97108C-2317-4CD5-9611-64D536775031}"/>
              </a:ext>
            </a:extLst>
          </p:cNvPr>
          <p:cNvSpPr txBox="1">
            <a:spLocks/>
          </p:cNvSpPr>
          <p:nvPr/>
        </p:nvSpPr>
        <p:spPr>
          <a:xfrm>
            <a:off x="838200" y="1527444"/>
            <a:ext cx="10515600" cy="3803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1950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II część merytoryczna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„OD AUTORÓW”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SzPct val="80000"/>
              <a:buFont typeface="Arial" panose="020B0604020202020204" pitchFamily="34" charset="0"/>
              <a:buNone/>
            </a:pPr>
            <a:endParaRPr lang="pl-PL" sz="1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1688" lvl="1" indent="-344488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Żywienie dzieci w wieku przedszkolnym</a:t>
            </a:r>
          </a:p>
          <a:p>
            <a:pPr marL="801688" lvl="1" indent="-344488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Prawidłowy rozwój mowy u dziecka</a:t>
            </a:r>
          </a:p>
          <a:p>
            <a:pPr marL="801688" lvl="1" indent="-344488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Szczepienia ochronne</a:t>
            </a:r>
          </a:p>
          <a:p>
            <a:pPr marL="801688" lvl="1" indent="-344488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nas gryzie?</a:t>
            </a:r>
          </a:p>
          <a:p>
            <a:pPr marL="1165225" indent="-182563" defTabSz="449263">
              <a:buClr>
                <a:schemeClr val="accent6">
                  <a:lumMod val="75000"/>
                </a:schemeClr>
              </a:buClr>
              <a:buSzPct val="80000"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Wszawica </a:t>
            </a:r>
          </a:p>
          <a:p>
            <a:pPr marL="1165225" indent="-182563" defTabSz="449263">
              <a:buClr>
                <a:schemeClr val="accent6">
                  <a:lumMod val="75000"/>
                </a:schemeClr>
              </a:buClr>
              <a:buSzPct val="80000"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Kleszcze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SzPct val="80000"/>
              <a:buFont typeface="Arial" panose="020B0604020202020204" pitchFamily="34" charset="0"/>
              <a:buNone/>
            </a:pPr>
            <a:endParaRPr lang="pl-PL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SzPct val="80000"/>
              <a:buFont typeface="Arial" panose="020B0604020202020204" pitchFamily="34" charset="0"/>
              <a:buNone/>
            </a:pPr>
            <a:endParaRPr lang="pl-PL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SzPct val="80000"/>
              <a:buFont typeface="Arial" panose="020B0604020202020204" pitchFamily="34" charset="0"/>
              <a:buNone/>
            </a:pPr>
            <a:endParaRPr lang="pl-PL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361950">
              <a:buClr>
                <a:schemeClr val="accent6">
                  <a:lumMod val="75000"/>
                </a:schemeClr>
              </a:buClr>
              <a:buSzPct val="80000"/>
              <a:buFont typeface="Arial" panose="020B0604020202020204" pitchFamily="34" charset="0"/>
              <a:buNone/>
            </a:pPr>
            <a:endParaRPr lang="pl-PL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17453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2329</TotalTime>
  <Words>878</Words>
  <Application>Microsoft Office PowerPoint</Application>
  <PresentationFormat>Panoramiczny</PresentationFormat>
  <Paragraphs>133</Paragraphs>
  <Slides>15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Consolas</vt:lpstr>
      <vt:lpstr>Verdana</vt:lpstr>
      <vt:lpstr>Wingdings</vt:lpstr>
      <vt:lpstr>Motyw pakietu Office</vt:lpstr>
      <vt:lpstr>Projekt niestandardowy</vt:lpstr>
      <vt:lpstr>Prezentacja programu PowerPoint</vt:lpstr>
      <vt:lpstr>Cel ogólny Programu</vt:lpstr>
      <vt:lpstr>Cele szczegółowe Programu</vt:lpstr>
      <vt:lpstr>Adresaci Programu</vt:lpstr>
      <vt:lpstr>Czas trwania Programu</vt:lpstr>
      <vt:lpstr>Organizatorzy Programu</vt:lpstr>
      <vt:lpstr>Materiały i pomoce programowe</vt:lpstr>
      <vt:lpstr>Treści programowe</vt:lpstr>
      <vt:lpstr>Treści programowe</vt:lpstr>
      <vt:lpstr>Łamigłówki</vt:lpstr>
      <vt:lpstr>Treści programowe</vt:lpstr>
      <vt:lpstr>Sprawozdawczość</vt:lpstr>
      <vt:lpstr>Zasięg Programu w woj. wielkopolskim</vt:lpstr>
      <vt:lpstr>Dodatkowe działania w ramach programu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AMiller</dc:creator>
  <cp:lastModifiedBy>WSSE Poznań - Agnieszka Dyk-Duszyńska</cp:lastModifiedBy>
  <cp:revision>120</cp:revision>
  <dcterms:created xsi:type="dcterms:W3CDTF">2018-11-08T09:18:28Z</dcterms:created>
  <dcterms:modified xsi:type="dcterms:W3CDTF">2022-08-31T06:34:25Z</dcterms:modified>
</cp:coreProperties>
</file>