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19"/>
  </p:notesMasterIdLst>
  <p:sldIdLst>
    <p:sldId id="256" r:id="rId3"/>
    <p:sldId id="257" r:id="rId4"/>
    <p:sldId id="258" r:id="rId5"/>
    <p:sldId id="282" r:id="rId6"/>
    <p:sldId id="284" r:id="rId7"/>
    <p:sldId id="283" r:id="rId8"/>
    <p:sldId id="25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80" r:id="rId17"/>
    <p:sldId id="278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193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27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62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01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8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89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51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84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24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42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36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2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46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52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02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8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r>
              <a:rPr lang="pl-PL" sz="2880" b="1" i="0" u="none" strike="noStrike" cap="none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b="1" i="0" u="none" strike="noStrike" cap="none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21: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dirty="0" smtClean="0"/>
              <a:t>Taktyka zwalczania pożarów w transporcie drogowym </a:t>
            </a:r>
            <a:endParaRPr lang="pl-PL" sz="2880" dirty="0"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Szymon Kokot-Góra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025948" y="404767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 PODSTAWOWE OSP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LNG</a:t>
            </a:r>
            <a:r>
              <a:rPr lang="pl-PL" sz="1800" b="1" dirty="0" smtClean="0"/>
              <a:t> </a:t>
            </a:r>
            <a:r>
              <a:rPr lang="pl-PL" sz="1800" dirty="0" smtClean="0"/>
              <a:t>to skroplony gaz ziemny. Postępowanie podobne jak przy </a:t>
            </a:r>
            <a:r>
              <a:rPr lang="pl-PL" sz="1800" dirty="0" err="1" smtClean="0"/>
              <a:t>LPG</a:t>
            </a:r>
            <a:r>
              <a:rPr lang="pl-PL" sz="1800" dirty="0" smtClean="0"/>
              <a:t>, aczkolwiek jest to gaz lżejszy od powietrza i nie przedostaje się do zagłębień.</a:t>
            </a:r>
            <a:endParaRPr lang="pl-PL" sz="1800" dirty="0"/>
          </a:p>
        </p:txBody>
      </p:sp>
      <p:pic>
        <p:nvPicPr>
          <p:cNvPr id="37890" name="Picture 2" descr="https://cng.auto.pl/cms/content/uploads/2014/10/mercedes-e-200-w212-schemat.jpg"/>
          <p:cNvPicPr>
            <a:picLocks noChangeAspect="1" noChangeArrowheads="1"/>
          </p:cNvPicPr>
          <p:nvPr/>
        </p:nvPicPr>
        <p:blipFill>
          <a:blip r:embed="rId4"/>
          <a:srcRect t="14372"/>
          <a:stretch>
            <a:fillRect/>
          </a:stretch>
        </p:blipFill>
        <p:spPr bwMode="auto">
          <a:xfrm>
            <a:off x="-1" y="2996952"/>
            <a:ext cx="6012158" cy="3861049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5868144" y="6382489"/>
            <a:ext cx="3275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https://cng.auto.pl/cms/content/uploads/2014/10/mercedes-e-200-w212-schemat.jpg</a:t>
            </a:r>
            <a:endParaRPr lang="pl-PL" sz="105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7290048" y="5957754"/>
            <a:ext cx="18539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https://www.returnloads.net/getattachment/4048c591-f264-43ed-a414-2a2de6251f2a/lng-fuel-powered-ngv.jpg</a:t>
            </a:r>
            <a:endParaRPr lang="pl-PL" sz="1050" dirty="0"/>
          </a:p>
        </p:txBody>
      </p:sp>
      <p:pic>
        <p:nvPicPr>
          <p:cNvPr id="39938" name="Picture 2" descr="https://www.returnloads.net/getattachment/4048c591-f264-43ed-a414-2a2de6251f2a/lng-fuel-powered-ng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2857"/>
            <a:ext cx="7352676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 descr="http://www.lngworldnews.com/wp-content/uploads/2013/03/USA-Ford-Offers-CNG-LPG-Engin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564904"/>
            <a:ext cx="6675279" cy="40324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0" y="6631468"/>
            <a:ext cx="8748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http://www.lngworldnews.com/wp-content/uploads/2013/03/USA-Ford-Offers-CNG-LPG-Engines.png</a:t>
            </a:r>
            <a:endParaRPr lang="pl-PL" sz="1000" dirty="0"/>
          </a:p>
        </p:txBody>
      </p:sp>
      <p:pic>
        <p:nvPicPr>
          <p:cNvPr id="41988" name="Picture 4" descr="http://energy.maryland.gov/transportation/PublishingImages/cng-l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5683" y="1700808"/>
            <a:ext cx="2178317" cy="108012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4716016" y="1412776"/>
            <a:ext cx="4427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http://energy.maryland.gov/transportation/PublishingImages/cng-lng.png</a:t>
            </a:r>
            <a:endParaRPr lang="pl-PL" sz="1000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196752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/>
              <a:t>http://www.sixthgear.co.za/wp-content/uploads/2015/10/hybrid4.jpg</a:t>
            </a:r>
            <a:endParaRPr lang="pl-PL" sz="1000" dirty="0"/>
          </a:p>
        </p:txBody>
      </p:sp>
      <p:pic>
        <p:nvPicPr>
          <p:cNvPr id="44034" name="Picture 2" descr="http://www.sixthgear.co.za/wp-content/uploads/2015/10/hybri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161" y="3882650"/>
            <a:ext cx="5849839" cy="2975350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0" y="18448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smtClean="0"/>
              <a:t>Napęd hybrydowy</a:t>
            </a:r>
            <a:r>
              <a:rPr lang="pl-PL" sz="1800" dirty="0" smtClean="0"/>
              <a:t> to połączenie co najmniej 2 różnych napędów. Najczęściej spalinowo-elektryczny. Napięcie robocze zazwyczaj zawiera się w przedziale 180-650 V.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b="1" dirty="0" smtClean="0"/>
              <a:t>Postępowanie</a:t>
            </a:r>
            <a:r>
              <a:rPr lang="pl-PL" sz="1800" dirty="0" smtClean="0"/>
              <a:t> musi uwzględniać możliwość porażenia prądem do około 10 minut po wyłączeniu  napięcia. Zaleca się stosowanie prądów rozproszonych z bezpiecznej odległości, szczególnie z linii szybkiego natarcia (wysokie ciśnienie, przy większych pojazdach, jak. np.. autobusy,  zalecane kilka linii z uwagi na względnie niską wydajność)</a:t>
            </a:r>
            <a:endParaRPr lang="pl-PL" sz="1800" b="1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rostokąt 13"/>
          <p:cNvSpPr/>
          <p:nvPr/>
        </p:nvSpPr>
        <p:spPr>
          <a:xfrm>
            <a:off x="0" y="207362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smtClean="0"/>
              <a:t>Większość wymienionych paliw/napędów </a:t>
            </a:r>
            <a:r>
              <a:rPr lang="pl-PL" sz="1800" dirty="0" smtClean="0"/>
              <a:t>na zastosowanie w różnych pojazdach: osobowych, ciężarowych, dostawczych, maszynach specjalnych czy środkach transportu zbiorowego.</a:t>
            </a:r>
            <a:endParaRPr lang="pl-PL" sz="1800" dirty="0"/>
          </a:p>
        </p:txBody>
      </p:sp>
      <p:pic>
        <p:nvPicPr>
          <p:cNvPr id="46082" name="Picture 2" descr="http://www.cgsociety.org/cgsarchive/newgallerycrits/g03/195503/195503_1258588060_large.jpg"/>
          <p:cNvPicPr>
            <a:picLocks noChangeAspect="1" noChangeArrowheads="1"/>
          </p:cNvPicPr>
          <p:nvPr/>
        </p:nvPicPr>
        <p:blipFill>
          <a:blip r:embed="rId4"/>
          <a:srcRect l="5874" t="6096" r="3922" b="16691"/>
          <a:stretch>
            <a:fillRect/>
          </a:stretch>
        </p:blipFill>
        <p:spPr bwMode="auto">
          <a:xfrm>
            <a:off x="35495" y="2966755"/>
            <a:ext cx="4053293" cy="22322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0" y="5240814"/>
            <a:ext cx="5670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http://www.cgsociety.org/cgsarchive/newgallerycrits/g03/195503/195503_1258588060_large.jpg</a:t>
            </a:r>
            <a:endParaRPr lang="pl-PL" sz="1000" dirty="0"/>
          </a:p>
        </p:txBody>
      </p:sp>
      <p:pic>
        <p:nvPicPr>
          <p:cNvPr id="46084" name="Picture 4" descr="https://upload.wikimedia.org/wikipedia/commons/3/3b/HL_Fuhrpark_-_Hybridbus.jpg"/>
          <p:cNvPicPr>
            <a:picLocks noChangeAspect="1" noChangeArrowheads="1"/>
          </p:cNvPicPr>
          <p:nvPr/>
        </p:nvPicPr>
        <p:blipFill>
          <a:blip r:embed="rId5"/>
          <a:srcRect l="6380" t="23625" r="6304" b="12962"/>
          <a:stretch>
            <a:fillRect/>
          </a:stretch>
        </p:blipFill>
        <p:spPr bwMode="auto">
          <a:xfrm>
            <a:off x="4196947" y="2894746"/>
            <a:ext cx="4947053" cy="2304256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4247456" y="5415027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https://upload.wikimedia.org/wikipedia/commons/3/3b/HL_Fuhrpark_-_Hybridbus.jpg</a:t>
            </a:r>
            <a:endParaRPr lang="pl-PL" sz="1000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-36512" y="1556791"/>
            <a:ext cx="5508000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200" b="1" dirty="0" smtClean="0"/>
              <a:t>Działania ratowniczo-gaśnicze podczas pożaru w transporcie drogowym osobowym i towarowym. Główne zasady: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Rozpoznać obecność osób poszkodowanych!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Rozpoznać przewożony ładunek (ciężarowe)!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zabezpieczyć miejsce zdarzenia (ruch pojazdów,  zadymienie, obiekty sąsiadujące),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Dobrać  technikę i środki gaśnicze do sytuacji,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Zabezpieczać przed skażeniem środowiska!</a:t>
            </a:r>
          </a:p>
          <a:p>
            <a:pPr marL="0" lvl="0" indent="0">
              <a:buClr>
                <a:srgbClr val="000000"/>
              </a:buClr>
              <a:buNone/>
            </a:pPr>
            <a:endParaRPr lang="pl-PL" sz="22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michalik-trans.cba.pl/wp-content/uploads/2016/01/adr_new_rotat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484784"/>
            <a:ext cx="3600000" cy="2487273"/>
          </a:xfrm>
          <a:prstGeom prst="rect">
            <a:avLst/>
          </a:prstGeom>
          <a:noFill/>
        </p:spPr>
      </p:pic>
      <p:pic>
        <p:nvPicPr>
          <p:cNvPr id="12292" name="Picture 4" descr="http://ospklecza.strefa.pl/images/adr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8152" y="5188550"/>
            <a:ext cx="2483768" cy="135785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652120" y="3717032"/>
            <a:ext cx="349188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http://michalik-trans.cba.pl/wp-content/uploads/2016/01/adr_new_rotated.gif</a:t>
            </a:r>
            <a:endParaRPr lang="pl-PL" sz="600" dirty="0"/>
          </a:p>
        </p:txBody>
      </p:sp>
      <p:sp>
        <p:nvSpPr>
          <p:cNvPr id="10" name="Prostokąt 9"/>
          <p:cNvSpPr/>
          <p:nvPr/>
        </p:nvSpPr>
        <p:spPr>
          <a:xfrm>
            <a:off x="1763688" y="6556702"/>
            <a:ext cx="16305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" dirty="0" smtClean="0"/>
              <a:t>http://ospklecza.strefa.pl/images/adr_1.jpg</a:t>
            </a:r>
            <a:endParaRPr lang="pl-PL" sz="600" dirty="0"/>
          </a:p>
        </p:txBody>
      </p:sp>
      <p:pic>
        <p:nvPicPr>
          <p:cNvPr id="12294" name="Picture 6" descr="http://i.wp.pl/a/f/jpeg/8669/pozar_cysterny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6096" y="4005064"/>
            <a:ext cx="3677208" cy="244827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6061051" y="6453336"/>
            <a:ext cx="203934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 smtClean="0"/>
              <a:t>http://i.wp.pl/a/f/jpeg/8669/pozar_cysterny.jpeg</a:t>
            </a:r>
            <a:endParaRPr lang="pl-PL" sz="700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326" name="Shape 32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0" y="1772816"/>
            <a:ext cx="9143998" cy="345638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„System szkolenia członków OSP biorących bezpośredni udział w działaniach ratowniczych” – prezentacje multimedialne; </a:t>
            </a:r>
          </a:p>
          <a:p>
            <a:pPr marL="2768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l-P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CNBOP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 2007r.</a:t>
            </a:r>
          </a:p>
          <a:p>
            <a:pPr marL="2768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SzPct val="25000"/>
              <a:buNone/>
            </a:pPr>
            <a:r>
              <a:rPr lang="pl-PL" sz="2400" b="1" dirty="0" smtClean="0"/>
              <a:t>Materiał nauczania</a:t>
            </a:r>
            <a:endParaRPr lang="pl-PL" sz="2400" dirty="0" smtClean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79510" y="2996950"/>
            <a:ext cx="8136906" cy="21859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None/>
            </a:pPr>
            <a:r>
              <a:rPr lang="pl-PL" sz="2400" dirty="0" smtClean="0"/>
              <a:t>Zwalczanie pożarów pojazdów w transporcie drogowym osobowym.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Zwalczanie pożarów pojazdów w transporcie drogowym towarowym.</a:t>
            </a:r>
            <a:endParaRPr lang="pl-PL" sz="2400" dirty="0"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 szczegółowe: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wyniku realizacji tematu słuchacz powinien umieć: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82437" y="2898633"/>
            <a:ext cx="8682050" cy="3698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pl-PL" sz="2400" dirty="0" smtClean="0">
                <a:latin typeface="Calibri"/>
                <a:ea typeface="Calibri"/>
                <a:cs typeface="Calibri"/>
                <a:sym typeface="Calibri"/>
              </a:rPr>
              <a:t>wymienić cechy charakterystyczne pożarów w transporcie drogowym osobowym i towarowym;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pl-PL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pl-PL" sz="2400" dirty="0" smtClean="0">
                <a:latin typeface="Calibri"/>
                <a:ea typeface="Calibri"/>
                <a:cs typeface="Calibri"/>
                <a:sym typeface="Calibri"/>
              </a:rPr>
              <a:t>poprowadzić działania ratowniczo-gaśnicze podczas pożaru w transporcie drogowym osobowym i towarowym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l-PL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84784"/>
            <a:ext cx="9144000" cy="53012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400" b="1" dirty="0" smtClean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 smtClean="0"/>
              <a:t>Dużo materiałów palnych w małej kubaturze (tapicerka, deska rozdzielcza, wykończenie, plastiki, izolacje) – duża dynamika rozwoju  pożarów. Do tego szybko wypadające szyby pod wpływem oddziaływania płomienia –  intensywne dotlenianie strefy spalania i zagrożenie dla obiektów sąsiadujących.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i.wm.pl/00/08/06/87/n/img-2239web-picture568ce1573987e.jpg"/>
          <p:cNvPicPr>
            <a:picLocks noChangeAspect="1" noChangeArrowheads="1"/>
          </p:cNvPicPr>
          <p:nvPr/>
        </p:nvPicPr>
        <p:blipFill>
          <a:blip r:embed="rId4"/>
          <a:srcRect r="23857" b="14286"/>
          <a:stretch>
            <a:fillRect/>
          </a:stretch>
        </p:blipFill>
        <p:spPr bwMode="auto">
          <a:xfrm>
            <a:off x="5300260" y="4077072"/>
            <a:ext cx="3838028" cy="280831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6597352"/>
            <a:ext cx="43559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http://i.wm.pl/00/08/06/87/n/img-2239web-picture568ce1573987e.jpg</a:t>
            </a:r>
            <a:endParaRPr lang="pl-PL" sz="105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4000" cy="53012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b="1" dirty="0" smtClean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  <a:buFont typeface="Noto Sans Symbols"/>
              <a:buChar char="▪"/>
            </a:pPr>
            <a:r>
              <a:rPr lang="pl-PL" sz="2400" dirty="0" smtClean="0"/>
              <a:t>Czasem utrudniony dostęp do ogniska pożaru (pożar pod maską samochodu osobowego, pożary w kabinie pojazdów ciężarowych, pożary ładunków).</a:t>
            </a: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0" y="6631468"/>
            <a:ext cx="31870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smtClean="0"/>
              <a:t>https://www.youtube.com/watch?v=uxKLS1u80RA</a:t>
            </a:r>
            <a:endParaRPr lang="pl-PL" sz="105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39" y="3501384"/>
            <a:ext cx="6018938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496855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b="1" dirty="0" smtClean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  <a:buFont typeface="Noto Sans Symbols"/>
              <a:buChar char="▪"/>
            </a:pPr>
            <a:r>
              <a:rPr lang="pl-PL" sz="2400" dirty="0" smtClean="0"/>
              <a:t>Zagrożenia wynikające z działania w obrębie ruchu drogowego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dirty="0" smtClean="0"/>
              <a:t>(§: </a:t>
            </a:r>
            <a:r>
              <a:rPr lang="pl-PL" sz="2400" i="1" dirty="0" smtClean="0"/>
              <a:t>kierujący działaniem ratowniczym jest uprawniony do zarządzenia wstrzymania komunikacji w ruchu lądowym!</a:t>
            </a:r>
            <a:r>
              <a:rPr lang="pl-PL" sz="2400" dirty="0" smtClean="0"/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</a:pPr>
            <a:endParaRPr lang="pl-PL" sz="2400" dirty="0" smtClean="0"/>
          </a:p>
          <a:p>
            <a:pPr marL="0" lvl="0" indent="0">
              <a:spcAft>
                <a:spcPts val="600"/>
              </a:spcAft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3717032"/>
            <a:ext cx="5635377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0" y="6631468"/>
            <a:ext cx="31870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smtClean="0"/>
              <a:t>https://www.youtube.com/watch?v=uxKLS1u80RA</a:t>
            </a:r>
            <a:endParaRPr lang="pl-PL" sz="1050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img.gazeo.pl/Swiat_LPG_CNG/Mercedes_Sprinter_316_LGT/82aa470f.jpg"/>
          <p:cNvPicPr>
            <a:picLocks noChangeAspect="1" noChangeArrowheads="1"/>
          </p:cNvPicPr>
          <p:nvPr/>
        </p:nvPicPr>
        <p:blipFill>
          <a:blip r:embed="rId4"/>
          <a:srcRect l="4602" t="12608" r="5325" b="18947"/>
          <a:stretch>
            <a:fillRect/>
          </a:stretch>
        </p:blipFill>
        <p:spPr bwMode="auto">
          <a:xfrm>
            <a:off x="3347864" y="3933056"/>
            <a:ext cx="5760000" cy="2880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57760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http://gazeo.pl/samochody/uzytkowe/Mercedes-Sprinter-316-LGT-plynna-technologia,artykul,1117.html</a:t>
            </a:r>
            <a:endParaRPr lang="pl-PL" sz="1050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LPG</a:t>
            </a:r>
            <a:r>
              <a:rPr lang="pl-PL" sz="1800" dirty="0" smtClean="0"/>
              <a:t> jest cięższe od powietrza, rozprzestrzenia się nisko, wnika do zagłębień, studzienek, kanałów, itd. Przy </a:t>
            </a:r>
            <a:r>
              <a:rPr lang="pl-PL" sz="1800" dirty="0" err="1" smtClean="0"/>
              <a:t>rozszczelnieniu</a:t>
            </a:r>
            <a:r>
              <a:rPr lang="pl-PL" sz="1800" dirty="0" smtClean="0"/>
              <a:t> zbiornika lub instalacji może to powodować ryzyko tworzenia się mieszanin wybuchowych!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b="1" dirty="0" smtClean="0"/>
              <a:t>Postępowanie </a:t>
            </a:r>
            <a:r>
              <a:rPr lang="pl-PL" sz="1800" dirty="0" smtClean="0"/>
              <a:t> po rozpoznaniu powinno skupić się na sprawdzeniu obecności wycieku gazu. Po odcięciu napięcia (zgaszony silnik) zawór zamknie się samoczynnie. Podgrzewany zbiornik będzie wypuszczał okresowo gaz redukując ciśnienie w zbiorniku – uwaga na pożar strumieniowy.</a:t>
            </a:r>
            <a:endParaRPr lang="pl-PL" sz="1800" b="1" dirty="0"/>
          </a:p>
        </p:txBody>
      </p:sp>
      <p:sp>
        <p:nvSpPr>
          <p:cNvPr id="10" name="Prostokąt 9"/>
          <p:cNvSpPr/>
          <p:nvPr/>
        </p:nvSpPr>
        <p:spPr>
          <a:xfrm>
            <a:off x="0" y="4797152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/>
              <a:t>Przy wykluczeniu emisji standardowe postępowanie gaśnicze i niedopuszczenie do przegrzania zbiornika.</a:t>
            </a:r>
            <a:endParaRPr lang="pl-PL" sz="1800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 descr="http://i.iplsc.com/-/0001YZH3WEBAL2KO-C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3674172"/>
            <a:ext cx="4824536" cy="3211212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-36512" y="6631468"/>
            <a:ext cx="32415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smtClean="0"/>
              <a:t>http://i.iplsc.com/-/0001YZH3WEBAL2KO-C116.jpg</a:t>
            </a:r>
            <a:endParaRPr lang="pl-PL" sz="1050" dirty="0"/>
          </a:p>
        </p:txBody>
      </p:sp>
      <p:sp>
        <p:nvSpPr>
          <p:cNvPr id="13" name="Prostokąt 12"/>
          <p:cNvSpPr/>
          <p:nvPr/>
        </p:nvSpPr>
        <p:spPr>
          <a:xfrm>
            <a:off x="0" y="230067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LPG</a:t>
            </a:r>
            <a:r>
              <a:rPr lang="pl-PL" sz="1800" dirty="0" smtClean="0"/>
              <a:t> to mieszanina propanu i butanu oraz innych domieszek, skroplona za pomocą ciśnienia. Przy uwolnieniu przechodzi w stan gazowy i ma bardzo niską temperaturę (około – 30</a:t>
            </a:r>
            <a:r>
              <a:rPr lang="pl-PL" sz="1800" dirty="0" smtClean="0">
                <a:sym typeface="Symbol"/>
              </a:rPr>
              <a:t></a:t>
            </a:r>
            <a:r>
              <a:rPr lang="pl-PL" sz="1800" dirty="0" smtClean="0"/>
              <a:t>C). W przypadku powstania aerozolu (jak na zdjęciu) może odmrozić tkankę!</a:t>
            </a:r>
            <a:endParaRPr lang="pl-PL" sz="1800" dirty="0"/>
          </a:p>
        </p:txBody>
      </p:sp>
      <p:sp>
        <p:nvSpPr>
          <p:cNvPr id="10" name="Prostokąt 9"/>
          <p:cNvSpPr/>
          <p:nvPr/>
        </p:nvSpPr>
        <p:spPr>
          <a:xfrm>
            <a:off x="0" y="3717032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/>
              <a:t>W przypadku emisji gazu należy wyeliminować źródła zapłonu, unikać iskrzenia (w tym elektryczności statycznej) i dążyć do rozrzedzenia chmury gazu. Zapobiegać przedostawaniu się gazu do zagłębień!</a:t>
            </a:r>
            <a:endParaRPr lang="pl-PL" sz="1800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Taktyka zwalczania pożarów w transporcie drogowym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6839523" y="6309320"/>
            <a:ext cx="2304477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http://www.okgaz.pl/images/stories/_do_artykulow/ABC/CNG/instalcng.jpg</a:t>
            </a:r>
            <a:endParaRPr lang="pl-PL" sz="1050" dirty="0"/>
          </a:p>
        </p:txBody>
      </p:sp>
      <p:sp>
        <p:nvSpPr>
          <p:cNvPr id="13" name="Prostokąt 12"/>
          <p:cNvSpPr/>
          <p:nvPr/>
        </p:nvSpPr>
        <p:spPr>
          <a:xfrm>
            <a:off x="0" y="19888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CNG</a:t>
            </a:r>
            <a:r>
              <a:rPr lang="pl-PL" sz="1800" dirty="0" smtClean="0"/>
              <a:t> to sprężony gaz ziemny. Ciśnienie w zbiornikach sięga rzędu 250-300 bar!</a:t>
            </a:r>
          </a:p>
          <a:p>
            <a:pPr algn="r"/>
            <a:endParaRPr lang="pl-PL" sz="1800" dirty="0" smtClean="0"/>
          </a:p>
          <a:p>
            <a:pPr algn="r"/>
            <a:r>
              <a:rPr lang="pl-PL" sz="1800" b="1" dirty="0" smtClean="0"/>
              <a:t>Postępowanie </a:t>
            </a:r>
            <a:r>
              <a:rPr lang="pl-PL" sz="1800" dirty="0" smtClean="0"/>
              <a:t> podobne jak przy </a:t>
            </a:r>
            <a:r>
              <a:rPr lang="pl-PL" sz="1800" dirty="0" err="1" smtClean="0"/>
              <a:t>LPG</a:t>
            </a:r>
            <a:r>
              <a:rPr lang="pl-PL" sz="1800" dirty="0" smtClean="0"/>
              <a:t>, aczkolwiek </a:t>
            </a:r>
            <a:r>
              <a:rPr lang="pl-PL" sz="1800" dirty="0" err="1" smtClean="0"/>
              <a:t>CNG</a:t>
            </a:r>
            <a:r>
              <a:rPr lang="pl-PL" sz="1800" dirty="0" smtClean="0"/>
              <a:t> jest lżejszy od powietrza i nie przedostaje się do zagłębień</a:t>
            </a:r>
            <a:endParaRPr lang="pl-PL" sz="1800" b="1" dirty="0"/>
          </a:p>
        </p:txBody>
      </p:sp>
      <p:pic>
        <p:nvPicPr>
          <p:cNvPr id="35842" name="Picture 2" descr="http://www.okgaz.pl/images/stories/_do_artykulow/ABC/CNG/instalc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2996952"/>
            <a:ext cx="5764569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808</Words>
  <Application>Microsoft Office PowerPoint</Application>
  <PresentationFormat>Pokaz na ekranie (4:3)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Wingdings</vt:lpstr>
      <vt:lpstr>Noto Sans Symbols</vt:lpstr>
      <vt:lpstr>Calibri</vt:lpstr>
      <vt:lpstr>Symbol</vt:lpstr>
      <vt:lpstr>Arial Black</vt:lpstr>
      <vt:lpstr>Moduł</vt:lpstr>
      <vt:lpstr>Moduł</vt:lpstr>
      <vt:lpstr>TEMAT 21: Taktyka zwalczania pożarów w transporcie drogowym 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15  Zadania strażaków w zastępie</dc:title>
  <dc:creator>Szymon</dc:creator>
  <cp:lastModifiedBy>Marek E</cp:lastModifiedBy>
  <cp:revision>206</cp:revision>
  <dcterms:modified xsi:type="dcterms:W3CDTF">2016-06-20T08:45:22Z</dcterms:modified>
</cp:coreProperties>
</file>