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24"/>
  </p:notesMasterIdLst>
  <p:sldIdLst>
    <p:sldId id="256" r:id="rId3"/>
    <p:sldId id="283" r:id="rId4"/>
    <p:sldId id="259" r:id="rId5"/>
    <p:sldId id="260" r:id="rId6"/>
    <p:sldId id="264" r:id="rId7"/>
    <p:sldId id="265" r:id="rId8"/>
    <p:sldId id="270" r:id="rId9"/>
    <p:sldId id="266" r:id="rId10"/>
    <p:sldId id="268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Tahoma" panose="020B0604030504040204" pitchFamily="34" charset="0"/>
      <p:regular r:id="rId30"/>
      <p:bold r:id="rId31"/>
    </p:embeddedFont>
    <p:embeddedFont>
      <p:font typeface="Verdana" panose="020B060403050404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250651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4994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7564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75180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48946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81098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32897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27640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01206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70176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31187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8871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82385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88711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8871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0343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4224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177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4103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9542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2610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2613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3998" cy="513542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685800" y="3355848"/>
            <a:ext cx="8077199" cy="1673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7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685800" y="1828800"/>
            <a:ext cx="8077199" cy="14996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chemeClr val="accent2"/>
              </a:buClr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chemeClr val="accent5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360"/>
              </a:spcBef>
              <a:buClr>
                <a:schemeClr val="accent3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0" y="5128333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az z podpisem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164592" y="155447"/>
            <a:ext cx="2525149" cy="9784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2000" b="0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pic" idx="2"/>
          </p:nvPr>
        </p:nvSpPr>
        <p:spPr>
          <a:xfrm>
            <a:off x="2903805" y="1484808"/>
            <a:ext cx="6247396" cy="5373192"/>
          </a:xfrm>
          <a:prstGeom prst="rect">
            <a:avLst/>
          </a:prstGeom>
          <a:solidFill>
            <a:srgbClr val="BABABB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accent2"/>
              </a:buClr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accent5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164592" y="1728216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5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6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164592" y="1170432"/>
            <a:ext cx="2523743" cy="2011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/>
          <p:nvPr/>
        </p:nvSpPr>
        <p:spPr>
          <a:xfrm>
            <a:off x="2855736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2855736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3035808" y="1170432"/>
            <a:ext cx="5193791" cy="2011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339328" y="1170432"/>
            <a:ext cx="733864" cy="2011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ytuł i tekst pionow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 rot="5400000">
            <a:off x="2259195" y="-26804"/>
            <a:ext cx="4625608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ytuł pionowy i teks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6598920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6647686" y="0"/>
            <a:ext cx="25146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 rot="5400000">
            <a:off x="4808537" y="2247902"/>
            <a:ext cx="5851525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 rot="5400000">
            <a:off x="541337" y="220662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2640597" y="6377458"/>
            <a:ext cx="38364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2185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3"/>
          </p:nvPr>
        </p:nvSpPr>
        <p:spPr>
          <a:xfrm>
            <a:off x="4648200" y="3938587"/>
            <a:ext cx="4038599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Nagłówek sekcji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0"/>
            <a:ext cx="9144000" cy="26025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0" y="2602519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749808" y="118871"/>
            <a:ext cx="8013191" cy="16367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7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740664" y="1828800"/>
            <a:ext cx="8022336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chemeClr val="accent3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chemeClr val="accent5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chemeClr val="accent6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chemeClr val="accent3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wa elementy zawartości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8237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37159" algn="l" rtl="0">
              <a:spcBef>
                <a:spcPts val="48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07696" algn="l" rtl="0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73152" algn="l" rtl="0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80264" algn="l" rtl="0">
              <a:spcBef>
                <a:spcPts val="36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78232" algn="l" rtl="0">
              <a:spcBef>
                <a:spcPts val="36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4648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8237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37159" algn="l" rtl="0">
              <a:spcBef>
                <a:spcPts val="48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07696" algn="l" rtl="0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73152" algn="l" rtl="0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80264" algn="l" rtl="0">
              <a:spcBef>
                <a:spcPts val="36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78232" algn="l" rtl="0">
              <a:spcBef>
                <a:spcPts val="36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ównani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698986"/>
            <a:ext cx="4040187" cy="7153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5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57200" y="2449511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20269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60019" algn="l" rtl="0">
              <a:spcBef>
                <a:spcPts val="40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20396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85852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92964" algn="l" rtl="0">
              <a:spcBef>
                <a:spcPts val="32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90932" algn="l" rtl="0">
              <a:spcBef>
                <a:spcPts val="32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88900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86867" algn="l" rtl="0">
              <a:spcBef>
                <a:spcPts val="32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84835" algn="l" rtl="0">
              <a:spcBef>
                <a:spcPts val="32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3"/>
          </p:nvPr>
        </p:nvSpPr>
        <p:spPr>
          <a:xfrm>
            <a:off x="4645025" y="1698986"/>
            <a:ext cx="4041774" cy="7153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5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4"/>
          </p:nvPr>
        </p:nvSpPr>
        <p:spPr>
          <a:xfrm>
            <a:off x="4645025" y="2449511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20269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60019" algn="l" rtl="0">
              <a:spcBef>
                <a:spcPts val="40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20396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85852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92964" algn="l" rtl="0">
              <a:spcBef>
                <a:spcPts val="32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90932" algn="l" rtl="0">
              <a:spcBef>
                <a:spcPts val="32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88900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86867" algn="l" rtl="0">
              <a:spcBef>
                <a:spcPts val="32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84835" algn="l" rtl="0">
              <a:spcBef>
                <a:spcPts val="32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ylko tytuł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Zawartość z podpisem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67838" y="152400"/>
            <a:ext cx="2523743" cy="9784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2000" b="0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019376" y="1743133"/>
            <a:ext cx="5920640" cy="45588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6350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61467" algn="l" rtl="0">
              <a:spcBef>
                <a:spcPts val="40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59435" algn="l" rtl="0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2"/>
          </p:nvPr>
        </p:nvSpPr>
        <p:spPr>
          <a:xfrm>
            <a:off x="167838" y="1730017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5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6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2855736" y="0"/>
            <a:ext cx="45719" cy="1453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2855736" y="0"/>
            <a:ext cx="45719" cy="1453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435895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0"/>
            <a:ext cx="9143998" cy="14337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0" y="1435895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0" y="0"/>
            <a:ext cx="9143998" cy="14337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ctrTitle"/>
          </p:nvPr>
        </p:nvSpPr>
        <p:spPr>
          <a:xfrm>
            <a:off x="0" y="2838885"/>
            <a:ext cx="9144000" cy="1080120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C700"/>
              </a:buClr>
              <a:buSzPct val="25000"/>
              <a:buFont typeface="Arial Black"/>
              <a:buNone/>
            </a:pPr>
            <a:r>
              <a:rPr lang="pl-PL" sz="2880" b="1" i="0" u="none" strike="noStrike" cap="none" dirty="0">
                <a:solidFill>
                  <a:srgbClr val="FFC700"/>
                </a:solidFill>
                <a:latin typeface="Arial Black"/>
                <a:ea typeface="Arial Black"/>
                <a:cs typeface="Arial Black"/>
                <a:sym typeface="Arial Black"/>
              </a:rPr>
              <a:t>TEMAT </a:t>
            </a:r>
            <a:r>
              <a:rPr lang="pl-PL" sz="2880" dirty="0">
                <a:latin typeface="Arial Black"/>
                <a:ea typeface="Arial Black"/>
                <a:cs typeface="Arial Black"/>
                <a:sym typeface="Arial Black"/>
              </a:rPr>
              <a:t>29</a:t>
            </a:r>
            <a:r>
              <a:rPr lang="pl-PL" sz="2880" b="1" i="0" u="none" strike="noStrike" cap="none" dirty="0">
                <a:solidFill>
                  <a:srgbClr val="FFC700"/>
                </a:solidFill>
                <a:latin typeface="Arial Black"/>
                <a:ea typeface="Arial Black"/>
                <a:cs typeface="Arial Black"/>
                <a:sym typeface="Arial Black"/>
              </a:rPr>
              <a:t>: </a:t>
            </a:r>
            <a:br>
              <a:rPr lang="pl-PL" sz="2880" b="1" i="0" u="none" strike="noStrike" cap="none" dirty="0">
                <a:solidFill>
                  <a:srgbClr val="FFC700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endParaRPr lang="pl-PL" sz="2880" b="1" i="0" u="none" strike="noStrike" cap="none" dirty="0">
              <a:solidFill>
                <a:srgbClr val="FFC7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lvl="0" algn="ctr">
              <a:buSzPct val="25000"/>
            </a:pPr>
            <a:r>
              <a:rPr lang="pl-PL" sz="3200" dirty="0"/>
              <a:t>Postępowanie w czasie akcji z występowaniem substancji niebezpiecznych</a:t>
            </a:r>
            <a:br>
              <a:rPr lang="pl-PL" sz="288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pl-PL" sz="288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subTitle" idx="1"/>
          </p:nvPr>
        </p:nvSpPr>
        <p:spPr>
          <a:xfrm>
            <a:off x="5299112" y="5906689"/>
            <a:ext cx="3711611" cy="753603"/>
          </a:xfrm>
          <a:prstGeom prst="rect">
            <a:avLst/>
          </a:prstGeom>
          <a:noFill/>
          <a:ln>
            <a:noFill/>
          </a:ln>
        </p:spPr>
        <p:txBody>
          <a:bodyPr lIns="118850" tIns="0" rIns="4570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endParaRPr lang="pl-PL" sz="2800" b="0" i="0" u="none" strike="noStrike" cap="none" dirty="0">
              <a:solidFill>
                <a:srgbClr val="FFFFFF"/>
              </a:solidFill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endParaRPr lang="pl-PL" sz="2800" dirty="0"/>
          </a:p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endParaRPr lang="pl-PL" sz="2800" b="0" i="0" u="none" strike="noStrike" cap="none" dirty="0">
              <a:solidFill>
                <a:srgbClr val="FFFFFF"/>
              </a:solidFill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endParaRPr lang="pl-PL" sz="2800" dirty="0"/>
          </a:p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endParaRPr lang="pl-PL" sz="2800" b="0" i="0" u="none" strike="noStrike" cap="none" dirty="0">
              <a:solidFill>
                <a:srgbClr val="FFFFFF"/>
              </a:solidFill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endParaRPr lang="pl-PL" sz="2800" dirty="0"/>
          </a:p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endParaRPr lang="pl-PL" sz="2800" b="0" i="0" u="none" strike="noStrike" cap="none" dirty="0">
              <a:solidFill>
                <a:srgbClr val="FFFFFF"/>
              </a:solidFill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endParaRPr lang="pl-PL" sz="2800" dirty="0"/>
          </a:p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2800" b="0" i="0" u="none" strike="noStrike" cap="none" dirty="0">
                <a:solidFill>
                  <a:srgbClr val="FFFFFF"/>
                </a:solidFill>
                <a:sym typeface="Calibri"/>
              </a:rPr>
              <a:t>autorzy:</a:t>
            </a:r>
          </a:p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2400" dirty="0"/>
              <a:t>           </a:t>
            </a:r>
            <a:r>
              <a:rPr lang="pl-PL" sz="2400" b="0" i="0" u="none" strike="noStrike" cap="none" dirty="0">
                <a:solidFill>
                  <a:srgbClr val="FFFFFF"/>
                </a:solidFill>
                <a:sym typeface="Calibri"/>
              </a:rPr>
              <a:t>      </a:t>
            </a:r>
            <a:r>
              <a:rPr lang="pl-PL" sz="2400" dirty="0"/>
              <a:t>Łukasz Matysiak</a:t>
            </a:r>
          </a:p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2800" b="0" i="0" u="none" strike="noStrike" cap="none" dirty="0">
                <a:solidFill>
                  <a:srgbClr val="FFFFFF"/>
                </a:solidFill>
                <a:sym typeface="Calibri"/>
              </a:rPr>
              <a:t>	   </a:t>
            </a:r>
            <a:r>
              <a:rPr lang="pl-PL" sz="2400" b="0" i="0" u="none" strike="noStrike" cap="none" dirty="0">
                <a:solidFill>
                  <a:srgbClr val="FFFFFF"/>
                </a:solidFill>
                <a:sym typeface="Calibri"/>
              </a:rPr>
              <a:t>Piotr Rochowicz	</a:t>
            </a:r>
            <a:r>
              <a:rPr lang="pl-PL" sz="2400" dirty="0"/>
              <a:t>    Emil </a:t>
            </a:r>
            <a:r>
              <a:rPr lang="pl-PL" sz="2400" dirty="0" err="1"/>
              <a:t>Misiorny</a:t>
            </a:r>
            <a:endParaRPr sz="2400" b="0" i="0" u="none" strike="noStrike" cap="none" dirty="0">
              <a:solidFill>
                <a:srgbClr val="FFFFFF"/>
              </a:solidFill>
              <a:sym typeface="Calibri"/>
            </a:endParaRP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516" y="152493"/>
            <a:ext cx="1368151" cy="1557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2025948" y="404768"/>
            <a:ext cx="6984776" cy="936103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ctr" anchorCtr="0">
            <a:noAutofit/>
          </a:bodyPr>
          <a:lstStyle/>
          <a:p>
            <a:pPr lvl="0" algn="ctr">
              <a:buClr>
                <a:srgbClr val="FFC700"/>
              </a:buClr>
              <a:buSzPct val="25000"/>
            </a:pPr>
            <a:r>
              <a:rPr lang="pl-PL" sz="3330" b="1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 SZKOLENIE  PODSTAWOWE </a:t>
            </a:r>
            <a:br>
              <a:rPr lang="pl-PL" sz="3330" b="1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3330" b="1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STRAŻAKÓW RATOWNIKÓW OSP</a:t>
            </a:r>
            <a:endParaRPr lang="pl-PL" sz="333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/>
              <a:t>Zakres podstawowy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1226964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Druga i trzecia cyfra - stopień zagrożenia</a:t>
            </a:r>
            <a:endParaRPr kumimoji="0" lang="pl-PL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0 - brak dodatkowego zagrożenia</a:t>
            </a:r>
            <a:endParaRPr kumimoji="0" lang="pl-PL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1 - wybuchowość</a:t>
            </a:r>
            <a:endParaRPr kumimoji="0" lang="pl-PL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2 - zdolność wytwarzania gazu</a:t>
            </a:r>
            <a:endParaRPr kumimoji="0" lang="pl-PL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3 - łatwopalność</a:t>
            </a:r>
            <a:endParaRPr kumimoji="0" lang="pl-PL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5 - właściwości utleniające</a:t>
            </a:r>
            <a:endParaRPr kumimoji="0" lang="pl-PL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6 - toksyczność</a:t>
            </a:r>
            <a:endParaRPr kumimoji="0" lang="pl-PL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7 - działanie radioaktywne</a:t>
            </a:r>
            <a:endParaRPr kumimoji="0" lang="pl-PL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8 - działanie żrące</a:t>
            </a:r>
            <a:endParaRPr kumimoji="0" lang="pl-PL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9 - niebezpieczeństwo gwałtownej i samoczynnej reakcji</a:t>
            </a:r>
            <a:endParaRPr kumimoji="0" lang="pl-PL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Podwójna cyfra oznacza zintensyfikowanie głównego</a:t>
            </a:r>
            <a:endParaRPr kumimoji="0" lang="pl-PL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zagrożenia np. 66 - bardzo toksyczny</a:t>
            </a:r>
            <a:endParaRPr kumimoji="0" lang="pl-PL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 descr="C:\Users\Piotr\Desktop\slide_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1869" y="4233843"/>
            <a:ext cx="4992129" cy="26241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7379863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/>
              <a:t>Zakres podstawowy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rostokąt 7"/>
          <p:cNvSpPr/>
          <p:nvPr/>
        </p:nvSpPr>
        <p:spPr>
          <a:xfrm>
            <a:off x="282438" y="1636811"/>
            <a:ext cx="853244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3. </a:t>
            </a:r>
            <a:r>
              <a:rPr lang="pl-PL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itchFamily="34" charset="0"/>
                <a:cs typeface="Arial" pitchFamily="34" charset="0"/>
              </a:rPr>
              <a:t>Ewakuację poszkodowanych i zagrożonych ludzi oraz zwierząt poza strefę zagrożenia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pl-PL" sz="1800" b="1" i="1" dirty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pl-PL" b="1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>
                <a:solidFill>
                  <a:srgbClr val="C00000"/>
                </a:solidFill>
                <a:ea typeface="Calibri" pitchFamily="34" charset="0"/>
                <a:cs typeface="Tahoma" pitchFamily="34" charset="0"/>
              </a:rPr>
              <a:t>W strefie I</a:t>
            </a:r>
            <a:r>
              <a:rPr lang="pl-PL" b="1" dirty="0">
                <a:solidFill>
                  <a:srgbClr val="000000"/>
                </a:solidFill>
                <a:ea typeface="Calibri" pitchFamily="34" charset="0"/>
                <a:cs typeface="Tahoma" pitchFamily="34" charset="0"/>
              </a:rPr>
              <a:t> prowadzi się akcję ratunkową polegającą głównie na likwidacji źródeł emisji, wycieku czy rozsypu, oraz na niszczeniu i neutralizacji wydostających się do środowiska. Charakteryzuje się ona przekroczonym poziomem NDS i jest wyznaczana gazometrycznie, a osoby w niej działające powinny znajdować się w odzieży gazoszczelnej. Z tej strefy ewakuuje się w pierwszej kolejności osoby poszkodowane na punkt pomocy medycznej znajdujący się w strefie drugiej.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b="1" dirty="0">
              <a:solidFill>
                <a:srgbClr val="000000"/>
              </a:solidFill>
              <a:ea typeface="Calibri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>
                <a:solidFill>
                  <a:srgbClr val="C00000"/>
                </a:solidFill>
                <a:ea typeface="Calibri" pitchFamily="34" charset="0"/>
                <a:cs typeface="Tahoma" pitchFamily="34" charset="0"/>
              </a:rPr>
              <a:t>Strefa II </a:t>
            </a:r>
            <a:r>
              <a:rPr lang="pl-PL" b="1" dirty="0">
                <a:solidFill>
                  <a:srgbClr val="000000"/>
                </a:solidFill>
                <a:ea typeface="Calibri" pitchFamily="34" charset="0"/>
                <a:cs typeface="Tahoma" pitchFamily="34" charset="0"/>
              </a:rPr>
              <a:t>przeznaczona jest do rozmieszczenia pozostałych służb ratunkowych i prowadzenia odpowiednich czynności przygotowawczych. W strefie tej nie wymagana jest odzież gazoszczelna i w razie potrzeby można stosować maski filtracyjne. Granice stref w przypadku gazów i cieczy mogą ulegać zmianie ze względu na zmianę kierunku wiatru, lub intensywności parowania, dlatego konieczne jest prowadzenie nieustannego rozpoznania gazometrycznego i eksplozymetrycznego. W </a:t>
            </a:r>
            <a:r>
              <a:rPr lang="pl-PL" b="1" dirty="0"/>
              <a:t>tej strefie organizuje się punkt pomocy medycznej PPM</a:t>
            </a:r>
            <a:r>
              <a:rPr lang="pl-PL" b="1" dirty="0">
                <a:solidFill>
                  <a:srgbClr val="000000"/>
                </a:solidFill>
                <a:ea typeface="Calibri" pitchFamily="34" charset="0"/>
                <a:cs typeface="Tahoma" pitchFamily="34" charset="0"/>
              </a:rPr>
              <a:t>   </a:t>
            </a:r>
            <a:endParaRPr lang="pl-PL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659758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/>
              <a:t>Zakres podstawowy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ymbol zastępczy tekstu 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" name="Obraz 7" descr="strefy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2812" y="1615423"/>
            <a:ext cx="7358110" cy="481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6353343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/>
              <a:t>Zakres podstawowy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0" y="154900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4. </a:t>
            </a:r>
            <a:r>
              <a:rPr kumimoji="0" lang="pl-PL" sz="1800" b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itchFamily="34" charset="0"/>
                <a:cs typeface="Arial" pitchFamily="34" charset="0"/>
              </a:rPr>
              <a:t>Ostrzeganie i alarmowanie o zagrożeniu oraz informowanie o zasadach zachowania się;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5. </a:t>
            </a:r>
            <a:r>
              <a:rPr kumimoji="0" lang="pl-PL" sz="1800" b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itchFamily="34" charset="0"/>
                <a:cs typeface="Arial" pitchFamily="34" charset="0"/>
              </a:rPr>
              <a:t>Przeprowadzenie pomiarów za pomocą dostępnych przyrządów;</a:t>
            </a:r>
            <a:endParaRPr kumimoji="0" lang="pl-PL" sz="18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33" name="Obraz 32" descr="C:\Users\Piotr\Desktop\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507" y="2894806"/>
            <a:ext cx="5657794" cy="375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Rectangle 2"/>
          <p:cNvSpPr>
            <a:spLocks noChangeArrowheads="1"/>
          </p:cNvSpPr>
          <p:nvPr/>
        </p:nvSpPr>
        <p:spPr bwMode="auto">
          <a:xfrm>
            <a:off x="5940152" y="3370401"/>
            <a:ext cx="320384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Przenośny detektor gazów </a:t>
            </a:r>
            <a:r>
              <a:rPr kumimoji="0" lang="pl-PL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Drager</a:t>
            </a:r>
            <a:r>
              <a:rPr kumimoji="0" lang="pl-P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X-am</a:t>
            </a:r>
            <a:r>
              <a:rPr kumimoji="0" lang="pl-P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2000 </a:t>
            </a:r>
            <a:br>
              <a:rPr kumimoji="0" lang="pl-P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pl-P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jest przyrządem do pomiaru 1 </a:t>
            </a:r>
            <a:r>
              <a:rPr kumimoji="0" lang="pl-P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Verdana" pitchFamily="34" charset="0"/>
              </a:rPr>
              <a:t> 4 gazów równocześnie tj. gazy wybuchowe, tlen, tlenek węgla i siarkowodór. Niewielkie i ergonomiczne wymiary pozwalają na komfortową pracę ratownika w każdych warunkach</a:t>
            </a:r>
            <a:endParaRPr kumimoji="0" lang="pl-PL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964888"/>
      </p:ext>
    </p:extLst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/>
              <a:t>Zakres podstawowy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909179" y="1489075"/>
            <a:ext cx="7942584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itchFamily="34" charset="0"/>
              </a:rPr>
              <a:t>6. Ograniczanie </a:t>
            </a:r>
            <a:r>
              <a:rPr kumimoji="0" lang="pl-PL" sz="18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itchFamily="34" charset="0"/>
                <a:cs typeface="Arial" pitchFamily="34" charset="0"/>
              </a:rPr>
              <a:t>skutków</a:t>
            </a:r>
            <a:r>
              <a:rPr kumimoji="0" lang="pl-PL" sz="1800" b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itchFamily="34" charset="0"/>
                <a:cs typeface="Arial" pitchFamily="34" charset="0"/>
              </a:rPr>
              <a:t> wycieku substancji ropopochodnych;</a:t>
            </a:r>
            <a:endParaRPr kumimoji="0" lang="pl-PL" sz="18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8" name="Picture 2" descr="C:\Users\Piotr\Desktop\cyster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9179" y="2006143"/>
            <a:ext cx="7160401" cy="47341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3035800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/>
              <a:t>Zakres podstawowy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75607" y="1593103"/>
            <a:ext cx="30123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7. </a:t>
            </a:r>
            <a:r>
              <a:rPr lang="pl-PL" sz="1800" b="1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1800" b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Stawianie kurtyn wodnych</a:t>
            </a:r>
            <a:endParaRPr kumimoji="0" lang="pl-PL" sz="18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raz 8" descr="C:\Users\Piotr\Desktop\Szkic_sytuacyjny_XIII_Forum_RM.jpg"/>
          <p:cNvPicPr/>
          <p:nvPr/>
        </p:nvPicPr>
        <p:blipFill rotWithShape="1">
          <a:blip r:embed="rId4" cstate="print"/>
          <a:srcRect l="6114"/>
          <a:stretch/>
        </p:blipFill>
        <p:spPr bwMode="auto">
          <a:xfrm>
            <a:off x="533417" y="2006142"/>
            <a:ext cx="7927537" cy="457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3232718"/>
      </p:ext>
    </p:extLst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/>
              <a:t>Zakres podstawowy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rostokąt 6"/>
          <p:cNvSpPr/>
          <p:nvPr/>
        </p:nvSpPr>
        <p:spPr>
          <a:xfrm>
            <a:off x="179512" y="1397742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1800" b="1" dirty="0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8</a:t>
            </a:r>
            <a:r>
              <a:rPr lang="pl-PL" sz="1800" b="1" i="1" dirty="0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lang="pl-PL" sz="1800" b="1" dirty="0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Prowadzenie czynności w zakresie dekontaminacji wstępnej ludzi na granicy strefy zagrożenia przy użyciu dostępnego sprzętu;</a:t>
            </a:r>
          </a:p>
        </p:txBody>
      </p:sp>
      <p:pic>
        <p:nvPicPr>
          <p:cNvPr id="8" name="Picture 3" descr="C:\Users\Piotr\Desktop\IMAG0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2591" y="2256174"/>
            <a:ext cx="6942794" cy="45171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3149528"/>
      </p:ext>
    </p:extLst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/>
              <a:t>Zakres podstawowy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rostokąt 6"/>
          <p:cNvSpPr/>
          <p:nvPr/>
        </p:nvSpPr>
        <p:spPr>
          <a:xfrm>
            <a:off x="0" y="1621507"/>
            <a:ext cx="91440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800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itchFamily="34" charset="0"/>
              </a:rPr>
              <a:t>9</a:t>
            </a:r>
            <a:r>
              <a:rPr lang="pl-PL" sz="1800" b="1" i="1" dirty="0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lang="pl-PL" sz="1800" b="1" dirty="0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Kwalifikowaną pierwszą pomoc poza strefą zagrożenia;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800" b="1" dirty="0">
              <a:latin typeface="Calibri" panose="020F0502020204030204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800" b="1" dirty="0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10. Współdziałanie z innymi podmiotami ratowniczymi, w tym ze Specjalistyczną Grupą Ratownictwa Chemiczno-Ekologicznego (SGR </a:t>
            </a:r>
            <a:r>
              <a:rPr lang="pl-PL" sz="1800" b="1" dirty="0" err="1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CHEM-EKO</a:t>
            </a:r>
            <a:r>
              <a:rPr lang="pl-PL" sz="1800" b="1" dirty="0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) lub Zastępem Rozpoznania Chemicznego (ZRCHEM);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b="1" i="1" dirty="0">
              <a:solidFill>
                <a:srgbClr val="333333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b="1" i="1" dirty="0">
              <a:solidFill>
                <a:srgbClr val="333333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b="1" i="1" dirty="0">
              <a:solidFill>
                <a:srgbClr val="333333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b="1" i="1" dirty="0">
              <a:solidFill>
                <a:srgbClr val="333333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b="1" i="1" dirty="0">
              <a:solidFill>
                <a:srgbClr val="333333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b="1" i="1" dirty="0">
              <a:solidFill>
                <a:srgbClr val="333333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b="1" i="1" dirty="0">
              <a:solidFill>
                <a:srgbClr val="333333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b="1" i="1" dirty="0">
              <a:solidFill>
                <a:srgbClr val="333333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b="1" i="1" dirty="0">
              <a:solidFill>
                <a:srgbClr val="333333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b="1" i="1" dirty="0">
              <a:solidFill>
                <a:srgbClr val="333333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2800" b="1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800" b="1" dirty="0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11</a:t>
            </a:r>
            <a:r>
              <a:rPr lang="pl-PL" sz="1800" b="1" i="1" dirty="0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. Wykonywanie innych czynności wg posiadanego sprzętu oraz wiedzy w danym zakresie</a:t>
            </a:r>
            <a:r>
              <a:rPr lang="pl-PL" sz="1800" b="1" dirty="0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.</a:t>
            </a:r>
            <a:endParaRPr lang="pl-PL" sz="1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Users\Piotr\Desktop\image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5935" y="3041432"/>
            <a:ext cx="4558152" cy="24549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1522114"/>
      </p:ext>
    </p:extLst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/>
              <a:t>Zakres podstawowy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rostokąt 7"/>
          <p:cNvSpPr/>
          <p:nvPr/>
        </p:nvSpPr>
        <p:spPr>
          <a:xfrm>
            <a:off x="179512" y="1636811"/>
            <a:ext cx="896448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2000" b="1" dirty="0">
                <a:solidFill>
                  <a:srgbClr val="333333"/>
                </a:solidFill>
                <a:ea typeface="Calibri" pitchFamily="34" charset="0"/>
                <a:cs typeface="Arial" pitchFamily="34" charset="0"/>
              </a:rPr>
              <a:t>W przypadku jednostek, które nie spełniają standardu wyposażenia w zakresie podstawowym, pierwszy zastęp przybyły na miejsce zdarzenia realizuje: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pl-PL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a) </a:t>
            </a:r>
            <a:r>
              <a:rPr lang="pl-PL" dirty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Określenie warunków zewnętrznych zdarzenia, w tym zjawiska towarzyszące zdarzeniu np.: pożar, wybuch, opary, efekty dźwiękowe, stan nasycenia  infrastrukturą techniczną itp.;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b) </a:t>
            </a:r>
            <a:r>
              <a:rPr lang="pl-PL" dirty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Podejmuje próbę identyfikacji substancji chemicznej – źródło informacji np.: kierowca, konwojent, maszynista, pracownicy zakładu, oznakowanie pojazdów i opakowań, dokumenty przewozowe, dokumentacja techniczno-ruchowa, plany ratownicze itp.;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c) </a:t>
            </a:r>
            <a:r>
              <a:rPr lang="pl-PL" dirty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Zabezpiecza miejsce zdarzenia i wyznacza strefę zagrożenia;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d) </a:t>
            </a:r>
            <a:r>
              <a:rPr lang="pl-PL" dirty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Ustala liczbę osób poszkodowanych i zagrożonych (bez wchodzenia w strefę zagrożenia);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e) </a:t>
            </a:r>
            <a:r>
              <a:rPr lang="pl-PL" dirty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Realizuje co najmniej pierwszą pomoc poza strefą zagrożenia;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f) </a:t>
            </a:r>
            <a:r>
              <a:rPr lang="pl-PL" dirty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Ostrzega ludność o zagrożeniu i w razie konieczności ewakuuje ludzi, zwierzęta i mienie poza strefę zagrożenia;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g)</a:t>
            </a:r>
            <a:r>
              <a:rPr lang="pl-PL" dirty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 Wykonuje inne czynności wg posiadanego sprzętu oraz wiedzy w danym zakresie;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h) </a:t>
            </a:r>
            <a:r>
              <a:rPr lang="pl-PL" dirty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Przekazuje informacje do właściwego Stanowiska Kierowania KM/P PSP.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15682091"/>
      </p:ext>
    </p:extLst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/>
              <a:t>Zasady dojazdu i ustawienia pojazdów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8600" y="1636811"/>
            <a:ext cx="89154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pl-PL" sz="2800" b="1" dirty="0"/>
              <a:t> </a:t>
            </a:r>
            <a:r>
              <a:rPr lang="pl-PL" sz="2800" dirty="0"/>
              <a:t>przestrzeganie zasad bezpiecznego dojazdu,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pl-PL" sz="2800" dirty="0"/>
              <a:t> dojazd i ustawienie pojazdu od strony nawietrznej,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pl-PL" sz="2800" dirty="0"/>
              <a:t> w odległości bezpiecznej,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pl-PL" sz="2800" dirty="0"/>
              <a:t> ustawienie w sposób zapewniający sprawną 		ewakuację,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pl-PL" sz="2800" dirty="0"/>
              <a:t> uwzględnić warunki atmosferyczne oraz			topografię teren</a:t>
            </a:r>
            <a:r>
              <a:rPr lang="pl-PL" sz="2800" b="1" dirty="0"/>
              <a:t>u.</a:t>
            </a:r>
          </a:p>
        </p:txBody>
      </p:sp>
    </p:spTree>
    <p:extLst>
      <p:ext uri="{BB962C8B-B14F-4D97-AF65-F5344CB8AC3E}">
        <p14:creationId xmlns:p14="http://schemas.microsoft.com/office/powerpoint/2010/main" val="4226301365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sz="3600" dirty="0"/>
              <a:t>MATERIAŁ NAUCZANIA</a:t>
            </a:r>
            <a:endParaRPr lang="pl-PL" altLang="pl-PL" sz="36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0"/>
            <a:ext cx="8295089" cy="4633035"/>
          </a:xfrm>
        </p:spPr>
        <p:txBody>
          <a:bodyPr>
            <a:normAutofit/>
          </a:bodyPr>
          <a:lstStyle/>
          <a:p>
            <a:r>
              <a:rPr lang="pl-PL" dirty="0"/>
              <a:t> Charakterystyka oznaczeń pojazdów przewożących substancje niebezpieczne;</a:t>
            </a:r>
          </a:p>
          <a:p>
            <a:r>
              <a:rPr lang="pl-PL" dirty="0"/>
              <a:t> Najczęściej transportowane substancje niebezpieczne;</a:t>
            </a:r>
          </a:p>
          <a:p>
            <a:r>
              <a:rPr lang="pl-PL" dirty="0"/>
              <a:t> Zasady współdziałania z jednostkami ratowniczymi PSP.</a:t>
            </a:r>
          </a:p>
          <a:p>
            <a:endParaRPr lang="pl-PL" dirty="0"/>
          </a:p>
          <a:p>
            <a:pPr marL="118872" indent="0" algn="r">
              <a:buNone/>
            </a:pPr>
            <a:r>
              <a:rPr lang="pl-PL" dirty="0"/>
              <a:t>Czas: 1T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10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400" dirty="0"/>
              <a:t>Bibliografia: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8600" y="1636811"/>
            <a:ext cx="8915400" cy="59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sz="2800" dirty="0"/>
              <a:t>Ustawa z dnia 25 lutego 2011 r. o substancjach chemicznych i ich mieszaninach (</a:t>
            </a:r>
            <a:r>
              <a:rPr lang="nn-NO" sz="2800" dirty="0"/>
              <a:t>Dz.U. 2011 nr 63 poz. 322</a:t>
            </a:r>
            <a:r>
              <a:rPr lang="pl-PL" sz="2800" dirty="0"/>
              <a:t>);</a:t>
            </a:r>
          </a:p>
          <a:p>
            <a:pPr marL="457200" indent="-457200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sz="2800" dirty="0"/>
              <a:t>Umowa europejska dotycząca międzynarodowego przewozu drogowego towarów niebezpiecznych (ADR);</a:t>
            </a:r>
          </a:p>
          <a:p>
            <a:pPr marL="457200" indent="-457200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sz="2800" dirty="0"/>
              <a:t>Rozporządzenie Ministra Infrastruktury z dnia 31 grudnia 2002 r. w sprawie warunków technicznych pojazdów oraz zakresu ich niezbędnego wyposażenia (</a:t>
            </a:r>
            <a:r>
              <a:rPr lang="nn-NO" sz="2800" dirty="0"/>
              <a:t>Dz.U. 2003 nr 32 poz. 262</a:t>
            </a:r>
            <a:r>
              <a:rPr lang="pl-PL" sz="2800" dirty="0"/>
              <a:t>);</a:t>
            </a:r>
          </a:p>
          <a:p>
            <a:pPr marL="457200" indent="-457200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714882579"/>
      </p:ext>
    </p:extLst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/>
              <a:t>Bibliografia: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8600" y="1636811"/>
            <a:ext cx="8915400" cy="220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sz="2800" dirty="0"/>
              <a:t>Zasady organizacji ratownictwa chemicznego i ekologicznego w Krajowym Systemie Ratowniczo-Gaśniczym (lipiec 2013r.);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075033448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1267694" y="401054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algn="ctr">
              <a:buSzPct val="25000"/>
            </a:pPr>
            <a:r>
              <a:rPr lang="pl-PL" altLang="pl-PL" sz="2800" dirty="0">
                <a:latin typeface="+mj-lt"/>
              </a:rPr>
              <a:t>Charakterystyka oznaczeń pojazdów przewożących substancje niebezpieczne</a:t>
            </a:r>
            <a:br>
              <a:rPr lang="pl-PL" altLang="pl-PL" sz="2800" dirty="0">
                <a:latin typeface="+mj-lt"/>
              </a:rPr>
            </a:br>
            <a:endParaRPr sz="2800" b="1" i="0" u="none" strike="noStrike" cap="none" dirty="0">
              <a:solidFill>
                <a:srgbClr val="FFC700"/>
              </a:solidFill>
              <a:latin typeface="+mj-lt"/>
              <a:sym typeface="Calibri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/>
          <p:cNvSpPr txBox="1"/>
          <p:nvPr/>
        </p:nvSpPr>
        <p:spPr>
          <a:xfrm>
            <a:off x="272506" y="2160317"/>
            <a:ext cx="857493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KLASA MAERIAŁU: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1 – Materiały i przedmioty wybuchowe</a:t>
            </a:r>
          </a:p>
          <a:p>
            <a:r>
              <a:rPr lang="pl-PL" dirty="0"/>
              <a:t>2 – Gazy</a:t>
            </a:r>
          </a:p>
          <a:p>
            <a:r>
              <a:rPr lang="pl-PL" dirty="0"/>
              <a:t>3 – Materiały ciekłe zapalne</a:t>
            </a:r>
          </a:p>
          <a:p>
            <a:r>
              <a:rPr lang="pl-PL" dirty="0"/>
              <a:t>4.1 – Materiały stałe zapalne, materiały </a:t>
            </a:r>
            <a:r>
              <a:rPr lang="pl-PL" dirty="0" err="1"/>
              <a:t>samoreaktywne</a:t>
            </a:r>
            <a:r>
              <a:rPr lang="pl-PL" dirty="0"/>
              <a:t> oraz materiały wybuchowe stałe odczulone</a:t>
            </a:r>
          </a:p>
          <a:p>
            <a:r>
              <a:rPr lang="pl-PL" dirty="0"/>
              <a:t>4.2 – Materiały samozapalne</a:t>
            </a:r>
          </a:p>
          <a:p>
            <a:r>
              <a:rPr lang="pl-PL" dirty="0"/>
              <a:t>4.3 – Materiały wytwarzające w zetknięciu z wodą gazy zapalne</a:t>
            </a:r>
          </a:p>
          <a:p>
            <a:r>
              <a:rPr lang="pl-PL" dirty="0"/>
              <a:t>5.1 – Materiały utleniające</a:t>
            </a:r>
          </a:p>
          <a:p>
            <a:r>
              <a:rPr lang="pl-PL" dirty="0"/>
              <a:t>5.2 – Nadtlenki organiczne</a:t>
            </a:r>
          </a:p>
          <a:p>
            <a:r>
              <a:rPr lang="pl-PL" dirty="0"/>
              <a:t>6.1 – Materiały trujące</a:t>
            </a:r>
          </a:p>
          <a:p>
            <a:r>
              <a:rPr lang="pl-PL" dirty="0"/>
              <a:t>6.2 – Materiały zakaźne</a:t>
            </a:r>
          </a:p>
          <a:p>
            <a:r>
              <a:rPr lang="pl-PL" dirty="0"/>
              <a:t>7 – Materiały promieniotwórcze</a:t>
            </a:r>
          </a:p>
          <a:p>
            <a:r>
              <a:rPr lang="pl-PL" dirty="0"/>
              <a:t>8 – Materiały żrące</a:t>
            </a:r>
          </a:p>
          <a:p>
            <a:r>
              <a:rPr lang="pl-PL" dirty="0"/>
              <a:t>9 – Różne materiały i przedmioty niebezpieczne</a:t>
            </a:r>
          </a:p>
          <a:p>
            <a:endParaRPr lang="pl-PL" dirty="0"/>
          </a:p>
        </p:txBody>
      </p:sp>
      <p:pic>
        <p:nvPicPr>
          <p:cNvPr id="10" name="Picture 2" descr="http://upload.wikimedia.org/wikipedia/commons/thumb/8/8b/UN_transport_pictogram_-_1.svg/120px-UN_transport_pictogram_-_1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0111" y="1592385"/>
            <a:ext cx="1079999" cy="1080000"/>
          </a:xfrm>
          <a:prstGeom prst="rect">
            <a:avLst/>
          </a:prstGeom>
          <a:noFill/>
        </p:spPr>
      </p:pic>
      <p:pic>
        <p:nvPicPr>
          <p:cNvPr id="11" name="Picture 4" descr="http://upload.wikimedia.org/wikipedia/commons/5/5f/Flammable_gas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72019" y="1592385"/>
            <a:ext cx="1043999" cy="1044000"/>
          </a:xfrm>
          <a:prstGeom prst="rect">
            <a:avLst/>
          </a:prstGeom>
          <a:noFill/>
        </p:spPr>
      </p:pic>
      <p:pic>
        <p:nvPicPr>
          <p:cNvPr id="12" name="Picture 6" descr="http://upload.wikimedia.org/wikipedia/commons/b/b1/Pressurized_gas_bg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60966" y="1610385"/>
            <a:ext cx="1043999" cy="1044000"/>
          </a:xfrm>
          <a:prstGeom prst="rect">
            <a:avLst/>
          </a:prstGeom>
          <a:noFill/>
        </p:spPr>
      </p:pic>
      <p:pic>
        <p:nvPicPr>
          <p:cNvPr id="13" name="Picture 8" descr="http://upload.wikimedia.org/wikipedia/commons/thumb/7/78/Label_for_dangerous_goods_-_class_2.3.svg/120px-Label_for_dangerous_goods_-_class_2.3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4965" y="1614597"/>
            <a:ext cx="1080000" cy="1080001"/>
          </a:xfrm>
          <a:prstGeom prst="rect">
            <a:avLst/>
          </a:prstGeom>
          <a:noFill/>
        </p:spPr>
      </p:pic>
      <p:pic>
        <p:nvPicPr>
          <p:cNvPr id="14" name="Picture 10" descr="http://upload.wikimedia.org/wikipedia/commons/thumb/4/41/Label_for_dangerous_goods_-_class_3.svg/120px-Label_for_dangerous_goods_-_class_3.sv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4965" y="1636811"/>
            <a:ext cx="1079999" cy="1080000"/>
          </a:xfrm>
          <a:prstGeom prst="rect">
            <a:avLst/>
          </a:prstGeom>
          <a:noFill/>
        </p:spPr>
      </p:pic>
      <p:pic>
        <p:nvPicPr>
          <p:cNvPr id="15" name="Picture 12" descr="http://upload.wikimedia.org/wikipedia/commons/thumb/b/bc/Label_for_dangerous_goods_-_class_4.3.svg/120px-Label_for_dangerous_goods_-_class_4.3.sv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67437" y="3765905"/>
            <a:ext cx="1080000" cy="1080001"/>
          </a:xfrm>
          <a:prstGeom prst="rect">
            <a:avLst/>
          </a:prstGeom>
          <a:noFill/>
        </p:spPr>
      </p:pic>
      <p:pic>
        <p:nvPicPr>
          <p:cNvPr id="16" name="Picture 14" descr="http://upload.wikimedia.org/wikipedia/commons/thumb/9/9c/Label_for_dangeous_goods_-_class_5.1.svg/120px-Label_for_dangeous_goods_-_class_5.1.svg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67438" y="4845906"/>
            <a:ext cx="1079999" cy="1080000"/>
          </a:xfrm>
          <a:prstGeom prst="rect">
            <a:avLst/>
          </a:prstGeom>
          <a:noFill/>
        </p:spPr>
      </p:pic>
      <p:pic>
        <p:nvPicPr>
          <p:cNvPr id="17" name="Picture 16" descr="http://upload.wikimedia.org/wikipedia/commons/thumb/7/72/Dangclass6_1.svg/120px-Dangclass6_1.svg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67438" y="5778000"/>
            <a:ext cx="1079999" cy="1080000"/>
          </a:xfrm>
          <a:prstGeom prst="rect">
            <a:avLst/>
          </a:prstGeom>
          <a:noFill/>
        </p:spPr>
      </p:pic>
      <p:pic>
        <p:nvPicPr>
          <p:cNvPr id="18" name="Picture 18" descr="http://upload.wikimedia.org/wikipedia/commons/thumb/1/16/Dangclass6_2.png.svg/120px-Dangclass6_2.png.svg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34409" y="5772067"/>
            <a:ext cx="1079999" cy="1080000"/>
          </a:xfrm>
          <a:prstGeom prst="rect">
            <a:avLst/>
          </a:prstGeom>
          <a:noFill/>
        </p:spPr>
      </p:pic>
      <p:pic>
        <p:nvPicPr>
          <p:cNvPr id="19" name="Picture 20" descr="http://upload.wikimedia.org/wikipedia/commons/thumb/0/04/Radiation_diamond.svg/120px-Radiation_diamond.svg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54410" y="5778000"/>
            <a:ext cx="1079999" cy="1080000"/>
          </a:xfrm>
          <a:prstGeom prst="rect">
            <a:avLst/>
          </a:prstGeom>
          <a:noFill/>
        </p:spPr>
      </p:pic>
      <p:pic>
        <p:nvPicPr>
          <p:cNvPr id="20" name="Picture 22" descr="http://upload.wikimedia.org/wikipedia/commons/thumb/8/8a/Danger-class-8.svg/120px-Danger-class-8.svg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4411" y="5724102"/>
            <a:ext cx="1079999" cy="1080000"/>
          </a:xfrm>
          <a:prstGeom prst="rect">
            <a:avLst/>
          </a:prstGeom>
          <a:noFill/>
        </p:spPr>
      </p:pic>
      <p:pic>
        <p:nvPicPr>
          <p:cNvPr id="21" name="Picture 24" descr="http://upload.wikimedia.org/wikipedia/commons/thumb/2/20/Dangclass9.svg/120px-Dangclass9.svg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441749" y="5724102"/>
            <a:ext cx="1079999" cy="1080000"/>
          </a:xfrm>
          <a:prstGeom prst="rect">
            <a:avLst/>
          </a:prstGeom>
          <a:noFill/>
        </p:spPr>
      </p:pic>
      <p:pic>
        <p:nvPicPr>
          <p:cNvPr id="22" name="Picture 26" descr="http://upload.wikimedia.org/wikipedia/commons/thumb/b/b9/Tablica_ADR.svg/200px-Tablica_ADR.svg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11351" y="5643578"/>
            <a:ext cx="1428760" cy="10715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282438" y="1550658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>
                <a:solidFill>
                  <a:srgbClr val="FF0000"/>
                </a:solidFill>
              </a:rPr>
              <a:t>Zasady i sposoby oznakowania materiałów niebezpiecznych w transporcie</a:t>
            </a:r>
            <a:endParaRPr sz="2400" b="1" i="0" u="none" strike="noStrike" cap="none" dirty="0">
              <a:solidFill>
                <a:srgbClr val="FF0000"/>
              </a:solidFill>
              <a:sym typeface="Calibri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4345" y="2425370"/>
            <a:ext cx="5398008" cy="360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hape 149"/>
          <p:cNvSpPr txBox="1">
            <a:spLocks/>
          </p:cNvSpPr>
          <p:nvPr/>
        </p:nvSpPr>
        <p:spPr>
          <a:xfrm>
            <a:off x="1267694" y="401054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algn="ctr">
              <a:buSzPct val="25000"/>
            </a:pPr>
            <a:r>
              <a:rPr lang="pl-PL" altLang="pl-PL" sz="2800" dirty="0">
                <a:latin typeface="+mj-lt"/>
              </a:rPr>
              <a:t>Charakterystyka oznaczeń pojazdów przewożących substancje niebezpieczne</a:t>
            </a:r>
            <a:br>
              <a:rPr lang="pl-PL" altLang="pl-PL" sz="2800" dirty="0">
                <a:latin typeface="+mj-lt"/>
              </a:rPr>
            </a:br>
            <a:endParaRPr lang="pl-PL" sz="2800" dirty="0">
              <a:latin typeface="+mj-lt"/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tank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545" y="1841533"/>
            <a:ext cx="7715200" cy="2304256"/>
          </a:xfrm>
          <a:prstGeom prst="rightArrow">
            <a:avLst>
              <a:gd name="adj1" fmla="val 50000"/>
              <a:gd name="adj2" fmla="val 48960"/>
            </a:avLst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rostokąt 8"/>
          <p:cNvSpPr/>
          <p:nvPr/>
        </p:nvSpPr>
        <p:spPr>
          <a:xfrm>
            <a:off x="1997432" y="414578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854075">
              <a:spcBef>
                <a:spcPct val="50000"/>
              </a:spcBef>
            </a:pPr>
            <a:r>
              <a:rPr lang="pl-PL" sz="1800" b="1" dirty="0"/>
              <a:t>Przykład</a:t>
            </a:r>
            <a:r>
              <a:rPr lang="de-DE" sz="1800" b="1" dirty="0"/>
              <a:t>: </a:t>
            </a:r>
            <a:r>
              <a:rPr lang="pl-PL" sz="1800" b="1" dirty="0"/>
              <a:t>Samochód cysterna z dwoma substancjami płynnymi rozmieszczonymi w trzech zbiornikach</a:t>
            </a:r>
            <a:endParaRPr lang="en-US" sz="1800" b="1" dirty="0"/>
          </a:p>
        </p:txBody>
      </p:sp>
      <p:sp>
        <p:nvSpPr>
          <p:cNvPr id="10" name="Shape 149"/>
          <p:cNvSpPr txBox="1">
            <a:spLocks/>
          </p:cNvSpPr>
          <p:nvPr/>
        </p:nvSpPr>
        <p:spPr>
          <a:xfrm>
            <a:off x="1267694" y="401054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algn="ctr">
              <a:buSzPct val="25000"/>
            </a:pPr>
            <a:r>
              <a:rPr lang="pl-PL" altLang="pl-PL" sz="2800" dirty="0">
                <a:latin typeface="+mj-lt"/>
              </a:rPr>
              <a:t>Charakterystyka oznaczeń pojazdów przewożących substancje niebezpieczne</a:t>
            </a:r>
            <a:br>
              <a:rPr lang="pl-PL" altLang="pl-PL" sz="2800" dirty="0">
                <a:latin typeface="+mj-lt"/>
              </a:rPr>
            </a:br>
            <a:endParaRPr lang="pl-PL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7671467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441" y="2154598"/>
            <a:ext cx="8183118" cy="222857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rostokąt 8"/>
          <p:cNvSpPr/>
          <p:nvPr/>
        </p:nvSpPr>
        <p:spPr>
          <a:xfrm>
            <a:off x="2195736" y="515727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854075">
              <a:spcBef>
                <a:spcPct val="50000"/>
              </a:spcBef>
            </a:pPr>
            <a:r>
              <a:rPr lang="pl-PL" sz="2400" b="1" dirty="0"/>
              <a:t>Przykład</a:t>
            </a:r>
            <a:r>
              <a:rPr lang="de-DE" sz="2400" b="1" dirty="0"/>
              <a:t>: </a:t>
            </a:r>
            <a:r>
              <a:rPr lang="pl-PL" sz="2400" b="1" dirty="0"/>
              <a:t>transport substancji płynnej - </a:t>
            </a:r>
            <a:r>
              <a:rPr lang="de-DE" sz="2400" b="1" dirty="0"/>
              <a:t>Benz</a:t>
            </a:r>
            <a:r>
              <a:rPr lang="pl-PL" sz="2400" b="1" dirty="0"/>
              <a:t>y</a:t>
            </a:r>
            <a:r>
              <a:rPr lang="de-DE" sz="2400" b="1" dirty="0"/>
              <a:t>n</a:t>
            </a:r>
            <a:r>
              <a:rPr lang="pl-PL" sz="2400" b="1" dirty="0"/>
              <a:t>a</a:t>
            </a:r>
            <a:endParaRPr lang="en-US" sz="2400" b="1" dirty="0"/>
          </a:p>
        </p:txBody>
      </p:sp>
      <p:sp>
        <p:nvSpPr>
          <p:cNvPr id="10" name="Shape 149"/>
          <p:cNvSpPr txBox="1">
            <a:spLocks/>
          </p:cNvSpPr>
          <p:nvPr/>
        </p:nvSpPr>
        <p:spPr>
          <a:xfrm>
            <a:off x="1267694" y="401054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algn="ctr">
              <a:buSzPct val="25000"/>
            </a:pPr>
            <a:r>
              <a:rPr lang="pl-PL" altLang="pl-PL" sz="2800" dirty="0">
                <a:latin typeface="+mj-lt"/>
              </a:rPr>
              <a:t>Charakterystyka oznaczeń pojazdów przewożących substancje niebezpieczne</a:t>
            </a:r>
            <a:br>
              <a:rPr lang="pl-PL" altLang="pl-PL" sz="2800" dirty="0">
                <a:latin typeface="+mj-lt"/>
              </a:rPr>
            </a:br>
            <a:endParaRPr lang="pl-PL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6478646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ymbol zastępczy tekstu 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" name="Picture 2" descr="C:\Users\Piotr\Desktop\oznaczenia-ostrzegawcze-leincar-adr-p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4653" y="1531471"/>
            <a:ext cx="7454876" cy="5326529"/>
          </a:xfrm>
          <a:prstGeom prst="rect">
            <a:avLst/>
          </a:prstGeom>
          <a:noFill/>
        </p:spPr>
      </p:pic>
      <p:sp>
        <p:nvSpPr>
          <p:cNvPr id="9" name="Shape 149"/>
          <p:cNvSpPr txBox="1">
            <a:spLocks/>
          </p:cNvSpPr>
          <p:nvPr/>
        </p:nvSpPr>
        <p:spPr>
          <a:xfrm>
            <a:off x="1267694" y="401054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algn="ctr">
              <a:buSzPct val="25000"/>
            </a:pPr>
            <a:r>
              <a:rPr lang="pl-PL" altLang="pl-PL" sz="2800" dirty="0">
                <a:latin typeface="+mj-lt"/>
              </a:rPr>
              <a:t>Charakterystyka oznaczeń pojazdów przewożących substancje niebezpieczne</a:t>
            </a:r>
            <a:br>
              <a:rPr lang="pl-PL" altLang="pl-PL" sz="2800" dirty="0">
                <a:latin typeface="+mj-lt"/>
              </a:rPr>
            </a:br>
            <a:endParaRPr lang="pl-PL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7845725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52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Zakresy realizacji ratownictwa chem</a:t>
            </a:r>
            <a:r>
              <a:rPr lang="pl-PL" sz="2520" dirty="0"/>
              <a:t>iczno-ekologicznego</a:t>
            </a:r>
            <a:r>
              <a:rPr lang="pl-PL" sz="252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520" dirty="0"/>
              <a:t>r</a:t>
            </a:r>
            <a:r>
              <a:rPr lang="pl-PL" sz="252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ealizowanego w ramach KSRG</a:t>
            </a: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ymbol zastępczy zawartości 2"/>
          <p:cNvSpPr txBox="1">
            <a:spLocks/>
          </p:cNvSpPr>
          <p:nvPr/>
        </p:nvSpPr>
        <p:spPr>
          <a:xfrm>
            <a:off x="467544" y="1736281"/>
            <a:ext cx="8229600" cy="18722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38912" marR="0" lvl="0" indent="-1620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SzPct val="90000"/>
              <a:buFont typeface="Wingdings" panose="05000000000000000000" pitchFamily="2" charset="2"/>
              <a:buChar char="q"/>
            </a:pPr>
            <a:r>
              <a:rPr lang="pl-PL" sz="2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Zakres podstawowy </a:t>
            </a:r>
            <a:r>
              <a:rPr lang="pl-PL" sz="2600" b="1" dirty="0"/>
              <a:t>– dotyczy realizacji zadań w czasie działań ratowniczych, w ramach posiadanego sprzętu ratowniczego  </a:t>
            </a:r>
            <a:r>
              <a:rPr lang="pl-PL" sz="2600" b="1" dirty="0" err="1"/>
              <a:t>wykrywczo</a:t>
            </a:r>
            <a:r>
              <a:rPr lang="pl-PL" sz="2600" b="1" dirty="0"/>
              <a:t> – pomiarowego, przez każdą jednostkę ochrony przeciwpożarowej należącą do KSRG w tym OSP.</a:t>
            </a:r>
            <a:endParaRPr lang="pl-PL" sz="26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899592" y="3933056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pl-PL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Zakres specjalistyczny </a:t>
            </a:r>
            <a:r>
              <a:rPr lang="pl-PL" sz="2400" b="1" dirty="0">
                <a:latin typeface="Calibri" panose="020F0502020204030204" pitchFamily="34" charset="0"/>
              </a:rPr>
              <a:t>– dotyczy realizacji pełnego zakresu zadań w czasie działań ratowniczych przez specjalistyczną grupę ratownictwa chemiczno – ekologicznego w oparciu o minimalny standard sprzętowy ujęty w wytycznych dot. organizacji ratownictwa chemiczno – ekologicznego</a:t>
            </a:r>
            <a:endParaRPr lang="pl-PL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057967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52665" y="312228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/>
              <a:t>Zakres podstawowy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82438" y="1618734"/>
            <a:ext cx="88615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</a:t>
            </a:r>
            <a:r>
              <a:rPr kumimoji="0" lang="pl-PL" sz="18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pl-PL" sz="1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Określenie warunków zewnętrznych zdarzenia, w tym zjawiska towarzyszące zdarzeniu   np. : pożar, wybuch, opary</a:t>
            </a:r>
            <a:endParaRPr kumimoji="0" lang="pl-PL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82438" y="2256487"/>
            <a:ext cx="861004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</a:t>
            </a:r>
            <a:r>
              <a:rPr kumimoji="0" lang="pl-PL" sz="18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1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Podjęcie próby identyfikacji zagrożenia– źródło informacji np.: kierowca, konwojent, maszynista, pracownicy zakładu, oznakowanie pojazdów i opakowań, dokumenty przewozowe, dokumentacja techniczno – ruchowa, plany ratownicze</a:t>
            </a:r>
            <a:endParaRPr kumimoji="0" lang="pl-PL" sz="18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968044" y="3023749"/>
            <a:ext cx="30963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Górna część tablicy</a:t>
            </a:r>
            <a:endParaRPr kumimoji="0" lang="pl-P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Obraz 10" descr="C:\Users\Piotr\Desktop\wzor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61286" y="3555433"/>
            <a:ext cx="2381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4"/>
          <p:cNvSpPr>
            <a:spLocks noGrp="1" noChangeArrowheads="1"/>
          </p:cNvSpPr>
          <p:nvPr>
            <p:ph type="body" idx="2"/>
          </p:nvPr>
        </p:nvSpPr>
        <p:spPr bwMode="auto">
          <a:xfrm>
            <a:off x="4572000" y="3979231"/>
            <a:ext cx="4038599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Pierwsza cyfra - rodzaj niebezpieczeństwa materiału</a:t>
            </a:r>
            <a:endParaRPr kumimoji="0" lang="pl-PL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2 - oznacza gaz</a:t>
            </a:r>
            <a:endParaRPr kumimoji="0" lang="pl-PL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sz="1600" b="1" i="0" u="none" strike="noStrike" cap="none" normalizeH="0" baseline="0" dirty="0">
                <a:ln>
                  <a:noFill/>
                </a:ln>
                <a:solidFill>
                  <a:srgbClr val="CCCCCC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kumimoji="0" lang="pl-PL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3 - łatwopalność cieczy / par / gazów</a:t>
            </a:r>
            <a:endParaRPr kumimoji="0" lang="pl-PL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4 - materiał stały zapalny</a:t>
            </a:r>
            <a:endParaRPr kumimoji="0" lang="pl-PL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5 - materiał utleniający / podtrzymujący palenie</a:t>
            </a:r>
            <a:endParaRPr kumimoji="0" lang="pl-PL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6 - materiał trujący</a:t>
            </a:r>
            <a:endParaRPr kumimoji="0" lang="pl-PL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7 - materiał radioaktywny</a:t>
            </a:r>
            <a:endParaRPr kumimoji="0" lang="pl-PL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8 - materiał żrący</a:t>
            </a:r>
            <a:endParaRPr kumimoji="0" lang="pl-PL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x - zakaz kontaktu materiału z wodą</a:t>
            </a:r>
            <a:endParaRPr kumimoji="0" lang="pl-PL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(wydzielanie gazów łatwopalnych/trujących w kontakcie z wodą )</a:t>
            </a:r>
            <a:endParaRPr kumimoji="0" lang="pl-PL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073667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Moduł">
  <a:themeElements>
    <a:clrScheme name="Moduł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ł">
  <a:themeElements>
    <a:clrScheme name="Moduł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1202</Words>
  <Application>Microsoft Office PowerPoint</Application>
  <PresentationFormat>Pokaz na ekranie (4:3)</PresentationFormat>
  <Paragraphs>180</Paragraphs>
  <Slides>21</Slides>
  <Notes>21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21</vt:i4>
      </vt:variant>
    </vt:vector>
  </HeadingPairs>
  <TitlesOfParts>
    <vt:vector size="32" baseType="lpstr">
      <vt:lpstr>Wingdings</vt:lpstr>
      <vt:lpstr>Tahoma</vt:lpstr>
      <vt:lpstr>Arial Black</vt:lpstr>
      <vt:lpstr>Noto Sans Symbols</vt:lpstr>
      <vt:lpstr>Verdana</vt:lpstr>
      <vt:lpstr>Calibri</vt:lpstr>
      <vt:lpstr>Courier New</vt:lpstr>
      <vt:lpstr>Times New Roman</vt:lpstr>
      <vt:lpstr>Arial</vt:lpstr>
      <vt:lpstr>Moduł</vt:lpstr>
      <vt:lpstr>Moduł</vt:lpstr>
      <vt:lpstr>TEMAT 29:   Postępowanie w czasie akcji z występowaniem substancji niebezpiecznych </vt:lpstr>
      <vt:lpstr>MATERIAŁ NAUCZANIA</vt:lpstr>
      <vt:lpstr>Charakterystyka oznaczeń pojazdów przewożących substancje niebezpieczne </vt:lpstr>
      <vt:lpstr>Zasady i sposoby oznakowania materiałów niebezpiecznych w transporcie</vt:lpstr>
      <vt:lpstr>Prezentacja programu PowerPoint</vt:lpstr>
      <vt:lpstr>Prezentacja programu PowerPoint</vt:lpstr>
      <vt:lpstr>Prezentacja programu PowerPoint</vt:lpstr>
      <vt:lpstr>Zakresy realizacji ratownictwa chemiczno-ekologicznego realizowanego w ramach KSRG</vt:lpstr>
      <vt:lpstr>Zakres podstawowy</vt:lpstr>
      <vt:lpstr>Zakres podstawowy</vt:lpstr>
      <vt:lpstr>Zakres podstawowy</vt:lpstr>
      <vt:lpstr>Zakres podstawowy</vt:lpstr>
      <vt:lpstr>Zakres podstawowy</vt:lpstr>
      <vt:lpstr>Zakres podstawowy</vt:lpstr>
      <vt:lpstr>Zakres podstawowy</vt:lpstr>
      <vt:lpstr>Zakres podstawowy</vt:lpstr>
      <vt:lpstr>Zakres podstawowy</vt:lpstr>
      <vt:lpstr>Zakres podstawowy</vt:lpstr>
      <vt:lpstr>Zasady dojazdu i ustawienia pojazdów</vt:lpstr>
      <vt:lpstr>Bibliografia:</vt:lpstr>
      <vt:lpstr>Bibliografia: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TEMAT 1:   Struktura i organizacja ochrony przeciwpożarowej, Ochotniczych Straży Pożarnych oraz ochrony ludności</dc:title>
  <dc:creator>Mateusz Wróblewski</dc:creator>
  <cp:lastModifiedBy>m.wroblewski</cp:lastModifiedBy>
  <cp:revision>23</cp:revision>
  <dcterms:modified xsi:type="dcterms:W3CDTF">2021-11-08T09:17:42Z</dcterms:modified>
</cp:coreProperties>
</file>