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  <p:sldMasterId id="2147483751" r:id="rId2"/>
  </p:sldMasterIdLst>
  <p:notesMasterIdLst>
    <p:notesMasterId r:id="rId65"/>
  </p:notesMasterIdLst>
  <p:handoutMasterIdLst>
    <p:handoutMasterId r:id="rId66"/>
  </p:handoutMasterIdLst>
  <p:sldIdLst>
    <p:sldId id="1339" r:id="rId3"/>
    <p:sldId id="1338" r:id="rId4"/>
    <p:sldId id="1220" r:id="rId5"/>
    <p:sldId id="1297" r:id="rId6"/>
    <p:sldId id="1298" r:id="rId7"/>
    <p:sldId id="1299" r:id="rId8"/>
    <p:sldId id="1302" r:id="rId9"/>
    <p:sldId id="1340" r:id="rId10"/>
    <p:sldId id="1341" r:id="rId11"/>
    <p:sldId id="1343" r:id="rId12"/>
    <p:sldId id="1352" r:id="rId13"/>
    <p:sldId id="1353" r:id="rId14"/>
    <p:sldId id="1293" r:id="rId15"/>
    <p:sldId id="1354" r:id="rId16"/>
    <p:sldId id="1304" r:id="rId17"/>
    <p:sldId id="1342" r:id="rId18"/>
    <p:sldId id="1307" r:id="rId19"/>
    <p:sldId id="1308" r:id="rId20"/>
    <p:sldId id="1351" r:id="rId21"/>
    <p:sldId id="1228" r:id="rId22"/>
    <p:sldId id="1344" r:id="rId23"/>
    <p:sldId id="1292" r:id="rId24"/>
    <p:sldId id="1355" r:id="rId25"/>
    <p:sldId id="1345" r:id="rId26"/>
    <p:sldId id="1346" r:id="rId27"/>
    <p:sldId id="1347" r:id="rId28"/>
    <p:sldId id="1348" r:id="rId29"/>
    <p:sldId id="1349" r:id="rId30"/>
    <p:sldId id="1356" r:id="rId31"/>
    <p:sldId id="1357" r:id="rId32"/>
    <p:sldId id="1363" r:id="rId33"/>
    <p:sldId id="1358" r:id="rId34"/>
    <p:sldId id="1359" r:id="rId35"/>
    <p:sldId id="1360" r:id="rId36"/>
    <p:sldId id="1361" r:id="rId37"/>
    <p:sldId id="1362" r:id="rId38"/>
    <p:sldId id="1364" r:id="rId39"/>
    <p:sldId id="1365" r:id="rId40"/>
    <p:sldId id="1366" r:id="rId41"/>
    <p:sldId id="1367" r:id="rId42"/>
    <p:sldId id="1296" r:id="rId43"/>
    <p:sldId id="1368" r:id="rId44"/>
    <p:sldId id="1369" r:id="rId45"/>
    <p:sldId id="1370" r:id="rId46"/>
    <p:sldId id="1371" r:id="rId47"/>
    <p:sldId id="1379" r:id="rId48"/>
    <p:sldId id="1373" r:id="rId49"/>
    <p:sldId id="1374" r:id="rId50"/>
    <p:sldId id="1295" r:id="rId51"/>
    <p:sldId id="1375" r:id="rId52"/>
    <p:sldId id="1376" r:id="rId53"/>
    <p:sldId id="1377" r:id="rId54"/>
    <p:sldId id="1378" r:id="rId55"/>
    <p:sldId id="1382" r:id="rId56"/>
    <p:sldId id="1383" r:id="rId57"/>
    <p:sldId id="1380" r:id="rId58"/>
    <p:sldId id="1381" r:id="rId59"/>
    <p:sldId id="1221" r:id="rId60"/>
    <p:sldId id="1239" r:id="rId61"/>
    <p:sldId id="1384" r:id="rId62"/>
    <p:sldId id="1385" r:id="rId63"/>
    <p:sldId id="1350" r:id="rId6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F17"/>
    <a:srgbClr val="1B676B"/>
    <a:srgbClr val="008000"/>
    <a:srgbClr val="245C8D"/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7" autoAdjust="0"/>
    <p:restoredTop sz="94083" autoAdjust="0"/>
  </p:normalViewPr>
  <p:slideViewPr>
    <p:cSldViewPr snapToGrid="0">
      <p:cViewPr varScale="1">
        <p:scale>
          <a:sx n="68" d="100"/>
          <a:sy n="68" d="100"/>
        </p:scale>
        <p:origin x="77" y="4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18.10.2023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18.10.2023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2501900"/>
            <a:ext cx="10426700" cy="25527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2"/>
            <a:ext cx="467360" cy="6858001"/>
          </a:xfrm>
          <a:prstGeom prst="rect">
            <a:avLst/>
          </a:prstGeom>
          <a:solidFill>
            <a:srgbClr val="1D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5" name="Obraz 4" descr="napis MC nad białoczerwoną belką " title="logo skrócone ministerstwa cyfryzacj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65296"/>
            <a:ext cx="866820" cy="86682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 userDrawn="1"/>
        </p:nvSpPr>
        <p:spPr>
          <a:xfrm>
            <a:off x="2252413" y="292072"/>
            <a:ext cx="7350105" cy="81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0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</a:t>
            </a:r>
            <a:br>
              <a:rPr lang="pl-PL" sz="20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Ministerstwo Cyfryzacji</a:t>
            </a:r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AB5F14-90A8-4030-9E04-D33DBF0B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BDD4FE0-350F-4067-A5E8-5C41F8E0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D7F1D57-D3E5-4961-BD0A-D0D7ED18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3D0BBE8-AF72-487C-984C-C837E690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1DF880-04E5-411E-9125-835DDB39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23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2CECA9-7CD3-4D02-B669-1D51898B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AC6E68-26BE-43AE-B1B0-1E0C40B8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CD6406-AE5E-4BF6-8D12-FCF40C1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58CDF94-194B-4A7B-AA22-56482999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B8C79D0-9BBD-4FA6-9DCC-FBC594E4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89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51EBFF-851F-4F83-941D-6F717031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EB93F42-4614-4478-BB27-80D66BF0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9F38C97-C354-4236-BADD-4124C1BA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3FD249B-AB6D-409D-BF0D-E301B09A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D60AEDB-6F20-496D-8BD9-2B8D5780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5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22D09B-69CB-4BFF-82BF-0FA2E583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867887-F3B4-490E-9857-7A74D5A4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95168A4-FF87-4A3E-9175-2A9A55C9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B92C551-39D0-4F15-9FF9-17015D22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12073B4-8983-4802-B91E-69D01E03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D35F1B2-1C9E-4036-B0A2-1408824B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65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B1199C-6FD5-4FB8-A312-FCC69CDA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AAB1114-5771-4727-B396-4BE062A8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70F673C-4E14-4F28-A7A7-B663E7C2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8E3F10-1040-4BEA-8074-74F5D97AE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40EA57E-E43B-4F4A-B12C-4B12D0426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72B7F8E-1315-4F5C-A0A6-B5C6A71D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845EDD7A-B5A3-4045-AB57-F0D4ECE9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4C92ED9-44AF-451A-923C-485EC6DA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98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751C72-284F-4113-86B8-B0656677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54CD597-07D6-4D15-AFA9-DABCAAF2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4B33137-16E2-49AC-90A4-54C152DC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16D4466-C4AB-455B-B1D8-15D0CF95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91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0EE9C72-71E0-41EE-9DFE-68D65C5B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10C6336-BE53-4914-8933-C2EEEE9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BAA3238-9BBC-4A43-99A7-E63A23C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8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28BF59-66AF-4A3F-80B0-DBDDA98C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736645-1CCF-48A2-8DA9-613CF6DC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49FBF4B-653C-4A20-A459-ED1A72156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792B623-2FFF-47F5-9DC4-3E6614CA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C29B4EE-E4A4-49F8-AB18-6D242CF3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F4AA76B-4EC3-42FE-AD54-65B1DEE9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92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702732"/>
            <a:ext cx="824753" cy="228602"/>
          </a:xfrm>
          <a:prstGeom prst="rect">
            <a:avLst/>
          </a:prstGeom>
          <a:solidFill>
            <a:srgbClr val="1D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25D4B4-7067-4992-A79A-92BAFFE0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916B022-5CF8-4B4F-9502-037759994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5C85304-56E1-4CD6-B353-DF6C7CDD9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A11003E-8BB2-40EC-A1F3-9015AF59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33386AE-D6B0-46AC-A7FB-3765FDFB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7952444-40DC-4EBB-8E72-36078749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63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363D45-2CD0-4968-B48B-80DA7C9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FEDA3A-81D5-4E08-B6CA-ABF4D892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EF84FE0-D769-4B70-8F46-48149118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2BFB99-12E8-4E2D-A1B4-03E80F79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CB40AE-08AB-4087-8EBD-01D01000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6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E940544-0352-4FC8-8175-81912D1FC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9A682ED-8AC1-408D-B1FA-744A0097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58622CE-D90F-4639-A6D3-AFA4746F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020EEE9-11CA-455B-AD11-3B700B17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5FF4DB8-A339-4749-8B55-083214F2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5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rostokąt 2"/>
          <p:cNvSpPr/>
          <p:nvPr userDrawn="1"/>
        </p:nvSpPr>
        <p:spPr>
          <a:xfrm flipV="1">
            <a:off x="1" y="3310466"/>
            <a:ext cx="685800" cy="423334"/>
          </a:xfrm>
          <a:prstGeom prst="rect">
            <a:avLst/>
          </a:prstGeom>
          <a:solidFill>
            <a:srgbClr val="1D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6F17"/>
          </a:solidFill>
          <a:ln>
            <a:solidFill>
              <a:srgbClr val="1B6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447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3774"/>
            <a:ext cx="5181600" cy="5006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53200" y="993773"/>
            <a:ext cx="5181600" cy="50069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CB38E04-F5B4-4EDF-9087-1E3F45D6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ADB3BD1-F5B9-468A-8B95-2CB4A966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8ED9A27-5C4D-4C7E-892F-4D9B94908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36E5FFD-089A-48EB-8F6D-A0DD29828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4A663D7-1311-47A2-862D-111C7C30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1833-2C02-4DE9-B16E-C7D39FEFFF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3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ay.google.com/store/apps/details?id=com.google.android.apps.accessibility.auditor&amp;hl=en_US&amp;gl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ostepnosc-cyfrowa/jak-automatycznie-testowac-dostepnosc-cyfrowa-aplikacji-mobilnych" TargetMode="External"/><Relationship Id="rId2" Type="http://schemas.openxmlformats.org/officeDocument/2006/relationships/hyperlink" Target="https://www.gov.pl/web/dostepnosc-cyfrowa/jak-automatycznie-testowac-dostepnosc-cyfrowa-stron-internetowy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v.pl/web/dostepnosc-cyfrowa/jak-zbadac-czy-strona-www-jest-dostepna-cyfrow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jak-zbadac-czy-strona-www-jest-dostepna-cyfrow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im.org/standards/wcag/checklis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v.pl/web/dostepnosc-cyfrowa/jak-zbadac-czy-strona-www-jest-dostepna-cyfrow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jak-badac-dostepnosc-cyfrowa-z-uzyciem-technologii-asystujacyc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vda.pl/pobierz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jak-wykonac-badanie-uzytecznosci-z-osobami-z-niepelnosprawnosciam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ostepnosc-cyfrowa/jak-znalezc-podstawowe-bledy-dostepnosci-cyfrowej-aplikacji-mobilnej" TargetMode="External"/><Relationship Id="rId2" Type="http://schemas.openxmlformats.org/officeDocument/2006/relationships/hyperlink" Target="https://www.gov.pl/web/dostepnosc-cyfrowa/jak-znalezc-podstawowe-bledy-dostepnosci-cyfrowej-strony-internetowej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kiranshastry" TargetMode="External"/><Relationship Id="rId2" Type="http://schemas.openxmlformats.org/officeDocument/2006/relationships/hyperlink" Target="https://www.freepi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aticon.com/authors/monkik" TargetMode="External"/><Relationship Id="rId5" Type="http://schemas.openxmlformats.org/officeDocument/2006/relationships/hyperlink" Target="https://www.flaticon.com/authors/eucalyp" TargetMode="External"/><Relationship Id="rId4" Type="http://schemas.openxmlformats.org/officeDocument/2006/relationships/hyperlink" Target="https://www.flaticon.com/authors/kalashny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ave.webaim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pgi.com/arc-platform/arc-toolki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8767" y="2637575"/>
            <a:ext cx="10425490" cy="2180805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b="1" dirty="0">
                <a:latin typeface="Lato Black" panose="020F0A02020204030203" pitchFamily="34" charset="-18"/>
              </a:rPr>
              <a:t>METODY BADANIA</a:t>
            </a:r>
            <a:br>
              <a:rPr lang="pl-PL" b="1" dirty="0">
                <a:latin typeface="Lato Black" panose="020F0A02020204030203" pitchFamily="34" charset="-18"/>
              </a:rPr>
            </a:br>
            <a:r>
              <a:rPr lang="pl-PL" b="1" dirty="0">
                <a:latin typeface="Lato Black" panose="020F0A02020204030203" pitchFamily="34" charset="-18"/>
              </a:rPr>
              <a:t>DOSTĘPNOŚCI CYFROWEJ</a:t>
            </a:r>
          </a:p>
        </p:txBody>
      </p:sp>
      <p:pic>
        <p:nvPicPr>
          <p:cNvPr id="3" name="Picture 2" descr="Logotypy związane z finansowaniem projektu — Fundusze Europejskie Program Operacyjny Polska Cyfrowa, Rzeczpospolita Polska, Europejski Fundusz Społeczny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67" y="6009642"/>
            <a:ext cx="4714323" cy="6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</a:t>
            </a:r>
            <a:r>
              <a:rPr lang="pl-PL" dirty="0">
                <a:hlinkClick r:id="rId2"/>
              </a:rPr>
              <a:t>Accessibility </a:t>
            </a:r>
            <a:r>
              <a:rPr lang="pl-PL" dirty="0" err="1">
                <a:hlinkClick r:id="rId2"/>
              </a:rPr>
              <a:t>Scanner</a:t>
            </a:r>
            <a:endParaRPr lang="pl-PL" dirty="0"/>
          </a:p>
        </p:txBody>
      </p:sp>
      <p:pic>
        <p:nvPicPr>
          <p:cNvPr id="4" name="Obraz 3" descr="Ekran wstępny aplikacji Accessibility Scanner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92" y="1281594"/>
            <a:ext cx="2357466" cy="5107843"/>
          </a:xfrm>
          <a:prstGeom prst="rect">
            <a:avLst/>
          </a:prstGeom>
        </p:spPr>
      </p:pic>
      <p:pic>
        <p:nvPicPr>
          <p:cNvPr id="3" name="Obraz 2" descr="Lista błędów w aplikacji — wynik analizy wykonanej za pomocą Acesssibility Scanner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1" y="1289166"/>
            <a:ext cx="2350476" cy="50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6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testów automatycznych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wynik otrzymujesz od razu lub po kilku minutach </a:t>
            </a:r>
            <a:r>
              <a:rPr lang="pl-PL" sz="2000" dirty="0"/>
              <a:t>—</a:t>
            </a:r>
            <a:r>
              <a:rPr lang="pl-PL" sz="2100" dirty="0"/>
              <a:t> widzisz, gdzie są błędy, najczęściej są graficznie oznaczone na widoku badanej podstrony;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umożliwiają ogólną orientację</a:t>
            </a:r>
            <a:r>
              <a:rPr lang="pl-PL" sz="2100" dirty="0"/>
              <a:t> w stanie dostępności cyfrowej </a:t>
            </a:r>
            <a:r>
              <a:rPr lang="pl-PL" sz="2000" dirty="0"/>
              <a:t>—</a:t>
            </a:r>
            <a:r>
              <a:rPr lang="pl-PL" sz="2100" dirty="0"/>
              <a:t> nie musisz płacić za proste działania ekspertowi od dostępności cyfrowej;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są </a:t>
            </a:r>
            <a:r>
              <a:rPr lang="pl-PL" sz="2100" b="1" dirty="0"/>
              <a:t>pomocne dla developerów </a:t>
            </a:r>
            <a:r>
              <a:rPr lang="pl-PL" sz="2100" dirty="0"/>
              <a:t>— szybko wychwycony błąd łatwiej poprawić;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to </a:t>
            </a:r>
            <a:r>
              <a:rPr lang="pl-PL" sz="2100" b="1" dirty="0"/>
              <a:t>najtańszy sposób testowania </a:t>
            </a:r>
            <a:r>
              <a:rPr lang="pl-PL" sz="2100" dirty="0"/>
              <a:t>dostępności cyfrowej;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jest </a:t>
            </a:r>
            <a:r>
              <a:rPr lang="pl-PL" sz="2100" b="1" dirty="0"/>
              <a:t>duży wybór narzędzi </a:t>
            </a:r>
            <a:r>
              <a:rPr lang="pl-PL" sz="2100" dirty="0"/>
              <a:t>do takich testów — sprawdź, </a:t>
            </a:r>
            <a:r>
              <a:rPr lang="pl-PL" sz="2100" dirty="0">
                <a:hlinkClick r:id="rId2"/>
              </a:rPr>
              <a:t>listę narzędzi do automatycznej analizy stron</a:t>
            </a:r>
            <a:r>
              <a:rPr lang="pl-PL" sz="2100" dirty="0"/>
              <a:t> i </a:t>
            </a:r>
            <a:r>
              <a:rPr lang="pl-PL" sz="2100" dirty="0">
                <a:hlinkClick r:id="rId3"/>
              </a:rPr>
              <a:t>listę narzędzi do automatycznej analizy aplikacji</a:t>
            </a:r>
            <a:r>
              <a:rPr lang="pl-PL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30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testów automatycznych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462984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badają tylko wybrane elementy </a:t>
            </a:r>
            <a:r>
              <a:rPr lang="pl-PL" sz="2100" dirty="0"/>
              <a:t>dostępności cyfrowej </a:t>
            </a:r>
            <a:r>
              <a:rPr lang="pl-PL" sz="2000" dirty="0"/>
              <a:t>—</a:t>
            </a:r>
            <a:r>
              <a:rPr lang="pl-PL" sz="2100" dirty="0"/>
              <a:t> na przykład nie dowiesz się, czy treść tekstu alternatywnego pasuje do grafiki (test sprawdza czy jest atrybut &lt;alt&gt;, ale nie jego treść);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nie pozwalają stwierdzić, czy strona lub aplikacja jest zgodna z ustawą </a:t>
            </a:r>
            <a:br>
              <a:rPr lang="pl-PL" sz="2100" b="1" dirty="0"/>
            </a:br>
            <a:r>
              <a:rPr lang="pl-PL" sz="2100" b="1" dirty="0"/>
              <a:t>o dostępności cyfrowej/WCAG itp.;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wbrew pozorom </a:t>
            </a:r>
            <a:r>
              <a:rPr lang="pl-PL" sz="2100" b="1" dirty="0"/>
              <a:t>wymagają wiedzy, żeby zinterpretować prawidłowo wynik </a:t>
            </a:r>
            <a:r>
              <a:rPr lang="pl-PL" sz="2000" dirty="0"/>
              <a:t>—</a:t>
            </a:r>
            <a:r>
              <a:rPr lang="pl-PL" sz="2100" b="1" dirty="0"/>
              <a:t> </a:t>
            </a:r>
            <a:r>
              <a:rPr lang="pl-PL" sz="2100" dirty="0"/>
              <a:t>często wskazuję miejsca, gdzie potencjalnie może być błąd ale człowiek musi zdecydować;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bazują głównie na analizie kodu danej podstrony lub ekranu </a:t>
            </a:r>
            <a:r>
              <a:rPr lang="pl-PL" sz="2000" dirty="0"/>
              <a:t>—</a:t>
            </a:r>
            <a:r>
              <a:rPr lang="pl-PL" sz="2100" dirty="0"/>
              <a:t> nie przetestujesz nimi np. wstępnych makiet, całego procesu.</a:t>
            </a:r>
          </a:p>
        </p:txBody>
      </p:sp>
    </p:spTree>
    <p:extLst>
      <p:ext uri="{BB962C8B-B14F-4D97-AF65-F5344CB8AC3E}">
        <p14:creationId xmlns:p14="http://schemas.microsoft.com/office/powerpoint/2010/main" val="400961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BADANIE EKSPERCKIE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5424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badanie eksperckie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5809555" cy="47024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to najbardziej kompleksowa metoda badania dostępności cyfrowej; 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wykonuje je ekspert — osoba, która ma doświadczenie w testowaniu dostępności cyfrowej i która potrafi interpretować uzyskane wyniki;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może oceniać wszystkie niezgodności z </a:t>
            </a:r>
            <a:r>
              <a:rPr lang="pl-PL" sz="2100" u="sng" dirty="0">
                <a:hlinkClick r:id="rId2"/>
              </a:rPr>
              <a:t>wytycznymi dla dostępności treści internetowych (WCAG</a:t>
            </a:r>
            <a:r>
              <a:rPr lang="pl-PL" sz="2100" dirty="0">
                <a:hlinkClick r:id="rId2"/>
              </a:rPr>
              <a:t>)</a:t>
            </a:r>
            <a:r>
              <a:rPr lang="pl-PL" sz="2100" dirty="0"/>
              <a:t>;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często łączy w sobie różne metody badawcze. </a:t>
            </a:r>
          </a:p>
        </p:txBody>
      </p:sp>
      <p:pic>
        <p:nvPicPr>
          <p:cNvPr id="5" name="Obraz 4" descr="Symboliczna lupa, obrazy i dokumenty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830" y="1981409"/>
            <a:ext cx="3477958" cy="347795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sng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sng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sng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sng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4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i do czego warto stosować badanie eksperckie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4556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W kluczowych momentach projektu, na przykład: </a:t>
            </a:r>
          </a:p>
          <a:p>
            <a:pPr marL="1028700" lvl="1" indent="-342900"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na początku projektu, jeśli w jego trakcie chcemy zmieniać lub wykorzystywać istniejące rozwiązanie cyfrowe;</a:t>
            </a:r>
          </a:p>
          <a:p>
            <a:pPr marL="1028700" lvl="1" indent="-342900"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przy odbiorze rozwiązań cyfrowych lub ich komponentów od podwykonawcy;</a:t>
            </a:r>
          </a:p>
          <a:p>
            <a:pPr marL="1028700" lvl="1" indent="-342900"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jako podsumowanie wszystkich prac na rzecz dostępności cyfrowej.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Zastosowanie badania eksperckiego wyłącznie na koniec projektu najczęściej nie ma sensu — zabraknie czasu na wdrożenie ewentualnych zmian.</a:t>
            </a:r>
          </a:p>
        </p:txBody>
      </p:sp>
    </p:spTree>
    <p:extLst>
      <p:ext uri="{BB962C8B-B14F-4D97-AF65-F5344CB8AC3E}">
        <p14:creationId xmlns:p14="http://schemas.microsoft.com/office/powerpoint/2010/main" val="32417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potrzebne do wykonania badania eksperckiego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/>
              <a:t>odpowiedni ekspert </a:t>
            </a:r>
            <a:r>
              <a:rPr lang="pl-PL" sz="2000" dirty="0"/>
              <a:t>—</a:t>
            </a:r>
            <a:r>
              <a:rPr lang="pl-PL" sz="2100" dirty="0"/>
              <a:t> nie każdy zna się na każdym rodzaju technologii, czy specjalizuje w audytach;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jasno określony </a:t>
            </a:r>
            <a:r>
              <a:rPr lang="pl-PL" sz="2100" b="1" dirty="0"/>
              <a:t>zakres badania </a:t>
            </a:r>
            <a:r>
              <a:rPr lang="pl-PL" sz="2000" dirty="0"/>
              <a:t>—</a:t>
            </a:r>
            <a:r>
              <a:rPr lang="pl-PL" sz="2100" dirty="0"/>
              <a:t> badanie jest szczegółowe i długotrwałe, więc lista elementów do zbadania będzie ograniczona </a:t>
            </a:r>
            <a:r>
              <a:rPr lang="pl-PL" sz="2000" dirty="0"/>
              <a:t>—</a:t>
            </a:r>
            <a:r>
              <a:rPr lang="pl-PL" sz="2100" dirty="0"/>
              <a:t> wybierz je rozsądnie; 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świadomość </a:t>
            </a:r>
            <a:r>
              <a:rPr lang="pl-PL" sz="2100" b="1" dirty="0"/>
              <a:t>kto i do czego ma wykorzystać wyniki </a:t>
            </a:r>
            <a:r>
              <a:rPr lang="pl-PL" sz="2100" dirty="0"/>
              <a:t>badania </a:t>
            </a:r>
            <a:r>
              <a:rPr lang="pl-PL" sz="2000" dirty="0"/>
              <a:t>—</a:t>
            </a:r>
            <a:r>
              <a:rPr lang="pl-PL" sz="2100" dirty="0"/>
              <a:t> innych rekomendacji potrzebuje zespół z wiedzą </a:t>
            </a:r>
            <a:r>
              <a:rPr lang="pl-PL" sz="2100" dirty="0" err="1"/>
              <a:t>dostępnościową</a:t>
            </a:r>
            <a:r>
              <a:rPr lang="pl-PL" sz="2100" dirty="0"/>
              <a:t>, a innych nieznający się na tym temacie </a:t>
            </a:r>
            <a:r>
              <a:rPr lang="pl-PL" sz="2000" dirty="0"/>
              <a:t>—</a:t>
            </a:r>
            <a:r>
              <a:rPr lang="pl-PL" sz="2100" dirty="0"/>
              <a:t> forma i zawartość raportu wpłynie na koszty badania.</a:t>
            </a:r>
          </a:p>
        </p:txBody>
      </p:sp>
    </p:spTree>
    <p:extLst>
      <p:ext uri="{BB962C8B-B14F-4D97-AF65-F5344CB8AC3E}">
        <p14:creationId xmlns:p14="http://schemas.microsoft.com/office/powerpoint/2010/main" val="254444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badania eksperckiego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zależy od wielkości badanej próby i dodatkowych metod badawczych </a:t>
            </a:r>
            <a:r>
              <a:rPr lang="pl-PL" sz="2000" dirty="0"/>
              <a:t>—</a:t>
            </a:r>
            <a:r>
              <a:rPr lang="pl-PL" sz="2100" b="1" dirty="0"/>
              <a:t> </a:t>
            </a:r>
            <a:r>
              <a:rPr lang="pl-PL" sz="2100" dirty="0"/>
              <a:t>np. liczby podstron,  korzystania z testów z użytkownikami; czasem jeden audyt składa się z badania podstawowego i badania weryfikującego (po wdrożeniu poprawek);</a:t>
            </a:r>
            <a:endParaRPr lang="pl-PL" sz="21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od jednego do nawet kilkunastu tysięcy złotych.</a:t>
            </a:r>
          </a:p>
        </p:txBody>
      </p:sp>
    </p:spTree>
    <p:extLst>
      <p:ext uri="{BB962C8B-B14F-4D97-AF65-F5344CB8AC3E}">
        <p14:creationId xmlns:p14="http://schemas.microsoft.com/office/powerpoint/2010/main" val="377858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Raport z badania eksperckiego — przykład 1.</a:t>
            </a:r>
          </a:p>
        </p:txBody>
      </p:sp>
      <p:pic>
        <p:nvPicPr>
          <p:cNvPr id="6" name="Obraz 5" descr="Fragment przykładowego raportu — przykad 1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30" y="1399175"/>
            <a:ext cx="10058400" cy="42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Raport z badania eksperckiego — przykład 2.</a:t>
            </a:r>
          </a:p>
        </p:txBody>
      </p:sp>
      <p:pic>
        <p:nvPicPr>
          <p:cNvPr id="5" name="Obraz 4" descr="Fragment przykładowego raportu — przykład 2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" y="1557366"/>
            <a:ext cx="5751499" cy="50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badania są ważne w koordynacji i zarządzaniu?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913831"/>
            <a:ext cx="10560424" cy="437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badania pozwalają kontrolować stan dostępności cyfrowej w projekcie;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jest wiele różnych metod badawczych — każda ma swoje wady, zalety, ale też koszt — świadomość tych różnic pozwala lepiej planować cały projekt;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 deklaracji dostępności to dany podmiot oświadcza jaki jest stan dostępności jego rozwiązania cyfrowego — bez badań nie sposób zrobić tego świadomie.</a:t>
            </a:r>
          </a:p>
        </p:txBody>
      </p:sp>
    </p:spTree>
    <p:extLst>
      <p:ext uri="{BB962C8B-B14F-4D97-AF65-F5344CB8AC3E}">
        <p14:creationId xmlns:p14="http://schemas.microsoft.com/office/powerpoint/2010/main" val="184403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badania eksperckiego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4530"/>
            <a:ext cx="10304630" cy="3610870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bada wiele elementów dostępności cyfrowej </a:t>
            </a:r>
            <a:r>
              <a:rPr lang="pl-PL" sz="2000" dirty="0"/>
              <a:t>—</a:t>
            </a:r>
            <a:r>
              <a:rPr lang="pl-PL" sz="2100" dirty="0"/>
              <a:t> szczegółowy zakres takiego badania ustal wcześniej z ekspertem;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pozwala stwierdzić, czy strona lub aplikacja jest zgodna z wymaganiami dostępności cyfrowej dla podmiotów publicznych;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raport z takiego badania może zawierać, oprócz opisu problemów, także podpowiedzi i rekomendacje </a:t>
            </a:r>
            <a:r>
              <a:rPr lang="pl-PL" sz="2000" dirty="0"/>
              <a:t>—</a:t>
            </a:r>
            <a:r>
              <a:rPr lang="pl-PL" sz="2100" dirty="0"/>
              <a:t> gdy zlecasz takie badanie, pamiętaj, żeby wprost wymagać takich podpowiedzi.</a:t>
            </a:r>
          </a:p>
        </p:txBody>
      </p:sp>
    </p:spTree>
    <p:extLst>
      <p:ext uri="{BB962C8B-B14F-4D97-AF65-F5344CB8AC3E}">
        <p14:creationId xmlns:p14="http://schemas.microsoft.com/office/powerpoint/2010/main" val="177207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badania eksperckiego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4530"/>
            <a:ext cx="10304630" cy="3610870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długo trwa </a:t>
            </a:r>
            <a:r>
              <a:rPr lang="pl-PL" sz="2000" dirty="0"/>
              <a:t>—</a:t>
            </a:r>
            <a:r>
              <a:rPr lang="pl-PL" sz="2100" b="1" dirty="0"/>
              <a:t> </a:t>
            </a:r>
            <a:r>
              <a:rPr lang="pl-PL" sz="2100" dirty="0"/>
              <a:t>w zależności od wielkości badanej strony internetowej może zająć (średnio) około dwóch tygodni</a:t>
            </a:r>
            <a:r>
              <a:rPr lang="pl-PL" sz="2100" b="1" dirty="0"/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mała liczba specjalistów od dostępności cyfrowej w Polsce </a:t>
            </a:r>
            <a:r>
              <a:rPr lang="pl-PL" sz="2000" dirty="0"/>
              <a:t>—</a:t>
            </a:r>
            <a:r>
              <a:rPr lang="pl-PL" sz="2100" b="1" dirty="0"/>
              <a:t> </a:t>
            </a:r>
            <a:r>
              <a:rPr lang="pl-PL" sz="2100" dirty="0"/>
              <a:t>poszukiwanie specjalisty z odpowiednim doświadczeniem w badaniach eksperckich dostępności cyfrowej może znacznie wydłużyć czas oczekiwania na wyniki;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możesz mieć trudność, by wdrożyć wszystkie rekomendacje z badania </a:t>
            </a:r>
            <a:r>
              <a:rPr lang="pl-PL" sz="2000" dirty="0"/>
              <a:t>—</a:t>
            </a:r>
            <a:r>
              <a:rPr lang="pl-PL" sz="2100" b="1" dirty="0"/>
              <a:t> </a:t>
            </a:r>
            <a:r>
              <a:rPr lang="pl-PL" sz="2100" dirty="0"/>
              <a:t>zwłaszcza gdy badanie robi zewnętrzny specjalista, który nie zna specyfiki danego rozwiązania;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najwyższy koszt wśród metod badawczych.</a:t>
            </a:r>
          </a:p>
        </p:txBody>
      </p:sp>
    </p:spTree>
    <p:extLst>
      <p:ext uri="{BB962C8B-B14F-4D97-AF65-F5344CB8AC3E}">
        <p14:creationId xmlns:p14="http://schemas.microsoft.com/office/powerpoint/2010/main" val="377010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TEST Z UŻYCIEM LISTY KONTROLNEJ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9723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lista kontrolna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5809555" cy="47024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to lista pytań, na które musisz odpowiedzieć, aby ocenić stan dostępności cyfrowej lub znaleźć błędy z nią związane;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jest wiele list kontrolnych do badania dostępności cyfrowej — ich złożoność </a:t>
            </a:r>
            <a:br>
              <a:rPr lang="pl-PL" sz="2100" dirty="0"/>
            </a:br>
            <a:r>
              <a:rPr lang="pl-PL" sz="2100" dirty="0"/>
              <a:t>i kompleksowość jest bardzo różna;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przygotowaliśmy </a:t>
            </a:r>
            <a:r>
              <a:rPr lang="pl-PL" sz="2100" u="sng" dirty="0">
                <a:hlinkClick r:id="rId2"/>
              </a:rPr>
              <a:t>listę kontrolną CRKC do badania dostępności stron internetowych</a:t>
            </a:r>
            <a:r>
              <a:rPr lang="pl-PL" sz="2100" dirty="0"/>
              <a:t> (pracujemy nad listą do badania aplikacji mobilnych).</a:t>
            </a:r>
          </a:p>
        </p:txBody>
      </p:sp>
      <p:pic>
        <p:nvPicPr>
          <p:cNvPr id="6" name="Obraz 5" descr="Symboliczna lista kontrolna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470" y="1981409"/>
            <a:ext cx="3424750" cy="3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i do czego warto stosować listę kontrolną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lista kontrolna może być wykorzystywana w każdym momencie projektu;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pytania z listy możesz przyporządkować do poszczególnych pracowników (zespołów) i wdrożyć je jako element procedur projektowych/procedur jakościowych;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listę kontrolną CRKC możesz wykorzystać jako zakres badania eksperckiego.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27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potrzebne do wykonania badania z listą kontrolną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lista kontrolna </a:t>
            </a:r>
            <a:r>
              <a:rPr lang="pl-PL" sz="2000" dirty="0"/>
              <a:t>—</a:t>
            </a:r>
            <a:r>
              <a:rPr lang="pl-PL" sz="2100" dirty="0"/>
              <a:t> jest ich wiele, </a:t>
            </a:r>
            <a:r>
              <a:rPr lang="pl-PL" sz="2100" dirty="0">
                <a:hlinkClick r:id="rId2"/>
              </a:rPr>
              <a:t>rekomendujemy listę kontrolną CRKC</a:t>
            </a:r>
            <a:r>
              <a:rPr lang="pl-PL" sz="2100" dirty="0"/>
              <a:t>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ludzie, którzy potrafią odpowiedzieć na pytania z listy </a:t>
            </a:r>
            <a:r>
              <a:rPr lang="pl-PL" sz="2000" dirty="0"/>
              <a:t>—</a:t>
            </a:r>
            <a:r>
              <a:rPr lang="pl-PL" sz="2100" dirty="0"/>
              <a:t> np. lista CRKC ma 3 poziomy </a:t>
            </a:r>
            <a:r>
              <a:rPr lang="pl-PL" sz="2000" dirty="0"/>
              <a:t>—</a:t>
            </a:r>
            <a:r>
              <a:rPr lang="pl-PL" sz="2100" dirty="0"/>
              <a:t> pierwszy nie wymaga wiedzy technicznej;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czas </a:t>
            </a:r>
            <a:r>
              <a:rPr lang="pl-PL" sz="2000" dirty="0"/>
              <a:t>—</a:t>
            </a:r>
            <a:r>
              <a:rPr lang="pl-PL" sz="2100" dirty="0"/>
              <a:t> szczególnie, gdy badanie ma obejmować wiele podstron/ekranów.</a:t>
            </a:r>
          </a:p>
        </p:txBody>
      </p:sp>
    </p:spTree>
    <p:extLst>
      <p:ext uri="{BB962C8B-B14F-4D97-AF65-F5344CB8AC3E}">
        <p14:creationId xmlns:p14="http://schemas.microsoft.com/office/powerpoint/2010/main" val="3138697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testu z użyciem listy kontrolnej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listy kontrolne są najczęściej bezpłatne,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czasem listy kontrolne są częścią rozbudowanych programów do automatycznego testowania dostępności cyfrowej — ułatwiają zbieranie informacji i analizowanie wyników testów automatycznych — tego typu programy są płatne (patrz testy automatyczne). </a:t>
            </a:r>
          </a:p>
        </p:txBody>
      </p:sp>
    </p:spTree>
    <p:extLst>
      <p:ext uri="{BB962C8B-B14F-4D97-AF65-F5344CB8AC3E}">
        <p14:creationId xmlns:p14="http://schemas.microsoft.com/office/powerpoint/2010/main" val="301087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</a:t>
            </a:r>
            <a:r>
              <a:rPr lang="pl-PL" dirty="0">
                <a:hlinkClick r:id="rId2"/>
              </a:rPr>
              <a:t>lista kontrolna </a:t>
            </a:r>
            <a:r>
              <a:rPr lang="pl-PL" dirty="0" err="1">
                <a:hlinkClick r:id="rId2"/>
              </a:rPr>
              <a:t>Webaim</a:t>
            </a:r>
            <a:endParaRPr lang="pl-PL" dirty="0"/>
          </a:p>
        </p:txBody>
      </p:sp>
      <p:pic>
        <p:nvPicPr>
          <p:cNvPr id="5" name="Obraz 4" descr="Fragment tabeli z pytaniami listy kontrolnej Webaim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" y="1281594"/>
            <a:ext cx="4822584" cy="5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4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</a:t>
            </a:r>
            <a:r>
              <a:rPr lang="pl-PL" dirty="0">
                <a:hlinkClick r:id="rId2"/>
              </a:rPr>
              <a:t>lista kontrolna CRKC</a:t>
            </a:r>
            <a:endParaRPr lang="pl-PL" dirty="0"/>
          </a:p>
        </p:txBody>
      </p:sp>
      <p:pic>
        <p:nvPicPr>
          <p:cNvPr id="3" name="Obraz 2" descr="Przykładowe pytanie z listy kontrolnej CRKC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" y="1281595"/>
            <a:ext cx="4535020" cy="53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4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testu z użyciem listy kontrolnej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4529"/>
            <a:ext cx="10304630" cy="4301927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samodzielnie możesz sprawdzić, czy wykonawca strony internetowej nie popełnił w niej błędów w dostępności cyfrowej </a:t>
            </a:r>
            <a:r>
              <a:rPr lang="pl-PL" sz="2100" dirty="0"/>
              <a:t>— warto zweryfikować to, zanim zapłacisz za zamówioną stronę internetową;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pomogą odnaleźć bariery w dostępności cyfrowej </a:t>
            </a:r>
            <a:r>
              <a:rPr lang="pl-PL" sz="2100" dirty="0"/>
              <a:t>— nawet jedna taka bariera sprawia, że niektórzy użytkownicy nie skorzystają z takiej strony;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lista krok po kroku opisuje niezbędne działania — </a:t>
            </a:r>
            <a:r>
              <a:rPr lang="pl-PL" sz="2100" dirty="0"/>
              <a:t>przy każdym pytaniu znajdziesz listę zadań do wykonania i listę możliwych odpowiedzi;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możesz go wykorzystać, aby przygotować i aktualizować deklarację dostępności.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52410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Testy automatyczne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62295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testu z użyciem listy kontrolnej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4529"/>
            <a:ext cx="10304630" cy="4301927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cały test zajmuje sporo czasu </a:t>
            </a:r>
            <a:r>
              <a:rPr lang="pl-PL" dirty="0"/>
              <a:t>—</a:t>
            </a:r>
            <a:r>
              <a:rPr lang="pl-PL" sz="2100" dirty="0"/>
              <a:t> aby odpowiedzieć na każde z pytań, musisz analizować oddzielnie kilka czy nawet kilkanaście podstron;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niektóre pytania wymagają wiedzy, jak tworzyć strony internetowe lub aplikacje mobilne </a:t>
            </a:r>
            <a:r>
              <a:rPr lang="pl-PL" dirty="0"/>
              <a:t>—</a:t>
            </a:r>
            <a:r>
              <a:rPr lang="pl-PL" sz="2100" dirty="0"/>
              <a:t> pytania na drugim i trzecim poziomie listy wymagają wiedzy technicznej;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nie możesz stwierdzić, czy strona internetowa jest zgodna z wymaganiami dostępności cyfrowej dla podmiotów publicznych </a:t>
            </a:r>
            <a:r>
              <a:rPr lang="pl-PL" dirty="0"/>
              <a:t>—</a:t>
            </a:r>
            <a:r>
              <a:rPr lang="pl-PL" sz="2100" dirty="0"/>
              <a:t> gdy pozytywnie przejdziesz całą listę, możesz ocenić, że strona internetowa jest częściowo zgodna z wymaganiami ustawy o dostępności cyfrowej.</a:t>
            </a:r>
          </a:p>
        </p:txBody>
      </p:sp>
    </p:spTree>
    <p:extLst>
      <p:ext uri="{BB962C8B-B14F-4D97-AF65-F5344CB8AC3E}">
        <p14:creationId xmlns:p14="http://schemas.microsoft.com/office/powerpoint/2010/main" val="284470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BADANIE Z UŻYCIEM TECHNOLOGII ASYSTUJĄCYCH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761705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badanie z użyciem technologii asystujących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6541132" cy="47024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to testowanie obsługi rozwiązań cyfrowych za pomocą technologii, które na co dzień wykorzystują użytkownicy z niepełnosprawnościami;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w jego trakcie wykorzystywane są czytniki ekranu, programy powiększające oraz rozwiązania, które umożliwiają im nawigację bez użycia myszy i ekranu dotykowego;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to ważny test przed udostępnieniem rozwiązania użytkownikom.</a:t>
            </a:r>
          </a:p>
        </p:txBody>
      </p:sp>
      <p:pic>
        <p:nvPicPr>
          <p:cNvPr id="4" name="Obraz 3" descr="Symboliczny smartfon i ikony odnoszące się do ustawień urządzenia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108" y="1981409"/>
            <a:ext cx="3437646" cy="34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i do czego warto stosować badanie z użyciem technologii asystujących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47718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badanie możliwe dopiero na gotowym (lub niemal gotowym) rozwiązaniu</a:t>
            </a:r>
            <a:r>
              <a:rPr lang="pl-PL" dirty="0"/>
              <a:t>—</a:t>
            </a:r>
            <a:r>
              <a:rPr lang="pl-PL" sz="2100" dirty="0"/>
              <a:t> technologie asystujące bazują na analizie i przetwarzaniu kodu; 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zweryfikowania czy rozwiązania dedykowane dla tych technologii działają poprawnie </a:t>
            </a:r>
            <a:r>
              <a:rPr lang="pl-PL" dirty="0"/>
              <a:t>—</a:t>
            </a:r>
            <a:r>
              <a:rPr lang="pl-PL" sz="2100" dirty="0"/>
              <a:t> część treści czy sposobów obsługi uaktywnia się dopiero po uruchomieniu np. czytnika ekranu;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przed testami z użytkownikami </a:t>
            </a:r>
            <a:r>
              <a:rPr lang="pl-PL" dirty="0"/>
              <a:t>—</a:t>
            </a:r>
            <a:r>
              <a:rPr lang="pl-PL" sz="2100" dirty="0"/>
              <a:t> szansa na zidentyfikowanie błędów, zanim przekażemy rozwiązanie testerom;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zrozumienie działania tych technologii pomaga w projektowaniu i wdrażaniu </a:t>
            </a:r>
            <a:br>
              <a:rPr lang="pl-PL" sz="2100" dirty="0"/>
            </a:br>
            <a:r>
              <a:rPr lang="pl-PL" sz="2100" dirty="0"/>
              <a:t>(np. wiem jak czytnik ekranu interpretuje aria-</a:t>
            </a:r>
            <a:r>
              <a:rPr lang="pl-PL" sz="2100" dirty="0" err="1"/>
              <a:t>label</a:t>
            </a:r>
            <a:r>
              <a:rPr lang="pl-PL" sz="2100" dirty="0"/>
              <a:t> i wiem kiedy jej użyć i jaką powinna mieć treść).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700010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Co jest potrzebne do wykonania badania z użyciem technologii asystujących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87659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same technologie asystujące:</a:t>
            </a:r>
          </a:p>
          <a:p>
            <a:pPr marL="1028700" lvl="1" indent="-342900">
              <a:lnSpc>
                <a:spcPct val="120000"/>
              </a:lnSpc>
              <a:spcBef>
                <a:spcPts val="1800"/>
              </a:spcBef>
              <a:buFont typeface="Lato" panose="020F0502020204030203" pitchFamily="34" charset="-18"/>
              <a:buChar char="–"/>
            </a:pPr>
            <a:r>
              <a:rPr lang="pl-PL" sz="2100" dirty="0"/>
              <a:t>na urządzeniach mobilnych (Android, iOS) są one domyślnie zainstalowane;</a:t>
            </a:r>
          </a:p>
          <a:p>
            <a:pPr marL="1028700" lvl="1" indent="-342900">
              <a:lnSpc>
                <a:spcPct val="120000"/>
              </a:lnSpc>
              <a:spcBef>
                <a:spcPts val="1800"/>
              </a:spcBef>
              <a:buFont typeface="Lato" panose="020F0502020204030203" pitchFamily="34" charset="-18"/>
              <a:buChar char="–"/>
            </a:pPr>
            <a:r>
              <a:rPr lang="pl-PL" sz="2100" dirty="0"/>
              <a:t>na urządzeniach stacjonarnych podobnie (Windows, iOS), ale jest wiele dodatkowych do doinstalowania;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umiejętność obsługi tych technologii </a:t>
            </a:r>
            <a:r>
              <a:rPr lang="pl-PL" dirty="0"/>
              <a:t>—</a:t>
            </a:r>
            <a:r>
              <a:rPr lang="pl-PL" sz="2100" dirty="0"/>
              <a:t> tylko wtedy możesz poprawnie zinterpretować sposób ich działania (np. czytnik ekranu standardowo mówi dużo więcej niż widać na ekranie).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solidFill>
                  <a:schemeClr val="bg1"/>
                </a:solidFill>
                <a:hlinkClick r:id="rId2"/>
              </a:rPr>
              <a:t>Więcej o badaniach za pomocą technologii asystujących</a:t>
            </a:r>
            <a:endParaRPr lang="pl-PL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89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badania z użyciem technologii asystujących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technologie zainstalowanie domyślnie są dostępne bez dodatkowych opłat;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część dodatkowych, popularnych wśród użytkowników technologii jest bezpłatna (np. </a:t>
            </a:r>
            <a:r>
              <a:rPr lang="pl-PL" sz="2100" dirty="0">
                <a:hlinkClick r:id="rId2"/>
              </a:rPr>
              <a:t>czytnik ekranu NVDA</a:t>
            </a:r>
            <a:r>
              <a:rPr lang="pl-PL" sz="2100" dirty="0"/>
              <a:t>), a część płatna (np. specjalistyczne programy powiększające typu </a:t>
            </a:r>
            <a:r>
              <a:rPr lang="pl-PL" sz="2100" dirty="0" err="1"/>
              <a:t>Zoomtext</a:t>
            </a:r>
            <a:r>
              <a:rPr lang="pl-PL" sz="2100" dirty="0"/>
              <a:t>, </a:t>
            </a:r>
            <a:r>
              <a:rPr lang="pl-PL" sz="2100" dirty="0" err="1"/>
              <a:t>SuperNova</a:t>
            </a:r>
            <a:r>
              <a:rPr lang="pl-PL" sz="2100" dirty="0"/>
              <a:t>). </a:t>
            </a:r>
          </a:p>
          <a:p>
            <a:pPr fontAlgn="base"/>
            <a:endParaRPr lang="pl-PL" sz="2100" dirty="0"/>
          </a:p>
          <a:p>
            <a:pPr fontAlgn="base"/>
            <a:r>
              <a:rPr lang="pl-PL" sz="2100" dirty="0"/>
              <a:t>Czasem rozsądnym kosztowo rozwiązaniem będzie przeniesienie testów z płatnymi technologiami na poziom testów z użytkownikami (dobór testerów korzystających z tych technologii na swoich urządzeniach). </a:t>
            </a:r>
          </a:p>
        </p:txBody>
      </p:sp>
    </p:spTree>
    <p:extLst>
      <p:ext uri="{BB962C8B-B14F-4D97-AF65-F5344CB8AC3E}">
        <p14:creationId xmlns:p14="http://schemas.microsoft.com/office/powerpoint/2010/main" val="1744913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technologie asystujące Android </a:t>
            </a:r>
          </a:p>
        </p:txBody>
      </p:sp>
      <p:pic>
        <p:nvPicPr>
          <p:cNvPr id="4" name="Obraz 3" descr="Widok ekranu Ulepszenia widoczności w ustawieniach na urządzeniu mobilnym z systemem Android.">
            <a:extLst>
              <a:ext uri="{FF2B5EF4-FFF2-40B4-BE49-F238E27FC236}">
                <a16:creationId xmlns:a16="http://schemas.microsoft.com/office/drawing/2014/main" xmlns="" id="{5F7ADC6D-B5E2-924E-B92D-E5A362E560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0" y="1234903"/>
            <a:ext cx="2293208" cy="4946441"/>
          </a:xfrm>
          <a:prstGeom prst="rect">
            <a:avLst/>
          </a:prstGeom>
        </p:spPr>
      </p:pic>
      <p:pic>
        <p:nvPicPr>
          <p:cNvPr id="6" name="Obraz 5" descr="Widok ekranu Rozmiar i styl czcionki w ustawieniach na urządzeniu mobilnym z systemem Android.">
            <a:extLst>
              <a:ext uri="{FF2B5EF4-FFF2-40B4-BE49-F238E27FC236}">
                <a16:creationId xmlns:a16="http://schemas.microsoft.com/office/drawing/2014/main" xmlns="" id="{F9C3456A-DF94-4C40-A92B-F82349693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39" y="1257392"/>
            <a:ext cx="2293208" cy="4899482"/>
          </a:xfrm>
          <a:prstGeom prst="rect">
            <a:avLst/>
          </a:prstGeom>
        </p:spPr>
      </p:pic>
      <p:pic>
        <p:nvPicPr>
          <p:cNvPr id="7" name="Obraz 6" descr="Widok ekranu Rozszerzenia słuchu w ustawieniach na urządzeniu mobilnym z systemem Android.">
            <a:extLst>
              <a:ext uri="{FF2B5EF4-FFF2-40B4-BE49-F238E27FC236}">
                <a16:creationId xmlns:a16="http://schemas.microsoft.com/office/drawing/2014/main" xmlns="" id="{4169FAEB-C9A8-604D-BAA9-FDA3860374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139" y="1257392"/>
            <a:ext cx="2297365" cy="48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1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technologie asystujące iOS</a:t>
            </a:r>
          </a:p>
        </p:txBody>
      </p:sp>
      <p:pic>
        <p:nvPicPr>
          <p:cNvPr id="8" name="Obraz 7" descr="Widok ekranu Dostępność — Wzrok w ustawieniach na urządzeniu mobilnym z systemem iOS.">
            <a:extLst>
              <a:ext uri="{FF2B5EF4-FFF2-40B4-BE49-F238E27FC236}">
                <a16:creationId xmlns:a16="http://schemas.microsoft.com/office/drawing/2014/main" xmlns="" id="{19DC22FB-C3E0-ED49-8A8A-5970707B7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30" y="1331733"/>
            <a:ext cx="2354055" cy="4808638"/>
          </a:xfrm>
          <a:prstGeom prst="rect">
            <a:avLst/>
          </a:prstGeom>
        </p:spPr>
      </p:pic>
      <p:pic>
        <p:nvPicPr>
          <p:cNvPr id="9" name="Obraz 8" descr="Widok ekranu Dostępność — Ruch i motoryka w ustawieniach na urządzeniu mobilnym z systemem iOS.">
            <a:extLst>
              <a:ext uri="{FF2B5EF4-FFF2-40B4-BE49-F238E27FC236}">
                <a16:creationId xmlns:a16="http://schemas.microsoft.com/office/drawing/2014/main" xmlns="" id="{33D63F68-FDBA-5146-9B6A-D9479BD822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47" y="1288824"/>
            <a:ext cx="2354055" cy="4851547"/>
          </a:xfrm>
          <a:prstGeom prst="rect">
            <a:avLst/>
          </a:prstGeom>
        </p:spPr>
      </p:pic>
      <p:pic>
        <p:nvPicPr>
          <p:cNvPr id="10" name="Obraz 9" descr="Widok ekranu Dostępność — Słuch w ustawieniach na urządzeniu mobilnym z systemem iOS.">
            <a:extLst>
              <a:ext uri="{FF2B5EF4-FFF2-40B4-BE49-F238E27FC236}">
                <a16:creationId xmlns:a16="http://schemas.microsoft.com/office/drawing/2014/main" xmlns="" id="{A430D371-FD30-3743-96E3-05033B70D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625" y="1281594"/>
            <a:ext cx="2361434" cy="48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8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Lupa Windows</a:t>
            </a:r>
          </a:p>
        </p:txBody>
      </p:sp>
      <p:pic>
        <p:nvPicPr>
          <p:cNvPr id="3" name="Obraz 2" descr="Panel obsługi narzędzia Lupa na tle powiększonej podstrony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30" y="1493758"/>
            <a:ext cx="7323807" cy="41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77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badania z użyciem technologii asystujących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4529"/>
            <a:ext cx="10304630" cy="4301927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przetestujesz stronę internetową za pomocą różnych sposobów nawigacji </a:t>
            </a:r>
            <a:r>
              <a:rPr lang="pl-PL" dirty="0"/>
              <a:t>—</a:t>
            </a:r>
            <a:r>
              <a:rPr lang="pl-PL" sz="2100" dirty="0"/>
              <a:t> jest ich znacznie więcej, niż tylko mysz i gesty na ekranie dotykowym;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lepiej zrozumiesz potrzeby użytkowników, którzy na co dzień korzystają z tych technologii</a:t>
            </a:r>
            <a:r>
              <a:rPr lang="pl-PL" sz="2100" dirty="0"/>
              <a:t> </a:t>
            </a:r>
            <a:r>
              <a:rPr lang="pl-PL" dirty="0"/>
              <a:t>—</a:t>
            </a:r>
            <a:r>
              <a:rPr lang="pl-PL" sz="2100" dirty="0"/>
              <a:t> takie szersze spojrzenie szczególnie przydaje się projektantom;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pomogą odnaleźć bariery</a:t>
            </a:r>
            <a:r>
              <a:rPr lang="pl-PL" sz="2100" dirty="0"/>
              <a:t>, które uniemożliwiają obsługę strony internetowej </a:t>
            </a:r>
            <a:r>
              <a:rPr lang="pl-PL" dirty="0"/>
              <a:t>—</a:t>
            </a:r>
            <a:r>
              <a:rPr lang="pl-PL" sz="2100" dirty="0"/>
              <a:t> nawet jedna taka bariera sprawia, że niektórzy użytkownicy nie skorzystają z takiej strony internetowej.</a:t>
            </a:r>
          </a:p>
        </p:txBody>
      </p:sp>
    </p:spTree>
    <p:extLst>
      <p:ext uri="{BB962C8B-B14F-4D97-AF65-F5344CB8AC3E}">
        <p14:creationId xmlns:p14="http://schemas.microsoft.com/office/powerpoint/2010/main" val="305251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są automaty używane do testów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5809555" cy="47024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to najczęściej oddzielne programy, aplikacje, rozszerzenia do przeglądarek lub specjalne strony internetowe;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wyszukają wybrane niezgodności z </a:t>
            </a:r>
            <a:r>
              <a:rPr lang="pl-PL" sz="2100" u="sng" dirty="0">
                <a:hlinkClick r:id="rId2"/>
              </a:rPr>
              <a:t>wytycznymi dla dostępności treści internetowych WCAG</a:t>
            </a:r>
            <a:r>
              <a:rPr lang="pl-PL" sz="2100" u="sng" dirty="0"/>
              <a:t> </a:t>
            </a:r>
            <a:r>
              <a:rPr lang="pl-PL" sz="2100" dirty="0"/>
              <a:t>(od 1 do kilkudziesięciu);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te prostsze najczęściej testują pojedynczą, widoczną podstronę/ekran,  ale bardziej złożone potrafią testować na raz kilkaset podstron.</a:t>
            </a:r>
          </a:p>
        </p:txBody>
      </p:sp>
      <p:pic>
        <p:nvPicPr>
          <p:cNvPr id="4" name="Obraz 3" descr="Symboliczna głowa mówiącego robota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2000"/>
                    </a14:imgEffect>
                    <a14:imgEffect>
                      <a14:brightnessContrast brigh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619" y="1981409"/>
            <a:ext cx="3560898" cy="35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9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badania z użyciem technologii asystujących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4529"/>
            <a:ext cx="10304630" cy="4301927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zanim wykonasz testy, musisz poznać sposób obsługi i specyfikę działania technologii asystujących </a:t>
            </a:r>
            <a:r>
              <a:rPr lang="pl-PL" dirty="0"/>
              <a:t>—</a:t>
            </a:r>
            <a:r>
              <a:rPr lang="pl-PL" sz="2100" dirty="0"/>
              <a:t> na przykład: włączenie czytnika ekranu na smartfonie zmienia sposób nawigacji po ekranie dotykowym;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wykryjesz tylko wybrane błędy dostępności cyfrowej </a:t>
            </a:r>
            <a:r>
              <a:rPr lang="pl-PL" dirty="0"/>
              <a:t>—</a:t>
            </a:r>
            <a:r>
              <a:rPr lang="pl-PL" sz="2100" dirty="0"/>
              <a:t> głównie te, które są ważne dla osób, które korzystają z danej technologii asystującej;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nie możesz stwierdzić, czy strona internetowa jest zgodna z wymaganiami dostępności cyfrowej dla podmiotów publicznych.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37792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BADANIA Z </a:t>
            </a:r>
            <a:r>
              <a:rPr lang="pl-PL" sz="4000" dirty="0"/>
              <a:t>UŻYTKOWNIKAMI </a:t>
            </a:r>
            <a:br>
              <a:rPr lang="pl-PL" sz="4000" dirty="0"/>
            </a:br>
            <a:r>
              <a:rPr lang="pl-PL" sz="4000" dirty="0"/>
              <a:t>Z NIEPEŁNOSPRAWNOŚCIAMI</a:t>
            </a:r>
          </a:p>
        </p:txBody>
      </p:sp>
    </p:spTree>
    <p:extLst>
      <p:ext uri="{BB962C8B-B14F-4D97-AF65-F5344CB8AC3E}">
        <p14:creationId xmlns:p14="http://schemas.microsoft.com/office/powerpoint/2010/main" val="3866814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są badania z użytkownikami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5424508" cy="47024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testowanie obsługi rozwiązań cyfrowych, </a:t>
            </a:r>
            <a:br>
              <a:rPr lang="pl-PL" sz="2100" dirty="0"/>
            </a:br>
            <a:r>
              <a:rPr lang="pl-PL" sz="2100" dirty="0"/>
              <a:t>w tym za pomocą technologii, które na </a:t>
            </a:r>
            <a:br>
              <a:rPr lang="pl-PL" sz="2100" dirty="0"/>
            </a:br>
            <a:r>
              <a:rPr lang="pl-PL" sz="2100" dirty="0"/>
              <a:t>co dzień wykorzystują użytkownicy </a:t>
            </a:r>
            <a:br>
              <a:rPr lang="pl-PL" sz="2100" dirty="0"/>
            </a:br>
            <a:r>
              <a:rPr lang="pl-PL" sz="2100" dirty="0"/>
              <a:t>z niepełnosprawnościami;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badanie całych procesów/scenariuszy, </a:t>
            </a:r>
            <a:br>
              <a:rPr lang="pl-PL" sz="2100" dirty="0"/>
            </a:br>
            <a:r>
              <a:rPr lang="pl-PL" sz="2100" dirty="0"/>
              <a:t>a nie pojedynczych elementów; 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to ważny test przed szerokim udostępnieniem rozwiązania wszystkim użytkownikom.</a:t>
            </a:r>
          </a:p>
        </p:txBody>
      </p:sp>
      <p:pic>
        <p:nvPicPr>
          <p:cNvPr id="6" name="Obraz 5" descr="Symboliczne przedstawienie trzech różnych użytkowników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446" y="1981409"/>
            <a:ext cx="3298066" cy="32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06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97243"/>
          </a:xfrm>
        </p:spPr>
        <p:txBody>
          <a:bodyPr>
            <a:normAutofit/>
          </a:bodyPr>
          <a:lstStyle/>
          <a:p>
            <a:r>
              <a:rPr lang="pl-PL" dirty="0"/>
              <a:t>Kiedy i do czego warto stosować badanie z użytkownikami </a:t>
            </a:r>
            <a:br>
              <a:rPr lang="pl-PL" dirty="0"/>
            </a:br>
            <a:r>
              <a:rPr lang="pl-PL" dirty="0"/>
              <a:t>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423651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to badanie ma sens po zapewnieniu podstawowej dostępności — tak, aby podstawowe błędy dostępności cyfrowej nie blokowały testerów; 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oceny, czy rozwiązanie działa poprawnie dla użytkowników nie tylko czy spełnia standardy lub wymagania prawne;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testowania całych scenariuszy, a nie tylko pojedynczych elementów </a:t>
            </a:r>
            <a:r>
              <a:rPr lang="pl-PL" dirty="0"/>
              <a:t>—</a:t>
            </a:r>
            <a:r>
              <a:rPr lang="pl-PL" sz="2100" dirty="0"/>
              <a:t> np. złożenie wniosku od jego odnalezienia do uzyskania potwierdzenie, że wniosek został przyjęty;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hlinkClick r:id="rId2"/>
              </a:rPr>
              <a:t>więcej o organizowaniu badań z użytkownikami</a:t>
            </a:r>
            <a:r>
              <a:rPr lang="pl-PL" sz="21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546816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5793"/>
          </a:xfrm>
        </p:spPr>
        <p:txBody>
          <a:bodyPr>
            <a:normAutofit/>
          </a:bodyPr>
          <a:lstStyle/>
          <a:p>
            <a:r>
              <a:rPr lang="pl-PL" dirty="0"/>
              <a:t>Co jest potrzebne do wykonania badanie z użytkownikami </a:t>
            </a:r>
            <a:br>
              <a:rPr lang="pl-PL" dirty="0"/>
            </a:br>
            <a:r>
              <a:rPr lang="pl-PL" dirty="0"/>
              <a:t>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8765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/>
              <a:t>użytkownicy-testerzy</a:t>
            </a:r>
            <a:r>
              <a:rPr lang="pl-PL" sz="2100" dirty="0"/>
              <a:t> </a:t>
            </a:r>
            <a:r>
              <a:rPr lang="pl-PL" dirty="0"/>
              <a:t>—</a:t>
            </a:r>
            <a:r>
              <a:rPr lang="pl-PL" sz="2100" dirty="0"/>
              <a:t> możesz poszukać ich przy pomocy lokalnych organizacji pozarządowych, które zrzeszają osoby z niepełnosprawnościami lub działają na ich rzecz, mogą być to także pracownicy podmiotu, ale ich wiedza może wypaczyć wynik badania;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/>
              <a:t>sprzęt do badania </a:t>
            </a:r>
            <a:r>
              <a:rPr lang="pl-PL" dirty="0"/>
              <a:t>—</a:t>
            </a:r>
            <a:r>
              <a:rPr lang="pl-PL" sz="2100" dirty="0"/>
              <a:t> najlepiej, gdy testerzy korzystają z własnego sprzętu i oprogramowania, które dobrze znają; 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/>
              <a:t>moderator</a:t>
            </a:r>
            <a:r>
              <a:rPr lang="pl-PL" sz="2100" dirty="0"/>
              <a:t> </a:t>
            </a:r>
            <a:r>
              <a:rPr lang="pl-PL" dirty="0"/>
              <a:t>—</a:t>
            </a:r>
            <a:r>
              <a:rPr lang="pl-PL" sz="2100" dirty="0"/>
              <a:t>  osoba, która rozumie co i dlaczego robią testerzy i jest w stanie określić, który problem wynika z braku dostępności cyfrowej, a który z np. braku umiejętności testera;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/>
              <a:t>scenariusze badań </a:t>
            </a:r>
            <a:r>
              <a:rPr lang="pl-PL" dirty="0"/>
              <a:t>— </a:t>
            </a:r>
            <a:r>
              <a:rPr lang="pl-PL" sz="2100" dirty="0"/>
              <a:t>jaki proces ma przejść tester podczas badania.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l-PL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41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badania z użytkownikami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ok. 300-400 zł/badanie/tester;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wynagrodzenie moderatora </a:t>
            </a:r>
            <a:r>
              <a:rPr lang="pl-PL" dirty="0"/>
              <a:t>—</a:t>
            </a:r>
            <a:r>
              <a:rPr lang="pl-PL" sz="2100" dirty="0"/>
              <a:t> uzależnione od zakresu pracy;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ewentualny koszt zapewnienia sprzętu i oprogramowania, wynajmu sali do prowadzenia badań.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37769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uwagi użytkownika niewidomego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50829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i="1" dirty="0"/>
              <a:t> Nie bardzo rozumiem co dzieje się odtwarzaczem wideo. Po użyciu </a:t>
            </a:r>
            <a:r>
              <a:rPr lang="pl-PL" sz="2100" b="1" i="1" dirty="0"/>
              <a:t>Start</a:t>
            </a:r>
            <a:r>
              <a:rPr lang="pl-PL" sz="2100" i="1" dirty="0"/>
              <a:t> film zaczyna się odtwarzać (słyszę dźwięk), ale nie mam jak zatrzymać tego, bo nie ma przycisku </a:t>
            </a:r>
            <a:r>
              <a:rPr lang="pl-PL" sz="2100" b="1" i="1" dirty="0"/>
              <a:t>Pauza</a:t>
            </a:r>
            <a:r>
              <a:rPr lang="pl-PL" sz="2100" i="1" dirty="0"/>
              <a:t> czy </a:t>
            </a:r>
            <a:r>
              <a:rPr lang="pl-PL" sz="2100" b="1" i="1" dirty="0"/>
              <a:t>Stop</a:t>
            </a:r>
            <a:r>
              <a:rPr lang="pl-PL" sz="2100" i="1" dirty="0"/>
              <a:t>. Nie mogę za bardzo nic więcej zrobić, bo dźwięk mojego czytnika i tego filmu nachodzą na siebie.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i="1" dirty="0"/>
              <a:t> Używam przycisku </a:t>
            </a:r>
            <a:r>
              <a:rPr lang="pl-PL" sz="2100" b="1" i="1" dirty="0"/>
              <a:t>Wyślij</a:t>
            </a:r>
            <a:r>
              <a:rPr lang="pl-PL" sz="2100" i="1" dirty="0"/>
              <a:t>, ale nie bardzo wiem, czy mi się udało, czy nie, bo nie ma żadnej informacji </a:t>
            </a:r>
            <a:r>
              <a:rPr lang="pl-PL" dirty="0"/>
              <a:t>—</a:t>
            </a:r>
            <a:r>
              <a:rPr lang="pl-PL" sz="2100" i="1" dirty="0"/>
              <a:t> czytnik nic mi nie mówi.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i="1" dirty="0"/>
              <a:t> Na podstronie z wynikami wyszukiwanie jest według mnie za dużo nagłówków (na tytule, na dacie, na autorze artykułu) </a:t>
            </a:r>
            <a:r>
              <a:rPr lang="pl-PL" dirty="0"/>
              <a:t>—</a:t>
            </a:r>
            <a:r>
              <a:rPr lang="pl-PL" sz="2100" i="1" dirty="0"/>
              <a:t> zdecydowanie lepiej byłoby tu użyć list, a jeśli już koniecznie nagłówki, to chyba tylko na tytułach, bo tak się gubię.</a:t>
            </a:r>
          </a:p>
        </p:txBody>
      </p:sp>
    </p:spTree>
    <p:extLst>
      <p:ext uri="{BB962C8B-B14F-4D97-AF65-F5344CB8AC3E}">
        <p14:creationId xmlns:p14="http://schemas.microsoft.com/office/powerpoint/2010/main" val="689244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badania z użytkownikami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fontAlgn="base">
              <a:buChar char="•"/>
            </a:pPr>
            <a:r>
              <a:rPr lang="pl-PL" sz="2100" b="1" dirty="0"/>
              <a:t>lepiej zrozumiesz potrzeby użytkowników</a:t>
            </a:r>
            <a:r>
              <a:rPr lang="pl-PL" sz="2100" dirty="0"/>
              <a:t> z niepełnosprawnościami </a:t>
            </a:r>
            <a:r>
              <a:rPr lang="pl-PL" dirty="0"/>
              <a:t>—</a:t>
            </a:r>
            <a:r>
              <a:rPr lang="pl-PL" sz="2100" dirty="0"/>
              <a:t> zbierasz uwagi od osób, które korzystają na co dzień z dostępności cyfrowej;</a:t>
            </a:r>
          </a:p>
          <a:p>
            <a:pPr marL="342900" indent="-342900" fontAlgn="base">
              <a:buChar char="•"/>
            </a:pPr>
            <a:r>
              <a:rPr lang="pl-PL" sz="2100" b="1" dirty="0"/>
              <a:t>możesz zbadać cały proces, a nie tylko jego wybrane elementy</a:t>
            </a:r>
            <a:r>
              <a:rPr lang="pl-PL" sz="2100" dirty="0"/>
              <a:t> </a:t>
            </a:r>
            <a:r>
              <a:rPr lang="pl-PL" dirty="0"/>
              <a:t>—</a:t>
            </a:r>
            <a:r>
              <a:rPr lang="pl-PL" sz="2100" dirty="0"/>
              <a:t> sprawdzisz, czy użytkownik samodzielnie na przykład złoży wniosek, a nie tylko czy pojedyncze pola w tym wniosku są dostępne cyfrowo;</a:t>
            </a:r>
          </a:p>
          <a:p>
            <a:pPr marL="342900" indent="-342900" fontAlgn="base">
              <a:buChar char="•"/>
            </a:pPr>
            <a:r>
              <a:rPr lang="pl-PL" sz="2100" b="1" dirty="0"/>
              <a:t>poznasz prawdziwą wartość dostępności cyfrowej </a:t>
            </a:r>
            <a:r>
              <a:rPr lang="pl-PL" dirty="0"/>
              <a:t>—</a:t>
            </a:r>
            <a:r>
              <a:rPr lang="pl-PL" sz="2100" dirty="0"/>
              <a:t> dostępność cyfrowa nie jest robiona, aby spełniać wymogi ustawy o dostępności cyfrowej czy wytyczne WCAG, ale aby każdemu zapewnić równy dostęp do stron internetowych i aplikacji mobilnych podmiotów publicznych.</a:t>
            </a:r>
          </a:p>
        </p:txBody>
      </p:sp>
    </p:spTree>
    <p:extLst>
      <p:ext uri="{BB962C8B-B14F-4D97-AF65-F5344CB8AC3E}">
        <p14:creationId xmlns:p14="http://schemas.microsoft.com/office/powerpoint/2010/main" val="3929636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badania z użytkownikami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Char char="•"/>
            </a:pPr>
            <a:r>
              <a:rPr lang="pl-PL" sz="2100" b="1" dirty="0"/>
              <a:t>wyniki wymagają interpretacji —</a:t>
            </a:r>
            <a:r>
              <a:rPr lang="pl-PL" sz="2100" dirty="0"/>
              <a:t> nie każda uwaga, którą zgłosi użytkownik, jest błędem dostępności cyfrowej, czasem może wynikać z problemu z użytecznością (na przykład użytkownik nie rozumie jakiejś funkcji);</a:t>
            </a:r>
          </a:p>
          <a:p>
            <a:pPr marL="342900" indent="-342900" fontAlgn="base">
              <a:buChar char="•"/>
            </a:pPr>
            <a:r>
              <a:rPr lang="pl-PL" sz="2100" b="1" dirty="0"/>
              <a:t>nie możesz stwierdzić, czy strona internetowa jest zgodna z wymaganiami dostępności cyfrowej dla podmiotów publicznych —</a:t>
            </a:r>
            <a:r>
              <a:rPr lang="pl-PL" sz="2100" dirty="0"/>
              <a:t> testy z użytkownikami nie odnoszą się wprost do wymagań ustawy o dostępności cyfrowej lub wytycznych WCAG. Większość użytkowników nie zna tych wytycznych, a jedynie korzysta na ich stosowaniu.</a:t>
            </a:r>
          </a:p>
        </p:txBody>
      </p:sp>
    </p:spTree>
    <p:extLst>
      <p:ext uri="{BB962C8B-B14F-4D97-AF65-F5344CB8AC3E}">
        <p14:creationId xmlns:p14="http://schemas.microsoft.com/office/powerpoint/2010/main" val="424010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PROSTE TESTY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6965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i do czego warto stosować testy automatyczne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szybkiej analizy pojedynczych elementów stron lub aplikacji;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pomocne dla developerów do bieżącego testowania, wyszukiwania problemów </a:t>
            </a:r>
            <a:br>
              <a:rPr lang="pl-PL" sz="2100" dirty="0"/>
            </a:br>
            <a:r>
              <a:rPr lang="pl-PL" sz="2100" dirty="0"/>
              <a:t>i testowania wprowadzonych poprawek;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przydatne przy podstawowych testach jakości (</a:t>
            </a:r>
            <a:r>
              <a:rPr lang="pl-PL" sz="2100" dirty="0" err="1"/>
              <a:t>quality</a:t>
            </a:r>
            <a:r>
              <a:rPr lang="pl-PL" sz="2100" dirty="0"/>
              <a:t> </a:t>
            </a:r>
            <a:r>
              <a:rPr lang="pl-PL" sz="2100" dirty="0" err="1"/>
              <a:t>assurance</a:t>
            </a:r>
            <a:r>
              <a:rPr lang="pl-PL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53022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są proste testy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5867613" cy="47024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to testy, do których wykonania nie potrzebujesz ani dodatkowego programu, ani sprzętu czy specjalnych umiejętności;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mają bardzo ograniczony zakres, ale i tak umożliwiają odkrycie poważnych problemów z dostępnością cyfrową;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z czasem zakres prostych testów może się poszerzać (dzięki większej wiedzy i umiejętnościom pracowników).</a:t>
            </a:r>
          </a:p>
        </p:txBody>
      </p:sp>
      <p:pic>
        <p:nvPicPr>
          <p:cNvPr id="7" name="Obraz 6" descr="Symboliczne przedstawienie pstryknięcia palcami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527" y="1887974"/>
            <a:ext cx="3284227" cy="32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8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97243"/>
          </a:xfrm>
        </p:spPr>
        <p:txBody>
          <a:bodyPr>
            <a:normAutofit/>
          </a:bodyPr>
          <a:lstStyle/>
          <a:p>
            <a:r>
              <a:rPr lang="pl-PL" dirty="0"/>
              <a:t>Kiedy i do czego warto stosować proste testy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981408"/>
            <a:ext cx="10277537" cy="4876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weryfikowania na bieżąco własnych prac;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szybkiego, wstępnego przeglądu dostępności wielu rozwiązań (np. kilku stron, które w projekcie mają być zastąpione jedną) lub treści (np. dokumenty, formularze, multimedia);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do ograniczenia prac w ramach audytu eksperckiego </a:t>
            </a:r>
            <a:r>
              <a:rPr lang="pl-PL" dirty="0"/>
              <a:t>—</a:t>
            </a:r>
            <a:r>
              <a:rPr lang="pl-PL" sz="2100" dirty="0"/>
              <a:t> ekspert może skupić się wtedy na bardziej złożonych elementach.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l-PL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25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5793"/>
          </a:xfrm>
        </p:spPr>
        <p:txBody>
          <a:bodyPr>
            <a:normAutofit/>
          </a:bodyPr>
          <a:lstStyle/>
          <a:p>
            <a:r>
              <a:rPr lang="pl-PL" dirty="0"/>
              <a:t>Co jest potrzebne do wykonania prostych testów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8765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Lista i opis wykonania prostych testów </a:t>
            </a:r>
            <a:r>
              <a:rPr lang="pl-PL" dirty="0"/>
              <a:t>—</a:t>
            </a:r>
            <a:r>
              <a:rPr lang="pl-PL" sz="2100" dirty="0"/>
              <a:t> jest sporo takich list, zachęcamy do korzystania z tych przygotowanych przez nas: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hlinkClick r:id="rId2"/>
              </a:rPr>
              <a:t>proste testy dostępności cyfrowej strony internetowej</a:t>
            </a:r>
            <a:r>
              <a:rPr lang="pl-PL" sz="2100" dirty="0"/>
              <a:t>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hlinkClick r:id="rId3"/>
              </a:rPr>
              <a:t>proste testy dostępności cyfrowej aplikacji mobilnej</a:t>
            </a:r>
            <a:r>
              <a:rPr lang="pl-PL" sz="2100" dirty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pl-PL" sz="21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Nawet proste testy powinny mieć jasno określony cel i procedurę, co zrobić </a:t>
            </a:r>
            <a:br>
              <a:rPr lang="pl-PL" sz="2100" dirty="0"/>
            </a:br>
            <a:r>
              <a:rPr lang="pl-PL" sz="2100" dirty="0"/>
              <a:t>z wykrytymi w ich ramach błędami.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47269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prostych testów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pl-PL" sz="2100" dirty="0"/>
              <a:t>Bezpłatnie </a:t>
            </a:r>
            <a:r>
              <a:rPr lang="pl-PL" sz="2100"/>
              <a:t>lub nisko kosztowo </a:t>
            </a:r>
            <a:r>
              <a:rPr lang="pl-PL" sz="2100" dirty="0"/>
              <a:t>(czas pracy osób, które te proste testy będą uwzględniać w swojej bieżącej pracy).</a:t>
            </a:r>
          </a:p>
        </p:txBody>
      </p:sp>
    </p:spTree>
    <p:extLst>
      <p:ext uri="{BB962C8B-B14F-4D97-AF65-F5344CB8AC3E}">
        <p14:creationId xmlns:p14="http://schemas.microsoft.com/office/powerpoint/2010/main" val="3655288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nawigacja samą klawiaturą</a:t>
            </a:r>
          </a:p>
        </p:txBody>
      </p:sp>
      <p:pic>
        <p:nvPicPr>
          <p:cNvPr id="3" name="Obraz 2" descr="Przykładowa strona portalu gov.pl z widoczną czarną ramką fokusu na jednym z elementów menu bocznego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29" y="1403350"/>
            <a:ext cx="7337915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88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orientacja</a:t>
            </a:r>
          </a:p>
        </p:txBody>
      </p:sp>
      <p:pic>
        <p:nvPicPr>
          <p:cNvPr id="3" name="Obraz 2" descr="Widok podstrony portalu gov.pl przy pionowym układzie ekranu smartfona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30" y="1637194"/>
            <a:ext cx="2089639" cy="4527550"/>
          </a:xfrm>
          <a:prstGeom prst="rect">
            <a:avLst/>
          </a:prstGeom>
        </p:spPr>
      </p:pic>
      <p:pic>
        <p:nvPicPr>
          <p:cNvPr id="4" name="Obraz 3" descr="Widok podstrony portalu gov.pl przy poziomym układzie ekranu smartfona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637194"/>
            <a:ext cx="4946650" cy="22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2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prostych testów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13063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są proste </a:t>
            </a:r>
            <a:r>
              <a:rPr lang="pl-PL" dirty="0"/>
              <a:t>—</a:t>
            </a:r>
            <a:r>
              <a:rPr lang="pl-PL" sz="2100" dirty="0"/>
              <a:t> każdy pracownik może samodzielnie je wykonać i zwiększać dostępność cyfrową, bez względu na brak pieniędzy, czasu czy wiedzy specjalistycznej;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możesz małymi krokami zwiększać dostępność cyfrową </a:t>
            </a:r>
            <a:r>
              <a:rPr lang="pl-PL" dirty="0"/>
              <a:t>—</a:t>
            </a:r>
            <a:r>
              <a:rPr lang="pl-PL" sz="2100" dirty="0"/>
              <a:t> nie musisz robić drogich i czasochłonnych badań, aby działać na rzecz zapewnienia dostępności cyfrowej, i aby na przykład zauważyć problem z tekstami alternatywnymi grafik i zająć się nim;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możesz z ich pomocą przeprowadzać wstępne lub okresowe badania dostępności cyfrowej, </a:t>
            </a:r>
            <a:r>
              <a:rPr lang="pl-PL" sz="2100" dirty="0"/>
              <a:t>by znajdować typowe problemy dostępności i je na bieżąco usuwać.</a:t>
            </a:r>
          </a:p>
          <a:p>
            <a:pPr fontAlgn="base"/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17938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prostych testów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13063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wąski zakres analizy</a:t>
            </a:r>
            <a:r>
              <a:rPr lang="pl-PL" sz="2100" dirty="0"/>
              <a:t> </a:t>
            </a:r>
            <a:r>
              <a:rPr lang="pl-PL" dirty="0"/>
              <a:t>—</a:t>
            </a:r>
            <a:r>
              <a:rPr lang="pl-PL" sz="2100" dirty="0"/>
              <a:t> nie oszacujesz kosztów zapewnienia dostępności cyfrowej strony, bo znajdziesz tylko podstawowe błędy;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b="1" dirty="0"/>
              <a:t>nie możesz stwierdzić, czy strona internetowa jest zgodna z wymaganiami dostępności cyfrowej dla podmiotów publicznych </a:t>
            </a:r>
            <a:r>
              <a:rPr lang="pl-PL" dirty="0"/>
              <a:t>—</a:t>
            </a:r>
            <a:r>
              <a:rPr lang="pl-PL" sz="2100" dirty="0"/>
              <a:t>  ale to dobry sposób, aby poznać wytyczne i lepiej je zrozumieć.</a:t>
            </a:r>
          </a:p>
        </p:txBody>
      </p:sp>
    </p:spTree>
    <p:extLst>
      <p:ext uri="{BB962C8B-B14F-4D97-AF65-F5344CB8AC3E}">
        <p14:creationId xmlns:p14="http://schemas.microsoft.com/office/powerpoint/2010/main" val="135725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Łącz te metody i ograniczaj ich wady</a:t>
            </a:r>
          </a:p>
        </p:txBody>
      </p:sp>
    </p:spTree>
    <p:extLst>
      <p:ext uri="{BB962C8B-B14F-4D97-AF65-F5344CB8AC3E}">
        <p14:creationId xmlns:p14="http://schemas.microsoft.com/office/powerpoint/2010/main" val="3357771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l-PL" dirty="0"/>
              <a:t>Łącz różne metody badawcze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1" y="1981409"/>
            <a:ext cx="5995520" cy="3610870"/>
          </a:xfrm>
        </p:spPr>
        <p:txBody>
          <a:bodyPr>
            <a:noAutofit/>
          </a:bodyPr>
          <a:lstStyle/>
          <a:p>
            <a:pPr fontAlgn="base"/>
            <a:r>
              <a:rPr lang="pl-PL" sz="2100" dirty="0"/>
              <a:t>Możesz na przykład: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zlecić ekspertowi zbadanie czterech najważniejszych lub najbardziej złożonych podstron, a samodzielnie przetestować te prostsze;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zrobić samodzielnie proste testy, ale poszerzyć je o testy z użytkownikami;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100" dirty="0"/>
              <a:t>zacząć od badania eksperckiego, a potem regularnie robić testy automatyczne.</a:t>
            </a:r>
          </a:p>
        </p:txBody>
      </p:sp>
      <p:pic>
        <p:nvPicPr>
          <p:cNvPr id="5" name="Obraz 4" descr="Dłoń dokładająca ostatni puzzel do układanki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2089150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0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testów automatycznych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Char char="•"/>
            </a:pPr>
            <a:r>
              <a:rPr lang="pl-PL" sz="2100" dirty="0"/>
              <a:t>większość automatów w formie rozszerzeń przeglądarkowych jest bezpłatna;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Char char="•"/>
            </a:pPr>
            <a:r>
              <a:rPr lang="pl-PL" sz="2100" dirty="0"/>
              <a:t>rozbudowane automaty to koszt ok 100-200 zł/miesiąc/stanowisko — jest wiele typów licencji, a co za tym idzie — cen.</a:t>
            </a:r>
          </a:p>
        </p:txBody>
      </p:sp>
    </p:spTree>
    <p:extLst>
      <p:ext uri="{BB962C8B-B14F-4D97-AF65-F5344CB8AC3E}">
        <p14:creationId xmlns:p14="http://schemas.microsoft.com/office/powerpoint/2010/main" val="2559033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42124696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Dziękuję za uwagę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https://www.gov.pl/dostepnosc-cyfrowa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</a:t>
            </a:r>
            <a:r>
              <a:rPr lang="pl-PL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kontaktu </a:t>
            </a:r>
            <a:r>
              <a:rPr lang="pl-PL" sz="2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  <a:b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8422036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grafik użytych w prezentacji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2"/>
              </a:rPr>
              <a:t>Freepik</a:t>
            </a:r>
            <a:r>
              <a:rPr lang="pl-PL" sz="2100" dirty="0"/>
              <a:t> (slajdy: 4, 14, 50),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3"/>
              </a:rPr>
              <a:t>Kiranshastry</a:t>
            </a:r>
            <a:r>
              <a:rPr lang="pl-PL" sz="2100" dirty="0"/>
              <a:t> (slajd 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4"/>
              </a:rPr>
              <a:t>Kalashnyk</a:t>
            </a:r>
            <a:r>
              <a:rPr lang="pl-PL" sz="2100" dirty="0"/>
              <a:t> (slajd 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5"/>
              </a:rPr>
              <a:t>Eucalyp</a:t>
            </a:r>
            <a:r>
              <a:rPr lang="pl-PL" sz="2100" dirty="0"/>
              <a:t> (slajd 42),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6"/>
              </a:rPr>
              <a:t>monkik</a:t>
            </a:r>
            <a:r>
              <a:rPr lang="pl-PL" sz="2100" dirty="0"/>
              <a:t> (slajd 59),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opracowania własne (slajdy 7, 8, 9, 10, 18, 19, 27, 28, 36, 37, 38, 54, 55)   </a:t>
            </a:r>
          </a:p>
        </p:txBody>
      </p:sp>
    </p:spTree>
    <p:extLst>
      <p:ext uri="{BB962C8B-B14F-4D97-AF65-F5344CB8AC3E}">
        <p14:creationId xmlns:p14="http://schemas.microsoft.com/office/powerpoint/2010/main" val="28399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</a:t>
            </a:r>
            <a:r>
              <a:rPr lang="pl-PL" dirty="0">
                <a:hlinkClick r:id="rId2"/>
              </a:rPr>
              <a:t>WAVE</a:t>
            </a:r>
            <a:endParaRPr lang="pl-PL" dirty="0"/>
          </a:p>
        </p:txBody>
      </p:sp>
      <p:pic>
        <p:nvPicPr>
          <p:cNvPr id="5" name="Obraz 4" descr="Zrzut ekranu z widokiem strony analizowanej w programie WAVE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" y="1783080"/>
            <a:ext cx="9672917" cy="4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</a:t>
            </a:r>
            <a:r>
              <a:rPr lang="pl-PL" dirty="0">
                <a:hlinkClick r:id="rId2"/>
              </a:rPr>
              <a:t>ARC Toolkit</a:t>
            </a:r>
            <a:endParaRPr lang="pl-PL" dirty="0"/>
          </a:p>
        </p:txBody>
      </p:sp>
      <p:pic>
        <p:nvPicPr>
          <p:cNvPr id="5" name="Obraz 4" descr="Przykładowa podstrona internetowa i raport na jej temat wygenerowany przez narzędzie ARC Toolkit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" y="1720735"/>
            <a:ext cx="9627232" cy="46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— </a:t>
            </a:r>
            <a:r>
              <a:rPr lang="pl-PL" dirty="0">
                <a:hlinkClick r:id="rId2"/>
              </a:rPr>
              <a:t>Colour Contrast </a:t>
            </a:r>
            <a:r>
              <a:rPr lang="pl-PL" dirty="0" err="1">
                <a:hlinkClick r:id="rId2"/>
              </a:rPr>
              <a:t>Analyser</a:t>
            </a:r>
            <a:endParaRPr lang="pl-PL" dirty="0"/>
          </a:p>
        </p:txBody>
      </p:sp>
      <p:pic>
        <p:nvPicPr>
          <p:cNvPr id="5" name="Obraz 4" descr="Okno aplikacji do analizy kontrastu z widocznym porównaniem dwóch analizowanych kolorów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" y="1675015"/>
            <a:ext cx="9690848" cy="39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2451</Words>
  <Application>Microsoft Office PowerPoint</Application>
  <PresentationFormat>Panoramiczny</PresentationFormat>
  <Paragraphs>197</Paragraphs>
  <Slides>62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62</vt:i4>
      </vt:variant>
    </vt:vector>
  </HeadingPairs>
  <TitlesOfParts>
    <vt:vector size="72" baseType="lpstr">
      <vt:lpstr>Arial</vt:lpstr>
      <vt:lpstr>Calibri</vt:lpstr>
      <vt:lpstr>Calibri Light</vt:lpstr>
      <vt:lpstr>Lato</vt:lpstr>
      <vt:lpstr>Lato Black</vt:lpstr>
      <vt:lpstr>Open Sans</vt:lpstr>
      <vt:lpstr>Open Sans Semibold</vt:lpstr>
      <vt:lpstr>Times New Roman</vt:lpstr>
      <vt:lpstr>Office Theme</vt:lpstr>
      <vt:lpstr>Projekt niestandardowy</vt:lpstr>
      <vt:lpstr>METODY BADANIA DOSTĘPNOŚCI CYFROWEJ</vt:lpstr>
      <vt:lpstr>Dlaczego badania są ważne w koordynacji i zarządzaniu?</vt:lpstr>
      <vt:lpstr>Testy automatyczne</vt:lpstr>
      <vt:lpstr>Czym są automaty używane do testów</vt:lpstr>
      <vt:lpstr>Kiedy i do czego warto stosować testy automatyczne</vt:lpstr>
      <vt:lpstr>Koszt testów automatycznych</vt:lpstr>
      <vt:lpstr>Przykład — WAVE</vt:lpstr>
      <vt:lpstr>Przykład — ARC Toolkit</vt:lpstr>
      <vt:lpstr>Przykład — Colour Contrast Analyser</vt:lpstr>
      <vt:lpstr>Przykład — Accessibility Scanner</vt:lpstr>
      <vt:lpstr>Zalety testów automatycznych </vt:lpstr>
      <vt:lpstr>Wady testów automatycznych </vt:lpstr>
      <vt:lpstr>BADANIE EKSPERCKIE</vt:lpstr>
      <vt:lpstr>Czym jest badanie eksperckie</vt:lpstr>
      <vt:lpstr>Kiedy i do czego warto stosować badanie eksperckie</vt:lpstr>
      <vt:lpstr>Co jest potrzebne do wykonania badania eksperckiego</vt:lpstr>
      <vt:lpstr>Koszt badania eksperckiego </vt:lpstr>
      <vt:lpstr>Raport z badania eksperckiego — przykład 1.</vt:lpstr>
      <vt:lpstr>Raport z badania eksperckiego — przykład 2.</vt:lpstr>
      <vt:lpstr>Zalety badania eksperckiego</vt:lpstr>
      <vt:lpstr>Wady badania eksperckiego</vt:lpstr>
      <vt:lpstr>TEST Z UŻYCIEM LISTY KONTROLNEJ</vt:lpstr>
      <vt:lpstr>Czym jest lista kontrolna</vt:lpstr>
      <vt:lpstr>Kiedy i do czego warto stosować listę kontrolną</vt:lpstr>
      <vt:lpstr>Co jest potrzebne do wykonania badania z listą kontrolną</vt:lpstr>
      <vt:lpstr>Koszt testu z użyciem listy kontrolnej</vt:lpstr>
      <vt:lpstr>Przykład — lista kontrolna Webaim</vt:lpstr>
      <vt:lpstr>Przykład — lista kontrolna CRKC</vt:lpstr>
      <vt:lpstr>Zalety testu z użyciem listy kontrolnej</vt:lpstr>
      <vt:lpstr>Wady testu z użyciem listy kontrolnej</vt:lpstr>
      <vt:lpstr>BADANIE Z UŻYCIEM TECHNOLOGII ASYSTUJĄCYCH</vt:lpstr>
      <vt:lpstr>Czym jest badanie z użyciem technologii asystujących</vt:lpstr>
      <vt:lpstr>Kiedy i do czego warto stosować badanie z użyciem technologii asystujących</vt:lpstr>
      <vt:lpstr>Co jest potrzebne do wykonania badania z użyciem technologii asystujących</vt:lpstr>
      <vt:lpstr>Koszt badania z użyciem technologii asystujących</vt:lpstr>
      <vt:lpstr>Przykład — technologie asystujące Android </vt:lpstr>
      <vt:lpstr>Przykład — technologie asystujące iOS</vt:lpstr>
      <vt:lpstr>Przykład — Lupa Windows</vt:lpstr>
      <vt:lpstr>Zalety badania z użyciem technologii asystujących</vt:lpstr>
      <vt:lpstr>Wady badania z użyciem technologii asystujących</vt:lpstr>
      <vt:lpstr>BADANIA Z UŻYTKOWNIKAMI  Z NIEPEŁNOSPRAWNOŚCIAMI</vt:lpstr>
      <vt:lpstr>Czym są badania z użytkownikami z niepełnosprawnościami</vt:lpstr>
      <vt:lpstr>Kiedy i do czego warto stosować badanie z użytkownikami  z niepełnosprawnościami</vt:lpstr>
      <vt:lpstr>Co jest potrzebne do wykonania badanie z użytkownikami  z niepełnosprawnościami</vt:lpstr>
      <vt:lpstr>Koszt badania z użytkownikami z niepełnosprawnościami</vt:lpstr>
      <vt:lpstr>Przykład — uwagi użytkownika niewidomego</vt:lpstr>
      <vt:lpstr>Zalety badania z użytkownikami z niepełnosprawnościami</vt:lpstr>
      <vt:lpstr>Wady badania z użytkownikami z niepełnosprawnościami</vt:lpstr>
      <vt:lpstr>PROSTE TESTY</vt:lpstr>
      <vt:lpstr>Czym są proste testy </vt:lpstr>
      <vt:lpstr>Kiedy i do czego warto stosować proste testy</vt:lpstr>
      <vt:lpstr>Co jest potrzebne do wykonania prostych testów</vt:lpstr>
      <vt:lpstr>Koszt prostych testów</vt:lpstr>
      <vt:lpstr>Przykład — nawigacja samą klawiaturą</vt:lpstr>
      <vt:lpstr>Przykład — orientacja</vt:lpstr>
      <vt:lpstr>Zalety prostych testów</vt:lpstr>
      <vt:lpstr>Wady prostych testów</vt:lpstr>
      <vt:lpstr>Łącz te metody i ograniczaj ich wady</vt:lpstr>
      <vt:lpstr>Łącz różne metody badawcze</vt:lpstr>
      <vt:lpstr>Pytania?</vt:lpstr>
      <vt:lpstr>Dziękuję za uwagę  Zapraszam na naszą stronę https://www.gov.pl/dostepnosc-cyfrowa  i do kontaktu dostepnosc.cyfrowa@cyfra.gov.pl   </vt:lpstr>
      <vt:lpstr>Źródła grafik użytych w prezentacji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2023-05-08T12:10:59Z</dcterms:created>
  <dcterms:modified xsi:type="dcterms:W3CDTF">2023-10-18T12:41:36Z</dcterms:modified>
</cp:coreProperties>
</file>