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316" r:id="rId4"/>
    <p:sldId id="323" r:id="rId5"/>
    <p:sldId id="319" r:id="rId6"/>
    <p:sldId id="318" r:id="rId7"/>
    <p:sldId id="324" r:id="rId8"/>
    <p:sldId id="322" r:id="rId9"/>
    <p:sldId id="279" r:id="rId10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F27F6E-A660-9364-D4A7-3EF4BDA00939}" name="Mikołaj Machowski" initials="MM" userId="S::MMachowski@mnw.art.pl::71b9e0fb-db64-4317-8fcb-354f1736d968" providerId="AD"/>
  <p188:author id="{826EACA7-F177-EA3A-26A0-EA867D34F677}" name="Karczmarczyk Sylwia" initials="SK" userId="S::Sylwia.Karczmarczyk@cyfra.gov.pl::0e04f60e-2aad-46e7-b63c-a9d0cec084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7"/>
    <a:srgbClr val="B9B9B9"/>
    <a:srgbClr val="FE0000"/>
    <a:srgbClr val="DF983E"/>
    <a:srgbClr val="DEE3E5"/>
    <a:srgbClr val="1D9BF0"/>
    <a:srgbClr val="0077B7"/>
    <a:srgbClr val="0F90F3"/>
    <a:srgbClr val="C42F63"/>
    <a:srgbClr val="712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39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</a:t>
            </a:r>
            <a:r>
              <a:rPr lang="pl-PL" sz="1600" b="1" dirty="0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Zmienianie wielkości czcionki w tekście podstawowym </a:t>
            </a:r>
            <a:br>
              <a:rPr lang="pl-PL" sz="1400" dirty="0"/>
            </a:br>
            <a:r>
              <a:rPr lang="pl-PL" sz="1400" dirty="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Przesuwanie </a:t>
            </a:r>
            <a:r>
              <a:rPr lang="pl-PL" sz="1400" dirty="0" err="1"/>
              <a:t>placeholderów</a:t>
            </a:r>
            <a:r>
              <a:rPr lang="pl-PL" sz="1400" dirty="0"/>
              <a:t>, ale tylko w ramach wyznaczonych prowadnicami linii (zachowujemy marginesy i odstępy!), </a:t>
            </a:r>
            <a:br>
              <a:rPr lang="pl-PL" sz="1400" dirty="0"/>
            </a:br>
            <a:r>
              <a:rPr lang="pl-PL" sz="1400" dirty="0"/>
              <a:t>np. zamiast dwóch kolumn zrobić jedną szeroką, </a:t>
            </a:r>
            <a:br>
              <a:rPr lang="pl-PL" sz="1400" dirty="0"/>
            </a:br>
            <a:r>
              <a:rPr lang="pl-PL" sz="1400" dirty="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jak najmniejszej ilości treści pisanej </a:t>
            </a:r>
            <a:br>
              <a:rPr lang="pl-PL" sz="1400" dirty="0"/>
            </a:br>
            <a:r>
              <a:rPr lang="pl-PL" sz="1400" dirty="0"/>
              <a:t>i stosowanie </a:t>
            </a:r>
            <a:r>
              <a:rPr lang="pl-PL" sz="1400" dirty="0" err="1"/>
              <a:t>bullet</a:t>
            </a:r>
            <a:r>
              <a:rPr lang="pl-PL" sz="1400" dirty="0"/>
              <a:t> </a:t>
            </a:r>
            <a:r>
              <a:rPr lang="pl-PL" sz="1400" dirty="0" err="1"/>
              <a:t>pointów</a:t>
            </a:r>
            <a:r>
              <a:rPr lang="pl-PL" sz="1400" dirty="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nie tylko zdjęć ale i ikon. </a:t>
            </a:r>
            <a:endParaRPr lang="pl-PL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76" y="3130827"/>
            <a:ext cx="10304820" cy="5590759"/>
          </a:xfrm>
        </p:spPr>
        <p:txBody>
          <a:bodyPr/>
          <a:lstStyle/>
          <a:p>
            <a:r>
              <a:rPr lang="pl-PL" sz="5400" b="1" dirty="0"/>
              <a:t>Hereditas.</a:t>
            </a:r>
            <a:br>
              <a:rPr lang="pl-PL" sz="5400" b="1" dirty="0"/>
            </a:br>
            <a:r>
              <a:rPr lang="pl-PL" sz="5400" b="1" dirty="0">
                <a:cs typeface="Calibri"/>
              </a:rPr>
              <a:t>Digitalizacja i udostępnianie</a:t>
            </a:r>
            <a:br>
              <a:rPr lang="pl-PL" sz="5400" b="1" dirty="0">
                <a:cs typeface="Calibri"/>
              </a:rPr>
            </a:br>
            <a:r>
              <a:rPr lang="pl-PL" sz="5400" b="1" dirty="0">
                <a:cs typeface="Calibri"/>
              </a:rPr>
              <a:t>zbiorów Muzeum Narodowego w Warszawie</a:t>
            </a:r>
            <a:br>
              <a:rPr lang="pl-PL" sz="5400" b="1" dirty="0">
                <a:cs typeface="Calibri"/>
              </a:rPr>
            </a:br>
            <a:r>
              <a:rPr lang="pl-PL" sz="3200" b="1" dirty="0"/>
              <a:t>Projekt realizowany z dofinansowaniem z Programu Operacyjnego Polska Cyfrowa w ramach działania 2.3 „Cyfrowa dostępność i użyteczność informacji sektora publicznego”, poddziałanie 2.3.2 „Cyfrowe udostępnienie zasobów kultury”</a:t>
            </a:r>
            <a:br>
              <a:rPr lang="pl-PL" sz="5400" b="1" dirty="0">
                <a:cs typeface="Calibri"/>
              </a:rPr>
            </a:br>
            <a:endParaRPr lang="pl-PL" sz="3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16EBB02-67CC-0AC5-12DF-BE288B829856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98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FC4D8CC-2F76-3A8B-5486-41D4ABB548E4}"/>
              </a:ext>
            </a:extLst>
          </p:cNvPr>
          <p:cNvSpPr txBox="1"/>
          <p:nvPr/>
        </p:nvSpPr>
        <p:spPr>
          <a:xfrm>
            <a:off x="388606" y="782942"/>
            <a:ext cx="13928642" cy="133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Wnioskodawca: Minister Kultury i Dziedzictwa Narodowego</a:t>
            </a:r>
            <a:endParaRPr lang="pl-PL" sz="900" i="1" dirty="0">
              <a:solidFill>
                <a:srgbClr val="0070C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Beneficjent: Muzeum Narodowe w Warszawie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Partnerzy: Projekt realizowany bez udziału partnerów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356BBB57-F7A8-8489-C90F-0A0D2A666C2C}"/>
              </a:ext>
            </a:extLst>
          </p:cNvPr>
          <p:cNvSpPr txBox="1">
            <a:spLocks/>
          </p:cNvSpPr>
          <p:nvPr/>
        </p:nvSpPr>
        <p:spPr>
          <a:xfrm>
            <a:off x="3606039" y="2523771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sz="2800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1025DBB-7638-7220-3CC5-B3DB2365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02949"/>
              </p:ext>
            </p:extLst>
          </p:nvPr>
        </p:nvGraphicFramePr>
        <p:xfrm>
          <a:off x="796449" y="3210240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rozpoczęcia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zakończenia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2020-08-01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2023-12-31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2020-08-01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2023-12-31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dtytuł 2">
            <a:extLst>
              <a:ext uri="{FF2B5EF4-FFF2-40B4-BE49-F238E27FC236}">
                <a16:creationId xmlns:a16="http://schemas.microsoft.com/office/drawing/2014/main" id="{048B82EF-6BE4-44B1-31BF-4C6025419A3D}"/>
              </a:ext>
            </a:extLst>
          </p:cNvPr>
          <p:cNvSpPr txBox="1">
            <a:spLocks/>
          </p:cNvSpPr>
          <p:nvPr/>
        </p:nvSpPr>
        <p:spPr>
          <a:xfrm>
            <a:off x="3712678" y="5026011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Koszt i źródło finansowania projektu</a:t>
            </a:r>
            <a:endParaRPr lang="pl-PL" sz="28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0DF8BB2-8AA2-DA77-9C9F-919CEF37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24148"/>
              </p:ext>
            </p:extLst>
          </p:nvPr>
        </p:nvGraphicFramePr>
        <p:xfrm>
          <a:off x="829849" y="5538043"/>
          <a:ext cx="13578839" cy="19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Koszt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Wartość środków kwalifikowalnych w projekcie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19 976.387,57 zł 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18.110.783,75 zł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18.731.347,96 zł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>
                          <a:solidFill>
                            <a:srgbClr val="0070C0"/>
                          </a:solidFill>
                          <a:latin typeface="+mn-lt"/>
                        </a:rPr>
                        <a:t>17.029.162,56 zł</a:t>
                      </a:r>
                      <a:endParaRPr lang="pl-PL" sz="1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5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237785"/>
            <a:ext cx="13752120" cy="966796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Cel główny: Wzrost dostępu obywateli do zasobów kultury dzięki digitalizacji cennych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                      zasobów kultury będących w posiadaniu Muzeum Narodowego w Warszawie. 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4BB8F00-C3A7-4463-824D-BACC37B8B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09099"/>
              </p:ext>
            </p:extLst>
          </p:nvPr>
        </p:nvGraphicFramePr>
        <p:xfrm>
          <a:off x="706362" y="2204581"/>
          <a:ext cx="13741159" cy="3793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2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MUZA do zarządzania muzealiami (Baza danych zawierająca m.in. metadane zdigitalizowanych zbiorów muzealnych (zabytków i dzieł sztuki z ww. 58 zespołów) jak również </a:t>
                      </a:r>
                      <a:r>
                        <a:rPr lang="pl-PL" sz="1200" b="0" i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danedotyczące</a:t>
                      </a: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całego zbioru Muzeum, umożliwiająca efektywne </a:t>
                      </a:r>
                      <a:r>
                        <a:rPr lang="pl-PL" sz="1200" b="0" i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zarządzaniekolekcją</a:t>
                      </a: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zgodnie z wytycznymi standardu SPECTRUM).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2023-11-30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2023-06-21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Zdigitalizowanie 43.984 obiektów wraz z opracowanymi metadanymi i tłumaczeniami na język angielski, zarchiwizowanie i opublikowanie w serwisie Cyfrowe MNW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2023-11-30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2023-12-31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założeniach projektu była mowa o 40 tys. obiektów, ale dzięki przedłużeniu okresu projektu o 5 miesięcy udało się zdigitalizować więcej.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Wewnętrzne API do integracji systemów (wewnętrznej bazy danych z portalem internetowym) w celu sprawniejszego i efektywniejszego procesu publikacji on-line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2022-09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zostało ostatecznie wdrożone w czasie kiedy został wdrożony system MUZA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Rozbudowa i doposażona infrastruktura pracowni digitalizacyjnych i fotograficznych w Muzeum Narodowym w Warszawie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40" y="1286342"/>
            <a:ext cx="13183871" cy="394245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dirty="0">
                <a:solidFill>
                  <a:srgbClr val="002060"/>
                </a:solidFill>
              </a:rPr>
              <a:t>PLAN:</a:t>
            </a: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5944DF7-DC4F-336B-47D0-23CE94BF185B}"/>
              </a:ext>
            </a:extLst>
          </p:cNvPr>
          <p:cNvSpPr txBox="1"/>
          <p:nvPr/>
        </p:nvSpPr>
        <p:spPr>
          <a:xfrm>
            <a:off x="2565350" y="3260443"/>
            <a:ext cx="1023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400" i="1" dirty="0">
                <a:solidFill>
                  <a:srgbClr val="0070C0"/>
                </a:solidFill>
              </a:rPr>
              <a:t>&lt;&lt;grafika widoku kooperacji aplikacji prezentowana </a:t>
            </a:r>
            <a:r>
              <a:rPr lang="pl-PL" sz="1400" b="1" i="1" dirty="0">
                <a:solidFill>
                  <a:srgbClr val="0070C0"/>
                </a:solidFill>
              </a:rPr>
              <a:t>w ostatnim </a:t>
            </a:r>
            <a:r>
              <a:rPr lang="pl-PL" sz="1400" i="1" dirty="0">
                <a:solidFill>
                  <a:srgbClr val="0070C0"/>
                </a:solidFill>
              </a:rPr>
              <a:t>opisie założeń projektu przyjętym przez KRMC&gt;&gt;</a:t>
            </a:r>
            <a:endParaRPr lang="pl-PL" sz="1400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391953B-4EE8-4F7E-8C4A-6A1E1938F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45" y="1814170"/>
            <a:ext cx="11631648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16" y="-17613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16" y="1237786"/>
            <a:ext cx="13183871" cy="405820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dirty="0">
                <a:solidFill>
                  <a:srgbClr val="002060"/>
                </a:solidFill>
              </a:rPr>
              <a:t>REALIZACJA:</a:t>
            </a: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569283D-8EDC-19E6-4FA6-EFA807743E76}"/>
              </a:ext>
            </a:extLst>
          </p:cNvPr>
          <p:cNvSpPr txBox="1"/>
          <p:nvPr/>
        </p:nvSpPr>
        <p:spPr>
          <a:xfrm>
            <a:off x="2045971" y="3381347"/>
            <a:ext cx="1146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400" i="1" dirty="0">
                <a:solidFill>
                  <a:srgbClr val="0070C0"/>
                </a:solidFill>
              </a:rPr>
              <a:t>&lt;&lt;zaktualizowana grafika widoku kooperacji aplikacji prezentowana </a:t>
            </a:r>
            <a:r>
              <a:rPr lang="pl-PL" sz="1400" b="1" i="1" dirty="0">
                <a:solidFill>
                  <a:srgbClr val="0070C0"/>
                </a:solidFill>
              </a:rPr>
              <a:t>w ostatnim </a:t>
            </a:r>
            <a:r>
              <a:rPr lang="pl-PL" sz="1400" i="1" dirty="0">
                <a:solidFill>
                  <a:srgbClr val="0070C0"/>
                </a:solidFill>
              </a:rPr>
              <a:t>opisie założeń projektu przyjętym przez KRMC prezentująca stan </a:t>
            </a:r>
            <a:r>
              <a:rPr lang="pl-PL" sz="1400" b="1" i="1" dirty="0">
                <a:solidFill>
                  <a:srgbClr val="0070C0"/>
                </a:solidFill>
              </a:rPr>
              <a:t>na dzień zakończenia realizacji </a:t>
            </a:r>
            <a:r>
              <a:rPr lang="pl-PL" sz="1400" i="1" dirty="0">
                <a:solidFill>
                  <a:srgbClr val="0070C0"/>
                </a:solidFill>
              </a:rPr>
              <a:t>projektu &gt;&gt;</a:t>
            </a:r>
            <a:endParaRPr lang="pl-PL" sz="1400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86F1F1B-D2B2-4868-A154-7F299E9D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238" y="1822125"/>
            <a:ext cx="11079238" cy="5147760"/>
          </a:xfrm>
          <a:prstGeom prst="rect">
            <a:avLst/>
          </a:prstGeom>
        </p:spPr>
      </p:pic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6FB2F122-BF83-4AE6-AE10-49F7230A0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009868"/>
              </p:ext>
            </p:extLst>
          </p:nvPr>
        </p:nvGraphicFramePr>
        <p:xfrm>
          <a:off x="1618153" y="1643606"/>
          <a:ext cx="12477218" cy="580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283409" imgH="7579017" progId="">
                  <p:embed/>
                </p:oleObj>
              </mc:Choice>
              <mc:Fallback>
                <p:oleObj r:id="rId3" imgW="16283409" imgH="757901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8153" y="1643606"/>
                        <a:ext cx="12477218" cy="5807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4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Wskaźniki produktu projektu (odstępstwa od założeń)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77684FE-BBFF-A8CA-40CC-83A4E003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343773"/>
              </p:ext>
            </p:extLst>
          </p:nvPr>
        </p:nvGraphicFramePr>
        <p:xfrm>
          <a:off x="687010" y="1235474"/>
          <a:ext cx="13793078" cy="397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6428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69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Rozmiar zdigitalizowanej informacji sektora publicznego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76 TB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68,06 TB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Rozmiar zdigitalizowanej informacji sektora publicznego ma charakter szacunkowy tj. na etapie przygotowywania dokumentów aplikacyjnych obliczany jest a priori. Różnica pomiędzy szacunkiem i osiągniętym wynikiem, przy digitalizacji całości zasobu wynika z przeszacowania na etapie planowania ostatecznej wielkości plików powstałych w procesie digitalizacji.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39365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Rozmiar udostępnionych on-line informacji sektora publicznego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0,49 TB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0,35 TB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Rozmiar zdigitalizowanej informacji sektora publicznego ma charakter szacunkowy tj. na etapie przygotowywania dokumentów aplikacyjnych obliczany jest a priori. Różnica pomiędzy szacunkiem i osiągniętym wynikiem, przy digitalizacji całości zasobu wynika z przeszacowania na etapie planowania ostatecznej wielkości plików powstałych w procesie digitalizacji i kompresji do formatu JPG, który jest formatem udostępniania on-line.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946024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4EA98181-CEB5-2DDE-C53C-32D9B2E9FCC8}"/>
              </a:ext>
            </a:extLst>
          </p:cNvPr>
          <p:cNvSpPr txBox="1">
            <a:spLocks/>
          </p:cNvSpPr>
          <p:nvPr/>
        </p:nvSpPr>
        <p:spPr>
          <a:xfrm>
            <a:off x="687451" y="3284310"/>
            <a:ext cx="12657333" cy="10816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0159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Wskaźniki rezultatu projektu (odstępstwa od założeń)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AC40532-9DA5-3747-2FF7-1388BC34B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8620"/>
              </p:ext>
            </p:extLst>
          </p:nvPr>
        </p:nvGraphicFramePr>
        <p:xfrm>
          <a:off x="687452" y="1352965"/>
          <a:ext cx="13794358" cy="1503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4820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783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Liczba pobrań/</a:t>
                      </a:r>
                      <a:r>
                        <a:rPr lang="pl-PL" sz="1200" b="0" i="1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odtworzeń</a:t>
                      </a: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dokumentów zawierających informacje sektora publicznego w czasie roku od zakończenia projektu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350.000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318.785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Wartość na dzień 31.01.2025. Aneksem nr 6 do </a:t>
                      </a:r>
                      <a:r>
                        <a:rPr lang="pl-PL" sz="1200" b="0" i="1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UoD</a:t>
                      </a: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przedłużyliśmy okres rozliczania tego wskaźnika do 30.06.2025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Utrzymanie efektów projektu: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8E375-0650-161A-CFD8-1636B35674DE}"/>
              </a:ext>
            </a:extLst>
          </p:cNvPr>
          <p:cNvSpPr txBox="1"/>
          <p:nvPr/>
        </p:nvSpPr>
        <p:spPr>
          <a:xfrm>
            <a:off x="971550" y="1508760"/>
            <a:ext cx="1357884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Zagrożenia:</a:t>
            </a:r>
            <a:endParaRPr lang="pl-PL" sz="1200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79F67C8-B5CB-448B-BC7D-6AC1D9ECF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80208"/>
              </p:ext>
            </p:extLst>
          </p:nvPr>
        </p:nvGraphicFramePr>
        <p:xfrm>
          <a:off x="971549" y="2027162"/>
          <a:ext cx="12797670" cy="423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2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90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Nazwa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Siła oddziaływania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Prawdopodobieństwo wystąpienia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Reakcja na ryzyko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029"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Stabilność systemu inwentaryzacji muzealiów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mała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średnie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Przeanalizowanie głównych przyczyn dotychczasowych problemów, opracowanie scenariuszy bezpieczeństwa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163"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Awarie sprzętu zakupionego w ramach projektu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średnia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znikome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Zakupiono sprzęt wysokiej klasy, jest on na bieżąco serwisowany i monitorowany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2988"/>
                  </a:ext>
                </a:extLst>
              </a:tr>
              <a:tr h="930896"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Problemy z finansowaniem efektów projektu w okresie trwałości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mała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średnie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Pozyskiwanie przez Muzeum sponsorów na przeprowadzenie dalszego procesu digitalizacji oraz odpowiednie planowanie budżetu i finansowania z </a:t>
                      </a:r>
                      <a:r>
                        <a:rPr lang="pl-PL" sz="1200" b="0" i="1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MKiDN</a:t>
                      </a:r>
                      <a:endParaRPr lang="pl-PL" sz="12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896"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Brak zakładanego poziomu zainteresowania ze strony grup docelowych </a:t>
                      </a:r>
                      <a:r>
                        <a:rPr lang="pl-PL" sz="1200" b="0" i="1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zdigitalizowanymi</a:t>
                      </a: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zbiorami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średnia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średnie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Działania promocyjne informujące o projekcie i zdigitalizowanych zbiorach w mediach społecznościowych i komunikacji bezpośredniej (np. stopki w mailach pracowników). Statystyki odwiedzin są </a:t>
                      </a:r>
                      <a:r>
                        <a:rPr lang="pl-PL" sz="1200" b="0" i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stale monitorowane.</a:t>
                      </a:r>
                      <a:endParaRPr lang="pl-PL" sz="12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454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059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638" y="4517109"/>
            <a:ext cx="10962513" cy="745681"/>
          </a:xfrm>
        </p:spPr>
        <p:txBody>
          <a:bodyPr/>
          <a:lstStyle/>
          <a:p>
            <a:r>
              <a:rPr lang="pl-PL" dirty="0"/>
              <a:t>Dziękuję za uwagę</a:t>
            </a:r>
            <a:br>
              <a:rPr lang="pl-PL" dirty="0"/>
            </a:br>
            <a:br>
              <a:rPr lang="pl-PL" dirty="0"/>
            </a:br>
            <a:endParaRPr lang="pl-PL" sz="1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63AB9D-39B3-0F3C-10A0-9FC0C57ACE38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297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zablonPrezentacji_2023" id="{45708C68-12F9-4750-ABE7-590042D231CD}" vid="{816548DE-9F2E-4396-82F8-A2F93FAF343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C">
    <a:dk1>
      <a:srgbClr val="000000"/>
    </a:dk1>
    <a:lt1>
      <a:srgbClr val="FFFFFF"/>
    </a:lt1>
    <a:dk2>
      <a:srgbClr val="002F67"/>
    </a:dk2>
    <a:lt2>
      <a:srgbClr val="FFFFFF"/>
    </a:lt2>
    <a:accent1>
      <a:srgbClr val="E30613"/>
    </a:accent1>
    <a:accent2>
      <a:srgbClr val="FFCC00"/>
    </a:accent2>
    <a:accent3>
      <a:srgbClr val="1EA6D9"/>
    </a:accent3>
    <a:accent4>
      <a:srgbClr val="29A645"/>
    </a:accent4>
    <a:accent5>
      <a:srgbClr val="49DCB1"/>
    </a:accent5>
    <a:accent6>
      <a:srgbClr val="A379C9"/>
    </a:accent6>
    <a:hlink>
      <a:srgbClr val="1EA6D9"/>
    </a:hlink>
    <a:folHlink>
      <a:srgbClr val="0070C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681FF63D7B3147AFAC68B2E93E2C6A" ma:contentTypeVersion="10" ma:contentTypeDescription="Utwórz nowy dokument." ma:contentTypeScope="" ma:versionID="5f62a8bc21563c9dc9c82aa8dc062a1d">
  <xsd:schema xmlns:xsd="http://www.w3.org/2001/XMLSchema" xmlns:xs="http://www.w3.org/2001/XMLSchema" xmlns:p="http://schemas.microsoft.com/office/2006/metadata/properties" xmlns:ns2="a9a9e3d6-963b-4985-a8a7-a3d2f87a534a" xmlns:ns3="d176cc68-f091-4a7f-ad9e-67747a5f64ff" targetNamespace="http://schemas.microsoft.com/office/2006/metadata/properties" ma:root="true" ma:fieldsID="12c0ae6479fc7b07ce150ff5b749cc8f" ns2:_="" ns3:_="">
    <xsd:import namespace="a9a9e3d6-963b-4985-a8a7-a3d2f87a534a"/>
    <xsd:import namespace="d176cc68-f091-4a7f-ad9e-67747a5f6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3d6-963b-4985-a8a7-a3d2f87a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6cc68-f091-4a7f-ad9e-67747a5f6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55AE3D-FB2C-44E6-9285-206D86E20552}"/>
</file>

<file path=customXml/itemProps2.xml><?xml version="1.0" encoding="utf-8"?>
<ds:datastoreItem xmlns:ds="http://schemas.openxmlformats.org/officeDocument/2006/customXml" ds:itemID="{13083B3E-ADF4-47B3-AA7D-1D92435FC089}"/>
</file>

<file path=customXml/itemProps3.xml><?xml version="1.0" encoding="utf-8"?>
<ds:datastoreItem xmlns:ds="http://schemas.openxmlformats.org/officeDocument/2006/customXml" ds:itemID="{78FA0401-0D39-442E-BF3F-A80165741AA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9027</TotalTime>
  <Words>671</Words>
  <Application>Microsoft Office PowerPoint</Application>
  <PresentationFormat>Niestandardowy</PresentationFormat>
  <Paragraphs>101</Paragraphs>
  <Slides>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MC</vt:lpstr>
      <vt:lpstr>Hereditas. Digitalizacja i udostępnianie zbiorów Muzeum Narodowego w Warszawie Projekt realizowany z dofinansowaniem z Programu Operacyjnego Polska Cyfrowa w ramach działania 2.3 „Cyfrowa dostępność i użyteczność informacji sektora publicznego”, poddziałanie 2.3.2 „Cyfrowe udostępnienie zasobów kultury” </vt:lpstr>
      <vt:lpstr>Prezentacja programu PowerPoint</vt:lpstr>
      <vt:lpstr>Cel i produkty projektu</vt:lpstr>
      <vt:lpstr>Produkty projektu (systemy teleinformatyczne) – interoperacyjność</vt:lpstr>
      <vt:lpstr>Produkty projektu (systemy teleinformatyczne) – interoperacyjność</vt:lpstr>
      <vt:lpstr>Wskaźniki produktu projektu (odstępstwa od założeń)</vt:lpstr>
      <vt:lpstr>Wskaźniki rezultatu projektu (odstępstwa od założeń)</vt:lpstr>
      <vt:lpstr>Utrzymanie efektów projektu:</vt:lpstr>
      <vt:lpstr>Dziękuję za uwagę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Makowska</dc:creator>
  <cp:lastModifiedBy>Mikołaj Machowski</cp:lastModifiedBy>
  <cp:revision>246</cp:revision>
  <dcterms:created xsi:type="dcterms:W3CDTF">2023-05-26T06:26:43Z</dcterms:created>
  <dcterms:modified xsi:type="dcterms:W3CDTF">2025-02-06T11:45:49Z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0x010100BF681FF63D7B3147AFAC68B2E93E2C6A</vt:lpwstr>
  </property>
</Properties>
</file>