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1" r:id="rId1"/>
  </p:sldMasterIdLst>
  <p:notesMasterIdLst>
    <p:notesMasterId r:id="rId59"/>
  </p:notesMasterIdLst>
  <p:sldIdLst>
    <p:sldId id="450" r:id="rId2"/>
    <p:sldId id="532" r:id="rId3"/>
    <p:sldId id="515" r:id="rId4"/>
    <p:sldId id="514" r:id="rId5"/>
    <p:sldId id="522" r:id="rId6"/>
    <p:sldId id="521" r:id="rId7"/>
    <p:sldId id="523" r:id="rId8"/>
    <p:sldId id="469" r:id="rId9"/>
    <p:sldId id="468" r:id="rId10"/>
    <p:sldId id="475" r:id="rId11"/>
    <p:sldId id="476" r:id="rId12"/>
    <p:sldId id="477" r:id="rId13"/>
    <p:sldId id="478" r:id="rId14"/>
    <p:sldId id="479" r:id="rId15"/>
    <p:sldId id="504" r:id="rId16"/>
    <p:sldId id="480" r:id="rId17"/>
    <p:sldId id="481" r:id="rId18"/>
    <p:sldId id="482" r:id="rId19"/>
    <p:sldId id="483" r:id="rId20"/>
    <p:sldId id="484" r:id="rId21"/>
    <p:sldId id="490" r:id="rId22"/>
    <p:sldId id="486" r:id="rId23"/>
    <p:sldId id="485" r:id="rId24"/>
    <p:sldId id="531" r:id="rId25"/>
    <p:sldId id="495" r:id="rId26"/>
    <p:sldId id="502" r:id="rId27"/>
    <p:sldId id="473" r:id="rId28"/>
    <p:sldId id="474" r:id="rId29"/>
    <p:sldId id="501" r:id="rId30"/>
    <p:sldId id="500" r:id="rId31"/>
    <p:sldId id="499" r:id="rId32"/>
    <p:sldId id="498" r:id="rId33"/>
    <p:sldId id="497" r:id="rId34"/>
    <p:sldId id="496" r:id="rId35"/>
    <p:sldId id="492" r:id="rId36"/>
    <p:sldId id="508" r:id="rId37"/>
    <p:sldId id="507" r:id="rId38"/>
    <p:sldId id="506" r:id="rId39"/>
    <p:sldId id="513" r:id="rId40"/>
    <p:sldId id="518" r:id="rId41"/>
    <p:sldId id="512" r:id="rId42"/>
    <p:sldId id="511" r:id="rId43"/>
    <p:sldId id="510" r:id="rId44"/>
    <p:sldId id="509" r:id="rId45"/>
    <p:sldId id="517" r:id="rId46"/>
    <p:sldId id="516" r:id="rId47"/>
    <p:sldId id="520" r:id="rId48"/>
    <p:sldId id="526" r:id="rId49"/>
    <p:sldId id="525" r:id="rId50"/>
    <p:sldId id="519" r:id="rId51"/>
    <p:sldId id="524" r:id="rId52"/>
    <p:sldId id="530" r:id="rId53"/>
    <p:sldId id="529" r:id="rId54"/>
    <p:sldId id="528" r:id="rId55"/>
    <p:sldId id="527" r:id="rId56"/>
    <p:sldId id="472" r:id="rId57"/>
    <p:sldId id="471" r:id="rId5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2017-11-02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07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533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162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0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5262B1-9034-4446-96DA-AB081E135855}" type="datetime1">
              <a:rPr lang="pl-PL" smtClean="0"/>
              <a:pPr/>
              <a:t>2017-11-02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CB8BA-9A7F-4745-BAAF-634F02797926}" type="datetime1">
              <a:rPr lang="pl-PL" smtClean="0"/>
              <a:pPr/>
              <a:t>2017-11-02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70C48-9844-463C-BF92-9898AF26ADB5}" type="datetime1">
              <a:rPr lang="pl-PL" smtClean="0"/>
              <a:pPr/>
              <a:t>2017-11-02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pPr/>
              <a:t>2017-11-02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CE715-773A-4645-91E5-A19CF24039F8}" type="datetime1">
              <a:rPr lang="pl-PL" smtClean="0"/>
              <a:pPr/>
              <a:t>2017-11-02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2DF66-CC3E-4345-A033-8889B00AD358}" type="datetime1">
              <a:rPr lang="pl-PL" smtClean="0"/>
              <a:pPr/>
              <a:t>2017-11-02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97BA0A-2E53-42F0-91C2-72C51273766E}" type="datetime1">
              <a:rPr lang="pl-PL" smtClean="0"/>
              <a:pPr/>
              <a:t>2017-11-02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EEDA6-7455-460B-A7C5-B64500075FA9}" type="datetime1">
              <a:rPr lang="pl-PL" smtClean="0"/>
              <a:pPr/>
              <a:t>2017-11-02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B8D18-35FF-4199-9397-FAD64E71CB21}" type="datetime1">
              <a:rPr lang="pl-PL" smtClean="0"/>
              <a:pPr/>
              <a:t>2017-11-02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7E76A0-DA6A-455D-B3B7-2BFE7DC48108}" type="datetime1">
              <a:rPr lang="pl-PL" smtClean="0"/>
              <a:pPr/>
              <a:t>2017-11-02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D9E40C-A826-44D2-AAAA-1FA3CD1B0891}" type="datetime1">
              <a:rPr lang="pl-PL" smtClean="0"/>
              <a:pPr/>
              <a:t>2017-11-02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D04E77-D390-4F8D-BB20-1A715EC0E04D}" type="datetime1">
              <a:rPr lang="pl-PL" smtClean="0"/>
              <a:pPr/>
              <a:t>2017-11-02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pPr/>
              <a:t>2017-11-02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ybicki.com.pl/" TargetMode="External"/><Relationship Id="rId7" Type="http://schemas.openxmlformats.org/officeDocument/2006/relationships/hyperlink" Target="http://www.sklep.arpapol.p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zamotuly.psp.wlkp.pl/" TargetMode="External"/><Relationship Id="rId5" Type="http://schemas.openxmlformats.org/officeDocument/2006/relationships/hyperlink" Target="http://www.sokolka.straz.bialystok.pl/" TargetMode="External"/><Relationship Id="rId4" Type="http://schemas.openxmlformats.org/officeDocument/2006/relationships/hyperlink" Target="http://www.supron.pl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 fontScale="90000"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6: 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altLang="pl-PL" sz="3200" dirty="0" smtClean="0"/>
              <a:t>Eksploatacja agregatów prądotwórczych </a:t>
            </a:r>
            <a:br>
              <a:rPr lang="pl-PL" altLang="pl-PL" sz="3200" dirty="0" smtClean="0"/>
            </a:br>
            <a:r>
              <a:rPr lang="pl-PL" altLang="pl-PL" sz="3200" dirty="0" smtClean="0"/>
              <a:t>i osprzętu 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628122"/>
          </a:xfrm>
        </p:spPr>
        <p:txBody>
          <a:bodyPr>
            <a:normAutofit/>
          </a:bodyPr>
          <a:lstStyle/>
          <a:p>
            <a:endParaRPr lang="pl-PL" altLang="pl-PL" sz="3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7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2333625" algn="l"/>
              </a:tabLst>
            </a:pPr>
            <a:r>
              <a:rPr lang="pl-PL" altLang="pl-PL" sz="3600" dirty="0" smtClean="0"/>
              <a:t>    SZKOLENIE  KIEROWCÓW-KONSERWATORÓW SPRZĘTU RATOWNICZEGO OSP</a:t>
            </a:r>
            <a:endParaRPr lang="pl-PL" alt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 algn="ctr">
              <a:buNone/>
            </a:pPr>
            <a:r>
              <a:rPr lang="pl-PL" sz="2800" b="1" dirty="0" smtClean="0"/>
              <a:t>Agregaty możemy podzielić na:</a:t>
            </a:r>
          </a:p>
          <a:p>
            <a:endParaRPr lang="pl-PL" sz="2800" dirty="0" smtClean="0"/>
          </a:p>
          <a:p>
            <a:r>
              <a:rPr lang="pl-PL" sz="2800" dirty="0" smtClean="0"/>
              <a:t>Stacjonarne </a:t>
            </a:r>
          </a:p>
          <a:p>
            <a:endParaRPr lang="pl-PL" sz="2800" dirty="0" smtClean="0"/>
          </a:p>
          <a:p>
            <a:r>
              <a:rPr lang="pl-PL" sz="2800" dirty="0" smtClean="0"/>
              <a:t>Mobilne:</a:t>
            </a:r>
          </a:p>
          <a:p>
            <a:pPr>
              <a:buNone/>
            </a:pPr>
            <a:r>
              <a:rPr lang="pl-PL" sz="2800" dirty="0" smtClean="0"/>
              <a:t>	- przenośne,</a:t>
            </a:r>
          </a:p>
          <a:p>
            <a:pPr>
              <a:buNone/>
            </a:pPr>
            <a:r>
              <a:rPr lang="pl-PL" sz="2800" dirty="0" smtClean="0"/>
              <a:t>	- przewoźne na własnych podwoziach,</a:t>
            </a:r>
          </a:p>
          <a:p>
            <a:pPr>
              <a:buNone/>
            </a:pPr>
            <a:r>
              <a:rPr lang="pl-PL" sz="2800" dirty="0" smtClean="0"/>
              <a:t>	- zabudowane na stałe w pojazdach.</a:t>
            </a:r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10</a:t>
            </a:fld>
            <a:endParaRPr lang="pl-PL" altLang="pl-PL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pPr algn="ctr">
              <a:buNone/>
            </a:pPr>
            <a:r>
              <a:rPr lang="pl-PL" sz="2800" b="1" dirty="0" smtClean="0"/>
              <a:t>Możemy wyróżnić również drugi podział agregatów prądotwórczych na:</a:t>
            </a:r>
          </a:p>
          <a:p>
            <a:pPr>
              <a:buNone/>
            </a:pPr>
            <a:endParaRPr lang="pl-PL" sz="2800" dirty="0" smtClean="0"/>
          </a:p>
          <a:p>
            <a:r>
              <a:rPr lang="pl-PL" sz="2800" dirty="0" smtClean="0"/>
              <a:t>agregaty jednofazowe 230V, </a:t>
            </a:r>
          </a:p>
          <a:p>
            <a:endParaRPr lang="pl-PL" sz="2800" dirty="0" smtClean="0"/>
          </a:p>
          <a:p>
            <a:r>
              <a:rPr lang="pl-PL" sz="2800" dirty="0" smtClean="0"/>
              <a:t>agregaty trzyfazowe 400V. </a:t>
            </a:r>
          </a:p>
          <a:p>
            <a:pPr>
              <a:buNone/>
            </a:pPr>
            <a:endParaRPr lang="pl-PL" b="1" dirty="0" smtClean="0"/>
          </a:p>
          <a:p>
            <a:pPr algn="ctr">
              <a:buNone/>
            </a:pPr>
            <a:endParaRPr lang="pl-PL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11</a:t>
            </a:fld>
            <a:endParaRPr lang="pl-PL" altLang="pl-PL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12</a:t>
            </a:fld>
            <a:endParaRPr lang="pl-PL" alt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7"/>
            <a:ext cx="72152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928662" y="157161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Schemat podziału agregatów prądotwórczych:</a:t>
            </a:r>
            <a:endParaRPr lang="pl-PL" sz="24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928662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2</a:t>
            </a:r>
            <a:endParaRPr lang="pl-PL" b="1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8286808" cy="4929222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Agregaty stacjonarne</a:t>
            </a:r>
          </a:p>
          <a:p>
            <a:pPr>
              <a:buNone/>
            </a:pPr>
            <a:endParaRPr lang="pl-PL" sz="2800" b="1" dirty="0" smtClean="0"/>
          </a:p>
          <a:p>
            <a:pPr>
              <a:buNone/>
            </a:pPr>
            <a:r>
              <a:rPr lang="pl-PL" sz="2800" dirty="0" smtClean="0"/>
              <a:t>	Agregaty stacjonarne występują w obiektach, które ze względu na charakter użytkowania muszą posiadać zapasowe źródło energii elektrycznej, takich jak szpitale, obiekty użyteczności publicznej, straże pożarne, zakłady pracy pracujące w systemie ciągłym. Zasilają one stałą instalację elektryczną w obiektach. (Przykład zdjęcia nr 3 i 4)</a:t>
            </a:r>
            <a:endParaRPr lang="pl-PL" sz="2800" b="1" dirty="0" smtClean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13</a:t>
            </a:fld>
            <a:endParaRPr lang="pl-PL" altLang="pl-PL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14</a:t>
            </a:fld>
            <a:endParaRPr lang="pl-PL" altLang="pl-PL"/>
          </a:p>
        </p:txBody>
      </p:sp>
      <p:pic>
        <p:nvPicPr>
          <p:cNvPr id="10" name="Obraz 9" descr="IMAG05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144000" cy="510988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0" y="6488668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3</a:t>
            </a:r>
            <a:endParaRPr lang="pl-PL" b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15</a:t>
            </a:fld>
            <a:endParaRPr lang="pl-PL" altLang="pl-PL"/>
          </a:p>
        </p:txBody>
      </p:sp>
      <p:pic>
        <p:nvPicPr>
          <p:cNvPr id="8" name="Obraz 7" descr="IMAG0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510988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6488668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4</a:t>
            </a:r>
            <a:endParaRPr lang="pl-PL" b="1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8186766" cy="4643470"/>
          </a:xfrm>
        </p:spPr>
        <p:txBody>
          <a:bodyPr/>
          <a:lstStyle/>
          <a:p>
            <a:r>
              <a:rPr lang="pl-PL" b="1" dirty="0" smtClean="0"/>
              <a:t>Agregaty mobilne: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Agregaty mobilne są to urządzenia do wytwarzania energii elektrycznej, które w zależności od potrzeb przemieszcza się w dowolne miejsce pracy. Zasilają one instalacje ruchome lub awaryjnie instalacje stałe. </a:t>
            </a:r>
            <a:endParaRPr lang="pl-PL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16</a:t>
            </a:fld>
            <a:endParaRPr lang="pl-PL" altLang="pl-PL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r>
              <a:rPr lang="pl-PL" b="1" dirty="0" smtClean="0"/>
              <a:t>Agregaty mobilne przenośne: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Agregaty przenośne są to urządzenia o mniejszej wadze i mocy znamionowej, które mają uchwyty i mogą być przenoszone na miejsce pracy przez ludzi. </a:t>
            </a:r>
          </a:p>
          <a:p>
            <a:pPr>
              <a:buNone/>
            </a:pPr>
            <a:r>
              <a:rPr lang="pl-PL" dirty="0" smtClean="0"/>
              <a:t>	(Przykład zdjęcie nr 5 i 6)</a:t>
            </a:r>
            <a:endParaRPr lang="pl-PL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17</a:t>
            </a:fld>
            <a:endParaRPr lang="pl-PL" altLang="pl-PL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18</a:t>
            </a:fld>
            <a:endParaRPr lang="pl-PL" altLang="pl-PL"/>
          </a:p>
        </p:txBody>
      </p:sp>
      <p:pic>
        <p:nvPicPr>
          <p:cNvPr id="8" name="Obraz 7" descr="2801-E-A-MHBA_09_frei_k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4333654" cy="3856952"/>
          </a:xfrm>
          <a:prstGeom prst="rect">
            <a:avLst/>
          </a:prstGeom>
        </p:spPr>
      </p:pic>
      <p:pic>
        <p:nvPicPr>
          <p:cNvPr id="10" name="Obraz 9" descr="big_fh-2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4525886" cy="364333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0" y="5715016"/>
            <a:ext cx="400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Agregat prądotwórczy GEKO 2801</a:t>
            </a:r>
          </a:p>
          <a:p>
            <a:r>
              <a:rPr lang="pl-PL" b="1" dirty="0" smtClean="0"/>
              <a:t>Zdjęcie nr 5</a:t>
            </a:r>
            <a:endParaRPr lang="pl-PL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357686" y="571501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Agregat prądotwórczy HONDA FH 2541</a:t>
            </a:r>
          </a:p>
          <a:p>
            <a:r>
              <a:rPr lang="pl-PL" b="1" dirty="0" smtClean="0"/>
              <a:t>Zdjęcie nr 6</a:t>
            </a:r>
            <a:endParaRPr lang="pl-PL" b="1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r>
              <a:rPr lang="pl-PL" b="1" dirty="0" smtClean="0"/>
              <a:t>Agregaty mobilne przewoźne: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Agregaty przewoźne, ze względu na swoją wagę, montowane są na ramie umieszczonej na przyczepie holowanej za pojazdem. </a:t>
            </a:r>
          </a:p>
          <a:p>
            <a:pPr>
              <a:buNone/>
            </a:pPr>
            <a:r>
              <a:rPr lang="pl-PL" b="1" dirty="0" smtClean="0"/>
              <a:t>	</a:t>
            </a:r>
            <a:r>
              <a:rPr lang="pl-PL" dirty="0" smtClean="0"/>
              <a:t>(Przykład zdjęcie nr 7)</a:t>
            </a:r>
            <a:endParaRPr lang="pl-PL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19</a:t>
            </a:fld>
            <a:endParaRPr lang="pl-PL" altLang="pl-PL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10" name="Symbol zastępczy zawartości 1"/>
          <p:cNvSpPr>
            <a:spLocks noGrp="1"/>
          </p:cNvSpPr>
          <p:nvPr>
            <p:ph sz="half" idx="1"/>
          </p:nvPr>
        </p:nvSpPr>
        <p:spPr>
          <a:xfrm>
            <a:off x="597391" y="1820300"/>
            <a:ext cx="8295089" cy="4272995"/>
          </a:xfrm>
        </p:spPr>
        <p:txBody>
          <a:bodyPr>
            <a:normAutofit/>
          </a:bodyPr>
          <a:lstStyle/>
          <a:p>
            <a:r>
              <a:rPr lang="pl-PL" dirty="0"/>
              <a:t>Rodzaj sprzętu </a:t>
            </a:r>
            <a:r>
              <a:rPr lang="pl-PL" dirty="0" smtClean="0"/>
              <a:t>oświetleniowego;</a:t>
            </a:r>
          </a:p>
          <a:p>
            <a:r>
              <a:rPr lang="pl-PL" dirty="0" smtClean="0"/>
              <a:t>Agregaty </a:t>
            </a:r>
            <a:r>
              <a:rPr lang="pl-PL" dirty="0"/>
              <a:t>prądotwórcze - typy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przeznaczenie;</a:t>
            </a:r>
          </a:p>
          <a:p>
            <a:r>
              <a:rPr lang="pl-PL" dirty="0" smtClean="0"/>
              <a:t>Warunki eksploatacyjno-użytkowe;</a:t>
            </a:r>
          </a:p>
          <a:p>
            <a:r>
              <a:rPr lang="pl-PL" dirty="0" smtClean="0"/>
              <a:t>Obsługa </a:t>
            </a:r>
            <a:r>
              <a:rPr lang="pl-PL" dirty="0"/>
              <a:t>agregatów prądotwórczych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masztów oświetleniowych.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4254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20</a:t>
            </a:fld>
            <a:endParaRPr lang="pl-PL" altLang="pl-PL"/>
          </a:p>
        </p:txBody>
      </p:sp>
      <p:pic>
        <p:nvPicPr>
          <p:cNvPr id="9" name="Obraz 8" descr="sokolka_ppr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8358246" cy="485778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357158" y="628652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7</a:t>
            </a:r>
            <a:endParaRPr lang="pl-PL" b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900634"/>
          </a:xfrm>
        </p:spPr>
        <p:txBody>
          <a:bodyPr>
            <a:normAutofit/>
          </a:bodyPr>
          <a:lstStyle/>
          <a:p>
            <a:r>
              <a:rPr lang="pl-PL" b="1" dirty="0" smtClean="0"/>
              <a:t>Agregaty zabudowane na stałe w samochodach pożarniczych: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W jednostkach straży spotykamy często agregaty prądotwórcze zabudowane na stałe w samochodach pożarniczych. Są one napędzane silnikiem samochodu poprzez przystawkę dodatkowego odbioru mocy. Posiadają wówczas stanowisko obsługi agregatu na stałe umieszczone w zabudowie samochodu </a:t>
            </a:r>
            <a:endParaRPr lang="pl-PL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21</a:t>
            </a:fld>
            <a:endParaRPr lang="pl-PL" altLang="pl-PL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660901"/>
            <a:ext cx="4038600" cy="240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22</a:t>
            </a:fld>
            <a:endParaRPr lang="pl-PL" alt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0" y="6143644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8</a:t>
            </a:r>
            <a:endParaRPr lang="pl-PL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8572560" cy="5429264"/>
          </a:xfrm>
        </p:spPr>
        <p:txBody>
          <a:bodyPr>
            <a:normAutofit lnSpcReduction="10000"/>
          </a:bodyPr>
          <a:lstStyle/>
          <a:p>
            <a:r>
              <a:rPr lang="pl-PL" b="1" dirty="0" smtClean="0"/>
              <a:t>Silnik spalinowy: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dirty="0" smtClean="0"/>
              <a:t>	W bardzo małych agregatach spotyka się silniki dwusuwowe, obecnie preferuje się w agregatach średniej mocy silniki czterosuwowe. W większych agregatach mają zastosowanie agregaty wysokoprężne. 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Silniki mogą być uruchamiane ręcznie przy pomocy linki rozruchowej lub elektrycznie z rozrusznika elektrycznego, jednak wówczas agregat musi posiadać akumulator. </a:t>
            </a:r>
          </a:p>
          <a:p>
            <a:pPr>
              <a:buNone/>
            </a:pPr>
            <a:r>
              <a:rPr lang="pl-PL" dirty="0" smtClean="0"/>
              <a:t>		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23</a:t>
            </a:fld>
            <a:endParaRPr lang="pl-PL" altLang="pl-PL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642910" y="2357430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Silnik posiada zazwyczaj regulator obrotów, który automatycznie ustawia obroty silnika zapewniające właściwą częstotliwość 50 Hz wytwarzanego prądu. Spotykamy również rozwiązania, w których obsługujący jest zobowiązany do ręcznego ustawienia obrotów oraz ich ciągłego monitorowania i regulacji tak, aby częstotliwość prądu wynosiła 50 Hz.</a:t>
            </a:r>
            <a:endParaRPr lang="pl-PL" sz="24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90" cy="4972072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Prądnica:</a:t>
            </a:r>
          </a:p>
          <a:p>
            <a:pPr>
              <a:buNone/>
            </a:pPr>
            <a:r>
              <a:rPr lang="pl-PL" sz="2400" dirty="0" smtClean="0"/>
              <a:t>	Prądnice zwane inaczej generatorami prądu zamieniają energię mechaniczną w energię elektryczną i zbudowane są bardzo podobnie do silnika elektrycznego. </a:t>
            </a:r>
          </a:p>
          <a:p>
            <a:pPr>
              <a:buNone/>
            </a:pPr>
            <a:r>
              <a:rPr lang="pl-PL" sz="2400" dirty="0" smtClean="0"/>
              <a:t>	</a:t>
            </a:r>
          </a:p>
          <a:p>
            <a:pPr>
              <a:buNone/>
            </a:pPr>
            <a:r>
              <a:rPr lang="pl-PL" sz="2400" dirty="0" smtClean="0"/>
              <a:t>	Wykorzystują do wytwarzania prądu zjawisko zwane indukcją elektromagnetyczną, które polega na tym, że w przewodzie elektrycznym znajdującym się w zmiennym polu magnetycznym indukuje się (powstaje) prąd elektryczny. </a:t>
            </a:r>
            <a:endParaRPr lang="pl-PL" sz="24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25</a:t>
            </a:fld>
            <a:endParaRPr lang="pl-PL" altLang="pl-PL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354509"/>
            <a:ext cx="4038600" cy="301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26</a:t>
            </a:fld>
            <a:endParaRPr lang="pl-PL" alt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000892" y="3429000"/>
            <a:ext cx="2357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</a:t>
            </a:r>
            <a:r>
              <a:rPr lang="pl-PL" b="1" dirty="0" err="1" smtClean="0"/>
              <a:t>puliptu</a:t>
            </a:r>
            <a:r>
              <a:rPr lang="pl-PL" b="1" dirty="0" smtClean="0"/>
              <a:t> obsługowo- kontrolnego, w agregacie zabudowanym na stałe w samochodzie pożarniczym</a:t>
            </a:r>
          </a:p>
          <a:p>
            <a:endParaRPr lang="pl-PL" b="1" dirty="0" smtClean="0"/>
          </a:p>
          <a:p>
            <a:r>
              <a:rPr lang="pl-PL" b="1" dirty="0" smtClean="0"/>
              <a:t>Zdjęcie nr 10</a:t>
            </a:r>
            <a:endParaRPr lang="pl-PL" b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12" name="Symbol zastępczy zawartości 1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8572560" cy="4857784"/>
          </a:xfrm>
        </p:spPr>
        <p:txBody>
          <a:bodyPr>
            <a:normAutofit/>
          </a:bodyPr>
          <a:lstStyle/>
          <a:p>
            <a:endParaRPr lang="pl-PL" sz="2400" dirty="0" smtClean="0">
              <a:cs typeface="Arial" panose="020B0604020202020204" pitchFamily="34" charset="0"/>
            </a:endParaRPr>
          </a:p>
          <a:p>
            <a:endParaRPr lang="pl-PL" sz="2400" dirty="0" smtClean="0">
              <a:cs typeface="Arial" panose="020B0604020202020204" pitchFamily="34" charset="0"/>
            </a:endParaRPr>
          </a:p>
          <a:p>
            <a:r>
              <a:rPr lang="pl-PL" sz="2400" dirty="0" smtClean="0">
                <a:cs typeface="Arial" panose="020B0604020202020204" pitchFamily="34" charset="0"/>
              </a:rPr>
              <a:t>Oświetlanie terenu (zasilanie masztów oświetleniowych, </a:t>
            </a:r>
            <a:r>
              <a:rPr lang="pl-PL" sz="2400" dirty="0" err="1" smtClean="0">
                <a:cs typeface="Arial" panose="020B0604020202020204" pitchFamily="34" charset="0"/>
              </a:rPr>
              <a:t>najaśnic</a:t>
            </a:r>
            <a:r>
              <a:rPr lang="pl-PL" sz="2400" dirty="0" smtClean="0">
                <a:cs typeface="Arial" panose="020B0604020202020204" pitchFamily="34" charset="0"/>
              </a:rPr>
              <a:t> i innego sprzętu oświetleniowego),</a:t>
            </a:r>
          </a:p>
          <a:p>
            <a:pPr>
              <a:buNone/>
            </a:pPr>
            <a:endParaRPr lang="pl-PL" sz="2400" dirty="0" smtClean="0">
              <a:cs typeface="Arial" panose="020B0604020202020204" pitchFamily="34" charset="0"/>
            </a:endParaRPr>
          </a:p>
          <a:p>
            <a:r>
              <a:rPr lang="pl-PL" sz="2400" dirty="0" smtClean="0">
                <a:cs typeface="Arial" panose="020B0604020202020204" pitchFamily="34" charset="0"/>
              </a:rPr>
              <a:t>Zasilanie różnego typu narzędzi ratowniczych na miejscu działań ratowniczych (wiertarki, przecinarki, wyciągarki, młoty udarowe, piły do metali itp.),</a:t>
            </a:r>
          </a:p>
          <a:p>
            <a:pPr>
              <a:buNone/>
            </a:pPr>
            <a:endParaRPr lang="pl-PL" sz="2400" dirty="0" smtClean="0">
              <a:cs typeface="Arial" panose="020B0604020202020204" pitchFamily="34" charset="0"/>
            </a:endParaRPr>
          </a:p>
          <a:p>
            <a:r>
              <a:rPr lang="pl-PL" sz="2400" dirty="0" smtClean="0">
                <a:cs typeface="Arial" panose="020B0604020202020204" pitchFamily="34" charset="0"/>
              </a:rPr>
              <a:t>Zasilanie specjalistycznych pomp do ratownictwa chemicznego, oraz elektrycznych pomp głębinowych,</a:t>
            </a: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ymbol zastępczy numeru slajdu 5"/>
          <p:cNvSpPr txBox="1">
            <a:spLocks/>
          </p:cNvSpPr>
          <p:nvPr/>
        </p:nvSpPr>
        <p:spPr>
          <a:xfrm>
            <a:off x="6553200" y="6238898"/>
            <a:ext cx="2133600" cy="476250"/>
          </a:xfrm>
          <a:prstGeom prst="rect">
            <a:avLst/>
          </a:prstGeom>
        </p:spPr>
        <p:txBody>
          <a:bodyPr vert="horz" bIns="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BDD2E-0A89-4F6F-B71E-D6B8232A855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15" name="Symbol zastępczy zawartości 1"/>
          <p:cNvSpPr>
            <a:spLocks noGrp="1"/>
          </p:cNvSpPr>
          <p:nvPr>
            <p:ph sz="half" idx="1"/>
          </p:nvPr>
        </p:nvSpPr>
        <p:spPr>
          <a:xfrm>
            <a:off x="357158" y="1714488"/>
            <a:ext cx="8358246" cy="4857784"/>
          </a:xfrm>
        </p:spPr>
        <p:txBody>
          <a:bodyPr/>
          <a:lstStyle/>
          <a:p>
            <a:endParaRPr lang="pl-PL" sz="2400" dirty="0" smtClean="0">
              <a:cs typeface="Arial" panose="020B0604020202020204" pitchFamily="34" charset="0"/>
            </a:endParaRPr>
          </a:p>
          <a:p>
            <a:endParaRPr lang="pl-PL" sz="2400" dirty="0" smtClean="0">
              <a:cs typeface="Arial" panose="020B0604020202020204" pitchFamily="34" charset="0"/>
            </a:endParaRPr>
          </a:p>
          <a:p>
            <a:r>
              <a:rPr lang="pl-PL" sz="2400" dirty="0" smtClean="0">
                <a:cs typeface="Arial" panose="020B0604020202020204" pitchFamily="34" charset="0"/>
              </a:rPr>
              <a:t>Podczas długotrwałych akcji, mogą służyć do ładowania latarek i radiotelefonów,</a:t>
            </a:r>
          </a:p>
          <a:p>
            <a:endParaRPr lang="pl-PL" sz="2400" dirty="0" smtClean="0">
              <a:cs typeface="Arial" panose="020B0604020202020204" pitchFamily="34" charset="0"/>
            </a:endParaRPr>
          </a:p>
          <a:p>
            <a:r>
              <a:rPr lang="pl-PL" sz="2400" dirty="0" smtClean="0">
                <a:cs typeface="Arial" panose="020B0604020202020204" pitchFamily="34" charset="0"/>
              </a:rPr>
              <a:t>Mogą zostać użyte również do </a:t>
            </a:r>
            <a:r>
              <a:rPr lang="pl-PL" sz="2400" dirty="0" smtClean="0"/>
              <a:t>awaryjnego zasilania urządzeń ratujących, podtrzymujących życie lub bardzo ważnych ze względu na bezpieczeństwo obiektów. </a:t>
            </a:r>
          </a:p>
          <a:p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ymbol zastępczy numeru slajdu 5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bIns="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BDD2E-0A89-4F6F-B71E-D6B8232A855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29642" cy="49006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800" dirty="0" smtClean="0"/>
              <a:t>Na pulpicie może się znajdować przycisk rozrusznika elektrycznego i ewentualnie przycisk wzbudzania prądnicy. </a:t>
            </a:r>
          </a:p>
          <a:p>
            <a:pPr>
              <a:buNone/>
            </a:pPr>
            <a:r>
              <a:rPr lang="pl-PL" sz="2800" dirty="0" smtClean="0"/>
              <a:t>	W większych agregatach można spotkać włączniki poszczególnych gniazd elektrycznych oraz w gniazdach trzyfazowych przełącznik (zamiennik) dwóch faz, powodujący zmianę kierunku obrotów w silnikach elektrycznych podłączonych do agregatu. 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	Gniazda elektryczne umieszczane są na osobnym panelu lub wspólnie z urządzeniami kontrolnymi.</a:t>
            </a:r>
            <a:endParaRPr lang="pl-PL" sz="30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29</a:t>
            </a:fld>
            <a:endParaRPr lang="pl-PL" altLang="pl-PL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Warunki eksploatacyjno-użytkowe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201466"/>
            <a:ext cx="7399238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 sprzętu oświetleniowego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8643998" cy="4972072"/>
          </a:xfrm>
        </p:spPr>
        <p:txBody>
          <a:bodyPr/>
          <a:lstStyle/>
          <a:p>
            <a:pPr algn="ctr">
              <a:buNone/>
            </a:pPr>
            <a:r>
              <a:rPr lang="pl-PL" sz="2400" b="1" dirty="0" smtClean="0"/>
              <a:t>Sprzęt oświetleniowy dzielimy na:</a:t>
            </a:r>
          </a:p>
          <a:p>
            <a:r>
              <a:rPr lang="pl-PL" sz="2400" dirty="0" smtClean="0"/>
              <a:t>Indywidualny, </a:t>
            </a:r>
          </a:p>
          <a:p>
            <a:r>
              <a:rPr lang="pl-PL" sz="2400" dirty="0" smtClean="0"/>
              <a:t>Do awaryjnego oświetlenia pomieszczeń,</a:t>
            </a:r>
          </a:p>
          <a:p>
            <a:r>
              <a:rPr lang="pl-PL" sz="2400" dirty="0" smtClean="0"/>
              <a:t>Do oświetlania terenu,</a:t>
            </a:r>
          </a:p>
          <a:p>
            <a:r>
              <a:rPr lang="pl-PL" sz="2400" dirty="0" smtClean="0"/>
              <a:t>Lampy sygnalizacyjne.</a:t>
            </a:r>
          </a:p>
          <a:p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2400" b="1" dirty="0" smtClean="0"/>
              <a:t>Dodatkowy podział:</a:t>
            </a:r>
          </a:p>
          <a:p>
            <a:r>
              <a:rPr lang="pl-PL" sz="2400" dirty="0" err="1" smtClean="0"/>
              <a:t>Najaśnice</a:t>
            </a:r>
            <a:r>
              <a:rPr lang="pl-PL" sz="2400" dirty="0" smtClean="0"/>
              <a:t> i reflektory,</a:t>
            </a:r>
          </a:p>
          <a:p>
            <a:r>
              <a:rPr lang="pl-PL" sz="2400" dirty="0" smtClean="0"/>
              <a:t>Maszty oświetleniowe (przenośne i przewoźne),</a:t>
            </a:r>
          </a:p>
          <a:p>
            <a:r>
              <a:rPr lang="pl-PL" sz="2400" dirty="0" smtClean="0"/>
              <a:t>Balony i wieże oświetleniowe.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929718" cy="504351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Tabliczka znamionowa</a:t>
            </a:r>
          </a:p>
          <a:p>
            <a:pPr>
              <a:buNone/>
            </a:pPr>
            <a:r>
              <a:rPr lang="pl-PL" sz="2800" dirty="0" smtClean="0"/>
              <a:t>	</a:t>
            </a:r>
            <a:r>
              <a:rPr lang="pl-PL" sz="2400" dirty="0" smtClean="0"/>
              <a:t>Do najważniejszych informacji na tabliczce należą: </a:t>
            </a:r>
          </a:p>
          <a:p>
            <a:pPr>
              <a:buNone/>
            </a:pPr>
            <a:r>
              <a:rPr lang="pl-PL" sz="2400" dirty="0" smtClean="0"/>
              <a:t>	-moc  znamionowa agregatu, przeważnie podawana jest w </a:t>
            </a:r>
            <a:r>
              <a:rPr lang="pl-PL" sz="2400" dirty="0" err="1" smtClean="0"/>
              <a:t>kVA</a:t>
            </a:r>
            <a:r>
              <a:rPr lang="pl-PL" sz="2400" dirty="0" smtClean="0"/>
              <a:t>, </a:t>
            </a:r>
          </a:p>
          <a:p>
            <a:pPr>
              <a:buNone/>
            </a:pPr>
            <a:r>
              <a:rPr lang="pl-PL" sz="2400" dirty="0" smtClean="0"/>
              <a:t>	-obroty wirnika dla częstotliwości 50 Hz, </a:t>
            </a:r>
          </a:p>
          <a:p>
            <a:pPr>
              <a:buNone/>
            </a:pPr>
            <a:r>
              <a:rPr lang="pl-PL" sz="2400" dirty="0" smtClean="0"/>
              <a:t>	-napięcie znamionowe dla jednej fazy 230V, oraz jeżeli występuje napięcie między fazami 400V, </a:t>
            </a:r>
          </a:p>
          <a:p>
            <a:pPr>
              <a:buNone/>
            </a:pPr>
            <a:r>
              <a:rPr lang="pl-PL" sz="2400" dirty="0" smtClean="0"/>
              <a:t>	-natężenie znamionowe dla jednej oraz dla trzech faz. 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Ponadto są również umieszczone takie informacje jak: nazwa producenta, masa agregatu, numer i typ fabryczny agregatu</a:t>
            </a:r>
            <a:endParaRPr lang="pl-PL" sz="2400" b="1" dirty="0" smtClean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30</a:t>
            </a:fld>
            <a:endParaRPr lang="pl-PL" altLang="pl-PL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Warunki eksploatacyjno-użytkowe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31</a:t>
            </a:fld>
            <a:endParaRPr lang="pl-PL" alt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5907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0" y="5643578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Opisana tabliczka znamionowa</a:t>
            </a:r>
          </a:p>
          <a:p>
            <a:r>
              <a:rPr lang="pl-PL" b="1" dirty="0" smtClean="0"/>
              <a:t>Zdjęcie nr 11</a:t>
            </a:r>
          </a:p>
          <a:p>
            <a:endParaRPr lang="pl-PL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Warunki eksploatacyjno-użytkowe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800" dirty="0" smtClean="0"/>
              <a:t>Bardzo ważną informacją jest stopień bezpieczeństwa IP świadczący o tym, w jakich warunkach zewnętrznych, ze względu na ochronę przeciwporażeniową, możemy używać agregatu. 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	Poziom IP jest liczbą kodowaną i zgodnie z normami składa się z dwóch cyfr. Pierwsza z nich określa ochronę urządzenia przed przedostaniem się do wnętrza ciał stałych, a druga przed przedostaniem się wody. 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32</a:t>
            </a:fld>
            <a:endParaRPr lang="pl-PL" altLang="pl-PL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Warunki eksploatacyjno-użytkowe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00562" cy="354331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Pierwsza cyfra - ochrona przed ciałami obcymi i przed dotknięciem:</a:t>
            </a:r>
          </a:p>
          <a:p>
            <a:pPr>
              <a:buNone/>
            </a:pPr>
            <a:r>
              <a:rPr lang="pl-PL" sz="2000" dirty="0" smtClean="0"/>
              <a:t>	0 - bez ochrony, </a:t>
            </a:r>
          </a:p>
          <a:p>
            <a:pPr>
              <a:buNone/>
            </a:pPr>
            <a:r>
              <a:rPr lang="pl-PL" sz="2000" dirty="0" smtClean="0"/>
              <a:t>	1 - ciała obce &gt; 50 mm, </a:t>
            </a:r>
          </a:p>
          <a:p>
            <a:pPr>
              <a:buNone/>
            </a:pPr>
            <a:r>
              <a:rPr lang="pl-PL" sz="2000" dirty="0" smtClean="0"/>
              <a:t>	2 - ciała obce &gt; 12 mm, </a:t>
            </a:r>
          </a:p>
          <a:p>
            <a:pPr>
              <a:buNone/>
            </a:pPr>
            <a:r>
              <a:rPr lang="pl-PL" sz="2000" dirty="0" smtClean="0"/>
              <a:t>	3 - ciała obce &gt; 2,5 mm,</a:t>
            </a:r>
          </a:p>
          <a:p>
            <a:pPr>
              <a:buNone/>
            </a:pPr>
            <a:r>
              <a:rPr lang="pl-PL" sz="2000" dirty="0" smtClean="0"/>
              <a:t>	 4 - ciała obce &gt; 1 </a:t>
            </a:r>
            <a:r>
              <a:rPr lang="pl-PL" sz="2000" dirty="0" err="1" smtClean="0"/>
              <a:t>mm</a:t>
            </a:r>
            <a:r>
              <a:rPr lang="pl-PL" sz="2000" dirty="0" smtClean="0"/>
              <a:t>. </a:t>
            </a:r>
            <a:endParaRPr lang="pl-PL" sz="2000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2"/>
          </p:nvPr>
        </p:nvSpPr>
        <p:spPr>
          <a:xfrm>
            <a:off x="4643438" y="1571612"/>
            <a:ext cx="4500562" cy="4714908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Druga cyfra - ochrona przed dostaniem się wody: </a:t>
            </a:r>
          </a:p>
          <a:p>
            <a:pPr>
              <a:buNone/>
            </a:pPr>
            <a:r>
              <a:rPr lang="pl-PL" sz="2000" dirty="0" smtClean="0"/>
              <a:t>	0 - bez ochrony, </a:t>
            </a:r>
          </a:p>
          <a:p>
            <a:pPr>
              <a:buNone/>
            </a:pPr>
            <a:r>
              <a:rPr lang="pl-PL" sz="2000" dirty="0" smtClean="0"/>
              <a:t>	1 - pionowo spadające krople wody, </a:t>
            </a:r>
          </a:p>
          <a:p>
            <a:pPr>
              <a:buNone/>
            </a:pPr>
            <a:r>
              <a:rPr lang="pl-PL" sz="2000" dirty="0" smtClean="0"/>
              <a:t>	2 - kapiąca woda do 15 st. od pionu, </a:t>
            </a:r>
          </a:p>
          <a:p>
            <a:pPr>
              <a:buNone/>
            </a:pPr>
            <a:r>
              <a:rPr lang="pl-PL" sz="2000" dirty="0" smtClean="0"/>
              <a:t>	3 - pryskająca skośnie woda do 60 st. od pionu, </a:t>
            </a:r>
          </a:p>
          <a:p>
            <a:pPr>
              <a:buNone/>
            </a:pPr>
            <a:r>
              <a:rPr lang="pl-PL" sz="2000" dirty="0" smtClean="0"/>
              <a:t>	4 - woda tryskająca ze wszystkich kierunków </a:t>
            </a:r>
          </a:p>
          <a:p>
            <a:pPr>
              <a:buNone/>
            </a:pPr>
            <a:r>
              <a:rPr lang="pl-PL" sz="2000" dirty="0" smtClean="0"/>
              <a:t>	5 - woda lejąca się ze wszystkich kierunków. </a:t>
            </a:r>
            <a:endParaRPr lang="pl-PL" sz="20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72074"/>
            <a:ext cx="4122839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33</a:t>
            </a:fld>
            <a:endParaRPr lang="pl-PL" alt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4286248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12</a:t>
            </a:r>
            <a:endParaRPr lang="pl-PL" b="1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Warunki eksploatacyjno-użytkowe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8643998" cy="3829064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 smtClean="0"/>
              <a:t>Do działań ratowniczych nie powinny być stosowane urządzenia, których stopień ochrony jest mniejszy niż IP 45. </a:t>
            </a:r>
          </a:p>
          <a:p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Oprócz właściwej konstrukcji należy mieć na uwadze, że o skuteczności ochron przeciwporażeniowych decydujące znaczenie może mieć również właściwa konserwacja i okresowe badania sprzętu. </a:t>
            </a:r>
          </a:p>
          <a:p>
            <a:pPr>
              <a:buNone/>
            </a:pPr>
            <a:r>
              <a:rPr lang="pl-PL" sz="2400" dirty="0" smtClean="0"/>
              <a:t>	Obecnie, zgodnie z dyrektywami Unii Europejskiej, agregat prądotwórczy jak i wszelkie urządzenia i osprzęt elektryczny musi posiadać oznaczenia CE, co oznacza, że sprzęt spełnia wymogi bezpieczeństwa obowiązujące na terenie Unii.</a:t>
            </a:r>
            <a:endParaRPr lang="pl-PL" sz="24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34</a:t>
            </a:fld>
            <a:endParaRPr lang="pl-PL" altLang="pl-P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643578"/>
            <a:ext cx="1503297" cy="94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Warunki eksploatacyjno-użytkowe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8286808" cy="5257800"/>
          </a:xfrm>
        </p:spPr>
        <p:txBody>
          <a:bodyPr>
            <a:normAutofit/>
          </a:bodyPr>
          <a:lstStyle/>
          <a:p>
            <a:r>
              <a:rPr lang="pl-PL" b="1" dirty="0" smtClean="0"/>
              <a:t>Pulpit obsługowo-kontrolny: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pl-PL" sz="2800" dirty="0" smtClean="0"/>
              <a:t>Na pulpicie znajdują się urządzenia monitorujące pracę silnika spalinowego oraz parametry pracy prądnicy, takie jak: </a:t>
            </a:r>
          </a:p>
          <a:p>
            <a:pPr>
              <a:buNone/>
            </a:pPr>
            <a:r>
              <a:rPr lang="pl-PL" sz="2800" dirty="0" smtClean="0"/>
              <a:t>	- napięcie wytwarzanego prądu, </a:t>
            </a:r>
          </a:p>
          <a:p>
            <a:pPr>
              <a:buNone/>
            </a:pPr>
            <a:r>
              <a:rPr lang="pl-PL" sz="2800" dirty="0" smtClean="0"/>
              <a:t>	- natężenie prądu na poszczególnych fazach,   częstotliwość prądu. </a:t>
            </a:r>
          </a:p>
          <a:p>
            <a:pPr>
              <a:buNone/>
            </a:pPr>
            <a:r>
              <a:rPr lang="pl-PL" sz="2800" dirty="0" smtClean="0"/>
              <a:t>	</a:t>
            </a:r>
          </a:p>
          <a:p>
            <a:pPr>
              <a:buNone/>
            </a:pPr>
            <a:r>
              <a:rPr lang="pl-PL" sz="2800" dirty="0" smtClean="0"/>
              <a:t>	Znajdują się tam również zabezpieczenia wszystkich obwodów w bezpieczniki, oraz wyłącznik różnicowo-prądowy. </a:t>
            </a:r>
            <a:endParaRPr lang="pl-PL" sz="28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35</a:t>
            </a:fld>
            <a:endParaRPr lang="pl-PL" altLang="pl-PL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Warunki eksploatacyjno-użytkowe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8543956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800" b="1" dirty="0" smtClean="0"/>
              <a:t>Zasady doboru agregatu do zapotrzebowania na energię elektryczną lub ocena możliwości obciążenia posiadanego agregatu:</a:t>
            </a:r>
          </a:p>
          <a:p>
            <a:pPr>
              <a:buNone/>
            </a:pPr>
            <a:endParaRPr lang="pl-PL" sz="2800" b="1" dirty="0" smtClean="0"/>
          </a:p>
          <a:p>
            <a:r>
              <a:rPr lang="pl-PL" sz="2400" dirty="0" smtClean="0"/>
              <a:t>Niektórzy producenci podają na tabliczce znamionowej moc bierną w </a:t>
            </a:r>
            <a:r>
              <a:rPr lang="pl-PL" sz="2400" dirty="0" err="1" smtClean="0"/>
              <a:t>kVA</a:t>
            </a:r>
            <a:r>
              <a:rPr lang="pl-PL" sz="2400" dirty="0" smtClean="0"/>
              <a:t>. Ponieważ moc odbiorników podawana jest w </a:t>
            </a:r>
            <a:r>
              <a:rPr lang="pl-PL" sz="2400" dirty="0" err="1" smtClean="0"/>
              <a:t>kW</a:t>
            </a:r>
            <a:r>
              <a:rPr lang="pl-PL" sz="2400" dirty="0" smtClean="0"/>
              <a:t> (moc czynna), dla otrzymania przybliżonej mocy w </a:t>
            </a:r>
            <a:r>
              <a:rPr lang="pl-PL" sz="2400" dirty="0" err="1" smtClean="0"/>
              <a:t>kW</a:t>
            </a:r>
            <a:r>
              <a:rPr lang="pl-PL" sz="2400" dirty="0" smtClean="0"/>
              <a:t> należy moc podaną w </a:t>
            </a:r>
            <a:r>
              <a:rPr lang="pl-PL" sz="2400" dirty="0" err="1" smtClean="0"/>
              <a:t>kVA</a:t>
            </a:r>
            <a:r>
              <a:rPr lang="pl-PL" sz="2400" dirty="0" smtClean="0"/>
              <a:t> pomnożyć przez 0,8. </a:t>
            </a:r>
          </a:p>
          <a:p>
            <a:pPr>
              <a:buNone/>
            </a:pPr>
            <a:endParaRPr lang="pl-PL" sz="2400" dirty="0" smtClean="0"/>
          </a:p>
          <a:p>
            <a:r>
              <a:rPr lang="pl-PL" sz="2400" dirty="0" smtClean="0"/>
              <a:t>Moc znamionowa wszystkich zasilanych odbiorników nie powinna przekraczać 70% mocy znamionowej agregatu. </a:t>
            </a:r>
            <a:endParaRPr lang="pl-PL" sz="24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36</a:t>
            </a:fld>
            <a:endParaRPr lang="pl-PL" altLang="pl-PL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Warunki eksploatacyjno-użytkowe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8643998" cy="5043510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 smtClean="0"/>
              <a:t>W przypadku zasilania urządzenia jednofazowego z prądnicy trzyfazowej maksymalna moc odbiornika nie może przekraczać 60% mocy znamionowej. </a:t>
            </a:r>
          </a:p>
          <a:p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Dlatego też w przypadku zasilania odbiorników jednofazowych w dużej odległości od agregatu przy użyciu przedłużacza należy stosować do każdego urządzenia osobny przedłużacz zasilając poszczególne odbiorniki z trzech różnych faz. 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Przy zastosowaniu jednego przedłużacza obciąża się zawsze tylko jedną fazę, co może być szkodliwe dla agregatu. Przy odbiorze prądu z wszystkich faz asymetria obciążenia nie powinna być większa niż 30 % co oznacza, że powinniśmy skorzystać z trzech przedłużaczy i równomiernego obciążenia wszystkich faz.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37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8643998" cy="5043510"/>
          </a:xfrm>
        </p:spPr>
        <p:txBody>
          <a:bodyPr>
            <a:noAutofit/>
          </a:bodyPr>
          <a:lstStyle/>
          <a:p>
            <a:r>
              <a:rPr lang="pl-PL" sz="2000" dirty="0" smtClean="0"/>
              <a:t>Należy pamiętać o uwzględnieniu tzw. prądu rozruchowego. Podczas rozruchu urządzenia pobierają moc większą od znamionowej. Odbiorniki należy podłączać stopniowo tak, aby prądy rozruchowe nie nakładały się na siebie. 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	- Urządzenia świetlne, grzewcze oraz elektroniczne pobierają podczas rozruchu 20 % więcej prądu.</a:t>
            </a:r>
          </a:p>
          <a:p>
            <a:pPr>
              <a:buNone/>
            </a:pPr>
            <a:r>
              <a:rPr lang="pl-PL" sz="2000" dirty="0" smtClean="0"/>
              <a:t> </a:t>
            </a:r>
          </a:p>
          <a:p>
            <a:pPr>
              <a:buNone/>
            </a:pPr>
            <a:r>
              <a:rPr lang="pl-PL" sz="2000" dirty="0" smtClean="0"/>
              <a:t>	- Wyjątkiem są oświetleniowe lampy sodowe, których prąd rozruchowy jest 5 razy większy od mocy znamionowej podanej na tabliczce. 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	- Duże prądy rozruchowe posiadają silniki elektryczne, których prąd rozruchowy w zależności od typu silnika jest od 3 do 9 razy większy od mocy znamionowej.</a:t>
            </a:r>
            <a:endParaRPr lang="pl-PL" sz="20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38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8643998" cy="49720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sz="2800" b="1" dirty="0" smtClean="0"/>
              <a:t>BHP podczas obsługi</a:t>
            </a:r>
          </a:p>
          <a:p>
            <a:r>
              <a:rPr lang="pl-PL" sz="2400" dirty="0" smtClean="0"/>
              <a:t>Agregat uruchamiać zgodnie z instrukcją obsługi,</a:t>
            </a:r>
          </a:p>
          <a:p>
            <a:endParaRPr lang="pl-PL" sz="2400" dirty="0" smtClean="0"/>
          </a:p>
          <a:p>
            <a:r>
              <a:rPr lang="pl-PL" sz="2400" dirty="0" smtClean="0"/>
              <a:t>Przed uruchomieniem agregat bezwzględnie uziemić,</a:t>
            </a:r>
          </a:p>
          <a:p>
            <a:endParaRPr lang="pl-PL" sz="2400" dirty="0" smtClean="0"/>
          </a:p>
          <a:p>
            <a:r>
              <a:rPr lang="pl-PL" sz="2400" dirty="0" smtClean="0"/>
              <a:t>Nie dotykać części będących w czasie pracy pod napięciem,</a:t>
            </a:r>
          </a:p>
          <a:p>
            <a:endParaRPr lang="pl-PL" sz="2400" dirty="0" smtClean="0"/>
          </a:p>
          <a:p>
            <a:r>
              <a:rPr lang="pl-PL" sz="2400" dirty="0" smtClean="0"/>
              <a:t>Nie uzupełniać paliwa przy pracującym agregacie,</a:t>
            </a:r>
          </a:p>
          <a:p>
            <a:endParaRPr lang="pl-PL" sz="2400" dirty="0" smtClean="0"/>
          </a:p>
          <a:p>
            <a:r>
              <a:rPr lang="pl-PL" sz="2400" dirty="0" smtClean="0"/>
              <a:t>Nie używać otwartego ognia w bezpośrednim otoczeniu agregatu,</a:t>
            </a:r>
          </a:p>
          <a:p>
            <a:endParaRPr lang="pl-PL" sz="2400" dirty="0" smtClean="0"/>
          </a:p>
          <a:p>
            <a:r>
              <a:rPr lang="pl-PL" sz="2400" dirty="0" smtClean="0"/>
              <a:t>Nie uruchamiać silnika (agregatu) w pobliżu materiałów palnych,</a:t>
            </a:r>
          </a:p>
          <a:p>
            <a:endParaRPr lang="pl-PL" sz="2400" dirty="0" smtClean="0"/>
          </a:p>
          <a:p>
            <a:r>
              <a:rPr lang="pl-PL" sz="2400" dirty="0" smtClean="0"/>
              <a:t>Nie wolno podłączać agregatu do instalacji zasilanych</a:t>
            </a:r>
          </a:p>
          <a:p>
            <a:pPr>
              <a:buNone/>
            </a:pPr>
            <a:r>
              <a:rPr lang="pl-PL" sz="2400" dirty="0" smtClean="0"/>
              <a:t>	z innego źródła.</a:t>
            </a:r>
          </a:p>
          <a:p>
            <a:endParaRPr lang="pl-PL" sz="2800" dirty="0" smtClean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39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619672" y="201466"/>
            <a:ext cx="7399238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 sprzętu oświetleniowego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8043890" cy="5500702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Elementy masztu przenośnego: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</a:t>
            </a:fld>
            <a:endParaRPr lang="pl-PL" altLang="pl-PL"/>
          </a:p>
        </p:txBody>
      </p:sp>
      <p:pic>
        <p:nvPicPr>
          <p:cNvPr id="12" name="Obraz 11" descr="wpx_2401c87908ed9c77bc0f9ca1e7147d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309804"/>
            <a:ext cx="2676938" cy="4548196"/>
          </a:xfrm>
          <a:prstGeom prst="rect">
            <a:avLst/>
          </a:prstGeom>
        </p:spPr>
      </p:pic>
      <p:cxnSp>
        <p:nvCxnSpPr>
          <p:cNvPr id="20" name="Łącznik prosty ze strzałką 19"/>
          <p:cNvCxnSpPr/>
          <p:nvPr/>
        </p:nvCxnSpPr>
        <p:spPr>
          <a:xfrm>
            <a:off x="5500694" y="2714620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rot="10800000" flipV="1">
            <a:off x="1785918" y="3214686"/>
            <a:ext cx="178595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flipV="1">
            <a:off x="4357686" y="4714884"/>
            <a:ext cx="242889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6786578" y="2500306"/>
            <a:ext cx="23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NAJAŚNICA</a:t>
            </a:r>
            <a:endParaRPr lang="pl-PL" sz="2800" b="1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500034" y="328612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BELKA</a:t>
            </a:r>
            <a:endParaRPr lang="pl-PL" sz="2800" b="1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6929454" y="442913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STATYW</a:t>
            </a:r>
            <a:endParaRPr lang="pl-PL" sz="2800" b="1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1357290" y="64886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13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 fontScale="85000" lnSpcReduction="10000"/>
          </a:bodyPr>
          <a:lstStyle/>
          <a:p>
            <a:r>
              <a:rPr lang="pl-PL" sz="2400" dirty="0" smtClean="0"/>
              <a:t>Nie wolno przeciążać agregatu.</a:t>
            </a:r>
          </a:p>
          <a:p>
            <a:endParaRPr lang="pl-PL" sz="2400" dirty="0" smtClean="0"/>
          </a:p>
          <a:p>
            <a:r>
              <a:rPr lang="pl-PL" sz="2400" dirty="0" smtClean="0"/>
              <a:t>Nie wolno uruchamiać agregatu kiedy podłączone są</a:t>
            </a:r>
          </a:p>
          <a:p>
            <a:pPr>
              <a:buNone/>
            </a:pPr>
            <a:r>
              <a:rPr lang="pl-PL" sz="2400" dirty="0" smtClean="0"/>
              <a:t>	do niego odbiorniki.</a:t>
            </a:r>
          </a:p>
          <a:p>
            <a:pPr>
              <a:buNone/>
            </a:pPr>
            <a:endParaRPr lang="pl-PL" sz="2400" dirty="0" smtClean="0"/>
          </a:p>
          <a:p>
            <a:r>
              <a:rPr lang="pl-PL" sz="2400" dirty="0" smtClean="0"/>
              <a:t>Nie wolno zmieniać prędkości ustawionej przez producenta.</a:t>
            </a:r>
          </a:p>
          <a:p>
            <a:endParaRPr lang="pl-PL" sz="2400" dirty="0" smtClean="0"/>
          </a:p>
          <a:p>
            <a:r>
              <a:rPr lang="pl-PL" sz="2400" dirty="0" smtClean="0"/>
              <a:t>Nie wolno obsługiwać urządzeń elektrycznych mokrymi rękoma.</a:t>
            </a:r>
          </a:p>
          <a:p>
            <a:endParaRPr lang="pl-PL" sz="2400" dirty="0" smtClean="0"/>
          </a:p>
          <a:p>
            <a:r>
              <a:rPr lang="pl-PL" sz="2400" dirty="0" smtClean="0"/>
              <a:t>Nie wolno podłączać niesprawnych odbiorników</a:t>
            </a:r>
          </a:p>
          <a:p>
            <a:endParaRPr lang="pl-PL" sz="2400" dirty="0" smtClean="0"/>
          </a:p>
          <a:p>
            <a:r>
              <a:rPr lang="pl-PL" sz="2400" dirty="0" smtClean="0"/>
              <a:t>nie uruchamiać silnika (agregatu) w pomieszczeniach zamkniętych</a:t>
            </a:r>
          </a:p>
          <a:p>
            <a:endParaRPr lang="pl-PL" dirty="0" smtClean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40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W przypadkach koniecznych, wymuszających prace  agregatu  w pomieszczeniach,  zapewnić:</a:t>
            </a:r>
          </a:p>
          <a:p>
            <a:endParaRPr lang="pl-PL" sz="2400" b="1" dirty="0" smtClean="0"/>
          </a:p>
          <a:p>
            <a:pPr>
              <a:buNone/>
            </a:pPr>
            <a:r>
              <a:rPr lang="pl-PL" sz="2400" dirty="0" smtClean="0"/>
              <a:t>	 - odprowadzanie  spalin  na zewnątrz poprzez zastosowanie dodatkowych rur,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- dobrze  przewietrzać pomieszczenia,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- zagwarantować bezpieczeństwo bhp i </a:t>
            </a:r>
            <a:r>
              <a:rPr lang="pl-PL" sz="2400" dirty="0" err="1" smtClean="0"/>
              <a:t>p.poż</a:t>
            </a:r>
            <a:r>
              <a:rPr lang="pl-PL" sz="2400" dirty="0" smtClean="0"/>
              <a:t>.</a:t>
            </a:r>
          </a:p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41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4829196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Uruchamianie agregatu:</a:t>
            </a:r>
          </a:p>
          <a:p>
            <a:pPr marL="633222" indent="-514350">
              <a:buAutoNum type="arabicPeriod"/>
            </a:pPr>
            <a:r>
              <a:rPr lang="pl-PL" sz="2800" dirty="0" smtClean="0"/>
              <a:t>Agregat ustawić na twardym i równym podłożu.</a:t>
            </a:r>
          </a:p>
          <a:p>
            <a:pPr marL="633222" indent="-514350">
              <a:buFont typeface="Wingdings 2"/>
              <a:buAutoNum type="arabicPeriod"/>
            </a:pPr>
            <a:r>
              <a:rPr lang="pl-PL" sz="2800" dirty="0" smtClean="0"/>
              <a:t>Uziemić agregat.</a:t>
            </a:r>
          </a:p>
          <a:p>
            <a:pPr marL="633222" indent="-514350">
              <a:buAutoNum type="arabicPeriod"/>
            </a:pPr>
            <a:r>
              <a:rPr lang="pl-PL" sz="2800" dirty="0" smtClean="0"/>
              <a:t>Otworzyć zawór paliwa.</a:t>
            </a:r>
            <a:endParaRPr lang="pl-PL" sz="28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42</a:t>
            </a:fld>
            <a:endParaRPr lang="pl-PL" altLang="pl-PL"/>
          </a:p>
        </p:txBody>
      </p:sp>
      <p:pic>
        <p:nvPicPr>
          <p:cNvPr id="8" name="Picture 6" descr="rys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686168"/>
            <a:ext cx="6343664" cy="3171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8115328" cy="4829196"/>
          </a:xfrm>
        </p:spPr>
        <p:txBody>
          <a:bodyPr/>
          <a:lstStyle/>
          <a:p>
            <a:pPr marL="633222" indent="-514350">
              <a:buFont typeface="+mj-lt"/>
              <a:buAutoNum type="arabicPeriod" startAt="4"/>
            </a:pPr>
            <a:r>
              <a:rPr lang="pl-PL" sz="2800" dirty="0" smtClean="0"/>
              <a:t>Otworzyć przepustnice ssania (tylko przy zimnym silniku).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43</a:t>
            </a:fld>
            <a:endParaRPr lang="pl-PL" altLang="pl-PL"/>
          </a:p>
        </p:txBody>
      </p:sp>
      <p:pic>
        <p:nvPicPr>
          <p:cNvPr id="10" name="Picture 3" descr="rys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67000"/>
            <a:ext cx="6248400" cy="364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pPr marL="633222" indent="-514350">
              <a:buFont typeface="+mj-lt"/>
              <a:buAutoNum type="arabicPeriod" startAt="5"/>
            </a:pPr>
            <a:r>
              <a:rPr lang="pl-PL" dirty="0" smtClean="0"/>
              <a:t>Włączyć zapłon.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44</a:t>
            </a:fld>
            <a:endParaRPr lang="pl-PL" altLang="pl-PL"/>
          </a:p>
        </p:txBody>
      </p:sp>
      <p:pic>
        <p:nvPicPr>
          <p:cNvPr id="8" name="Picture 3" descr="rys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7358114" cy="410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pPr marL="633222" indent="-514350">
              <a:buFont typeface="+mj-lt"/>
              <a:buAutoNum type="arabicPeriod" startAt="6"/>
            </a:pPr>
            <a:r>
              <a:rPr lang="pl-PL" dirty="0" smtClean="0"/>
              <a:t>Pociągnąć za linkę rozruchową.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45</a:t>
            </a:fld>
            <a:endParaRPr lang="pl-PL" altLang="pl-PL"/>
          </a:p>
        </p:txBody>
      </p:sp>
      <p:pic>
        <p:nvPicPr>
          <p:cNvPr id="8" name="Picture 3" descr="rys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357430"/>
            <a:ext cx="6577034" cy="4361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r>
              <a:rPr lang="pl-PL" sz="2800" dirty="0" smtClean="0"/>
              <a:t>W agregatach z rozruchem elektrycznym przekręcić kluczyk. (Za pomocą kluczyka uruchamiać </a:t>
            </a:r>
            <a:r>
              <a:rPr lang="pl-PL" sz="2800" dirty="0" err="1" smtClean="0"/>
              <a:t>max</a:t>
            </a:r>
            <a:r>
              <a:rPr lang="pl-PL" sz="2800" dirty="0" smtClean="0"/>
              <a:t>. 5 sekund, gdy silnik nie uruchomi się odczekać ok. 10 sekund i próbę powtórzyć.)</a:t>
            </a:r>
          </a:p>
          <a:p>
            <a:pPr marL="633222" indent="-514350">
              <a:buFont typeface="+mj-lt"/>
              <a:buAutoNum type="arabicPeriod" startAt="7"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46</a:t>
            </a:fld>
            <a:endParaRPr lang="pl-PL" altLang="pl-PL"/>
          </a:p>
        </p:txBody>
      </p:sp>
      <p:pic>
        <p:nvPicPr>
          <p:cNvPr id="8" name="Picture 4" descr="rys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663134"/>
            <a:ext cx="5000660" cy="3194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sz="2400" b="1" dirty="0" smtClean="0"/>
              <a:t>Obsługa pneumatycznego masztu oświetleniowego:</a:t>
            </a:r>
          </a:p>
          <a:p>
            <a:pPr algn="ctr">
              <a:buNone/>
            </a:pPr>
            <a:endParaRPr lang="pl-PL" sz="2400" b="1" dirty="0" smtClean="0"/>
          </a:p>
          <a:p>
            <a:pPr algn="ctr">
              <a:buNone/>
            </a:pPr>
            <a:endParaRPr lang="pl-PL" sz="2400" b="1" dirty="0" smtClean="0"/>
          </a:p>
          <a:p>
            <a:r>
              <a:rPr lang="pl-PL" sz="2400" dirty="0" smtClean="0"/>
              <a:t>Należy pamiętać, że w zależności od rodzaju zabudowy, oraz producenta sprzętu, obsługa poszczególnych masztów może nieco różnić się od siebie. </a:t>
            </a:r>
          </a:p>
          <a:p>
            <a:pPr>
              <a:buNone/>
            </a:pPr>
            <a:r>
              <a:rPr lang="pl-PL" sz="2400" dirty="0" smtClean="0"/>
              <a:t>	</a:t>
            </a:r>
            <a:r>
              <a:rPr lang="pl-PL" sz="2400" u="sng" dirty="0" smtClean="0"/>
              <a:t>Dlatego zawsze należy zapoznać się z instrukcją obsługi i postępować zgodnie z nią!</a:t>
            </a:r>
            <a:endParaRPr lang="pl-PL" sz="2400" u="sng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47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pic>
        <p:nvPicPr>
          <p:cNvPr id="8" name="Symbol zastępczy zawartości 7" descr="IMAG06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5"/>
            <a:ext cx="3071835" cy="5429265"/>
          </a:xfrm>
        </p:spPr>
      </p:pic>
      <p:pic>
        <p:nvPicPr>
          <p:cNvPr id="18" name="Symbol zastępczy zawartości 17" descr="pilot zoom 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071802" y="3366973"/>
            <a:ext cx="5000660" cy="3491027"/>
          </a:xfrm>
        </p:spPr>
      </p:pic>
      <p:pic>
        <p:nvPicPr>
          <p:cNvPr id="17" name="Symbol zastępczy zawartości 16" descr="pilot zoom 1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732192" y="3938588"/>
            <a:ext cx="1870616" cy="2187575"/>
          </a:xfr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48</a:t>
            </a:fld>
            <a:endParaRPr lang="pl-PL" alt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3071802" y="27146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16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pic>
        <p:nvPicPr>
          <p:cNvPr id="8" name="Symbol zastępczy zawartości 7" descr="IMAG06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60827"/>
            <a:ext cx="4038600" cy="2204708"/>
          </a:xfr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49</a:t>
            </a:fld>
            <a:endParaRPr lang="pl-PL" alt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619672" y="201466"/>
            <a:ext cx="7399238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 sprzętu oświetleniowego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/>
          </a:bodyPr>
          <a:lstStyle/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Sprzęt oświetleniowy tego typu, stosujemy dla skutecznego, szybkiego i prawidłowego przeprowadzenia akcji ratowniczo- gaśniczej, przy niedostatecznej widoczności.</a:t>
            </a:r>
            <a:endParaRPr lang="pl-PL" sz="24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5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97207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sz="2800" b="1" dirty="0" smtClean="0"/>
              <a:t>Instrukcja obsługi oświetleniowego masztu pneumatycznego na przykładowej zabudowie samochodu pożarniczego GCBA 5/32 na podwoziu </a:t>
            </a:r>
            <a:r>
              <a:rPr lang="pl-PL" sz="2800" b="1" dirty="0" err="1" smtClean="0"/>
              <a:t>Scani</a:t>
            </a:r>
            <a:r>
              <a:rPr lang="pl-PL" sz="2800" b="1" dirty="0" smtClean="0"/>
              <a:t> P-340 4x4:</a:t>
            </a:r>
          </a:p>
          <a:p>
            <a:pPr algn="ctr">
              <a:buNone/>
            </a:pPr>
            <a:endParaRPr lang="pl-PL" sz="2800" b="1" dirty="0" smtClean="0"/>
          </a:p>
          <a:p>
            <a:pPr algn="ctr">
              <a:buNone/>
            </a:pPr>
            <a:endParaRPr lang="pl-PL" sz="2800" b="1" dirty="0" smtClean="0"/>
          </a:p>
          <a:p>
            <a:pPr marL="633222" indent="-514350">
              <a:buAutoNum type="arabicPeriod"/>
            </a:pPr>
            <a:r>
              <a:rPr lang="pl-PL" dirty="0" smtClean="0"/>
              <a:t>Włączyć zasilanie zabudowy.</a:t>
            </a:r>
          </a:p>
          <a:p>
            <a:pPr marL="633222" indent="-514350">
              <a:buAutoNum type="arabicPeriod"/>
            </a:pPr>
            <a:r>
              <a:rPr lang="pl-PL" dirty="0" smtClean="0"/>
              <a:t>Wyjąć sterownik masztu (zdjęcie nr 16) i postępować zgodnie z dalszymi punktami.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50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8501122" cy="4972072"/>
          </a:xfrm>
        </p:spPr>
        <p:txBody>
          <a:bodyPr>
            <a:normAutofit lnSpcReduction="10000"/>
          </a:bodyPr>
          <a:lstStyle/>
          <a:p>
            <a:pPr marL="633222" indent="-514350">
              <a:buFont typeface="+mj-lt"/>
              <a:buAutoNum type="arabicPeriod" startAt="3"/>
            </a:pPr>
            <a:r>
              <a:rPr lang="pl-PL" sz="2400" dirty="0" smtClean="0"/>
              <a:t>Klawisze funkcyjne pilota zdalnego sterowania są zablokowane gdy maszt jest złożony. W celu odblokowania klawiatury należy równocześnie wcisnąć przyciski: (1) i (9).</a:t>
            </a:r>
          </a:p>
          <a:p>
            <a:pPr marL="633222" indent="-514350">
              <a:buFont typeface="+mj-lt"/>
              <a:buAutoNum type="arabicPeriod" startAt="3"/>
            </a:pPr>
            <a:endParaRPr lang="pl-PL" sz="2400" dirty="0" smtClean="0"/>
          </a:p>
          <a:p>
            <a:pPr marL="633222" indent="-514350">
              <a:buFont typeface="+mj-lt"/>
              <a:buAutoNum type="arabicPeriod" startAt="3"/>
            </a:pPr>
            <a:r>
              <a:rPr lang="pl-PL" sz="2400" dirty="0" smtClean="0"/>
              <a:t>W celu wysunięcia masztu- wcisnąć zielony przycisk (1). Przytrzymywać przycisk, aż do uzyskania odpowiedniej wysokości masztu.</a:t>
            </a:r>
          </a:p>
          <a:p>
            <a:pPr marL="633222" indent="-514350">
              <a:buFont typeface="+mj-lt"/>
              <a:buAutoNum type="arabicPeriod" startAt="3"/>
            </a:pPr>
            <a:endParaRPr lang="pl-PL" sz="2400" dirty="0" smtClean="0"/>
          </a:p>
          <a:p>
            <a:pPr marL="633222" indent="-514350">
              <a:buFont typeface="+mj-lt"/>
              <a:buAutoNum type="arabicPeriod" startAt="3"/>
            </a:pPr>
            <a:r>
              <a:rPr lang="pl-PL" sz="2400" dirty="0" smtClean="0"/>
              <a:t>Opuszczanie i podnoszenie reflektorów, oraz obrót poziomy głowicy działają dopiero po wysunięciu masztu na bezpieczną wysokość. (Przytrzymanie zielonego przycisku w czasie 5-7 sekund).</a:t>
            </a:r>
            <a:endParaRPr lang="pl-PL" sz="24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51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4757758"/>
          </a:xfrm>
        </p:spPr>
        <p:txBody>
          <a:bodyPr>
            <a:normAutofit lnSpcReduction="10000"/>
          </a:bodyPr>
          <a:lstStyle/>
          <a:p>
            <a:pPr marL="633222" indent="-514350">
              <a:buFont typeface="+mj-lt"/>
              <a:buAutoNum type="arabicPeriod" startAt="6"/>
            </a:pPr>
            <a:r>
              <a:rPr lang="pl-PL" sz="2400" dirty="0" smtClean="0"/>
              <a:t>W celu włączenia, lub wyłączenia grup reflektorów wcisnąć przyciski (8), (9) i (10).</a:t>
            </a:r>
          </a:p>
          <a:p>
            <a:pPr marL="633222" indent="-514350">
              <a:buFont typeface="+mj-lt"/>
              <a:buAutoNum type="arabicPeriod" startAt="6"/>
            </a:pPr>
            <a:endParaRPr lang="pl-PL" sz="2400" dirty="0" smtClean="0"/>
          </a:p>
          <a:p>
            <a:pPr marL="633222" indent="-514350">
              <a:buFont typeface="+mj-lt"/>
              <a:buAutoNum type="arabicPeriod" startAt="6"/>
            </a:pPr>
            <a:r>
              <a:rPr lang="pl-PL" sz="2400" dirty="0" smtClean="0"/>
              <a:t>Zmiana położenia reflektorów dokonywana jest za pomocą przycisków (3) i (4)- pionowy ruch reflektorów, </a:t>
            </a:r>
          </a:p>
          <a:p>
            <a:pPr marL="633222" indent="-514350">
              <a:buNone/>
            </a:pPr>
            <a:r>
              <a:rPr lang="pl-PL" sz="2400" dirty="0" smtClean="0"/>
              <a:t>	oraz przycisków (6) i (7)- poziomy obrót głowicy.</a:t>
            </a:r>
          </a:p>
          <a:p>
            <a:pPr marL="633222" indent="-514350">
              <a:buNone/>
            </a:pPr>
            <a:endParaRPr lang="pl-PL" sz="2400" dirty="0" smtClean="0"/>
          </a:p>
          <a:p>
            <a:pPr marL="633222" indent="-514350">
              <a:buFont typeface="+mj-lt"/>
              <a:buAutoNum type="arabicPeriod" startAt="8"/>
            </a:pPr>
            <a:r>
              <a:rPr lang="pl-PL" sz="2400" dirty="0" smtClean="0"/>
              <a:t>W celu przywrócenia masztu do pozycji transportowej- wcisnąć żółty przycisk (2). Układ automatycznie wyłączy reflektory i ustawi je we właściwej pozycji wyjściowej.</a:t>
            </a:r>
          </a:p>
          <a:p>
            <a:pPr marL="633222" indent="-514350">
              <a:buFont typeface="+mj-lt"/>
              <a:buAutoNum type="arabicPeriod" startAt="8"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52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UWAGA!</a:t>
            </a:r>
          </a:p>
          <a:p>
            <a:pPr algn="ctr">
              <a:buNone/>
            </a:pPr>
            <a:endParaRPr lang="pl-PL" b="1" dirty="0" smtClean="0"/>
          </a:p>
          <a:p>
            <a:pPr algn="just">
              <a:buNone/>
            </a:pPr>
            <a:r>
              <a:rPr lang="pl-PL" dirty="0" smtClean="0"/>
              <a:t>	</a:t>
            </a:r>
            <a:r>
              <a:rPr lang="pl-PL" sz="2400" dirty="0" smtClean="0"/>
              <a:t>Niektóre układy nie mają funkcji automatycznego składania. W takich przypadkach, bardzo ważne jest dokładne, manualne ustawienie masztu do pozycji transportowej, według zaleceń producenta.</a:t>
            </a:r>
            <a:endParaRPr lang="pl-PL" sz="24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53</a:t>
            </a:fld>
            <a:endParaRPr lang="pl-PL" alt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9720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sz="2400" b="1" dirty="0" smtClean="0"/>
              <a:t>BHP podczas przygotowania i pracy masztów oświetleniowych:</a:t>
            </a:r>
          </a:p>
          <a:p>
            <a:pPr algn="ctr">
              <a:buNone/>
            </a:pPr>
            <a:endParaRPr lang="pl-PL" sz="2400" b="1" dirty="0" smtClean="0"/>
          </a:p>
          <a:p>
            <a:r>
              <a:rPr lang="pl-PL" sz="2400" dirty="0" smtClean="0"/>
              <a:t>Przed przystąpieniem do pracy należy wzrokowo ocenić stan techniczny masztu, oraz instalacji elektrycznej.</a:t>
            </a:r>
          </a:p>
          <a:p>
            <a:endParaRPr lang="pl-PL" sz="2400" dirty="0" smtClean="0"/>
          </a:p>
          <a:p>
            <a:r>
              <a:rPr lang="pl-PL" sz="2400" dirty="0" smtClean="0"/>
              <a:t>Należy pamiętać o uziemieniu całego układu elektrycznego.</a:t>
            </a:r>
          </a:p>
          <a:p>
            <a:endParaRPr lang="pl-PL" sz="2400" dirty="0" smtClean="0"/>
          </a:p>
          <a:p>
            <a:r>
              <a:rPr lang="pl-PL" sz="2400" dirty="0" smtClean="0"/>
              <a:t>Kończąc pracę należy w pierwszej kolejności wyłączyć wszystkie odbiorniki prądu, a następnie wyłączyć źródło zasilania- agregat prądotwórczy.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54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agregatów prądotwórczych i masztów oświetleniowych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 fontScale="92500"/>
          </a:bodyPr>
          <a:lstStyle/>
          <a:p>
            <a:endParaRPr lang="pl-PL" sz="2400" dirty="0" smtClean="0"/>
          </a:p>
          <a:p>
            <a:r>
              <a:rPr lang="pl-PL" sz="2400" dirty="0" smtClean="0"/>
              <a:t>Nie należy wysuwać masztu przy zbyt silnym wietrze.</a:t>
            </a:r>
          </a:p>
          <a:p>
            <a:endParaRPr lang="pl-PL" sz="2400" dirty="0" smtClean="0"/>
          </a:p>
          <a:p>
            <a:r>
              <a:rPr lang="pl-PL" sz="2400" dirty="0" smtClean="0"/>
              <a:t>W czasie pracy urządzeń należy zachować ostrożność, dotykanie lamp, silnika agregatu i elementów układu wydechowego silnika grozi poparzeniem.</a:t>
            </a:r>
          </a:p>
          <a:p>
            <a:endParaRPr lang="pl-PL" sz="2400" dirty="0" smtClean="0"/>
          </a:p>
          <a:p>
            <a:r>
              <a:rPr lang="pl-PL" sz="2400" dirty="0" smtClean="0"/>
              <a:t>Nie należy wysuwać masztu w czasie burzy i wyładowań atmosferycznych.</a:t>
            </a:r>
          </a:p>
          <a:p>
            <a:endParaRPr lang="pl-PL" sz="2400" dirty="0" smtClean="0"/>
          </a:p>
          <a:p>
            <a:r>
              <a:rPr lang="pl-PL" sz="2400" dirty="0" smtClean="0"/>
              <a:t>Zabronione jest mycie środkami chemicznymi elementów teleskopowych masztu.</a:t>
            </a:r>
            <a:endParaRPr lang="pl-PL" sz="24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55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BIBLIOGRAFIA</a:t>
            </a:r>
            <a:endParaRPr lang="pl-PL" altLang="pl-PL" sz="2800" b="1" dirty="0"/>
          </a:p>
        </p:txBody>
      </p:sp>
      <p:sp>
        <p:nvSpPr>
          <p:cNvPr id="1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67544" y="1832845"/>
            <a:ext cx="8216267" cy="2185987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Centrum Naukowo – Badawcze Ochrony Przeciwpożarowej im. Józefa Tuliszkowskiego, Związek Ochotniczych Straży Pożarnych RP 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,,Standardy CNBOP, ochrona przeciwpożarowa. Wymagania techniczno użytkowe dla agregatów prądotwórczych wprowadzanych na wyposażenie OSP”, Józefów 2010, ISBN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978-83-61520-09-2 </a:t>
            </a:r>
            <a:endParaRPr lang="pl-PL" i="1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40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3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40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1683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250031"/>
            <a:ext cx="7362847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 smtClean="0"/>
              <a:t>INDEKS MATERIAŁÓW POBRANYCH Z INTERNETU</a:t>
            </a:r>
            <a:endParaRPr lang="pl-PL" altLang="pl-PL" sz="2800" b="1" dirty="0"/>
          </a:p>
        </p:txBody>
      </p:sp>
      <p:sp>
        <p:nvSpPr>
          <p:cNvPr id="12" name="Symbol zastępczy zawartości 1"/>
          <p:cNvSpPr>
            <a:spLocks noGrp="1"/>
          </p:cNvSpPr>
          <p:nvPr>
            <p:ph sz="half" idx="1"/>
          </p:nvPr>
        </p:nvSpPr>
        <p:spPr>
          <a:xfrm>
            <a:off x="107504" y="1500175"/>
            <a:ext cx="8921000" cy="5143536"/>
          </a:xfrm>
        </p:spPr>
        <p:txBody>
          <a:bodyPr>
            <a:normAutofit fontScale="70000" lnSpcReduction="20000"/>
          </a:bodyPr>
          <a:lstStyle/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1: Pobrano z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„Standardy CNBOP, wymagania techniczno użytkowe dla agregatów prądotwórczych wprowadzanych na wyposażenie OSP”</a:t>
            </a:r>
            <a:endParaRPr lang="pl-PL" sz="19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2: Pobrano z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„Standardy CNBOP, wymagania techniczno użytkowe dla agregatów prądotwórczych wprowadzanych na wyposażenie OSP”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5: Pobrano 05.03.2016 z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www.szybicki.com.pl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6: Pobrano 05.03.2016 z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www.supron.pl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7: Pobrano 05.03.2016 z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www.sokolka.straz.bialystok.pl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8: Pobrano z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„Standardy CNBOP, wymagania techniczno użytkowe dla agregatów prądotwórczych wprowadzanych na wyposażenie OSP”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9: Pobrano z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„Standardy CNBOP, wymagania techniczno użytkowe dla agregatów prądotwórczych wprowadzanych na wyposażenie OSP”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10: Pobrano 05.03.2016 z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www.szamotuly.psp.wlkp.pl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11: Pobrano z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„Standardy CNBOP, wymagania techniczno użytkowe dla agregatów prądotwórczych wprowadzanych na wyposażenie OSP”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12: Pobrano z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„Standardy CNBOP, wymagania techniczno użytkowe dla agregatów prądotwórczych wprowadzanych na wyposażenie OSP”</a:t>
            </a:r>
          </a:p>
          <a:p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13: Pobrano 06.03.2016 z </a:t>
            </a:r>
            <a:r>
              <a:rPr lang="pl-PL" sz="2400" i="1" dirty="0" err="1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www.sklep.arpapol.pl</a:t>
            </a:r>
            <a:endParaRPr lang="pl-PL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14: Pobrano 06.03.2016 z </a:t>
            </a:r>
            <a:r>
              <a:rPr lang="pl-PL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www.ospbardo.pl</a:t>
            </a:r>
            <a:endParaRPr lang="pl-PL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9915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619672" y="201466"/>
            <a:ext cx="7399238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 sprzętu oświetleniowego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8043890" cy="5357826"/>
          </a:xfrm>
        </p:spPr>
        <p:txBody>
          <a:bodyPr/>
          <a:lstStyle/>
          <a:p>
            <a:pPr algn="ctr">
              <a:buNone/>
            </a:pPr>
            <a:r>
              <a:rPr lang="pl-PL" sz="2000" b="1" dirty="0" smtClean="0"/>
              <a:t>Przykład pneumatycznie wysuwanego masztu oświetleniowego zabudowanego na samochodzie pożarniczym:</a:t>
            </a:r>
            <a:endParaRPr lang="pl-PL" sz="2000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6</a:t>
            </a:fld>
            <a:endParaRPr lang="pl-PL" altLang="pl-PL"/>
          </a:p>
        </p:txBody>
      </p:sp>
      <p:pic>
        <p:nvPicPr>
          <p:cNvPr id="9" name="Obraz 8" descr="nowu_samochod_mercedes_atego_gba_45_16_20131222_12733724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479208"/>
            <a:ext cx="6572296" cy="4378792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0" y="6488668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14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619672" y="201466"/>
            <a:ext cx="7399238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 sprzętu oświetleniowego</a:t>
            </a:r>
            <a:endParaRPr lang="pl-PL" sz="2800" dirty="0"/>
          </a:p>
        </p:txBody>
      </p:sp>
      <p:pic>
        <p:nvPicPr>
          <p:cNvPr id="8" name="Symbol zastępczy zawartości 7" descr="IMAG06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3034000" cy="5429264"/>
          </a:xfrm>
        </p:spPr>
      </p:pic>
      <p:pic>
        <p:nvPicPr>
          <p:cNvPr id="12" name="Symbol zastępczy zawartości 11" descr="IMAG064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000364" y="1428737"/>
            <a:ext cx="3034002" cy="5429264"/>
          </a:xfr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7</a:t>
            </a:fld>
            <a:endParaRPr lang="pl-PL" alt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072198" y="4000504"/>
            <a:ext cx="27146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Przykład masztów pneumatycznych zabudowanych w skrytkach samochodu pożarniczego</a:t>
            </a:r>
          </a:p>
          <a:p>
            <a:endParaRPr lang="pl-PL" sz="2000" b="1" dirty="0" smtClean="0"/>
          </a:p>
          <a:p>
            <a:r>
              <a:rPr lang="pl-PL" sz="1600" b="1" dirty="0" smtClean="0"/>
              <a:t>Zdjęcie nr 15</a:t>
            </a:r>
            <a:endParaRPr lang="pl-P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0" name="Symbol zastępczy zawartości 19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8358246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800" dirty="0" smtClean="0"/>
              <a:t>Agregat prądotwórczy jest to urządzenie służące do zamiany energii mechanicznej wytwarzanej przez silnik spalinowy na energię elektryczną. 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	Silnik spalinowy jest zamontowany i połączony na wspólnej ramie z prądnicą (generatorem). Agregat prądotwórczy posiada osprzęt prądnicy oraz silnika i zdolny jest do samodzielnego zasilania odbiorników elektrycznych. </a:t>
            </a:r>
            <a:endParaRPr lang="pl-PL" sz="2800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ymbol zastępczy numeru slajdu 5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bIns="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BDD2E-0A89-4F6F-B71E-D6B8232A855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9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60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0" y="6488668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1</a:t>
            </a:r>
            <a:endParaRPr lang="pl-PL" b="1" dirty="0"/>
          </a:p>
        </p:txBody>
      </p:sp>
      <p:sp>
        <p:nvSpPr>
          <p:cNvPr id="12" name="Symbol zastępczy numeru slajdu 5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bIns="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BDD2E-0A89-4F6F-B71E-D6B8232A855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2594</TotalTime>
  <Words>1373</Words>
  <Application>Microsoft Office PowerPoint</Application>
  <PresentationFormat>Pokaz na ekranie (4:3)</PresentationFormat>
  <Paragraphs>434</Paragraphs>
  <Slides>57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57</vt:i4>
      </vt:variant>
    </vt:vector>
  </HeadingPairs>
  <TitlesOfParts>
    <vt:vector size="58" baseType="lpstr">
      <vt:lpstr>Hol</vt:lpstr>
      <vt:lpstr>TEMAT 6:  Eksploatacja agregatów prądotwórczych  i osprzętu </vt:lpstr>
      <vt:lpstr>MATERIAŁ NAUCZANIA</vt:lpstr>
      <vt:lpstr>Rodzaj sprzętu oświetleniowego</vt:lpstr>
      <vt:lpstr>Rodzaj sprzętu oświetleniowego</vt:lpstr>
      <vt:lpstr>Rodzaj sprzętu oświetleniowego</vt:lpstr>
      <vt:lpstr>Rodzaj sprzętu oświetleniowego</vt:lpstr>
      <vt:lpstr>Rodzaj sprzętu oświetleniowego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Admin</cp:lastModifiedBy>
  <cp:revision>276</cp:revision>
  <dcterms:created xsi:type="dcterms:W3CDTF">2014-03-01T12:20:49Z</dcterms:created>
  <dcterms:modified xsi:type="dcterms:W3CDTF">2017-11-02T08:50:27Z</dcterms:modified>
</cp:coreProperties>
</file>