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 id="2147483662" r:id="rId2"/>
  </p:sldMasterIdLst>
  <p:notesMasterIdLst>
    <p:notesMasterId r:id="rId53"/>
  </p:notesMasterIdLst>
  <p:sldIdLst>
    <p:sldId id="256" r:id="rId3"/>
    <p:sldId id="416" r:id="rId4"/>
    <p:sldId id="293" r:id="rId5"/>
    <p:sldId id="305" r:id="rId6"/>
    <p:sldId id="374" r:id="rId7"/>
    <p:sldId id="373" r:id="rId8"/>
    <p:sldId id="375" r:id="rId9"/>
    <p:sldId id="376" r:id="rId10"/>
    <p:sldId id="377" r:id="rId11"/>
    <p:sldId id="378" r:id="rId12"/>
    <p:sldId id="379" r:id="rId13"/>
    <p:sldId id="380" r:id="rId14"/>
    <p:sldId id="381" r:id="rId15"/>
    <p:sldId id="382" r:id="rId16"/>
    <p:sldId id="384" r:id="rId17"/>
    <p:sldId id="385" r:id="rId18"/>
    <p:sldId id="386" r:id="rId19"/>
    <p:sldId id="387" r:id="rId20"/>
    <p:sldId id="388" r:id="rId21"/>
    <p:sldId id="389" r:id="rId22"/>
    <p:sldId id="390" r:id="rId23"/>
    <p:sldId id="391" r:id="rId24"/>
    <p:sldId id="392" r:id="rId25"/>
    <p:sldId id="393" r:id="rId26"/>
    <p:sldId id="405" r:id="rId27"/>
    <p:sldId id="394" r:id="rId28"/>
    <p:sldId id="395" r:id="rId29"/>
    <p:sldId id="396" r:id="rId30"/>
    <p:sldId id="397" r:id="rId31"/>
    <p:sldId id="398" r:id="rId32"/>
    <p:sldId id="399" r:id="rId33"/>
    <p:sldId id="400" r:id="rId34"/>
    <p:sldId id="401" r:id="rId35"/>
    <p:sldId id="402" r:id="rId36"/>
    <p:sldId id="308" r:id="rId37"/>
    <p:sldId id="309" r:id="rId38"/>
    <p:sldId id="310" r:id="rId39"/>
    <p:sldId id="311" r:id="rId40"/>
    <p:sldId id="312" r:id="rId41"/>
    <p:sldId id="313" r:id="rId42"/>
    <p:sldId id="307" r:id="rId43"/>
    <p:sldId id="406" r:id="rId44"/>
    <p:sldId id="407" r:id="rId45"/>
    <p:sldId id="409" r:id="rId46"/>
    <p:sldId id="410" r:id="rId47"/>
    <p:sldId id="411" r:id="rId48"/>
    <p:sldId id="412" r:id="rId49"/>
    <p:sldId id="414" r:id="rId50"/>
    <p:sldId id="415" r:id="rId51"/>
    <p:sldId id="261" r:id="rId52"/>
  </p:sldIdLst>
  <p:sldSz cx="9144000" cy="6858000" type="screen4x3"/>
  <p:notesSz cx="6858000" cy="9144000"/>
  <p:embeddedFontLst>
    <p:embeddedFont>
      <p:font typeface="Arial Black" panose="020B0A04020102020204" pitchFamily="34" charset="0"/>
      <p:bold r:id="rId54"/>
    </p:embeddedFont>
    <p:embeddedFont>
      <p:font typeface="Wingdings 2" panose="05020102010507070707" pitchFamily="18" charset="2"/>
      <p:regular r:id="rId55"/>
    </p:embeddedFont>
    <p:embeddedFont>
      <p:font typeface="Century Gothic" panose="020B0502020202020204" pitchFamily="34" charset="0"/>
      <p:regular r:id="rId56"/>
      <p:bold r:id="rId57"/>
      <p:italic r:id="rId58"/>
      <p:boldItalic r:id="rId59"/>
    </p:embeddedFont>
    <p:embeddedFont>
      <p:font typeface="Calibri" panose="020F0502020204030204" pitchFamily="34" charset="0"/>
      <p:regular r:id="rId60"/>
      <p:bold r:id="rId61"/>
      <p:italic r:id="rId62"/>
      <p:boldItalic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FF"/>
    <a:srgbClr val="6666FF"/>
    <a:srgbClr val="3366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9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font" Target="fonts/font2.fntdata"/><Relationship Id="rId63" Type="http://schemas.openxmlformats.org/officeDocument/2006/relationships/font" Target="fonts/font10.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font" Target="fonts/font5.fntdata"/><Relationship Id="rId66"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4.fntdata"/><Relationship Id="rId61"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7.fntdata"/><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3.fntdata"/><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6.fntdata"/><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1.fntdata"/><Relationship Id="rId62"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pl-PL" sz="1200" b="0" i="0" u="none" strike="noStrike" cap="none">
                <a:solidFill>
                  <a:schemeClr val="dk1"/>
                </a:solidFill>
                <a:latin typeface="Calibri"/>
                <a:ea typeface="Calibri"/>
                <a:cs typeface="Calibri"/>
                <a:sym typeface="Calibri"/>
              </a:rPr>
              <a:t>‹#›</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3778831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2" name="Shape 12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lt1"/>
              </a:solidFill>
              <a:latin typeface="Calibri"/>
              <a:ea typeface="Calibri"/>
              <a:cs typeface="Calibri"/>
              <a:sym typeface="Calibri"/>
            </a:endParaRPr>
          </a:p>
        </p:txBody>
      </p:sp>
      <p:sp>
        <p:nvSpPr>
          <p:cNvPr id="123" name="Shape 12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pl-PL" sz="1200" b="0" i="0" u="none" strike="noStrike" cap="none">
                <a:solidFill>
                  <a:schemeClr val="lt1"/>
                </a:solidFill>
                <a:latin typeface="Calibri"/>
                <a:ea typeface="Calibri"/>
                <a:cs typeface="Calibri"/>
                <a:sym typeface="Calibri"/>
              </a:rPr>
              <a:t>1</a:t>
            </a:fld>
            <a:endParaRPr lang="pl-PL" sz="12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053191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1" name="Shape 13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32" name="Shape 13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pl-PL" sz="1200" b="0" i="0" u="none" strike="noStrike" cap="none">
                <a:solidFill>
                  <a:schemeClr val="dk1"/>
                </a:solidFill>
                <a:latin typeface="Calibri"/>
                <a:ea typeface="Calibri"/>
                <a:cs typeface="Calibri"/>
                <a:sym typeface="Calibri"/>
              </a:rPr>
              <a:t>10</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53770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1" name="Shape 13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32" name="Shape 13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pl-PL" sz="1200" b="0" i="0" u="none" strike="noStrike" cap="none">
                <a:solidFill>
                  <a:schemeClr val="dk1"/>
                </a:solidFill>
                <a:latin typeface="Calibri"/>
                <a:ea typeface="Calibri"/>
                <a:cs typeface="Calibri"/>
                <a:sym typeface="Calibri"/>
              </a:rPr>
              <a:t>11</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359991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1" name="Shape 13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32" name="Shape 13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pl-PL" sz="1200" b="0" i="0" u="none" strike="noStrike" cap="none">
                <a:solidFill>
                  <a:schemeClr val="dk1"/>
                </a:solidFill>
                <a:latin typeface="Calibri"/>
                <a:ea typeface="Calibri"/>
                <a:cs typeface="Calibri"/>
                <a:sym typeface="Calibri"/>
              </a:rPr>
              <a:t>12</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29139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1" name="Shape 13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32" name="Shape 13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pl-PL" sz="1200" b="0" i="0" u="none" strike="noStrike" cap="none">
                <a:solidFill>
                  <a:schemeClr val="dk1"/>
                </a:solidFill>
                <a:latin typeface="Calibri"/>
                <a:ea typeface="Calibri"/>
                <a:cs typeface="Calibri"/>
                <a:sym typeface="Calibri"/>
              </a:rPr>
              <a:t>13</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940383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1" name="Shape 13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32" name="Shape 13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pl-PL" sz="1200" b="0" i="0" u="none" strike="noStrike" cap="none">
                <a:solidFill>
                  <a:schemeClr val="dk1"/>
                </a:solidFill>
                <a:latin typeface="Calibri"/>
                <a:ea typeface="Calibri"/>
                <a:cs typeface="Calibri"/>
                <a:sym typeface="Calibri"/>
              </a:rPr>
              <a:t>14</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806492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1" name="Shape 13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32" name="Shape 13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pl-PL" sz="1200" b="0" i="0" u="none" strike="noStrike" cap="none">
                <a:solidFill>
                  <a:schemeClr val="dk1"/>
                </a:solidFill>
                <a:latin typeface="Calibri"/>
                <a:ea typeface="Calibri"/>
                <a:cs typeface="Calibri"/>
                <a:sym typeface="Calibri"/>
              </a:rPr>
              <a:t>15</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062468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1" name="Shape 13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32" name="Shape 13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pl-PL" sz="1200" b="0" i="0" u="none" strike="noStrike" cap="none">
                <a:solidFill>
                  <a:schemeClr val="dk1"/>
                </a:solidFill>
                <a:latin typeface="Calibri"/>
                <a:ea typeface="Calibri"/>
                <a:cs typeface="Calibri"/>
                <a:sym typeface="Calibri"/>
              </a:rPr>
              <a:t>16</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87340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1" name="Shape 13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32" name="Shape 13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pl-PL" sz="1200" b="0" i="0" u="none" strike="noStrike" cap="none">
                <a:solidFill>
                  <a:schemeClr val="dk1"/>
                </a:solidFill>
                <a:latin typeface="Calibri"/>
                <a:ea typeface="Calibri"/>
                <a:cs typeface="Calibri"/>
                <a:sym typeface="Calibri"/>
              </a:rPr>
              <a:t>17</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116308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1" name="Shape 13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32" name="Shape 13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pl-PL" sz="1200" b="0" i="0" u="none" strike="noStrike" cap="none">
                <a:solidFill>
                  <a:schemeClr val="dk1"/>
                </a:solidFill>
                <a:latin typeface="Calibri"/>
                <a:ea typeface="Calibri"/>
                <a:cs typeface="Calibri"/>
                <a:sym typeface="Calibri"/>
              </a:rPr>
              <a:t>18</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541326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1" name="Shape 13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32" name="Shape 13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pl-PL" sz="1200" b="0" i="0" u="none" strike="noStrike" cap="none">
                <a:solidFill>
                  <a:schemeClr val="dk1"/>
                </a:solidFill>
                <a:latin typeface="Calibri"/>
                <a:ea typeface="Calibri"/>
                <a:cs typeface="Calibri"/>
                <a:sym typeface="Calibri"/>
              </a:rPr>
              <a:t>19</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55129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A551E89F-DB85-40D6-9250-145E54BD44B7}" type="slidenum">
              <a:rPr lang="pl-PL" smtClean="0"/>
              <a:pPr/>
              <a:t>2</a:t>
            </a:fld>
            <a:endParaRPr lang="pl-PL"/>
          </a:p>
        </p:txBody>
      </p:sp>
    </p:spTree>
    <p:extLst>
      <p:ext uri="{BB962C8B-B14F-4D97-AF65-F5344CB8AC3E}">
        <p14:creationId xmlns:p14="http://schemas.microsoft.com/office/powerpoint/2010/main" val="13439038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1" name="Shape 13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32" name="Shape 13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pl-PL" sz="1200" b="0" i="0" u="none" strike="noStrike" cap="none">
                <a:solidFill>
                  <a:schemeClr val="dk1"/>
                </a:solidFill>
                <a:latin typeface="Calibri"/>
                <a:ea typeface="Calibri"/>
                <a:cs typeface="Calibri"/>
                <a:sym typeface="Calibri"/>
              </a:rPr>
              <a:t>20</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016830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1" name="Shape 13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32" name="Shape 13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pl-PL" sz="1200" b="0" i="0" u="none" strike="noStrike" cap="none">
                <a:solidFill>
                  <a:schemeClr val="dk1"/>
                </a:solidFill>
                <a:latin typeface="Calibri"/>
                <a:ea typeface="Calibri"/>
                <a:cs typeface="Calibri"/>
                <a:sym typeface="Calibri"/>
              </a:rPr>
              <a:t>21</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529332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1" name="Shape 13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32" name="Shape 13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pl-PL" sz="1200" b="0" i="0" u="none" strike="noStrike" cap="none">
                <a:solidFill>
                  <a:schemeClr val="dk1"/>
                </a:solidFill>
                <a:latin typeface="Calibri"/>
                <a:ea typeface="Calibri"/>
                <a:cs typeface="Calibri"/>
                <a:sym typeface="Calibri"/>
              </a:rPr>
              <a:t>22</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033106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1" name="Shape 13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32" name="Shape 13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pl-PL" sz="1200" b="0" i="0" u="none" strike="noStrike" cap="none">
                <a:solidFill>
                  <a:schemeClr val="dk1"/>
                </a:solidFill>
                <a:latin typeface="Calibri"/>
                <a:ea typeface="Calibri"/>
                <a:cs typeface="Calibri"/>
                <a:sym typeface="Calibri"/>
              </a:rPr>
              <a:t>23</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813488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1" name="Shape 13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32" name="Shape 13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pl-PL" sz="1200" b="0" i="0" u="none" strike="noStrike" cap="none">
                <a:solidFill>
                  <a:schemeClr val="dk1"/>
                </a:solidFill>
                <a:latin typeface="Calibri"/>
                <a:ea typeface="Calibri"/>
                <a:cs typeface="Calibri"/>
                <a:sym typeface="Calibri"/>
              </a:rPr>
              <a:t>24</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733607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1" name="Shape 13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32" name="Shape 13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pl-PL" sz="1200" b="0" i="0" u="none" strike="noStrike" cap="none">
                <a:solidFill>
                  <a:schemeClr val="dk1"/>
                </a:solidFill>
                <a:latin typeface="Calibri"/>
                <a:ea typeface="Calibri"/>
                <a:cs typeface="Calibri"/>
                <a:sym typeface="Calibri"/>
              </a:rPr>
              <a:t>25</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348690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1" name="Shape 13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32" name="Shape 13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pl-PL" sz="1200" b="0" i="0" u="none" strike="noStrike" cap="none">
                <a:solidFill>
                  <a:schemeClr val="dk1"/>
                </a:solidFill>
                <a:latin typeface="Calibri"/>
                <a:ea typeface="Calibri"/>
                <a:cs typeface="Calibri"/>
                <a:sym typeface="Calibri"/>
              </a:rPr>
              <a:t>26</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99829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1" name="Shape 13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32" name="Shape 13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pl-PL" sz="1200" b="0" i="0" u="none" strike="noStrike" cap="none">
                <a:solidFill>
                  <a:schemeClr val="dk1"/>
                </a:solidFill>
                <a:latin typeface="Calibri"/>
                <a:ea typeface="Calibri"/>
                <a:cs typeface="Calibri"/>
                <a:sym typeface="Calibri"/>
              </a:rPr>
              <a:t>27</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800998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1" name="Shape 13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32" name="Shape 13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pl-PL" sz="1200" b="0" i="0" u="none" strike="noStrike" cap="none">
                <a:solidFill>
                  <a:schemeClr val="dk1"/>
                </a:solidFill>
                <a:latin typeface="Calibri"/>
                <a:ea typeface="Calibri"/>
                <a:cs typeface="Calibri"/>
                <a:sym typeface="Calibri"/>
              </a:rPr>
              <a:t>28</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480776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1" name="Shape 13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32" name="Shape 13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pl-PL" sz="1200" b="0" i="0" u="none" strike="noStrike" cap="none">
                <a:solidFill>
                  <a:schemeClr val="dk1"/>
                </a:solidFill>
                <a:latin typeface="Calibri"/>
                <a:ea typeface="Calibri"/>
                <a:cs typeface="Calibri"/>
                <a:sym typeface="Calibri"/>
              </a:rPr>
              <a:t>29</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86038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1" name="Shape 13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32" name="Shape 13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pl-PL" sz="1200" b="0" i="0" u="none" strike="noStrike" cap="none">
                <a:solidFill>
                  <a:schemeClr val="dk1"/>
                </a:solidFill>
                <a:latin typeface="Calibri"/>
                <a:ea typeface="Calibri"/>
                <a:cs typeface="Calibri"/>
                <a:sym typeface="Calibri"/>
              </a:rPr>
              <a:t>3</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645709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1" name="Shape 13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32" name="Shape 13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pl-PL" sz="1200" b="0" i="0" u="none" strike="noStrike" cap="none">
                <a:solidFill>
                  <a:schemeClr val="dk1"/>
                </a:solidFill>
                <a:latin typeface="Calibri"/>
                <a:ea typeface="Calibri"/>
                <a:cs typeface="Calibri"/>
                <a:sym typeface="Calibri"/>
              </a:rPr>
              <a:t>30</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881903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1" name="Shape 13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32" name="Shape 13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pl-PL" sz="1200" b="0" i="0" u="none" strike="noStrike" cap="none">
                <a:solidFill>
                  <a:schemeClr val="dk1"/>
                </a:solidFill>
                <a:latin typeface="Calibri"/>
                <a:ea typeface="Calibri"/>
                <a:cs typeface="Calibri"/>
                <a:sym typeface="Calibri"/>
              </a:rPr>
              <a:t>31</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455668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1" name="Shape 13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32" name="Shape 13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pl-PL" sz="1200" b="0" i="0" u="none" strike="noStrike" cap="none">
                <a:solidFill>
                  <a:schemeClr val="dk1"/>
                </a:solidFill>
                <a:latin typeface="Calibri"/>
                <a:ea typeface="Calibri"/>
                <a:cs typeface="Calibri"/>
                <a:sym typeface="Calibri"/>
              </a:rPr>
              <a:t>32</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990427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1" name="Shape 13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32" name="Shape 13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pl-PL" sz="1200" b="0" i="0" u="none" strike="noStrike" cap="none">
                <a:solidFill>
                  <a:schemeClr val="dk1"/>
                </a:solidFill>
                <a:latin typeface="Calibri"/>
                <a:ea typeface="Calibri"/>
                <a:cs typeface="Calibri"/>
                <a:sym typeface="Calibri"/>
              </a:rPr>
              <a:t>33</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80505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1" name="Shape 13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32" name="Shape 13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pl-PL" sz="1200" b="0" i="0" u="none" strike="noStrike" cap="none">
                <a:solidFill>
                  <a:schemeClr val="dk1"/>
                </a:solidFill>
                <a:latin typeface="Calibri"/>
                <a:ea typeface="Calibri"/>
                <a:cs typeface="Calibri"/>
                <a:sym typeface="Calibri"/>
              </a:rPr>
              <a:t>34</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586250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1" name="Shape 13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32" name="Shape 13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pl-PL" sz="1200" b="0" i="0" u="none" strike="noStrike" cap="none">
                <a:solidFill>
                  <a:schemeClr val="dk1"/>
                </a:solidFill>
                <a:latin typeface="Calibri"/>
                <a:ea typeface="Calibri"/>
                <a:cs typeface="Calibri"/>
                <a:sym typeface="Calibri"/>
              </a:rPr>
              <a:t>35</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794457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1" name="Shape 13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32" name="Shape 13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pl-PL" sz="1200" b="0" i="0" u="none" strike="noStrike" cap="none">
                <a:solidFill>
                  <a:schemeClr val="dk1"/>
                </a:solidFill>
                <a:latin typeface="Calibri"/>
                <a:ea typeface="Calibri"/>
                <a:cs typeface="Calibri"/>
                <a:sym typeface="Calibri"/>
              </a:rPr>
              <a:t>36</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092735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1" name="Shape 13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32" name="Shape 13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pl-PL" sz="1200" b="0" i="0" u="none" strike="noStrike" cap="none">
                <a:solidFill>
                  <a:schemeClr val="dk1"/>
                </a:solidFill>
                <a:latin typeface="Calibri"/>
                <a:ea typeface="Calibri"/>
                <a:cs typeface="Calibri"/>
                <a:sym typeface="Calibri"/>
              </a:rPr>
              <a:t>37</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074125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1" name="Shape 13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32" name="Shape 13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pl-PL" sz="1200" b="0" i="0" u="none" strike="noStrike" cap="none">
                <a:solidFill>
                  <a:schemeClr val="dk1"/>
                </a:solidFill>
                <a:latin typeface="Calibri"/>
                <a:ea typeface="Calibri"/>
                <a:cs typeface="Calibri"/>
                <a:sym typeface="Calibri"/>
              </a:rPr>
              <a:t>38</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161432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1" name="Shape 13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32" name="Shape 13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pl-PL" sz="1200" b="0" i="0" u="none" strike="noStrike" cap="none">
                <a:solidFill>
                  <a:schemeClr val="dk1"/>
                </a:solidFill>
                <a:latin typeface="Calibri"/>
                <a:ea typeface="Calibri"/>
                <a:cs typeface="Calibri"/>
                <a:sym typeface="Calibri"/>
              </a:rPr>
              <a:t>39</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70826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1" name="Shape 13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32" name="Shape 13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pl-PL" sz="1200" b="0" i="0" u="none" strike="noStrike" cap="none">
                <a:solidFill>
                  <a:schemeClr val="dk1"/>
                </a:solidFill>
                <a:latin typeface="Calibri"/>
                <a:ea typeface="Calibri"/>
                <a:cs typeface="Calibri"/>
                <a:sym typeface="Calibri"/>
              </a:rPr>
              <a:t>4</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664872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1" name="Shape 13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32" name="Shape 13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pl-PL" sz="1200" b="0" i="0" u="none" strike="noStrike" cap="none">
                <a:solidFill>
                  <a:schemeClr val="dk1"/>
                </a:solidFill>
                <a:latin typeface="Calibri"/>
                <a:ea typeface="Calibri"/>
                <a:cs typeface="Calibri"/>
                <a:sym typeface="Calibri"/>
              </a:rPr>
              <a:t>40</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545721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1" name="Shape 13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32" name="Shape 13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pl-PL" sz="1200" b="0" i="0" u="none" strike="noStrike" cap="none">
                <a:solidFill>
                  <a:schemeClr val="dk1"/>
                </a:solidFill>
                <a:latin typeface="Calibri"/>
                <a:ea typeface="Calibri"/>
                <a:cs typeface="Calibri"/>
                <a:sym typeface="Calibri"/>
              </a:rPr>
              <a:t>41</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198072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1" name="Shape 13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32" name="Shape 13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pl-PL" sz="1200" b="0" i="0" u="none" strike="noStrike" cap="none">
                <a:solidFill>
                  <a:schemeClr val="dk1"/>
                </a:solidFill>
                <a:latin typeface="Calibri"/>
                <a:ea typeface="Calibri"/>
                <a:cs typeface="Calibri"/>
                <a:sym typeface="Calibri"/>
              </a:rPr>
              <a:t>42</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009498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1" name="Shape 13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32" name="Shape 13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pl-PL" sz="1200" b="0" i="0" u="none" strike="noStrike" cap="none">
                <a:solidFill>
                  <a:schemeClr val="dk1"/>
                </a:solidFill>
                <a:latin typeface="Calibri"/>
                <a:ea typeface="Calibri"/>
                <a:cs typeface="Calibri"/>
                <a:sym typeface="Calibri"/>
              </a:rPr>
              <a:t>43</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939549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1" name="Shape 13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32" name="Shape 13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pl-PL" sz="1200" b="0" i="0" u="none" strike="noStrike" cap="none">
                <a:solidFill>
                  <a:schemeClr val="dk1"/>
                </a:solidFill>
                <a:latin typeface="Calibri"/>
                <a:ea typeface="Calibri"/>
                <a:cs typeface="Calibri"/>
                <a:sym typeface="Calibri"/>
              </a:rPr>
              <a:t>44</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530634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1" name="Shape 13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32" name="Shape 13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pl-PL" sz="1200" b="0" i="0" u="none" strike="noStrike" cap="none">
                <a:solidFill>
                  <a:schemeClr val="dk1"/>
                </a:solidFill>
                <a:latin typeface="Calibri"/>
                <a:ea typeface="Calibri"/>
                <a:cs typeface="Calibri"/>
                <a:sym typeface="Calibri"/>
              </a:rPr>
              <a:t>45</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912884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1" name="Shape 13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32" name="Shape 13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pl-PL" sz="1200" b="0" i="0" u="none" strike="noStrike" cap="none">
                <a:solidFill>
                  <a:schemeClr val="dk1"/>
                </a:solidFill>
                <a:latin typeface="Calibri"/>
                <a:ea typeface="Calibri"/>
                <a:cs typeface="Calibri"/>
                <a:sym typeface="Calibri"/>
              </a:rPr>
              <a:t>46</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791362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1" name="Shape 13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32" name="Shape 13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pl-PL" sz="1200" b="0" i="0" u="none" strike="noStrike" cap="none">
                <a:solidFill>
                  <a:schemeClr val="dk1"/>
                </a:solidFill>
                <a:latin typeface="Calibri"/>
                <a:ea typeface="Calibri"/>
                <a:cs typeface="Calibri"/>
                <a:sym typeface="Calibri"/>
              </a:rPr>
              <a:t>47</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607055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1" name="Shape 13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32" name="Shape 13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pl-PL" sz="1200" b="0" i="0" u="none" strike="noStrike" cap="none">
                <a:solidFill>
                  <a:schemeClr val="dk1"/>
                </a:solidFill>
                <a:latin typeface="Calibri"/>
                <a:ea typeface="Calibri"/>
                <a:cs typeface="Calibri"/>
                <a:sym typeface="Calibri"/>
              </a:rPr>
              <a:t>48</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447775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1" name="Shape 13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32" name="Shape 13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pl-PL" sz="1200" b="0" i="0" u="none" strike="noStrike" cap="none">
                <a:solidFill>
                  <a:schemeClr val="dk1"/>
                </a:solidFill>
                <a:latin typeface="Calibri"/>
                <a:ea typeface="Calibri"/>
                <a:cs typeface="Calibri"/>
                <a:sym typeface="Calibri"/>
              </a:rPr>
              <a:t>49</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68642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1" name="Shape 13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32" name="Shape 13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pl-PL" sz="1200" b="0" i="0" u="none" strike="noStrike" cap="none">
                <a:solidFill>
                  <a:schemeClr val="dk1"/>
                </a:solidFill>
                <a:latin typeface="Calibri"/>
                <a:ea typeface="Calibri"/>
                <a:cs typeface="Calibri"/>
                <a:sym typeface="Calibri"/>
              </a:rPr>
              <a:t>5</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680720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3" name="Shape 18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84" name="Shape 18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pl-PL" sz="1200">
                <a:solidFill>
                  <a:schemeClr val="dk1"/>
                </a:solidFill>
                <a:latin typeface="Calibri"/>
                <a:ea typeface="Calibri"/>
                <a:cs typeface="Calibri"/>
                <a:sym typeface="Calibri"/>
              </a:rPr>
              <a:t>50</a:t>
            </a:fld>
            <a:endParaRPr lang="pl-PL"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22504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1" name="Shape 13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32" name="Shape 13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pl-PL" sz="1200" b="0" i="0" u="none" strike="noStrike" cap="none">
                <a:solidFill>
                  <a:schemeClr val="dk1"/>
                </a:solidFill>
                <a:latin typeface="Calibri"/>
                <a:ea typeface="Calibri"/>
                <a:cs typeface="Calibri"/>
                <a:sym typeface="Calibri"/>
              </a:rPr>
              <a:t>6</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45701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1" name="Shape 13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32" name="Shape 13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pl-PL" sz="1200" b="0" i="0" u="none" strike="noStrike" cap="none">
                <a:solidFill>
                  <a:schemeClr val="dk1"/>
                </a:solidFill>
                <a:latin typeface="Calibri"/>
                <a:ea typeface="Calibri"/>
                <a:cs typeface="Calibri"/>
                <a:sym typeface="Calibri"/>
              </a:rPr>
              <a:t>7</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50210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1" name="Shape 13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32" name="Shape 13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pl-PL" sz="1200" b="0" i="0" u="none" strike="noStrike" cap="none">
                <a:solidFill>
                  <a:schemeClr val="dk1"/>
                </a:solidFill>
                <a:latin typeface="Calibri"/>
                <a:ea typeface="Calibri"/>
                <a:cs typeface="Calibri"/>
                <a:sym typeface="Calibri"/>
              </a:rPr>
              <a:t>8</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67817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1" name="Shape 13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32" name="Shape 13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pl-PL" sz="1200" b="0" i="0" u="none" strike="noStrike" cap="none">
                <a:solidFill>
                  <a:schemeClr val="dk1"/>
                </a:solidFill>
                <a:latin typeface="Calibri"/>
                <a:ea typeface="Calibri"/>
                <a:cs typeface="Calibri"/>
                <a:sym typeface="Calibri"/>
              </a:rPr>
              <a:t>9</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59626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Slajd tytułowy">
    <p:spTree>
      <p:nvGrpSpPr>
        <p:cNvPr id="1" name="Shape 17"/>
        <p:cNvGrpSpPr/>
        <p:nvPr/>
      </p:nvGrpSpPr>
      <p:grpSpPr>
        <a:xfrm>
          <a:off x="0" y="0"/>
          <a:ext cx="0" cy="0"/>
          <a:chOff x="0" y="0"/>
          <a:chExt cx="0" cy="0"/>
        </a:xfrm>
      </p:grpSpPr>
      <p:sp>
        <p:nvSpPr>
          <p:cNvPr id="18" name="Shape 18"/>
          <p:cNvSpPr/>
          <p:nvPr/>
        </p:nvSpPr>
        <p:spPr>
          <a:xfrm>
            <a:off x="0" y="0"/>
            <a:ext cx="9143998" cy="5135429"/>
          </a:xfrm>
          <a:prstGeom prst="rect">
            <a:avLst/>
          </a:prstGeom>
          <a:solidFill>
            <a:srgbClr val="000000"/>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19" name="Shape 19"/>
          <p:cNvSpPr txBox="1">
            <a:spLocks noGrp="1"/>
          </p:cNvSpPr>
          <p:nvPr>
            <p:ph type="ctrTitle"/>
          </p:nvPr>
        </p:nvSpPr>
        <p:spPr>
          <a:xfrm>
            <a:off x="685800" y="3355848"/>
            <a:ext cx="8077199" cy="1673352"/>
          </a:xfrm>
          <a:prstGeom prst="rect">
            <a:avLst/>
          </a:prstGeom>
          <a:noFill/>
          <a:ln>
            <a:noFill/>
          </a:ln>
        </p:spPr>
        <p:txBody>
          <a:bodyPr lIns="91425" tIns="91425" rIns="91425" bIns="91425" anchor="t" anchorCtr="0"/>
          <a:lstStyle>
            <a:lvl1pPr marL="0" marR="0" lvl="0" indent="0" algn="l" rtl="0">
              <a:spcBef>
                <a:spcPts val="0"/>
              </a:spcBef>
              <a:buClr>
                <a:srgbClr val="FFC700"/>
              </a:buClr>
              <a:buFont typeface="Calibri"/>
              <a:buNone/>
              <a:defRPr sz="4700" b="1" i="0" u="none" strike="noStrike" cap="none">
                <a:solidFill>
                  <a:srgbClr val="FFC700"/>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subTitle" idx="1"/>
          </p:nvPr>
        </p:nvSpPr>
        <p:spPr>
          <a:xfrm>
            <a:off x="685800" y="1828800"/>
            <a:ext cx="8077199" cy="1499615"/>
          </a:xfrm>
          <a:prstGeom prst="rect">
            <a:avLst/>
          </a:prstGeom>
          <a:noFill/>
          <a:ln>
            <a:noFill/>
          </a:ln>
        </p:spPr>
        <p:txBody>
          <a:bodyPr lIns="91425" tIns="91425" rIns="91425" bIns="91425" anchor="b" anchorCtr="0"/>
          <a:lstStyle>
            <a:lvl1pPr marL="0" marR="0" lvl="0" indent="0" algn="l" rtl="0">
              <a:spcBef>
                <a:spcPts val="0"/>
              </a:spcBef>
              <a:buClr>
                <a:schemeClr val="accent1"/>
              </a:buClr>
              <a:buFont typeface="Noto Sans Symbols"/>
              <a:buNone/>
              <a:defRPr sz="2000" b="0" i="0" u="none" strike="noStrike" cap="none">
                <a:solidFill>
                  <a:srgbClr val="FFFFFF"/>
                </a:solidFill>
                <a:latin typeface="Calibri"/>
                <a:ea typeface="Calibri"/>
                <a:cs typeface="Calibri"/>
                <a:sym typeface="Calibri"/>
              </a:defRPr>
            </a:lvl1pPr>
            <a:lvl2pPr marL="457200" marR="0" lvl="1" indent="0" algn="ctr" rtl="0">
              <a:spcBef>
                <a:spcPts val="560"/>
              </a:spcBef>
              <a:buClr>
                <a:schemeClr val="accent2"/>
              </a:buClr>
              <a:buFont typeface="Noto Sans Symbols"/>
              <a:buNone/>
              <a:defRPr sz="2800" b="0" i="0" u="none" strike="noStrike" cap="none">
                <a:solidFill>
                  <a:schemeClr val="lt1"/>
                </a:solidFill>
                <a:latin typeface="Calibri"/>
                <a:ea typeface="Calibri"/>
                <a:cs typeface="Calibri"/>
                <a:sym typeface="Calibri"/>
              </a:defRPr>
            </a:lvl2pPr>
            <a:lvl3pPr marL="914400" marR="0" lvl="2" indent="0" algn="ctr" rtl="0">
              <a:spcBef>
                <a:spcPts val="480"/>
              </a:spcBef>
              <a:buClr>
                <a:schemeClr val="accent3"/>
              </a:buClr>
              <a:buFont typeface="Arial"/>
              <a:buNone/>
              <a:defRPr sz="2400" b="0" i="0" u="none" strike="noStrike" cap="none">
                <a:solidFill>
                  <a:schemeClr val="lt1"/>
                </a:solidFill>
                <a:latin typeface="Calibri"/>
                <a:ea typeface="Calibri"/>
                <a:cs typeface="Calibri"/>
                <a:sym typeface="Calibri"/>
              </a:defRPr>
            </a:lvl3pPr>
            <a:lvl4pPr marL="1371600" marR="0" lvl="3" indent="0" algn="ctr" rtl="0">
              <a:spcBef>
                <a:spcPts val="400"/>
              </a:spcBef>
              <a:buClr>
                <a:schemeClr val="accent4"/>
              </a:buClr>
              <a:buFont typeface="Arial"/>
              <a:buNone/>
              <a:defRPr sz="2000" b="0" i="0" u="none" strike="noStrike" cap="none">
                <a:solidFill>
                  <a:schemeClr val="lt1"/>
                </a:solidFill>
                <a:latin typeface="Calibri"/>
                <a:ea typeface="Calibri"/>
                <a:cs typeface="Calibri"/>
                <a:sym typeface="Calibri"/>
              </a:defRPr>
            </a:lvl4pPr>
            <a:lvl5pPr marL="1828800" marR="0" lvl="4" indent="0" algn="ctr" rtl="0">
              <a:spcBef>
                <a:spcPts val="400"/>
              </a:spcBef>
              <a:buClr>
                <a:schemeClr val="accent5"/>
              </a:buClr>
              <a:buFont typeface="Noto Sans Symbols"/>
              <a:buNone/>
              <a:defRPr sz="2000" b="0" i="0" u="none" strike="noStrike" cap="none">
                <a:solidFill>
                  <a:schemeClr val="lt1"/>
                </a:solidFill>
                <a:latin typeface="Calibri"/>
                <a:ea typeface="Calibri"/>
                <a:cs typeface="Calibri"/>
                <a:sym typeface="Calibri"/>
              </a:defRPr>
            </a:lvl5pPr>
            <a:lvl6pPr marL="2286000" marR="0" lvl="5" indent="0" algn="ctr" rtl="0">
              <a:spcBef>
                <a:spcPts val="400"/>
              </a:spcBef>
              <a:buClr>
                <a:schemeClr val="accent6"/>
              </a:buClr>
              <a:buFont typeface="Noto Sans Symbols"/>
              <a:buNone/>
              <a:defRPr sz="2000" b="0" i="0" u="none" strike="noStrike" cap="none">
                <a:solidFill>
                  <a:schemeClr val="lt1"/>
                </a:solidFill>
                <a:latin typeface="Calibri"/>
                <a:ea typeface="Calibri"/>
                <a:cs typeface="Calibri"/>
                <a:sym typeface="Calibri"/>
              </a:defRPr>
            </a:lvl6pPr>
            <a:lvl7pPr marL="2743200" marR="0" lvl="6" indent="0" algn="ctr" rtl="0">
              <a:spcBef>
                <a:spcPts val="360"/>
              </a:spcBef>
              <a:buClr>
                <a:schemeClr val="accent1"/>
              </a:buClr>
              <a:buFont typeface="Noto Sans Symbols"/>
              <a:buNone/>
              <a:defRPr sz="1800" b="0" i="0" u="none" strike="noStrike" cap="none">
                <a:solidFill>
                  <a:schemeClr val="lt1"/>
                </a:solidFill>
                <a:latin typeface="Calibri"/>
                <a:ea typeface="Calibri"/>
                <a:cs typeface="Calibri"/>
                <a:sym typeface="Calibri"/>
              </a:defRPr>
            </a:lvl7pPr>
            <a:lvl8pPr marL="3200400" marR="0" lvl="7" indent="0" algn="ctr" rtl="0">
              <a:spcBef>
                <a:spcPts val="360"/>
              </a:spcBef>
              <a:buClr>
                <a:schemeClr val="accent2"/>
              </a:buClr>
              <a:buFont typeface="Noto Sans Symbols"/>
              <a:buNone/>
              <a:defRPr sz="1800" b="0" i="0" u="none" strike="noStrike" cap="none">
                <a:solidFill>
                  <a:schemeClr val="lt1"/>
                </a:solidFill>
                <a:latin typeface="Calibri"/>
                <a:ea typeface="Calibri"/>
                <a:cs typeface="Calibri"/>
                <a:sym typeface="Calibri"/>
              </a:defRPr>
            </a:lvl8pPr>
            <a:lvl9pPr marL="3657600" marR="0" lvl="8" indent="0" algn="ctr" rtl="0">
              <a:spcBef>
                <a:spcPts val="360"/>
              </a:spcBef>
              <a:buClr>
                <a:schemeClr val="accent3"/>
              </a:buClr>
              <a:buFont typeface="Noto Sans Symbols"/>
              <a:buNone/>
              <a:defRPr sz="1800" b="0" i="0" u="none" strike="noStrike" cap="none">
                <a:solidFill>
                  <a:schemeClr val="lt1"/>
                </a:solidFill>
                <a:latin typeface="Calibri"/>
                <a:ea typeface="Calibri"/>
                <a:cs typeface="Calibri"/>
                <a:sym typeface="Calibri"/>
              </a:defRPr>
            </a:lvl9pPr>
          </a:lstStyle>
          <a:p>
            <a:endParaRPr/>
          </a:p>
        </p:txBody>
      </p:sp>
      <p:sp>
        <p:nvSpPr>
          <p:cNvPr id="21" name="Shape 21"/>
          <p:cNvSpPr txBox="1">
            <a:spLocks noGrp="1"/>
          </p:cNvSpPr>
          <p:nvPr>
            <p:ph type="dt" idx="10"/>
          </p:nvPr>
        </p:nvSpPr>
        <p:spPr>
          <a:xfrm>
            <a:off x="457200" y="6476998"/>
            <a:ext cx="2133599" cy="274319"/>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22" name="Shape 22"/>
          <p:cNvSpPr txBox="1">
            <a:spLocks noGrp="1"/>
          </p:cNvSpPr>
          <p:nvPr>
            <p:ph type="ftr" idx="11"/>
          </p:nvPr>
        </p:nvSpPr>
        <p:spPr>
          <a:xfrm>
            <a:off x="2640596" y="6476998"/>
            <a:ext cx="5507719" cy="274319"/>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23" name="Shape 23"/>
          <p:cNvSpPr txBox="1">
            <a:spLocks noGrp="1"/>
          </p:cNvSpPr>
          <p:nvPr>
            <p:ph type="sldNum" idx="12"/>
          </p:nvPr>
        </p:nvSpPr>
        <p:spPr>
          <a:xfrm>
            <a:off x="8204396" y="6476998"/>
            <a:ext cx="733864" cy="274319"/>
          </a:xfrm>
          <a:prstGeom prst="rect">
            <a:avLst/>
          </a:prstGeom>
          <a:noFill/>
          <a:ln>
            <a:noFill/>
          </a:ln>
        </p:spPr>
        <p:txBody>
          <a:bodyPr lIns="91425" tIns="45700" rIns="91425" bIns="0" anchor="b" anchorCtr="0">
            <a:noAutofit/>
          </a:bodyPr>
          <a:lstStyle/>
          <a:p>
            <a:pPr marL="0" marR="0" lvl="0" indent="0" algn="r" rtl="0">
              <a:spcBef>
                <a:spcPts val="0"/>
              </a:spcBef>
              <a:buSzPct val="25000"/>
              <a:buNone/>
            </a:pPr>
            <a:fld id="{00000000-1234-1234-1234-123412341234}" type="slidenum">
              <a:rPr lang="pl-PL" sz="1200" b="0" i="0" u="none" strike="noStrike" cap="none">
                <a:solidFill>
                  <a:schemeClr val="lt1"/>
                </a:solidFill>
                <a:latin typeface="Calibri"/>
                <a:ea typeface="Calibri"/>
                <a:cs typeface="Calibri"/>
                <a:sym typeface="Calibri"/>
              </a:rPr>
              <a:t>‹#›</a:t>
            </a:fld>
            <a:endParaRPr lang="pl-PL" sz="1200" b="0" i="0" u="none" strike="noStrike" cap="none">
              <a:solidFill>
                <a:schemeClr val="lt1"/>
              </a:solidFill>
              <a:latin typeface="Calibri"/>
              <a:ea typeface="Calibri"/>
              <a:cs typeface="Calibri"/>
              <a:sym typeface="Calibri"/>
            </a:endParaRPr>
          </a:p>
        </p:txBody>
      </p:sp>
      <p:sp>
        <p:nvSpPr>
          <p:cNvPr id="24" name="Shape 24"/>
          <p:cNvSpPr/>
          <p:nvPr/>
        </p:nvSpPr>
        <p:spPr>
          <a:xfrm>
            <a:off x="0" y="5128333"/>
            <a:ext cx="9144000" cy="45719"/>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cSld name="Tytuł pionowy i tekst">
    <p:spTree>
      <p:nvGrpSpPr>
        <p:cNvPr id="1" name="Shape 112"/>
        <p:cNvGrpSpPr/>
        <p:nvPr/>
      </p:nvGrpSpPr>
      <p:grpSpPr>
        <a:xfrm>
          <a:off x="0" y="0"/>
          <a:ext cx="0" cy="0"/>
          <a:chOff x="0" y="0"/>
          <a:chExt cx="0" cy="0"/>
        </a:xfrm>
      </p:grpSpPr>
      <p:sp>
        <p:nvSpPr>
          <p:cNvPr id="113" name="Shape 113"/>
          <p:cNvSpPr/>
          <p:nvPr/>
        </p:nvSpPr>
        <p:spPr>
          <a:xfrm>
            <a:off x="6598920" y="0"/>
            <a:ext cx="45719" cy="6858000"/>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14" name="Shape 114"/>
          <p:cNvSpPr/>
          <p:nvPr/>
        </p:nvSpPr>
        <p:spPr>
          <a:xfrm>
            <a:off x="6647686" y="0"/>
            <a:ext cx="2514600" cy="6858000"/>
          </a:xfrm>
          <a:prstGeom prst="rect">
            <a:avLst/>
          </a:prstGeom>
          <a:solidFill>
            <a:srgbClr val="000000"/>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15" name="Shape 115"/>
          <p:cNvSpPr txBox="1">
            <a:spLocks noGrp="1"/>
          </p:cNvSpPr>
          <p:nvPr>
            <p:ph type="title"/>
          </p:nvPr>
        </p:nvSpPr>
        <p:spPr>
          <a:xfrm rot="5400000">
            <a:off x="4808537" y="2247902"/>
            <a:ext cx="5851525" cy="1904999"/>
          </a:xfrm>
          <a:prstGeom prst="rect">
            <a:avLst/>
          </a:prstGeom>
          <a:noFill/>
          <a:ln>
            <a:noFill/>
          </a:ln>
        </p:spPr>
        <p:txBody>
          <a:bodyPr lIns="91425" tIns="91425" rIns="91425" bIns="91425" anchor="ctr" anchorCtr="0"/>
          <a:lstStyle>
            <a:lvl1pPr marL="0" marR="0" lvl="0" indent="0" algn="l" rtl="0">
              <a:spcBef>
                <a:spcPts val="0"/>
              </a:spcBef>
              <a:buClr>
                <a:srgbClr val="FFC700"/>
              </a:buClr>
              <a:buFont typeface="Calibri"/>
              <a:buNone/>
              <a:defRPr sz="4500" b="1" i="0" u="none" strike="noStrike" cap="none">
                <a:solidFill>
                  <a:srgbClr val="FFC700"/>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6" name="Shape 116"/>
          <p:cNvSpPr txBox="1">
            <a:spLocks noGrp="1"/>
          </p:cNvSpPr>
          <p:nvPr>
            <p:ph type="body" idx="1"/>
          </p:nvPr>
        </p:nvSpPr>
        <p:spPr>
          <a:xfrm rot="5400000">
            <a:off x="541337" y="220662"/>
            <a:ext cx="5851525" cy="6019799"/>
          </a:xfrm>
          <a:prstGeom prst="rect">
            <a:avLst/>
          </a:prstGeom>
          <a:noFill/>
          <a:ln>
            <a:noFill/>
          </a:ln>
        </p:spPr>
        <p:txBody>
          <a:bodyPr lIns="91425" tIns="91425" rIns="91425" bIns="91425" anchor="t" anchorCtr="0"/>
          <a:lstStyle>
            <a:lvl1pPr marL="438912" marR="0" lvl="0" indent="-162052" algn="l" rtl="0">
              <a:spcBef>
                <a:spcPts val="0"/>
              </a:spcBef>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114300" algn="l" rtl="0">
              <a:spcBef>
                <a:spcPts val="560"/>
              </a:spcBef>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82296" algn="l" rtl="0">
              <a:spcBef>
                <a:spcPts val="480"/>
              </a:spcBef>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0452" algn="l" rtl="0">
              <a:spcBef>
                <a:spcPts val="400"/>
              </a:spcBef>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67564" algn="l" rtl="0">
              <a:spcBef>
                <a:spcPts val="400"/>
              </a:spcBef>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5532" algn="l" rtl="0">
              <a:spcBef>
                <a:spcPts val="400"/>
              </a:spcBef>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76200" algn="l" rtl="0">
              <a:spcBef>
                <a:spcPts val="360"/>
              </a:spcBef>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74167" algn="l" rtl="0">
              <a:spcBef>
                <a:spcPts val="360"/>
              </a:spcBef>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72135" algn="l" rtl="0">
              <a:spcBef>
                <a:spcPts val="360"/>
              </a:spcBef>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117" name="Shape 117"/>
          <p:cNvSpPr txBox="1">
            <a:spLocks noGrp="1"/>
          </p:cNvSpPr>
          <p:nvPr>
            <p:ph type="dt" idx="10"/>
          </p:nvPr>
        </p:nvSpPr>
        <p:spPr>
          <a:xfrm>
            <a:off x="457200" y="6476998"/>
            <a:ext cx="2133599" cy="274319"/>
          </a:xfrm>
          <a:prstGeom prst="rect">
            <a:avLst/>
          </a:prstGeom>
          <a:noFill/>
          <a:ln>
            <a:noFill/>
          </a:ln>
        </p:spPr>
        <p:txBody>
          <a:bodyPr lIns="91425" tIns="91425" rIns="91425" bIns="91425" anchor="b" anchorCtr="0"/>
          <a:lstStyle>
            <a:lvl1pPr marL="0" marR="0" lvl="0" indent="0" algn="l" rtl="0">
              <a:spcBef>
                <a:spcPts val="0"/>
              </a:spcBef>
              <a:buNone/>
              <a:defRPr sz="1200">
                <a:solidFill>
                  <a:srgbClr val="41414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18" name="Shape 118"/>
          <p:cNvSpPr txBox="1">
            <a:spLocks noGrp="1"/>
          </p:cNvSpPr>
          <p:nvPr>
            <p:ph type="ftr" idx="11"/>
          </p:nvPr>
        </p:nvSpPr>
        <p:spPr>
          <a:xfrm>
            <a:off x="2640597" y="6377458"/>
            <a:ext cx="3836403" cy="365125"/>
          </a:xfrm>
          <a:prstGeom prst="rect">
            <a:avLst/>
          </a:prstGeom>
          <a:noFill/>
          <a:ln>
            <a:noFill/>
          </a:ln>
        </p:spPr>
        <p:txBody>
          <a:bodyPr lIns="91425" tIns="91425" rIns="91425" bIns="91425" anchor="b" anchorCtr="0"/>
          <a:lstStyle>
            <a:lvl1pPr marL="0" marR="0" lvl="0" indent="0" algn="l" rtl="0">
              <a:spcBef>
                <a:spcPts val="0"/>
              </a:spcBef>
              <a:buNone/>
              <a:defRPr sz="1200">
                <a:solidFill>
                  <a:srgbClr val="41414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19" name="Shape 119"/>
          <p:cNvSpPr txBox="1">
            <a:spLocks noGrp="1"/>
          </p:cNvSpPr>
          <p:nvPr>
            <p:ph type="sldNum" idx="12"/>
          </p:nvPr>
        </p:nvSpPr>
        <p:spPr>
          <a:xfrm>
            <a:off x="8204396" y="6476998"/>
            <a:ext cx="733864" cy="274319"/>
          </a:xfrm>
          <a:prstGeom prst="rect">
            <a:avLst/>
          </a:prstGeom>
          <a:noFill/>
          <a:ln>
            <a:noFill/>
          </a:ln>
        </p:spPr>
        <p:txBody>
          <a:bodyPr lIns="91425" tIns="45700" rIns="91425" bIns="0" anchor="b" anchorCtr="0">
            <a:noAutofit/>
          </a:bodyPr>
          <a:lstStyle/>
          <a:p>
            <a:pPr marL="0" marR="0" lvl="0" indent="0" algn="r" rtl="0">
              <a:spcBef>
                <a:spcPts val="0"/>
              </a:spcBef>
              <a:buSzPct val="25000"/>
              <a:buNone/>
            </a:pPr>
            <a:fld id="{00000000-1234-1234-1234-123412341234}" type="slidenum">
              <a:rPr lang="pl-PL" sz="1200">
                <a:solidFill>
                  <a:srgbClr val="414141"/>
                </a:solidFill>
                <a:latin typeface="Calibri"/>
                <a:ea typeface="Calibri"/>
                <a:cs typeface="Calibri"/>
                <a:sym typeface="Calibri"/>
              </a:rPr>
              <a:t>‹#›</a:t>
            </a:fld>
            <a:endParaRPr lang="pl-PL" sz="1200">
              <a:solidFill>
                <a:srgbClr val="41414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AndTwoObj">
  <p:cSld name="Tytuł, zawartość i 2 elementy zawartości">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spcBef>
                <a:spcPts val="0"/>
              </a:spcBef>
              <a:buClr>
                <a:srgbClr val="FFC700"/>
              </a:buClr>
              <a:buFont typeface="Calibri"/>
              <a:buNone/>
              <a:defRPr sz="4500" b="1" i="0" u="none" strike="noStrike" cap="none">
                <a:solidFill>
                  <a:srgbClr val="FFC700"/>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 name="Shape 35"/>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438912" marR="0" lvl="0" indent="-162052" algn="l" rtl="0">
              <a:spcBef>
                <a:spcPts val="0"/>
              </a:spcBef>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114300" algn="l" rtl="0">
              <a:spcBef>
                <a:spcPts val="560"/>
              </a:spcBef>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82296" algn="l" rtl="0">
              <a:spcBef>
                <a:spcPts val="480"/>
              </a:spcBef>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0452" algn="l" rtl="0">
              <a:spcBef>
                <a:spcPts val="400"/>
              </a:spcBef>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67564" algn="l" rtl="0">
              <a:spcBef>
                <a:spcPts val="400"/>
              </a:spcBef>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5532" algn="l" rtl="0">
              <a:spcBef>
                <a:spcPts val="400"/>
              </a:spcBef>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76200" algn="l" rtl="0">
              <a:spcBef>
                <a:spcPts val="360"/>
              </a:spcBef>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74167" algn="l" rtl="0">
              <a:spcBef>
                <a:spcPts val="360"/>
              </a:spcBef>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72135" algn="l" rtl="0">
              <a:spcBef>
                <a:spcPts val="360"/>
              </a:spcBef>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4648200" y="1600200"/>
            <a:ext cx="4038599" cy="2185988"/>
          </a:xfrm>
          <a:prstGeom prst="rect">
            <a:avLst/>
          </a:prstGeom>
          <a:noFill/>
          <a:ln>
            <a:noFill/>
          </a:ln>
        </p:spPr>
        <p:txBody>
          <a:bodyPr lIns="91425" tIns="91425" rIns="91425" bIns="91425" anchor="t" anchorCtr="0"/>
          <a:lstStyle>
            <a:lvl1pPr marL="438912" marR="0" lvl="0" indent="-162052" algn="l" rtl="0">
              <a:spcBef>
                <a:spcPts val="0"/>
              </a:spcBef>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114300" algn="l" rtl="0">
              <a:spcBef>
                <a:spcPts val="560"/>
              </a:spcBef>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82296" algn="l" rtl="0">
              <a:spcBef>
                <a:spcPts val="480"/>
              </a:spcBef>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0452" algn="l" rtl="0">
              <a:spcBef>
                <a:spcPts val="400"/>
              </a:spcBef>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67564" algn="l" rtl="0">
              <a:spcBef>
                <a:spcPts val="400"/>
              </a:spcBef>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5532" algn="l" rtl="0">
              <a:spcBef>
                <a:spcPts val="400"/>
              </a:spcBef>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76200" algn="l" rtl="0">
              <a:spcBef>
                <a:spcPts val="360"/>
              </a:spcBef>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74167" algn="l" rtl="0">
              <a:spcBef>
                <a:spcPts val="360"/>
              </a:spcBef>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72135" algn="l" rtl="0">
              <a:spcBef>
                <a:spcPts val="360"/>
              </a:spcBef>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body" idx="3"/>
          </p:nvPr>
        </p:nvSpPr>
        <p:spPr>
          <a:xfrm>
            <a:off x="4648200" y="3938587"/>
            <a:ext cx="4038599" cy="2187574"/>
          </a:xfrm>
          <a:prstGeom prst="rect">
            <a:avLst/>
          </a:prstGeom>
          <a:noFill/>
          <a:ln>
            <a:noFill/>
          </a:ln>
        </p:spPr>
        <p:txBody>
          <a:bodyPr lIns="91425" tIns="91425" rIns="91425" bIns="91425" anchor="t" anchorCtr="0"/>
          <a:lstStyle>
            <a:lvl1pPr marL="438912" marR="0" lvl="0" indent="-162052" algn="l" rtl="0">
              <a:spcBef>
                <a:spcPts val="0"/>
              </a:spcBef>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114300" algn="l" rtl="0">
              <a:spcBef>
                <a:spcPts val="560"/>
              </a:spcBef>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82296" algn="l" rtl="0">
              <a:spcBef>
                <a:spcPts val="480"/>
              </a:spcBef>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0452" algn="l" rtl="0">
              <a:spcBef>
                <a:spcPts val="400"/>
              </a:spcBef>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67564" algn="l" rtl="0">
              <a:spcBef>
                <a:spcPts val="400"/>
              </a:spcBef>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5532" algn="l" rtl="0">
              <a:spcBef>
                <a:spcPts val="400"/>
              </a:spcBef>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76200" algn="l" rtl="0">
              <a:spcBef>
                <a:spcPts val="360"/>
              </a:spcBef>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74167" algn="l" rtl="0">
              <a:spcBef>
                <a:spcPts val="360"/>
              </a:spcBef>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72135" algn="l" rtl="0">
              <a:spcBef>
                <a:spcPts val="360"/>
              </a:spcBef>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dt" idx="10"/>
          </p:nvPr>
        </p:nvSpPr>
        <p:spPr>
          <a:xfrm>
            <a:off x="457200" y="6245225"/>
            <a:ext cx="2133599" cy="476249"/>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rgbClr val="41414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ftr" idx="11"/>
          </p:nvPr>
        </p:nvSpPr>
        <p:spPr>
          <a:xfrm>
            <a:off x="3124200" y="6245225"/>
            <a:ext cx="2895600" cy="476249"/>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rgbClr val="41414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sldNum" idx="12"/>
          </p:nvPr>
        </p:nvSpPr>
        <p:spPr>
          <a:xfrm>
            <a:off x="6553200" y="6245225"/>
            <a:ext cx="2133599" cy="476249"/>
          </a:xfrm>
          <a:prstGeom prst="rect">
            <a:avLst/>
          </a:prstGeom>
          <a:noFill/>
          <a:ln>
            <a:noFill/>
          </a:ln>
        </p:spPr>
        <p:txBody>
          <a:bodyPr lIns="91425" tIns="45700" rIns="91425" bIns="0" anchor="b" anchorCtr="0">
            <a:noAutofit/>
          </a:bodyPr>
          <a:lstStyle/>
          <a:p>
            <a:pPr marL="0" marR="0" lvl="0" indent="0" algn="r" rtl="0">
              <a:spcBef>
                <a:spcPts val="0"/>
              </a:spcBef>
              <a:buSzPct val="25000"/>
              <a:buNone/>
            </a:pPr>
            <a:fld id="{00000000-1234-1234-1234-123412341234}" type="slidenum">
              <a:rPr lang="pl-PL" sz="1200" b="0" i="0" u="none" strike="noStrike" cap="none">
                <a:solidFill>
                  <a:srgbClr val="414141"/>
                </a:solidFill>
                <a:latin typeface="Calibri"/>
                <a:ea typeface="Calibri"/>
                <a:cs typeface="Calibri"/>
                <a:sym typeface="Calibri"/>
              </a:rPr>
              <a:t>‹#›</a:t>
            </a:fld>
            <a:endParaRPr lang="pl-PL" sz="1200" b="0" i="0" u="none" strike="noStrike" cap="none">
              <a:solidFill>
                <a:srgbClr val="41414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Nagłówek sekcji">
    <p:spTree>
      <p:nvGrpSpPr>
        <p:cNvPr id="1" name="Shape 55"/>
        <p:cNvGrpSpPr/>
        <p:nvPr/>
      </p:nvGrpSpPr>
      <p:grpSpPr>
        <a:xfrm>
          <a:off x="0" y="0"/>
          <a:ext cx="0" cy="0"/>
          <a:chOff x="0" y="0"/>
          <a:chExt cx="0" cy="0"/>
        </a:xfrm>
      </p:grpSpPr>
      <p:sp>
        <p:nvSpPr>
          <p:cNvPr id="56" name="Shape 56"/>
          <p:cNvSpPr/>
          <p:nvPr/>
        </p:nvSpPr>
        <p:spPr>
          <a:xfrm>
            <a:off x="0" y="0"/>
            <a:ext cx="9144000" cy="2602520"/>
          </a:xfrm>
          <a:prstGeom prst="rect">
            <a:avLst/>
          </a:prstGeom>
          <a:solidFill>
            <a:srgbClr val="000000"/>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57" name="Shape 57"/>
          <p:cNvSpPr/>
          <p:nvPr/>
        </p:nvSpPr>
        <p:spPr>
          <a:xfrm>
            <a:off x="0" y="2602519"/>
            <a:ext cx="9144000" cy="45719"/>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58" name="Shape 58"/>
          <p:cNvSpPr txBox="1">
            <a:spLocks noGrp="1"/>
          </p:cNvSpPr>
          <p:nvPr>
            <p:ph type="title"/>
          </p:nvPr>
        </p:nvSpPr>
        <p:spPr>
          <a:xfrm>
            <a:off x="749808" y="118871"/>
            <a:ext cx="8013191" cy="1636776"/>
          </a:xfrm>
          <a:prstGeom prst="rect">
            <a:avLst/>
          </a:prstGeom>
          <a:noFill/>
          <a:ln>
            <a:noFill/>
          </a:ln>
        </p:spPr>
        <p:txBody>
          <a:bodyPr lIns="91425" tIns="91425" rIns="91425" bIns="91425" anchor="b" anchorCtr="0"/>
          <a:lstStyle>
            <a:lvl1pPr marL="0" marR="0" lvl="0" indent="0" algn="l" rtl="0">
              <a:spcBef>
                <a:spcPts val="0"/>
              </a:spcBef>
              <a:buClr>
                <a:srgbClr val="FFC700"/>
              </a:buClr>
              <a:buFont typeface="Calibri"/>
              <a:buNone/>
              <a:defRPr sz="4700" b="1" i="0" u="none" strike="noStrike" cap="none">
                <a:solidFill>
                  <a:srgbClr val="FFC700"/>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9" name="Shape 59"/>
          <p:cNvSpPr txBox="1">
            <a:spLocks noGrp="1"/>
          </p:cNvSpPr>
          <p:nvPr>
            <p:ph type="body" idx="1"/>
          </p:nvPr>
        </p:nvSpPr>
        <p:spPr>
          <a:xfrm>
            <a:off x="740664" y="1828800"/>
            <a:ext cx="8022336" cy="685799"/>
          </a:xfrm>
          <a:prstGeom prst="rect">
            <a:avLst/>
          </a:prstGeom>
          <a:noFill/>
          <a:ln>
            <a:noFill/>
          </a:ln>
        </p:spPr>
        <p:txBody>
          <a:bodyPr lIns="91425" tIns="91425" rIns="91425" bIns="91425" anchor="t" anchorCtr="0"/>
          <a:lstStyle>
            <a:lvl1pPr marL="0" marR="0" lvl="0" indent="0" algn="l" rtl="0">
              <a:spcBef>
                <a:spcPts val="0"/>
              </a:spcBef>
              <a:buClr>
                <a:schemeClr val="accent1"/>
              </a:buClr>
              <a:buFont typeface="Noto Sans Symbols"/>
              <a:buNone/>
              <a:defRPr sz="2000" b="0" i="0" u="none" strike="noStrike" cap="none">
                <a:solidFill>
                  <a:srgbClr val="FFFFFF"/>
                </a:solidFill>
                <a:latin typeface="Calibri"/>
                <a:ea typeface="Calibri"/>
                <a:cs typeface="Calibri"/>
                <a:sym typeface="Calibri"/>
              </a:defRPr>
            </a:lvl1pPr>
            <a:lvl2pPr marL="457200" marR="0" lvl="1" indent="0" algn="l" rtl="0">
              <a:spcBef>
                <a:spcPts val="360"/>
              </a:spcBef>
              <a:buClr>
                <a:schemeClr val="accent2"/>
              </a:buClr>
              <a:buFont typeface="Noto Sans Symbols"/>
              <a:buNone/>
              <a:defRPr sz="1800" b="0" i="0" u="none" strike="noStrike" cap="none">
                <a:solidFill>
                  <a:schemeClr val="lt1"/>
                </a:solidFill>
                <a:latin typeface="Calibri"/>
                <a:ea typeface="Calibri"/>
                <a:cs typeface="Calibri"/>
                <a:sym typeface="Calibri"/>
              </a:defRPr>
            </a:lvl2pPr>
            <a:lvl3pPr marL="914400" marR="0" lvl="2" indent="0" algn="l" rtl="0">
              <a:spcBef>
                <a:spcPts val="320"/>
              </a:spcBef>
              <a:buClr>
                <a:schemeClr val="accent3"/>
              </a:buClr>
              <a:buFont typeface="Arial"/>
              <a:buNone/>
              <a:defRPr sz="1600" b="0" i="0" u="none" strike="noStrike" cap="none">
                <a:solidFill>
                  <a:schemeClr val="lt1"/>
                </a:solidFill>
                <a:latin typeface="Calibri"/>
                <a:ea typeface="Calibri"/>
                <a:cs typeface="Calibri"/>
                <a:sym typeface="Calibri"/>
              </a:defRPr>
            </a:lvl3pPr>
            <a:lvl4pPr marL="1371600" marR="0" lvl="3" indent="0" algn="l" rtl="0">
              <a:spcBef>
                <a:spcPts val="280"/>
              </a:spcBef>
              <a:buClr>
                <a:schemeClr val="accent4"/>
              </a:buClr>
              <a:buFont typeface="Arial"/>
              <a:buNone/>
              <a:defRPr sz="1400" b="0" i="0" u="none" strike="noStrike" cap="none">
                <a:solidFill>
                  <a:schemeClr val="lt1"/>
                </a:solidFill>
                <a:latin typeface="Calibri"/>
                <a:ea typeface="Calibri"/>
                <a:cs typeface="Calibri"/>
                <a:sym typeface="Calibri"/>
              </a:defRPr>
            </a:lvl4pPr>
            <a:lvl5pPr marL="1828800" marR="0" lvl="4" indent="0" algn="l" rtl="0">
              <a:spcBef>
                <a:spcPts val="280"/>
              </a:spcBef>
              <a:buClr>
                <a:schemeClr val="accent5"/>
              </a:buClr>
              <a:buFont typeface="Noto Sans Symbols"/>
              <a:buNone/>
              <a:defRPr sz="1400" b="0" i="0" u="none" strike="noStrike" cap="none">
                <a:solidFill>
                  <a:schemeClr val="lt1"/>
                </a:solidFill>
                <a:latin typeface="Calibri"/>
                <a:ea typeface="Calibri"/>
                <a:cs typeface="Calibri"/>
                <a:sym typeface="Calibri"/>
              </a:defRPr>
            </a:lvl5pPr>
            <a:lvl6pPr marL="2286000" marR="0" lvl="5" indent="0" algn="l" rtl="0">
              <a:spcBef>
                <a:spcPts val="280"/>
              </a:spcBef>
              <a:buClr>
                <a:schemeClr val="accent6"/>
              </a:buClr>
              <a:buFont typeface="Noto Sans Symbols"/>
              <a:buNone/>
              <a:defRPr sz="1400" b="0" i="0" u="none" strike="noStrike" cap="none">
                <a:solidFill>
                  <a:schemeClr val="lt1"/>
                </a:solidFill>
                <a:latin typeface="Calibri"/>
                <a:ea typeface="Calibri"/>
                <a:cs typeface="Calibri"/>
                <a:sym typeface="Calibri"/>
              </a:defRPr>
            </a:lvl6pPr>
            <a:lvl7pPr marL="2743200" marR="0" lvl="6" indent="0" algn="l" rtl="0">
              <a:spcBef>
                <a:spcPts val="280"/>
              </a:spcBef>
              <a:buClr>
                <a:schemeClr val="accent1"/>
              </a:buClr>
              <a:buFont typeface="Noto Sans Symbols"/>
              <a:buNone/>
              <a:defRPr sz="1400" b="0" i="0" u="none" strike="noStrike" cap="none">
                <a:solidFill>
                  <a:schemeClr val="lt1"/>
                </a:solidFill>
                <a:latin typeface="Calibri"/>
                <a:ea typeface="Calibri"/>
                <a:cs typeface="Calibri"/>
                <a:sym typeface="Calibri"/>
              </a:defRPr>
            </a:lvl7pPr>
            <a:lvl8pPr marL="3200400" marR="0" lvl="7" indent="0" algn="l" rtl="0">
              <a:spcBef>
                <a:spcPts val="280"/>
              </a:spcBef>
              <a:buClr>
                <a:schemeClr val="accent2"/>
              </a:buClr>
              <a:buFont typeface="Noto Sans Symbols"/>
              <a:buNone/>
              <a:defRPr sz="1400" b="0" i="0" u="none" strike="noStrike" cap="none">
                <a:solidFill>
                  <a:schemeClr val="lt1"/>
                </a:solidFill>
                <a:latin typeface="Calibri"/>
                <a:ea typeface="Calibri"/>
                <a:cs typeface="Calibri"/>
                <a:sym typeface="Calibri"/>
              </a:defRPr>
            </a:lvl8pPr>
            <a:lvl9pPr marL="3657600" marR="0" lvl="8" indent="0" algn="l" rtl="0">
              <a:spcBef>
                <a:spcPts val="280"/>
              </a:spcBef>
              <a:buClr>
                <a:schemeClr val="accent3"/>
              </a:buClr>
              <a:buFont typeface="Noto Sans Symbols"/>
              <a:buNone/>
              <a:defRPr sz="1400" b="0" i="0" u="none" strike="noStrike" cap="none">
                <a:solidFill>
                  <a:schemeClr val="lt1"/>
                </a:solidFill>
                <a:latin typeface="Calibri"/>
                <a:ea typeface="Calibri"/>
                <a:cs typeface="Calibri"/>
                <a:sym typeface="Calibri"/>
              </a:defRPr>
            </a:lvl9pPr>
          </a:lstStyle>
          <a:p>
            <a:endParaRPr/>
          </a:p>
        </p:txBody>
      </p:sp>
      <p:sp>
        <p:nvSpPr>
          <p:cNvPr id="60" name="Shape 60"/>
          <p:cNvSpPr txBox="1">
            <a:spLocks noGrp="1"/>
          </p:cNvSpPr>
          <p:nvPr>
            <p:ph type="dt" idx="10"/>
          </p:nvPr>
        </p:nvSpPr>
        <p:spPr>
          <a:xfrm>
            <a:off x="457200" y="6476998"/>
            <a:ext cx="2133599" cy="274319"/>
          </a:xfrm>
          <a:prstGeom prst="rect">
            <a:avLst/>
          </a:prstGeom>
          <a:noFill/>
          <a:ln>
            <a:noFill/>
          </a:ln>
        </p:spPr>
        <p:txBody>
          <a:bodyPr lIns="91425" tIns="91425" rIns="91425" bIns="91425" anchor="b" anchorCtr="0"/>
          <a:lstStyle>
            <a:lvl1pPr marL="0" marR="0" lvl="0" indent="0" algn="l"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61" name="Shape 61"/>
          <p:cNvSpPr txBox="1">
            <a:spLocks noGrp="1"/>
          </p:cNvSpPr>
          <p:nvPr>
            <p:ph type="ftr" idx="11"/>
          </p:nvPr>
        </p:nvSpPr>
        <p:spPr>
          <a:xfrm>
            <a:off x="2640596" y="6476998"/>
            <a:ext cx="5507719" cy="274319"/>
          </a:xfrm>
          <a:prstGeom prst="rect">
            <a:avLst/>
          </a:prstGeom>
          <a:noFill/>
          <a:ln>
            <a:noFill/>
          </a:ln>
        </p:spPr>
        <p:txBody>
          <a:bodyPr lIns="91425" tIns="91425" rIns="91425" bIns="91425" anchor="b" anchorCtr="0"/>
          <a:lstStyle>
            <a:lvl1pPr marL="0" marR="0" lvl="0" indent="0" algn="l"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62" name="Shape 62"/>
          <p:cNvSpPr txBox="1">
            <a:spLocks noGrp="1"/>
          </p:cNvSpPr>
          <p:nvPr>
            <p:ph type="sldNum" idx="12"/>
          </p:nvPr>
        </p:nvSpPr>
        <p:spPr>
          <a:xfrm>
            <a:off x="8204396" y="6476998"/>
            <a:ext cx="733864" cy="274319"/>
          </a:xfrm>
          <a:prstGeom prst="rect">
            <a:avLst/>
          </a:prstGeom>
          <a:noFill/>
          <a:ln>
            <a:noFill/>
          </a:ln>
        </p:spPr>
        <p:txBody>
          <a:bodyPr lIns="91425" tIns="45700" rIns="91425" bIns="0" anchor="b" anchorCtr="0">
            <a:noAutofit/>
          </a:bodyPr>
          <a:lstStyle/>
          <a:p>
            <a:pPr marL="0" marR="0" lvl="0" indent="0" algn="r" rtl="0">
              <a:spcBef>
                <a:spcPts val="0"/>
              </a:spcBef>
              <a:buSzPct val="25000"/>
              <a:buNone/>
            </a:pPr>
            <a:fld id="{00000000-1234-1234-1234-123412341234}" type="slidenum">
              <a:rPr lang="pl-PL" sz="1200">
                <a:solidFill>
                  <a:schemeClr val="lt1"/>
                </a:solidFill>
                <a:latin typeface="Calibri"/>
                <a:ea typeface="Calibri"/>
                <a:cs typeface="Calibri"/>
                <a:sym typeface="Calibri"/>
              </a:rPr>
              <a:t>‹#›</a:t>
            </a:fld>
            <a:endParaRPr lang="pl-PL" sz="1200">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Dwa elementy zawartości">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457200" y="152400"/>
            <a:ext cx="8229600" cy="1251062"/>
          </a:xfrm>
          <a:prstGeom prst="rect">
            <a:avLst/>
          </a:prstGeom>
          <a:noFill/>
          <a:ln>
            <a:noFill/>
          </a:ln>
        </p:spPr>
        <p:txBody>
          <a:bodyPr lIns="91425" tIns="91425" rIns="91425" bIns="91425" anchor="ctr" anchorCtr="0"/>
          <a:lstStyle>
            <a:lvl1pPr marL="0" marR="0" lvl="0" indent="0" algn="l" rtl="0">
              <a:spcBef>
                <a:spcPts val="0"/>
              </a:spcBef>
              <a:buClr>
                <a:srgbClr val="FFC700"/>
              </a:buClr>
              <a:buFont typeface="Calibri"/>
              <a:buNone/>
              <a:defRPr sz="4500" b="1" i="0" u="none" strike="noStrike" cap="none">
                <a:solidFill>
                  <a:srgbClr val="FFC700"/>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5" name="Shape 65"/>
          <p:cNvSpPr txBox="1">
            <a:spLocks noGrp="1"/>
          </p:cNvSpPr>
          <p:nvPr>
            <p:ph type="body" idx="1"/>
          </p:nvPr>
        </p:nvSpPr>
        <p:spPr>
          <a:xfrm>
            <a:off x="457200" y="1773935"/>
            <a:ext cx="4038599" cy="4623816"/>
          </a:xfrm>
          <a:prstGeom prst="rect">
            <a:avLst/>
          </a:prstGeom>
          <a:noFill/>
          <a:ln>
            <a:noFill/>
          </a:ln>
        </p:spPr>
        <p:txBody>
          <a:bodyPr lIns="91425" tIns="91425" rIns="91425" bIns="91425" anchor="t" anchorCtr="0"/>
          <a:lstStyle>
            <a:lvl1pPr marL="438912" marR="0" lvl="0" indent="-182372" algn="l" rtl="0">
              <a:spcBef>
                <a:spcPts val="0"/>
              </a:spcBef>
              <a:buClr>
                <a:schemeClr val="accent1"/>
              </a:buClr>
              <a:buSzPct val="80000"/>
              <a:buFont typeface="Noto Sans Symbols"/>
              <a:buChar char="◼"/>
              <a:defRPr sz="2800" b="0" i="0" u="none" strike="noStrike" cap="none">
                <a:solidFill>
                  <a:schemeClr val="dk1"/>
                </a:solidFill>
                <a:latin typeface="Calibri"/>
                <a:ea typeface="Calibri"/>
                <a:cs typeface="Calibri"/>
                <a:sym typeface="Calibri"/>
              </a:defRPr>
            </a:lvl1pPr>
            <a:lvl2pPr marL="731520" marR="0" lvl="1" indent="-137159" algn="l" rtl="0">
              <a:spcBef>
                <a:spcPts val="480"/>
              </a:spcBef>
              <a:buClr>
                <a:schemeClr val="accent2"/>
              </a:buClr>
              <a:buSzPct val="90000"/>
              <a:buFont typeface="Noto Sans Symbols"/>
              <a:buChar char="▪"/>
              <a:defRPr sz="2400" b="0" i="0" u="none" strike="noStrike" cap="none">
                <a:solidFill>
                  <a:schemeClr val="dk1"/>
                </a:solidFill>
                <a:latin typeface="Calibri"/>
                <a:ea typeface="Calibri"/>
                <a:cs typeface="Calibri"/>
                <a:sym typeface="Calibri"/>
              </a:defRPr>
            </a:lvl2pPr>
            <a:lvl3pPr marL="996696" marR="0" lvl="2" indent="-107696" algn="l" rtl="0">
              <a:spcBef>
                <a:spcPts val="400"/>
              </a:spcBef>
              <a:buClr>
                <a:schemeClr val="accent3"/>
              </a:buClr>
              <a:buSzPct val="100000"/>
              <a:buFont typeface="Arial"/>
              <a:buChar char="▪"/>
              <a:defRPr sz="2000" b="0" i="0" u="none" strike="noStrike" cap="none">
                <a:solidFill>
                  <a:schemeClr val="dk1"/>
                </a:solidFill>
                <a:latin typeface="Calibri"/>
                <a:ea typeface="Calibri"/>
                <a:cs typeface="Calibri"/>
                <a:sym typeface="Calibri"/>
              </a:defRPr>
            </a:lvl3pPr>
            <a:lvl4pPr marL="1216152" marR="0" lvl="3" indent="-73152" algn="l" rtl="0">
              <a:spcBef>
                <a:spcPts val="360"/>
              </a:spcBef>
              <a:buClr>
                <a:schemeClr val="accent4"/>
              </a:buClr>
              <a:buSzPct val="100000"/>
              <a:buFont typeface="Arial"/>
              <a:buChar char="▪"/>
              <a:defRPr sz="1800" b="0" i="0" u="none" strike="noStrike" cap="none">
                <a:solidFill>
                  <a:schemeClr val="dk1"/>
                </a:solidFill>
                <a:latin typeface="Calibri"/>
                <a:ea typeface="Calibri"/>
                <a:cs typeface="Calibri"/>
                <a:sym typeface="Calibri"/>
              </a:defRPr>
            </a:lvl4pPr>
            <a:lvl5pPr marL="1426464" marR="0" lvl="4" indent="-80264" algn="l" rtl="0">
              <a:spcBef>
                <a:spcPts val="360"/>
              </a:spcBef>
              <a:buClr>
                <a:schemeClr val="accent5"/>
              </a:buClr>
              <a:buSzPct val="100000"/>
              <a:buFont typeface="Noto Sans Symbols"/>
              <a:buChar char="●"/>
              <a:defRPr sz="1800" b="0" i="0" u="none" strike="noStrike" cap="none">
                <a:solidFill>
                  <a:schemeClr val="dk1"/>
                </a:solidFill>
                <a:latin typeface="Calibri"/>
                <a:ea typeface="Calibri"/>
                <a:cs typeface="Calibri"/>
                <a:sym typeface="Calibri"/>
              </a:defRPr>
            </a:lvl5pPr>
            <a:lvl6pPr marL="1627632" marR="0" lvl="5" indent="-78232" algn="l" rtl="0">
              <a:spcBef>
                <a:spcPts val="360"/>
              </a:spcBef>
              <a:buClr>
                <a:schemeClr val="accent6"/>
              </a:buClr>
              <a:buSzPct val="100000"/>
              <a:buFont typeface="Noto Sans Symbols"/>
              <a:buChar char="⚫"/>
              <a:defRPr sz="1800" b="0" i="0" u="none" strike="noStrike" cap="none">
                <a:solidFill>
                  <a:schemeClr val="dk1"/>
                </a:solidFill>
                <a:latin typeface="Calibri"/>
                <a:ea typeface="Calibri"/>
                <a:cs typeface="Calibri"/>
                <a:sym typeface="Calibri"/>
              </a:defRPr>
            </a:lvl6pPr>
            <a:lvl7pPr marL="1828800" marR="0" lvl="6" indent="-76200" algn="l" rtl="0">
              <a:spcBef>
                <a:spcPts val="360"/>
              </a:spcBef>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74167" algn="l" rtl="0">
              <a:spcBef>
                <a:spcPts val="360"/>
              </a:spcBef>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72135" algn="l" rtl="0">
              <a:spcBef>
                <a:spcPts val="360"/>
              </a:spcBef>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body" idx="2"/>
          </p:nvPr>
        </p:nvSpPr>
        <p:spPr>
          <a:xfrm>
            <a:off x="4648200" y="1773935"/>
            <a:ext cx="4038599" cy="4623816"/>
          </a:xfrm>
          <a:prstGeom prst="rect">
            <a:avLst/>
          </a:prstGeom>
          <a:noFill/>
          <a:ln>
            <a:noFill/>
          </a:ln>
        </p:spPr>
        <p:txBody>
          <a:bodyPr lIns="91425" tIns="91425" rIns="91425" bIns="91425" anchor="t" anchorCtr="0"/>
          <a:lstStyle>
            <a:lvl1pPr marL="438912" marR="0" lvl="0" indent="-182372" algn="l" rtl="0">
              <a:spcBef>
                <a:spcPts val="0"/>
              </a:spcBef>
              <a:buClr>
                <a:schemeClr val="accent1"/>
              </a:buClr>
              <a:buSzPct val="80000"/>
              <a:buFont typeface="Noto Sans Symbols"/>
              <a:buChar char="◼"/>
              <a:defRPr sz="2800" b="0" i="0" u="none" strike="noStrike" cap="none">
                <a:solidFill>
                  <a:schemeClr val="dk1"/>
                </a:solidFill>
                <a:latin typeface="Calibri"/>
                <a:ea typeface="Calibri"/>
                <a:cs typeface="Calibri"/>
                <a:sym typeface="Calibri"/>
              </a:defRPr>
            </a:lvl1pPr>
            <a:lvl2pPr marL="731520" marR="0" lvl="1" indent="-137159" algn="l" rtl="0">
              <a:spcBef>
                <a:spcPts val="480"/>
              </a:spcBef>
              <a:buClr>
                <a:schemeClr val="accent2"/>
              </a:buClr>
              <a:buSzPct val="90000"/>
              <a:buFont typeface="Noto Sans Symbols"/>
              <a:buChar char="▪"/>
              <a:defRPr sz="2400" b="0" i="0" u="none" strike="noStrike" cap="none">
                <a:solidFill>
                  <a:schemeClr val="dk1"/>
                </a:solidFill>
                <a:latin typeface="Calibri"/>
                <a:ea typeface="Calibri"/>
                <a:cs typeface="Calibri"/>
                <a:sym typeface="Calibri"/>
              </a:defRPr>
            </a:lvl2pPr>
            <a:lvl3pPr marL="996696" marR="0" lvl="2" indent="-107696" algn="l" rtl="0">
              <a:spcBef>
                <a:spcPts val="400"/>
              </a:spcBef>
              <a:buClr>
                <a:schemeClr val="accent3"/>
              </a:buClr>
              <a:buSzPct val="100000"/>
              <a:buFont typeface="Arial"/>
              <a:buChar char="▪"/>
              <a:defRPr sz="2000" b="0" i="0" u="none" strike="noStrike" cap="none">
                <a:solidFill>
                  <a:schemeClr val="dk1"/>
                </a:solidFill>
                <a:latin typeface="Calibri"/>
                <a:ea typeface="Calibri"/>
                <a:cs typeface="Calibri"/>
                <a:sym typeface="Calibri"/>
              </a:defRPr>
            </a:lvl3pPr>
            <a:lvl4pPr marL="1216152" marR="0" lvl="3" indent="-73152" algn="l" rtl="0">
              <a:spcBef>
                <a:spcPts val="360"/>
              </a:spcBef>
              <a:buClr>
                <a:schemeClr val="accent4"/>
              </a:buClr>
              <a:buSzPct val="100000"/>
              <a:buFont typeface="Arial"/>
              <a:buChar char="▪"/>
              <a:defRPr sz="1800" b="0" i="0" u="none" strike="noStrike" cap="none">
                <a:solidFill>
                  <a:schemeClr val="dk1"/>
                </a:solidFill>
                <a:latin typeface="Calibri"/>
                <a:ea typeface="Calibri"/>
                <a:cs typeface="Calibri"/>
                <a:sym typeface="Calibri"/>
              </a:defRPr>
            </a:lvl4pPr>
            <a:lvl5pPr marL="1426464" marR="0" lvl="4" indent="-80264" algn="l" rtl="0">
              <a:spcBef>
                <a:spcPts val="360"/>
              </a:spcBef>
              <a:buClr>
                <a:schemeClr val="accent5"/>
              </a:buClr>
              <a:buSzPct val="100000"/>
              <a:buFont typeface="Noto Sans Symbols"/>
              <a:buChar char="●"/>
              <a:defRPr sz="1800" b="0" i="0" u="none" strike="noStrike" cap="none">
                <a:solidFill>
                  <a:schemeClr val="dk1"/>
                </a:solidFill>
                <a:latin typeface="Calibri"/>
                <a:ea typeface="Calibri"/>
                <a:cs typeface="Calibri"/>
                <a:sym typeface="Calibri"/>
              </a:defRPr>
            </a:lvl5pPr>
            <a:lvl6pPr marL="1627632" marR="0" lvl="5" indent="-78232" algn="l" rtl="0">
              <a:spcBef>
                <a:spcPts val="360"/>
              </a:spcBef>
              <a:buClr>
                <a:schemeClr val="accent6"/>
              </a:buClr>
              <a:buSzPct val="100000"/>
              <a:buFont typeface="Noto Sans Symbols"/>
              <a:buChar char="⚫"/>
              <a:defRPr sz="1800" b="0" i="0" u="none" strike="noStrike" cap="none">
                <a:solidFill>
                  <a:schemeClr val="dk1"/>
                </a:solidFill>
                <a:latin typeface="Calibri"/>
                <a:ea typeface="Calibri"/>
                <a:cs typeface="Calibri"/>
                <a:sym typeface="Calibri"/>
              </a:defRPr>
            </a:lvl6pPr>
            <a:lvl7pPr marL="1828800" marR="0" lvl="6" indent="-76200" algn="l" rtl="0">
              <a:spcBef>
                <a:spcPts val="360"/>
              </a:spcBef>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74167" algn="l" rtl="0">
              <a:spcBef>
                <a:spcPts val="360"/>
              </a:spcBef>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72135" algn="l" rtl="0">
              <a:spcBef>
                <a:spcPts val="360"/>
              </a:spcBef>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dt" idx="10"/>
          </p:nvPr>
        </p:nvSpPr>
        <p:spPr>
          <a:xfrm>
            <a:off x="457200" y="6476998"/>
            <a:ext cx="2133599" cy="274319"/>
          </a:xfrm>
          <a:prstGeom prst="rect">
            <a:avLst/>
          </a:prstGeom>
          <a:noFill/>
          <a:ln>
            <a:noFill/>
          </a:ln>
        </p:spPr>
        <p:txBody>
          <a:bodyPr lIns="91425" tIns="91425" rIns="91425" bIns="91425" anchor="b" anchorCtr="0"/>
          <a:lstStyle>
            <a:lvl1pPr marL="0" marR="0" lvl="0" indent="0" algn="l" rtl="0">
              <a:spcBef>
                <a:spcPts val="0"/>
              </a:spcBef>
              <a:buNone/>
              <a:defRPr sz="1200">
                <a:solidFill>
                  <a:srgbClr val="41414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ftr" idx="11"/>
          </p:nvPr>
        </p:nvSpPr>
        <p:spPr>
          <a:xfrm>
            <a:off x="2640596" y="6476998"/>
            <a:ext cx="5507719" cy="274319"/>
          </a:xfrm>
          <a:prstGeom prst="rect">
            <a:avLst/>
          </a:prstGeom>
          <a:noFill/>
          <a:ln>
            <a:noFill/>
          </a:ln>
        </p:spPr>
        <p:txBody>
          <a:bodyPr lIns="91425" tIns="91425" rIns="91425" bIns="91425" anchor="b" anchorCtr="0"/>
          <a:lstStyle>
            <a:lvl1pPr marL="0" marR="0" lvl="0" indent="0" algn="l" rtl="0">
              <a:spcBef>
                <a:spcPts val="0"/>
              </a:spcBef>
              <a:buNone/>
              <a:defRPr sz="1200">
                <a:solidFill>
                  <a:srgbClr val="41414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sldNum" idx="12"/>
          </p:nvPr>
        </p:nvSpPr>
        <p:spPr>
          <a:xfrm>
            <a:off x="8204396" y="6476998"/>
            <a:ext cx="733864" cy="274319"/>
          </a:xfrm>
          <a:prstGeom prst="rect">
            <a:avLst/>
          </a:prstGeom>
          <a:noFill/>
          <a:ln>
            <a:noFill/>
          </a:ln>
        </p:spPr>
        <p:txBody>
          <a:bodyPr lIns="91425" tIns="45700" rIns="91425" bIns="0" anchor="b" anchorCtr="0">
            <a:noAutofit/>
          </a:bodyPr>
          <a:lstStyle/>
          <a:p>
            <a:pPr marL="0" marR="0" lvl="0" indent="0" algn="r" rtl="0">
              <a:spcBef>
                <a:spcPts val="0"/>
              </a:spcBef>
              <a:buSzPct val="25000"/>
              <a:buNone/>
            </a:pPr>
            <a:fld id="{00000000-1234-1234-1234-123412341234}" type="slidenum">
              <a:rPr lang="pl-PL" sz="1200">
                <a:solidFill>
                  <a:srgbClr val="414141"/>
                </a:solidFill>
                <a:latin typeface="Calibri"/>
                <a:ea typeface="Calibri"/>
                <a:cs typeface="Calibri"/>
                <a:sym typeface="Calibri"/>
              </a:rPr>
              <a:t>‹#›</a:t>
            </a:fld>
            <a:endParaRPr lang="pl-PL" sz="1200">
              <a:solidFill>
                <a:srgbClr val="41414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Porównanie">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457200" y="152400"/>
            <a:ext cx="8229600" cy="1251062"/>
          </a:xfrm>
          <a:prstGeom prst="rect">
            <a:avLst/>
          </a:prstGeom>
          <a:noFill/>
          <a:ln>
            <a:noFill/>
          </a:ln>
        </p:spPr>
        <p:txBody>
          <a:bodyPr lIns="91425" tIns="91425" rIns="91425" bIns="91425" anchor="ctr" anchorCtr="0"/>
          <a:lstStyle>
            <a:lvl1pPr marL="0" marR="0" lvl="0" indent="0" algn="l" rtl="0">
              <a:spcBef>
                <a:spcPts val="0"/>
              </a:spcBef>
              <a:buClr>
                <a:srgbClr val="FFC700"/>
              </a:buClr>
              <a:buFont typeface="Calibri"/>
              <a:buNone/>
              <a:defRPr sz="4500" b="1" i="0" u="none" strike="noStrike" cap="none">
                <a:solidFill>
                  <a:srgbClr val="FFC700"/>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2" name="Shape 72"/>
          <p:cNvSpPr txBox="1">
            <a:spLocks noGrp="1"/>
          </p:cNvSpPr>
          <p:nvPr>
            <p:ph type="body" idx="1"/>
          </p:nvPr>
        </p:nvSpPr>
        <p:spPr>
          <a:xfrm>
            <a:off x="457200" y="1698986"/>
            <a:ext cx="4040187" cy="715354"/>
          </a:xfrm>
          <a:prstGeom prst="rect">
            <a:avLst/>
          </a:prstGeom>
          <a:noFill/>
          <a:ln>
            <a:noFill/>
          </a:ln>
        </p:spPr>
        <p:txBody>
          <a:bodyPr lIns="91425" tIns="91425" rIns="91425" bIns="91425" anchor="ctr" anchorCtr="0"/>
          <a:lstStyle>
            <a:lvl1pPr marL="0" marR="0" lvl="0" indent="0" algn="l" rtl="0">
              <a:spcBef>
                <a:spcPts val="0"/>
              </a:spcBef>
              <a:buClr>
                <a:schemeClr val="accent1"/>
              </a:buClr>
              <a:buFont typeface="Noto Sans Symbols"/>
              <a:buNone/>
              <a:defRPr sz="23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accent2"/>
              </a:buClr>
              <a:buFont typeface="Noto Sans Symbols"/>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accent3"/>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accent4"/>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accent5"/>
              </a:buClr>
              <a:buFont typeface="Noto Sans Symbols"/>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accent6"/>
              </a:buClr>
              <a:buFont typeface="Noto Sans Symbols"/>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accent1"/>
              </a:buClr>
              <a:buFont typeface="Noto Sans Symbols"/>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accent2"/>
              </a:buClr>
              <a:buFont typeface="Noto Sans Symbols"/>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accent3"/>
              </a:buClr>
              <a:buFont typeface="Noto Sans Symbols"/>
              <a:buNone/>
              <a:defRPr sz="1600" b="1"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body" idx="2"/>
          </p:nvPr>
        </p:nvSpPr>
        <p:spPr>
          <a:xfrm>
            <a:off x="457200" y="2449511"/>
            <a:ext cx="4040187" cy="3951287"/>
          </a:xfrm>
          <a:prstGeom prst="rect">
            <a:avLst/>
          </a:prstGeom>
          <a:noFill/>
          <a:ln>
            <a:noFill/>
          </a:ln>
        </p:spPr>
        <p:txBody>
          <a:bodyPr lIns="91425" tIns="91425" rIns="91425" bIns="91425" anchor="t" anchorCtr="0"/>
          <a:lstStyle>
            <a:lvl1pPr marL="438912" marR="0" lvl="0" indent="-202692" algn="l" rtl="0">
              <a:spcBef>
                <a:spcPts val="0"/>
              </a:spcBef>
              <a:buClr>
                <a:schemeClr val="accent1"/>
              </a:buClr>
              <a:buSzPct val="80000"/>
              <a:buFont typeface="Noto Sans Symbols"/>
              <a:buChar char="◼"/>
              <a:defRPr sz="2400" b="0" i="0" u="none" strike="noStrike" cap="none">
                <a:solidFill>
                  <a:schemeClr val="dk1"/>
                </a:solidFill>
                <a:latin typeface="Calibri"/>
                <a:ea typeface="Calibri"/>
                <a:cs typeface="Calibri"/>
                <a:sym typeface="Calibri"/>
              </a:defRPr>
            </a:lvl1pPr>
            <a:lvl2pPr marL="731520" marR="0" lvl="1" indent="-160019" algn="l" rtl="0">
              <a:spcBef>
                <a:spcPts val="400"/>
              </a:spcBef>
              <a:buClr>
                <a:schemeClr val="accent2"/>
              </a:buClr>
              <a:buSzPct val="90000"/>
              <a:buFont typeface="Noto Sans Symbols"/>
              <a:buChar char="▪"/>
              <a:defRPr sz="2000" b="0" i="0" u="none" strike="noStrike" cap="none">
                <a:solidFill>
                  <a:schemeClr val="dk1"/>
                </a:solidFill>
                <a:latin typeface="Calibri"/>
                <a:ea typeface="Calibri"/>
                <a:cs typeface="Calibri"/>
                <a:sym typeface="Calibri"/>
              </a:defRPr>
            </a:lvl2pPr>
            <a:lvl3pPr marL="996696" marR="0" lvl="2" indent="-120396" algn="l" rtl="0">
              <a:spcBef>
                <a:spcPts val="360"/>
              </a:spcBef>
              <a:buClr>
                <a:schemeClr val="accent3"/>
              </a:buClr>
              <a:buSzPct val="100000"/>
              <a:buFont typeface="Arial"/>
              <a:buChar char="▪"/>
              <a:defRPr sz="1800" b="0" i="0" u="none" strike="noStrike" cap="none">
                <a:solidFill>
                  <a:schemeClr val="dk1"/>
                </a:solidFill>
                <a:latin typeface="Calibri"/>
                <a:ea typeface="Calibri"/>
                <a:cs typeface="Calibri"/>
                <a:sym typeface="Calibri"/>
              </a:defRPr>
            </a:lvl3pPr>
            <a:lvl4pPr marL="1216152" marR="0" lvl="3" indent="-85852" algn="l" rtl="0">
              <a:spcBef>
                <a:spcPts val="320"/>
              </a:spcBef>
              <a:buClr>
                <a:schemeClr val="accent4"/>
              </a:buClr>
              <a:buSzPct val="100000"/>
              <a:buFont typeface="Arial"/>
              <a:buChar char="▪"/>
              <a:defRPr sz="1600" b="0" i="0" u="none" strike="noStrike" cap="none">
                <a:solidFill>
                  <a:schemeClr val="dk1"/>
                </a:solidFill>
                <a:latin typeface="Calibri"/>
                <a:ea typeface="Calibri"/>
                <a:cs typeface="Calibri"/>
                <a:sym typeface="Calibri"/>
              </a:defRPr>
            </a:lvl4pPr>
            <a:lvl5pPr marL="1426464" marR="0" lvl="4" indent="-92964" algn="l" rtl="0">
              <a:spcBef>
                <a:spcPts val="320"/>
              </a:spcBef>
              <a:buClr>
                <a:schemeClr val="accent5"/>
              </a:buClr>
              <a:buSzPct val="100000"/>
              <a:buFont typeface="Noto Sans Symbols"/>
              <a:buChar char="●"/>
              <a:defRPr sz="1600" b="0" i="0" u="none" strike="noStrike" cap="none">
                <a:solidFill>
                  <a:schemeClr val="dk1"/>
                </a:solidFill>
                <a:latin typeface="Calibri"/>
                <a:ea typeface="Calibri"/>
                <a:cs typeface="Calibri"/>
                <a:sym typeface="Calibri"/>
              </a:defRPr>
            </a:lvl5pPr>
            <a:lvl6pPr marL="1627632" marR="0" lvl="5" indent="-90932" algn="l" rtl="0">
              <a:spcBef>
                <a:spcPts val="320"/>
              </a:spcBef>
              <a:buClr>
                <a:schemeClr val="accent6"/>
              </a:buClr>
              <a:buSzPct val="100000"/>
              <a:buFont typeface="Noto Sans Symbols"/>
              <a:buChar char="⚫"/>
              <a:defRPr sz="1600" b="0" i="0" u="none" strike="noStrike" cap="none">
                <a:solidFill>
                  <a:schemeClr val="dk1"/>
                </a:solidFill>
                <a:latin typeface="Calibri"/>
                <a:ea typeface="Calibri"/>
                <a:cs typeface="Calibri"/>
                <a:sym typeface="Calibri"/>
              </a:defRPr>
            </a:lvl6pPr>
            <a:lvl7pPr marL="1828800" marR="0" lvl="6" indent="-88900" algn="l" rtl="0">
              <a:spcBef>
                <a:spcPts val="320"/>
              </a:spcBef>
              <a:buClr>
                <a:schemeClr val="accent1"/>
              </a:buClr>
              <a:buSzPct val="100000"/>
              <a:buFont typeface="Noto Sans Symbols"/>
              <a:buChar char="⚫"/>
              <a:defRPr sz="1600" b="0" i="0" u="none" strike="noStrike" cap="none">
                <a:solidFill>
                  <a:schemeClr val="dk1"/>
                </a:solidFill>
                <a:latin typeface="Calibri"/>
                <a:ea typeface="Calibri"/>
                <a:cs typeface="Calibri"/>
                <a:sym typeface="Calibri"/>
              </a:defRPr>
            </a:lvl7pPr>
            <a:lvl8pPr marL="2029968" marR="0" lvl="7" indent="-86867" algn="l" rtl="0">
              <a:spcBef>
                <a:spcPts val="320"/>
              </a:spcBef>
              <a:buClr>
                <a:schemeClr val="accent2"/>
              </a:buClr>
              <a:buSzPct val="100000"/>
              <a:buFont typeface="Noto Sans Symbols"/>
              <a:buChar char="⚫"/>
              <a:defRPr sz="1600" b="0" i="0" u="none" strike="noStrike" cap="none">
                <a:solidFill>
                  <a:schemeClr val="dk1"/>
                </a:solidFill>
                <a:latin typeface="Calibri"/>
                <a:ea typeface="Calibri"/>
                <a:cs typeface="Calibri"/>
                <a:sym typeface="Calibri"/>
              </a:defRPr>
            </a:lvl8pPr>
            <a:lvl9pPr marL="2231136" marR="0" lvl="8" indent="-84835" algn="l" rtl="0">
              <a:spcBef>
                <a:spcPts val="320"/>
              </a:spcBef>
              <a:buClr>
                <a:schemeClr val="accent3"/>
              </a:buClr>
              <a:buSzPct val="100000"/>
              <a:buFont typeface="Noto Sans Symbols"/>
              <a:buChar char="⚫"/>
              <a:defRPr sz="160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body" idx="3"/>
          </p:nvPr>
        </p:nvSpPr>
        <p:spPr>
          <a:xfrm>
            <a:off x="4645025" y="1698986"/>
            <a:ext cx="4041774" cy="715354"/>
          </a:xfrm>
          <a:prstGeom prst="rect">
            <a:avLst/>
          </a:prstGeom>
          <a:noFill/>
          <a:ln>
            <a:noFill/>
          </a:ln>
        </p:spPr>
        <p:txBody>
          <a:bodyPr lIns="91425" tIns="91425" rIns="91425" bIns="91425" anchor="ctr" anchorCtr="0"/>
          <a:lstStyle>
            <a:lvl1pPr marL="0" marR="0" lvl="0" indent="0" algn="l" rtl="0">
              <a:spcBef>
                <a:spcPts val="0"/>
              </a:spcBef>
              <a:buClr>
                <a:schemeClr val="accent1"/>
              </a:buClr>
              <a:buFont typeface="Noto Sans Symbols"/>
              <a:buNone/>
              <a:defRPr sz="23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accent2"/>
              </a:buClr>
              <a:buFont typeface="Noto Sans Symbols"/>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accent3"/>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accent4"/>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accent5"/>
              </a:buClr>
              <a:buFont typeface="Noto Sans Symbols"/>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accent6"/>
              </a:buClr>
              <a:buFont typeface="Noto Sans Symbols"/>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accent1"/>
              </a:buClr>
              <a:buFont typeface="Noto Sans Symbols"/>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accent2"/>
              </a:buClr>
              <a:buFont typeface="Noto Sans Symbols"/>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accent3"/>
              </a:buClr>
              <a:buFont typeface="Noto Sans Symbols"/>
              <a:buNone/>
              <a:defRPr sz="1600" b="1"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body" idx="4"/>
          </p:nvPr>
        </p:nvSpPr>
        <p:spPr>
          <a:xfrm>
            <a:off x="4645025" y="2449511"/>
            <a:ext cx="4041774" cy="3951287"/>
          </a:xfrm>
          <a:prstGeom prst="rect">
            <a:avLst/>
          </a:prstGeom>
          <a:noFill/>
          <a:ln>
            <a:noFill/>
          </a:ln>
        </p:spPr>
        <p:txBody>
          <a:bodyPr lIns="91425" tIns="91425" rIns="91425" bIns="91425" anchor="t" anchorCtr="0"/>
          <a:lstStyle>
            <a:lvl1pPr marL="438912" marR="0" lvl="0" indent="-202692" algn="l" rtl="0">
              <a:spcBef>
                <a:spcPts val="0"/>
              </a:spcBef>
              <a:buClr>
                <a:schemeClr val="accent1"/>
              </a:buClr>
              <a:buSzPct val="80000"/>
              <a:buFont typeface="Noto Sans Symbols"/>
              <a:buChar char="◼"/>
              <a:defRPr sz="2400" b="0" i="0" u="none" strike="noStrike" cap="none">
                <a:solidFill>
                  <a:schemeClr val="dk1"/>
                </a:solidFill>
                <a:latin typeface="Calibri"/>
                <a:ea typeface="Calibri"/>
                <a:cs typeface="Calibri"/>
                <a:sym typeface="Calibri"/>
              </a:defRPr>
            </a:lvl1pPr>
            <a:lvl2pPr marL="731520" marR="0" lvl="1" indent="-160019" algn="l" rtl="0">
              <a:spcBef>
                <a:spcPts val="400"/>
              </a:spcBef>
              <a:buClr>
                <a:schemeClr val="accent2"/>
              </a:buClr>
              <a:buSzPct val="90000"/>
              <a:buFont typeface="Noto Sans Symbols"/>
              <a:buChar char="▪"/>
              <a:defRPr sz="2000" b="0" i="0" u="none" strike="noStrike" cap="none">
                <a:solidFill>
                  <a:schemeClr val="dk1"/>
                </a:solidFill>
                <a:latin typeface="Calibri"/>
                <a:ea typeface="Calibri"/>
                <a:cs typeface="Calibri"/>
                <a:sym typeface="Calibri"/>
              </a:defRPr>
            </a:lvl2pPr>
            <a:lvl3pPr marL="996696" marR="0" lvl="2" indent="-120396" algn="l" rtl="0">
              <a:spcBef>
                <a:spcPts val="360"/>
              </a:spcBef>
              <a:buClr>
                <a:schemeClr val="accent3"/>
              </a:buClr>
              <a:buSzPct val="100000"/>
              <a:buFont typeface="Arial"/>
              <a:buChar char="▪"/>
              <a:defRPr sz="1800" b="0" i="0" u="none" strike="noStrike" cap="none">
                <a:solidFill>
                  <a:schemeClr val="dk1"/>
                </a:solidFill>
                <a:latin typeface="Calibri"/>
                <a:ea typeface="Calibri"/>
                <a:cs typeface="Calibri"/>
                <a:sym typeface="Calibri"/>
              </a:defRPr>
            </a:lvl3pPr>
            <a:lvl4pPr marL="1216152" marR="0" lvl="3" indent="-85852" algn="l" rtl="0">
              <a:spcBef>
                <a:spcPts val="320"/>
              </a:spcBef>
              <a:buClr>
                <a:schemeClr val="accent4"/>
              </a:buClr>
              <a:buSzPct val="100000"/>
              <a:buFont typeface="Arial"/>
              <a:buChar char="▪"/>
              <a:defRPr sz="1600" b="0" i="0" u="none" strike="noStrike" cap="none">
                <a:solidFill>
                  <a:schemeClr val="dk1"/>
                </a:solidFill>
                <a:latin typeface="Calibri"/>
                <a:ea typeface="Calibri"/>
                <a:cs typeface="Calibri"/>
                <a:sym typeface="Calibri"/>
              </a:defRPr>
            </a:lvl4pPr>
            <a:lvl5pPr marL="1426464" marR="0" lvl="4" indent="-92964" algn="l" rtl="0">
              <a:spcBef>
                <a:spcPts val="320"/>
              </a:spcBef>
              <a:buClr>
                <a:schemeClr val="accent5"/>
              </a:buClr>
              <a:buSzPct val="100000"/>
              <a:buFont typeface="Noto Sans Symbols"/>
              <a:buChar char="●"/>
              <a:defRPr sz="1600" b="0" i="0" u="none" strike="noStrike" cap="none">
                <a:solidFill>
                  <a:schemeClr val="dk1"/>
                </a:solidFill>
                <a:latin typeface="Calibri"/>
                <a:ea typeface="Calibri"/>
                <a:cs typeface="Calibri"/>
                <a:sym typeface="Calibri"/>
              </a:defRPr>
            </a:lvl5pPr>
            <a:lvl6pPr marL="1627632" marR="0" lvl="5" indent="-90932" algn="l" rtl="0">
              <a:spcBef>
                <a:spcPts val="320"/>
              </a:spcBef>
              <a:buClr>
                <a:schemeClr val="accent6"/>
              </a:buClr>
              <a:buSzPct val="100000"/>
              <a:buFont typeface="Noto Sans Symbols"/>
              <a:buChar char="⚫"/>
              <a:defRPr sz="1600" b="0" i="0" u="none" strike="noStrike" cap="none">
                <a:solidFill>
                  <a:schemeClr val="dk1"/>
                </a:solidFill>
                <a:latin typeface="Calibri"/>
                <a:ea typeface="Calibri"/>
                <a:cs typeface="Calibri"/>
                <a:sym typeface="Calibri"/>
              </a:defRPr>
            </a:lvl6pPr>
            <a:lvl7pPr marL="1828800" marR="0" lvl="6" indent="-88900" algn="l" rtl="0">
              <a:spcBef>
                <a:spcPts val="320"/>
              </a:spcBef>
              <a:buClr>
                <a:schemeClr val="accent1"/>
              </a:buClr>
              <a:buSzPct val="100000"/>
              <a:buFont typeface="Noto Sans Symbols"/>
              <a:buChar char="⚫"/>
              <a:defRPr sz="1600" b="0" i="0" u="none" strike="noStrike" cap="none">
                <a:solidFill>
                  <a:schemeClr val="dk1"/>
                </a:solidFill>
                <a:latin typeface="Calibri"/>
                <a:ea typeface="Calibri"/>
                <a:cs typeface="Calibri"/>
                <a:sym typeface="Calibri"/>
              </a:defRPr>
            </a:lvl7pPr>
            <a:lvl8pPr marL="2029968" marR="0" lvl="7" indent="-86867" algn="l" rtl="0">
              <a:spcBef>
                <a:spcPts val="320"/>
              </a:spcBef>
              <a:buClr>
                <a:schemeClr val="accent2"/>
              </a:buClr>
              <a:buSzPct val="100000"/>
              <a:buFont typeface="Noto Sans Symbols"/>
              <a:buChar char="⚫"/>
              <a:defRPr sz="1600" b="0" i="0" u="none" strike="noStrike" cap="none">
                <a:solidFill>
                  <a:schemeClr val="dk1"/>
                </a:solidFill>
                <a:latin typeface="Calibri"/>
                <a:ea typeface="Calibri"/>
                <a:cs typeface="Calibri"/>
                <a:sym typeface="Calibri"/>
              </a:defRPr>
            </a:lvl8pPr>
            <a:lvl9pPr marL="2231136" marR="0" lvl="8" indent="-84835" algn="l" rtl="0">
              <a:spcBef>
                <a:spcPts val="320"/>
              </a:spcBef>
              <a:buClr>
                <a:schemeClr val="accent3"/>
              </a:buClr>
              <a:buSzPct val="100000"/>
              <a:buFont typeface="Noto Sans Symbols"/>
              <a:buChar char="⚫"/>
              <a:defRPr sz="16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dt" idx="10"/>
          </p:nvPr>
        </p:nvSpPr>
        <p:spPr>
          <a:xfrm>
            <a:off x="457200" y="6476998"/>
            <a:ext cx="2133599" cy="274319"/>
          </a:xfrm>
          <a:prstGeom prst="rect">
            <a:avLst/>
          </a:prstGeom>
          <a:noFill/>
          <a:ln>
            <a:noFill/>
          </a:ln>
        </p:spPr>
        <p:txBody>
          <a:bodyPr lIns="91425" tIns="91425" rIns="91425" bIns="91425" anchor="b" anchorCtr="0"/>
          <a:lstStyle>
            <a:lvl1pPr marL="0" marR="0" lvl="0" indent="0" algn="l" rtl="0">
              <a:spcBef>
                <a:spcPts val="0"/>
              </a:spcBef>
              <a:buNone/>
              <a:defRPr sz="1200">
                <a:solidFill>
                  <a:srgbClr val="41414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ftr" idx="11"/>
          </p:nvPr>
        </p:nvSpPr>
        <p:spPr>
          <a:xfrm>
            <a:off x="2640596" y="6476998"/>
            <a:ext cx="5507719" cy="274319"/>
          </a:xfrm>
          <a:prstGeom prst="rect">
            <a:avLst/>
          </a:prstGeom>
          <a:noFill/>
          <a:ln>
            <a:noFill/>
          </a:ln>
        </p:spPr>
        <p:txBody>
          <a:bodyPr lIns="91425" tIns="91425" rIns="91425" bIns="91425" anchor="b" anchorCtr="0"/>
          <a:lstStyle>
            <a:lvl1pPr marL="0" marR="0" lvl="0" indent="0" algn="l" rtl="0">
              <a:spcBef>
                <a:spcPts val="0"/>
              </a:spcBef>
              <a:buNone/>
              <a:defRPr sz="1200">
                <a:solidFill>
                  <a:srgbClr val="41414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sldNum" idx="12"/>
          </p:nvPr>
        </p:nvSpPr>
        <p:spPr>
          <a:xfrm>
            <a:off x="8204396" y="6476998"/>
            <a:ext cx="733864" cy="274319"/>
          </a:xfrm>
          <a:prstGeom prst="rect">
            <a:avLst/>
          </a:prstGeom>
          <a:noFill/>
          <a:ln>
            <a:noFill/>
          </a:ln>
        </p:spPr>
        <p:txBody>
          <a:bodyPr lIns="91425" tIns="45700" rIns="91425" bIns="0" anchor="b" anchorCtr="0">
            <a:noAutofit/>
          </a:bodyPr>
          <a:lstStyle/>
          <a:p>
            <a:pPr marL="0" marR="0" lvl="0" indent="0" algn="r" rtl="0">
              <a:spcBef>
                <a:spcPts val="0"/>
              </a:spcBef>
              <a:buSzPct val="25000"/>
              <a:buNone/>
            </a:pPr>
            <a:fld id="{00000000-1234-1234-1234-123412341234}" type="slidenum">
              <a:rPr lang="pl-PL" sz="1200">
                <a:solidFill>
                  <a:srgbClr val="414141"/>
                </a:solidFill>
                <a:latin typeface="Calibri"/>
                <a:ea typeface="Calibri"/>
                <a:cs typeface="Calibri"/>
                <a:sym typeface="Calibri"/>
              </a:rPr>
              <a:t>‹#›</a:t>
            </a:fld>
            <a:endParaRPr lang="pl-PL" sz="1200">
              <a:solidFill>
                <a:srgbClr val="41414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ylko tytuł">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457200" y="152400"/>
            <a:ext cx="8229600" cy="1251062"/>
          </a:xfrm>
          <a:prstGeom prst="rect">
            <a:avLst/>
          </a:prstGeom>
          <a:noFill/>
          <a:ln>
            <a:noFill/>
          </a:ln>
        </p:spPr>
        <p:txBody>
          <a:bodyPr lIns="91425" tIns="91425" rIns="91425" bIns="91425" anchor="ctr" anchorCtr="0"/>
          <a:lstStyle>
            <a:lvl1pPr marL="0" marR="0" lvl="0" indent="0" algn="l" rtl="0">
              <a:spcBef>
                <a:spcPts val="0"/>
              </a:spcBef>
              <a:buClr>
                <a:srgbClr val="FFC700"/>
              </a:buClr>
              <a:buFont typeface="Calibri"/>
              <a:buNone/>
              <a:defRPr sz="4500" b="1" i="0" u="none" strike="noStrike" cap="none">
                <a:solidFill>
                  <a:srgbClr val="FFC700"/>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1" name="Shape 81"/>
          <p:cNvSpPr txBox="1">
            <a:spLocks noGrp="1"/>
          </p:cNvSpPr>
          <p:nvPr>
            <p:ph type="dt" idx="10"/>
          </p:nvPr>
        </p:nvSpPr>
        <p:spPr>
          <a:xfrm>
            <a:off x="457200" y="6476998"/>
            <a:ext cx="2133599" cy="274319"/>
          </a:xfrm>
          <a:prstGeom prst="rect">
            <a:avLst/>
          </a:prstGeom>
          <a:noFill/>
          <a:ln>
            <a:noFill/>
          </a:ln>
        </p:spPr>
        <p:txBody>
          <a:bodyPr lIns="91425" tIns="91425" rIns="91425" bIns="91425" anchor="b" anchorCtr="0"/>
          <a:lstStyle>
            <a:lvl1pPr marL="0" marR="0" lvl="0" indent="0" algn="l" rtl="0">
              <a:spcBef>
                <a:spcPts val="0"/>
              </a:spcBef>
              <a:buNone/>
              <a:defRPr sz="1200">
                <a:solidFill>
                  <a:srgbClr val="41414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2640596" y="6476998"/>
            <a:ext cx="5507719" cy="274319"/>
          </a:xfrm>
          <a:prstGeom prst="rect">
            <a:avLst/>
          </a:prstGeom>
          <a:noFill/>
          <a:ln>
            <a:noFill/>
          </a:ln>
        </p:spPr>
        <p:txBody>
          <a:bodyPr lIns="91425" tIns="91425" rIns="91425" bIns="91425" anchor="b" anchorCtr="0"/>
          <a:lstStyle>
            <a:lvl1pPr marL="0" marR="0" lvl="0" indent="0" algn="l" rtl="0">
              <a:spcBef>
                <a:spcPts val="0"/>
              </a:spcBef>
              <a:buNone/>
              <a:defRPr sz="1200">
                <a:solidFill>
                  <a:srgbClr val="41414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8204396" y="6476998"/>
            <a:ext cx="733864" cy="274319"/>
          </a:xfrm>
          <a:prstGeom prst="rect">
            <a:avLst/>
          </a:prstGeom>
          <a:noFill/>
          <a:ln>
            <a:noFill/>
          </a:ln>
        </p:spPr>
        <p:txBody>
          <a:bodyPr lIns="91425" tIns="45700" rIns="91425" bIns="0" anchor="b" anchorCtr="0">
            <a:noAutofit/>
          </a:bodyPr>
          <a:lstStyle/>
          <a:p>
            <a:pPr marL="0" marR="0" lvl="0" indent="0" algn="r" rtl="0">
              <a:spcBef>
                <a:spcPts val="0"/>
              </a:spcBef>
              <a:buSzPct val="25000"/>
              <a:buNone/>
            </a:pPr>
            <a:fld id="{00000000-1234-1234-1234-123412341234}" type="slidenum">
              <a:rPr lang="pl-PL" sz="1200">
                <a:solidFill>
                  <a:srgbClr val="414141"/>
                </a:solidFill>
                <a:latin typeface="Calibri"/>
                <a:ea typeface="Calibri"/>
                <a:cs typeface="Calibri"/>
                <a:sym typeface="Calibri"/>
              </a:rPr>
              <a:t>‹#›</a:t>
            </a:fld>
            <a:endParaRPr lang="pl-PL" sz="1200">
              <a:solidFill>
                <a:srgbClr val="41414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Zawartość z podpisem">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167838" y="152400"/>
            <a:ext cx="2523743" cy="978407"/>
          </a:xfrm>
          <a:prstGeom prst="rect">
            <a:avLst/>
          </a:prstGeom>
          <a:noFill/>
          <a:ln>
            <a:noFill/>
          </a:ln>
        </p:spPr>
        <p:txBody>
          <a:bodyPr lIns="91425" tIns="91425" rIns="91425" bIns="91425" anchor="b" anchorCtr="0"/>
          <a:lstStyle>
            <a:lvl1pPr marL="0" marR="0" lvl="0" indent="0" algn="l" rtl="0">
              <a:spcBef>
                <a:spcPts val="0"/>
              </a:spcBef>
              <a:buClr>
                <a:srgbClr val="FFC700"/>
              </a:buClr>
              <a:buFont typeface="Calibri"/>
              <a:buNone/>
              <a:defRPr sz="2000" b="0" i="0" u="none" strike="noStrike" cap="none">
                <a:solidFill>
                  <a:srgbClr val="FFC700"/>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0" name="Shape 90"/>
          <p:cNvSpPr txBox="1">
            <a:spLocks noGrp="1"/>
          </p:cNvSpPr>
          <p:nvPr>
            <p:ph type="body" idx="1"/>
          </p:nvPr>
        </p:nvSpPr>
        <p:spPr>
          <a:xfrm>
            <a:off x="3019376" y="1743133"/>
            <a:ext cx="5920640" cy="4558884"/>
          </a:xfrm>
          <a:prstGeom prst="rect">
            <a:avLst/>
          </a:prstGeom>
          <a:noFill/>
          <a:ln>
            <a:noFill/>
          </a:ln>
        </p:spPr>
        <p:txBody>
          <a:bodyPr lIns="91425" tIns="91425" rIns="91425" bIns="91425" anchor="t" anchorCtr="0"/>
          <a:lstStyle>
            <a:lvl1pPr marL="438912" marR="0" lvl="0" indent="-162052" algn="l" rtl="0">
              <a:spcBef>
                <a:spcPts val="0"/>
              </a:spcBef>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114300" algn="l" rtl="0">
              <a:spcBef>
                <a:spcPts val="560"/>
              </a:spcBef>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82296" algn="l" rtl="0">
              <a:spcBef>
                <a:spcPts val="480"/>
              </a:spcBef>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0452" algn="l" rtl="0">
              <a:spcBef>
                <a:spcPts val="400"/>
              </a:spcBef>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67564" algn="l" rtl="0">
              <a:spcBef>
                <a:spcPts val="400"/>
              </a:spcBef>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5532" algn="l" rtl="0">
              <a:spcBef>
                <a:spcPts val="400"/>
              </a:spcBef>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63500" algn="l" rtl="0">
              <a:spcBef>
                <a:spcPts val="400"/>
              </a:spcBef>
              <a:buClr>
                <a:schemeClr val="accent1"/>
              </a:buClr>
              <a:buSzPct val="100000"/>
              <a:buFont typeface="Noto Sans Symbols"/>
              <a:buChar char="⚫"/>
              <a:defRPr sz="2000" b="0" i="0" u="none" strike="noStrike" cap="none">
                <a:solidFill>
                  <a:schemeClr val="dk1"/>
                </a:solidFill>
                <a:latin typeface="Calibri"/>
                <a:ea typeface="Calibri"/>
                <a:cs typeface="Calibri"/>
                <a:sym typeface="Calibri"/>
              </a:defRPr>
            </a:lvl7pPr>
            <a:lvl8pPr marL="2029968" marR="0" lvl="7" indent="-61467" algn="l" rtl="0">
              <a:spcBef>
                <a:spcPts val="400"/>
              </a:spcBef>
              <a:buClr>
                <a:schemeClr val="accent2"/>
              </a:buClr>
              <a:buSzPct val="100000"/>
              <a:buFont typeface="Noto Sans Symbols"/>
              <a:buChar char="⚫"/>
              <a:defRPr sz="2000" b="0" i="0" u="none" strike="noStrike" cap="none">
                <a:solidFill>
                  <a:schemeClr val="dk1"/>
                </a:solidFill>
                <a:latin typeface="Calibri"/>
                <a:ea typeface="Calibri"/>
                <a:cs typeface="Calibri"/>
                <a:sym typeface="Calibri"/>
              </a:defRPr>
            </a:lvl8pPr>
            <a:lvl9pPr marL="2231136" marR="0" lvl="8" indent="-59435" algn="l" rtl="0">
              <a:spcBef>
                <a:spcPts val="400"/>
              </a:spcBef>
              <a:buClr>
                <a:schemeClr val="accent3"/>
              </a:buClr>
              <a:buSzPct val="100000"/>
              <a:buFont typeface="Noto Sans Symbols"/>
              <a:buChar char="⚫"/>
              <a:defRPr sz="2000" b="0" i="0" u="none" strike="noStrike" cap="none">
                <a:solidFill>
                  <a:schemeClr val="dk1"/>
                </a:solidFill>
                <a:latin typeface="Calibri"/>
                <a:ea typeface="Calibri"/>
                <a:cs typeface="Calibri"/>
                <a:sym typeface="Calibri"/>
              </a:defRPr>
            </a:lvl9pPr>
          </a:lstStyle>
          <a:p>
            <a:endParaRPr/>
          </a:p>
        </p:txBody>
      </p:sp>
      <p:sp>
        <p:nvSpPr>
          <p:cNvPr id="91" name="Shape 91"/>
          <p:cNvSpPr txBox="1">
            <a:spLocks noGrp="1"/>
          </p:cNvSpPr>
          <p:nvPr>
            <p:ph type="body" idx="2"/>
          </p:nvPr>
        </p:nvSpPr>
        <p:spPr>
          <a:xfrm>
            <a:off x="167838" y="1730017"/>
            <a:ext cx="2468880" cy="4572000"/>
          </a:xfrm>
          <a:prstGeom prst="rect">
            <a:avLst/>
          </a:prstGeom>
          <a:noFill/>
          <a:ln>
            <a:noFill/>
          </a:ln>
        </p:spPr>
        <p:txBody>
          <a:bodyPr lIns="91425" tIns="91425" rIns="91425" bIns="91425" anchor="t" anchorCtr="0"/>
          <a:lstStyle>
            <a:lvl1pPr marL="0" marR="0" lvl="0" indent="0" algn="l" rtl="0">
              <a:spcBef>
                <a:spcPts val="0"/>
              </a:spcBef>
              <a:buClr>
                <a:schemeClr val="accent1"/>
              </a:buClr>
              <a:buFont typeface="Noto Sans Symbols"/>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accent2"/>
              </a:buClr>
              <a:buFont typeface="Noto Sans Symbols"/>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accent3"/>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accent4"/>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accent5"/>
              </a:buClr>
              <a:buFont typeface="Noto Sans Symbols"/>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accent6"/>
              </a:buClr>
              <a:buFont typeface="Noto Sans Symbols"/>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accent1"/>
              </a:buClr>
              <a:buFont typeface="Noto Sans Symbols"/>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accent2"/>
              </a:buClr>
              <a:buFont typeface="Noto Sans Symbols"/>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accent3"/>
              </a:buClr>
              <a:buFont typeface="Noto Sans Symbols"/>
              <a:buNone/>
              <a:defRPr sz="900" b="0" i="0" u="none" strike="noStrike" cap="none">
                <a:solidFill>
                  <a:schemeClr val="dk1"/>
                </a:solidFill>
                <a:latin typeface="Calibri"/>
                <a:ea typeface="Calibri"/>
                <a:cs typeface="Calibri"/>
                <a:sym typeface="Calibri"/>
              </a:defRPr>
            </a:lvl9pPr>
          </a:lstStyle>
          <a:p>
            <a:endParaRPr/>
          </a:p>
        </p:txBody>
      </p:sp>
      <p:sp>
        <p:nvSpPr>
          <p:cNvPr id="92" name="Shape 92"/>
          <p:cNvSpPr txBox="1">
            <a:spLocks noGrp="1"/>
          </p:cNvSpPr>
          <p:nvPr>
            <p:ph type="dt" idx="10"/>
          </p:nvPr>
        </p:nvSpPr>
        <p:spPr>
          <a:xfrm>
            <a:off x="457200" y="6476998"/>
            <a:ext cx="2133599" cy="274319"/>
          </a:xfrm>
          <a:prstGeom prst="rect">
            <a:avLst/>
          </a:prstGeom>
          <a:noFill/>
          <a:ln>
            <a:noFill/>
          </a:ln>
        </p:spPr>
        <p:txBody>
          <a:bodyPr lIns="91425" tIns="91425" rIns="91425" bIns="91425" anchor="b" anchorCtr="0"/>
          <a:lstStyle>
            <a:lvl1pPr marL="0" marR="0" lvl="0" indent="0" algn="l" rtl="0">
              <a:spcBef>
                <a:spcPts val="0"/>
              </a:spcBef>
              <a:buNone/>
              <a:defRPr sz="1200">
                <a:solidFill>
                  <a:srgbClr val="41414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3" name="Shape 93"/>
          <p:cNvSpPr txBox="1">
            <a:spLocks noGrp="1"/>
          </p:cNvSpPr>
          <p:nvPr>
            <p:ph type="ftr" idx="11"/>
          </p:nvPr>
        </p:nvSpPr>
        <p:spPr>
          <a:xfrm>
            <a:off x="2640596" y="6476998"/>
            <a:ext cx="5507719" cy="274319"/>
          </a:xfrm>
          <a:prstGeom prst="rect">
            <a:avLst/>
          </a:prstGeom>
          <a:noFill/>
          <a:ln>
            <a:noFill/>
          </a:ln>
        </p:spPr>
        <p:txBody>
          <a:bodyPr lIns="91425" tIns="91425" rIns="91425" bIns="91425" anchor="b" anchorCtr="0"/>
          <a:lstStyle>
            <a:lvl1pPr marL="0" marR="0" lvl="0" indent="0" algn="l" rtl="0">
              <a:spcBef>
                <a:spcPts val="0"/>
              </a:spcBef>
              <a:buNone/>
              <a:defRPr sz="1200">
                <a:solidFill>
                  <a:srgbClr val="41414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4" name="Shape 94"/>
          <p:cNvSpPr txBox="1">
            <a:spLocks noGrp="1"/>
          </p:cNvSpPr>
          <p:nvPr>
            <p:ph type="sldNum" idx="12"/>
          </p:nvPr>
        </p:nvSpPr>
        <p:spPr>
          <a:xfrm>
            <a:off x="8204396" y="6476998"/>
            <a:ext cx="733864" cy="274319"/>
          </a:xfrm>
          <a:prstGeom prst="rect">
            <a:avLst/>
          </a:prstGeom>
          <a:noFill/>
          <a:ln>
            <a:noFill/>
          </a:ln>
        </p:spPr>
        <p:txBody>
          <a:bodyPr lIns="91425" tIns="45700" rIns="91425" bIns="0" anchor="b" anchorCtr="0">
            <a:noAutofit/>
          </a:bodyPr>
          <a:lstStyle/>
          <a:p>
            <a:pPr marL="0" marR="0" lvl="0" indent="0" algn="r" rtl="0">
              <a:spcBef>
                <a:spcPts val="0"/>
              </a:spcBef>
              <a:buSzPct val="25000"/>
              <a:buNone/>
            </a:pPr>
            <a:fld id="{00000000-1234-1234-1234-123412341234}" type="slidenum">
              <a:rPr lang="pl-PL" sz="1200">
                <a:solidFill>
                  <a:srgbClr val="414141"/>
                </a:solidFill>
                <a:latin typeface="Calibri"/>
                <a:ea typeface="Calibri"/>
                <a:cs typeface="Calibri"/>
                <a:sym typeface="Calibri"/>
              </a:rPr>
              <a:t>‹#›</a:t>
            </a:fld>
            <a:endParaRPr lang="pl-PL" sz="1200">
              <a:solidFill>
                <a:srgbClr val="414141"/>
              </a:solidFill>
              <a:latin typeface="Calibri"/>
              <a:ea typeface="Calibri"/>
              <a:cs typeface="Calibri"/>
              <a:sym typeface="Calibri"/>
            </a:endParaRPr>
          </a:p>
        </p:txBody>
      </p:sp>
      <p:sp>
        <p:nvSpPr>
          <p:cNvPr id="95" name="Shape 95"/>
          <p:cNvSpPr/>
          <p:nvPr/>
        </p:nvSpPr>
        <p:spPr>
          <a:xfrm>
            <a:off x="2855736" y="0"/>
            <a:ext cx="45719" cy="1453895"/>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96" name="Shape 96"/>
          <p:cNvSpPr/>
          <p:nvPr/>
        </p:nvSpPr>
        <p:spPr>
          <a:xfrm>
            <a:off x="2855736" y="0"/>
            <a:ext cx="45719" cy="1453895"/>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Obraz z podpisem">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164592" y="155447"/>
            <a:ext cx="2525149" cy="978407"/>
          </a:xfrm>
          <a:prstGeom prst="rect">
            <a:avLst/>
          </a:prstGeom>
          <a:noFill/>
          <a:ln>
            <a:noFill/>
          </a:ln>
        </p:spPr>
        <p:txBody>
          <a:bodyPr lIns="91425" tIns="91425" rIns="91425" bIns="91425" anchor="b" anchorCtr="0"/>
          <a:lstStyle>
            <a:lvl1pPr marL="0" marR="0" lvl="0" indent="0" algn="l" rtl="0">
              <a:spcBef>
                <a:spcPts val="0"/>
              </a:spcBef>
              <a:buClr>
                <a:srgbClr val="FFC700"/>
              </a:buClr>
              <a:buFont typeface="Calibri"/>
              <a:buNone/>
              <a:defRPr sz="2000" b="0" i="0" u="none" strike="noStrike" cap="none">
                <a:solidFill>
                  <a:srgbClr val="FFC700"/>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9" name="Shape 99"/>
          <p:cNvSpPr>
            <a:spLocks noGrp="1"/>
          </p:cNvSpPr>
          <p:nvPr>
            <p:ph type="pic" idx="2"/>
          </p:nvPr>
        </p:nvSpPr>
        <p:spPr>
          <a:xfrm>
            <a:off x="2903805" y="1484808"/>
            <a:ext cx="6247396" cy="5373192"/>
          </a:xfrm>
          <a:prstGeom prst="rect">
            <a:avLst/>
          </a:prstGeom>
          <a:solidFill>
            <a:srgbClr val="BABABB"/>
          </a:solidFill>
          <a:ln>
            <a:noFill/>
          </a:ln>
        </p:spPr>
        <p:txBody>
          <a:bodyPr lIns="91425" tIns="91425" rIns="91425" bIns="91425" anchor="t" anchorCtr="0"/>
          <a:lstStyle>
            <a:lvl1pPr marL="0" marR="0" lvl="0" indent="0" algn="l" rtl="0">
              <a:spcBef>
                <a:spcPts val="0"/>
              </a:spcBef>
              <a:buClr>
                <a:schemeClr val="accent1"/>
              </a:buClr>
              <a:buFont typeface="Noto Sans Symbols"/>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buClr>
                <a:schemeClr val="accent2"/>
              </a:buClr>
              <a:buFont typeface="Noto Sans Symbols"/>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accent3"/>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accent4"/>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accent5"/>
              </a:buClr>
              <a:buFont typeface="Noto Sans Symbols"/>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accent6"/>
              </a:buClr>
              <a:buFont typeface="Noto Sans Symbols"/>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accent1"/>
              </a:buClr>
              <a:buFont typeface="Noto Sans Symbols"/>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accent2"/>
              </a:buClr>
              <a:buFont typeface="Noto Sans Symbols"/>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accent3"/>
              </a:buClr>
              <a:buFont typeface="Noto Sans Symbols"/>
              <a:buNone/>
              <a:defRPr sz="2000" b="0" i="0" u="none" strike="noStrike" cap="none">
                <a:solidFill>
                  <a:schemeClr val="dk1"/>
                </a:solidFill>
                <a:latin typeface="Calibri"/>
                <a:ea typeface="Calibri"/>
                <a:cs typeface="Calibri"/>
                <a:sym typeface="Calibri"/>
              </a:defRPr>
            </a:lvl9pPr>
          </a:lstStyle>
          <a:p>
            <a:endParaRPr/>
          </a:p>
        </p:txBody>
      </p:sp>
      <p:sp>
        <p:nvSpPr>
          <p:cNvPr id="100" name="Shape 100"/>
          <p:cNvSpPr txBox="1">
            <a:spLocks noGrp="1"/>
          </p:cNvSpPr>
          <p:nvPr>
            <p:ph type="body" idx="1"/>
          </p:nvPr>
        </p:nvSpPr>
        <p:spPr>
          <a:xfrm>
            <a:off x="164592" y="1728216"/>
            <a:ext cx="2468880" cy="4572000"/>
          </a:xfrm>
          <a:prstGeom prst="rect">
            <a:avLst/>
          </a:prstGeom>
          <a:noFill/>
          <a:ln>
            <a:noFill/>
          </a:ln>
        </p:spPr>
        <p:txBody>
          <a:bodyPr lIns="91425" tIns="91425" rIns="91425" bIns="91425" anchor="t" anchorCtr="0"/>
          <a:lstStyle>
            <a:lvl1pPr marL="0" marR="0" lvl="0" indent="0" algn="l" rtl="0">
              <a:spcBef>
                <a:spcPts val="0"/>
              </a:spcBef>
              <a:buClr>
                <a:schemeClr val="accent1"/>
              </a:buClr>
              <a:buFont typeface="Noto Sans Symbols"/>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accent2"/>
              </a:buClr>
              <a:buFont typeface="Noto Sans Symbols"/>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accent3"/>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accent4"/>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accent5"/>
              </a:buClr>
              <a:buFont typeface="Noto Sans Symbols"/>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accent6"/>
              </a:buClr>
              <a:buFont typeface="Noto Sans Symbols"/>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accent1"/>
              </a:buClr>
              <a:buFont typeface="Noto Sans Symbols"/>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accent2"/>
              </a:buClr>
              <a:buFont typeface="Noto Sans Symbols"/>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accent3"/>
              </a:buClr>
              <a:buFont typeface="Noto Sans Symbols"/>
              <a:buNone/>
              <a:defRPr sz="900" b="0" i="0" u="none" strike="noStrike" cap="none">
                <a:solidFill>
                  <a:schemeClr val="dk1"/>
                </a:solidFill>
                <a:latin typeface="Calibri"/>
                <a:ea typeface="Calibri"/>
                <a:cs typeface="Calibri"/>
                <a:sym typeface="Calibri"/>
              </a:defRPr>
            </a:lvl9pPr>
          </a:lstStyle>
          <a:p>
            <a:endParaRPr/>
          </a:p>
        </p:txBody>
      </p:sp>
      <p:sp>
        <p:nvSpPr>
          <p:cNvPr id="101" name="Shape 101"/>
          <p:cNvSpPr txBox="1">
            <a:spLocks noGrp="1"/>
          </p:cNvSpPr>
          <p:nvPr>
            <p:ph type="dt" idx="10"/>
          </p:nvPr>
        </p:nvSpPr>
        <p:spPr>
          <a:xfrm>
            <a:off x="164592" y="1170432"/>
            <a:ext cx="2523743" cy="201168"/>
          </a:xfrm>
          <a:prstGeom prst="rect">
            <a:avLst/>
          </a:prstGeom>
          <a:noFill/>
          <a:ln>
            <a:noFill/>
          </a:ln>
        </p:spPr>
        <p:txBody>
          <a:bodyPr lIns="91425" tIns="91425" rIns="91425" bIns="91425" anchor="b" anchorCtr="0"/>
          <a:lstStyle>
            <a:lvl1pPr marL="0" marR="0" lvl="0" indent="0" algn="l" rtl="0">
              <a:spcBef>
                <a:spcPts val="0"/>
              </a:spcBef>
              <a:buNone/>
              <a:defRPr sz="1200">
                <a:solidFill>
                  <a:srgbClr val="41414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2" name="Shape 102"/>
          <p:cNvSpPr/>
          <p:nvPr/>
        </p:nvSpPr>
        <p:spPr>
          <a:xfrm>
            <a:off x="2855736" y="0"/>
            <a:ext cx="45719" cy="6858000"/>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03" name="Shape 103"/>
          <p:cNvSpPr/>
          <p:nvPr/>
        </p:nvSpPr>
        <p:spPr>
          <a:xfrm>
            <a:off x="2855736" y="0"/>
            <a:ext cx="45719" cy="6858000"/>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04" name="Shape 104"/>
          <p:cNvSpPr txBox="1">
            <a:spLocks noGrp="1"/>
          </p:cNvSpPr>
          <p:nvPr>
            <p:ph type="ftr" idx="11"/>
          </p:nvPr>
        </p:nvSpPr>
        <p:spPr>
          <a:xfrm>
            <a:off x="3035808" y="1170432"/>
            <a:ext cx="5193791" cy="201168"/>
          </a:xfrm>
          <a:prstGeom prst="rect">
            <a:avLst/>
          </a:prstGeom>
          <a:noFill/>
          <a:ln>
            <a:noFill/>
          </a:ln>
        </p:spPr>
        <p:txBody>
          <a:bodyPr lIns="91425" tIns="91425" rIns="91425" bIns="91425" anchor="b" anchorCtr="0"/>
          <a:lstStyle>
            <a:lvl1pPr marL="0" marR="0" lvl="0" indent="0" algn="l" rtl="0">
              <a:spcBef>
                <a:spcPts val="0"/>
              </a:spcBef>
              <a:buNone/>
              <a:defRPr sz="1200">
                <a:solidFill>
                  <a:srgbClr val="BABABA"/>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5" name="Shape 105"/>
          <p:cNvSpPr txBox="1">
            <a:spLocks noGrp="1"/>
          </p:cNvSpPr>
          <p:nvPr>
            <p:ph type="sldNum" idx="12"/>
          </p:nvPr>
        </p:nvSpPr>
        <p:spPr>
          <a:xfrm>
            <a:off x="8339328" y="1170432"/>
            <a:ext cx="733864" cy="201168"/>
          </a:xfrm>
          <a:prstGeom prst="rect">
            <a:avLst/>
          </a:prstGeom>
          <a:noFill/>
          <a:ln>
            <a:noFill/>
          </a:ln>
        </p:spPr>
        <p:txBody>
          <a:bodyPr lIns="91425" tIns="45700" rIns="91425" bIns="0" anchor="b" anchorCtr="0">
            <a:noAutofit/>
          </a:bodyPr>
          <a:lstStyle/>
          <a:p>
            <a:pPr marL="0" marR="0" lvl="0" indent="0" algn="r" rtl="0">
              <a:spcBef>
                <a:spcPts val="0"/>
              </a:spcBef>
              <a:buSzPct val="25000"/>
              <a:buNone/>
            </a:pPr>
            <a:fld id="{00000000-1234-1234-1234-123412341234}" type="slidenum">
              <a:rPr lang="pl-PL" sz="1200">
                <a:solidFill>
                  <a:srgbClr val="414141"/>
                </a:solidFill>
                <a:latin typeface="Calibri"/>
                <a:ea typeface="Calibri"/>
                <a:cs typeface="Calibri"/>
                <a:sym typeface="Calibri"/>
              </a:rPr>
              <a:t>‹#›</a:t>
            </a:fld>
            <a:endParaRPr lang="pl-PL" sz="1200">
              <a:solidFill>
                <a:srgbClr val="41414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cSld name="Tytuł i tekst pionowy">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457200" y="152400"/>
            <a:ext cx="8229600" cy="1251062"/>
          </a:xfrm>
          <a:prstGeom prst="rect">
            <a:avLst/>
          </a:prstGeom>
          <a:noFill/>
          <a:ln>
            <a:noFill/>
          </a:ln>
        </p:spPr>
        <p:txBody>
          <a:bodyPr lIns="91425" tIns="91425" rIns="91425" bIns="91425" anchor="ctr" anchorCtr="0"/>
          <a:lstStyle>
            <a:lvl1pPr marL="0" marR="0" lvl="0" indent="0" algn="l" rtl="0">
              <a:spcBef>
                <a:spcPts val="0"/>
              </a:spcBef>
              <a:buClr>
                <a:srgbClr val="FFC700"/>
              </a:buClr>
              <a:buFont typeface="Calibri"/>
              <a:buNone/>
              <a:defRPr sz="4500" b="1" i="0" u="none" strike="noStrike" cap="none">
                <a:solidFill>
                  <a:srgbClr val="FFC700"/>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8" name="Shape 108"/>
          <p:cNvSpPr txBox="1">
            <a:spLocks noGrp="1"/>
          </p:cNvSpPr>
          <p:nvPr>
            <p:ph type="body" idx="1"/>
          </p:nvPr>
        </p:nvSpPr>
        <p:spPr>
          <a:xfrm rot="5400000">
            <a:off x="2259195" y="-26804"/>
            <a:ext cx="4625608" cy="8229600"/>
          </a:xfrm>
          <a:prstGeom prst="rect">
            <a:avLst/>
          </a:prstGeom>
          <a:noFill/>
          <a:ln>
            <a:noFill/>
          </a:ln>
        </p:spPr>
        <p:txBody>
          <a:bodyPr lIns="91425" tIns="91425" rIns="91425" bIns="91425" anchor="t" anchorCtr="0"/>
          <a:lstStyle>
            <a:lvl1pPr marL="438912" marR="0" lvl="0" indent="-162052" algn="l" rtl="0">
              <a:spcBef>
                <a:spcPts val="0"/>
              </a:spcBef>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114300" algn="l" rtl="0">
              <a:spcBef>
                <a:spcPts val="560"/>
              </a:spcBef>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82296" algn="l" rtl="0">
              <a:spcBef>
                <a:spcPts val="480"/>
              </a:spcBef>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0452" algn="l" rtl="0">
              <a:spcBef>
                <a:spcPts val="400"/>
              </a:spcBef>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67564" algn="l" rtl="0">
              <a:spcBef>
                <a:spcPts val="400"/>
              </a:spcBef>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5532" algn="l" rtl="0">
              <a:spcBef>
                <a:spcPts val="400"/>
              </a:spcBef>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76200" algn="l" rtl="0">
              <a:spcBef>
                <a:spcPts val="360"/>
              </a:spcBef>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74167" algn="l" rtl="0">
              <a:spcBef>
                <a:spcPts val="360"/>
              </a:spcBef>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72135" algn="l" rtl="0">
              <a:spcBef>
                <a:spcPts val="360"/>
              </a:spcBef>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109" name="Shape 109"/>
          <p:cNvSpPr txBox="1">
            <a:spLocks noGrp="1"/>
          </p:cNvSpPr>
          <p:nvPr>
            <p:ph type="dt" idx="10"/>
          </p:nvPr>
        </p:nvSpPr>
        <p:spPr>
          <a:xfrm>
            <a:off x="457200" y="6476998"/>
            <a:ext cx="2133599" cy="274319"/>
          </a:xfrm>
          <a:prstGeom prst="rect">
            <a:avLst/>
          </a:prstGeom>
          <a:noFill/>
          <a:ln>
            <a:noFill/>
          </a:ln>
        </p:spPr>
        <p:txBody>
          <a:bodyPr lIns="91425" tIns="91425" rIns="91425" bIns="91425" anchor="b" anchorCtr="0"/>
          <a:lstStyle>
            <a:lvl1pPr marL="0" marR="0" lvl="0" indent="0" algn="l" rtl="0">
              <a:spcBef>
                <a:spcPts val="0"/>
              </a:spcBef>
              <a:buNone/>
              <a:defRPr sz="1200">
                <a:solidFill>
                  <a:srgbClr val="41414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10" name="Shape 110"/>
          <p:cNvSpPr txBox="1">
            <a:spLocks noGrp="1"/>
          </p:cNvSpPr>
          <p:nvPr>
            <p:ph type="ftr" idx="11"/>
          </p:nvPr>
        </p:nvSpPr>
        <p:spPr>
          <a:xfrm>
            <a:off x="2640596" y="6476998"/>
            <a:ext cx="5507719" cy="274319"/>
          </a:xfrm>
          <a:prstGeom prst="rect">
            <a:avLst/>
          </a:prstGeom>
          <a:noFill/>
          <a:ln>
            <a:noFill/>
          </a:ln>
        </p:spPr>
        <p:txBody>
          <a:bodyPr lIns="91425" tIns="91425" rIns="91425" bIns="91425" anchor="b" anchorCtr="0"/>
          <a:lstStyle>
            <a:lvl1pPr marL="0" marR="0" lvl="0" indent="0" algn="l" rtl="0">
              <a:spcBef>
                <a:spcPts val="0"/>
              </a:spcBef>
              <a:buNone/>
              <a:defRPr sz="1200">
                <a:solidFill>
                  <a:srgbClr val="41414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11" name="Shape 111"/>
          <p:cNvSpPr txBox="1">
            <a:spLocks noGrp="1"/>
          </p:cNvSpPr>
          <p:nvPr>
            <p:ph type="sldNum" idx="12"/>
          </p:nvPr>
        </p:nvSpPr>
        <p:spPr>
          <a:xfrm>
            <a:off x="8204396" y="6476998"/>
            <a:ext cx="733864" cy="274319"/>
          </a:xfrm>
          <a:prstGeom prst="rect">
            <a:avLst/>
          </a:prstGeom>
          <a:noFill/>
          <a:ln>
            <a:noFill/>
          </a:ln>
        </p:spPr>
        <p:txBody>
          <a:bodyPr lIns="91425" tIns="45700" rIns="91425" bIns="0" anchor="b" anchorCtr="0">
            <a:noAutofit/>
          </a:bodyPr>
          <a:lstStyle/>
          <a:p>
            <a:pPr marL="0" marR="0" lvl="0" indent="0" algn="r" rtl="0">
              <a:spcBef>
                <a:spcPts val="0"/>
              </a:spcBef>
              <a:buSzPct val="25000"/>
              <a:buNone/>
            </a:pPr>
            <a:fld id="{00000000-1234-1234-1234-123412341234}" type="slidenum">
              <a:rPr lang="pl-PL" sz="1200">
                <a:solidFill>
                  <a:srgbClr val="414141"/>
                </a:solidFill>
                <a:latin typeface="Calibri"/>
                <a:ea typeface="Calibri"/>
                <a:cs typeface="Calibri"/>
                <a:sym typeface="Calibri"/>
              </a:rPr>
              <a:t>‹#›</a:t>
            </a:fld>
            <a:endParaRPr lang="pl-PL" sz="1200">
              <a:solidFill>
                <a:srgbClr val="41414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Shape 10"/>
          <p:cNvSpPr/>
          <p:nvPr/>
        </p:nvSpPr>
        <p:spPr>
          <a:xfrm>
            <a:off x="0" y="1435895"/>
            <a:ext cx="9144000" cy="45719"/>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11" name="Shape 11"/>
          <p:cNvSpPr/>
          <p:nvPr/>
        </p:nvSpPr>
        <p:spPr>
          <a:xfrm>
            <a:off x="0" y="0"/>
            <a:ext cx="9143998" cy="1433732"/>
          </a:xfrm>
          <a:prstGeom prst="rect">
            <a:avLst/>
          </a:prstGeom>
          <a:solidFill>
            <a:srgbClr val="000000"/>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12" name="Shape 12"/>
          <p:cNvSpPr txBox="1">
            <a:spLocks noGrp="1"/>
          </p:cNvSpPr>
          <p:nvPr>
            <p:ph type="title"/>
          </p:nvPr>
        </p:nvSpPr>
        <p:spPr>
          <a:xfrm>
            <a:off x="457200" y="152400"/>
            <a:ext cx="8229600" cy="1251062"/>
          </a:xfrm>
          <a:prstGeom prst="rect">
            <a:avLst/>
          </a:prstGeom>
          <a:noFill/>
          <a:ln>
            <a:noFill/>
          </a:ln>
        </p:spPr>
        <p:txBody>
          <a:bodyPr lIns="91425" tIns="91425" rIns="91425" bIns="91425" anchor="ctr" anchorCtr="0"/>
          <a:lstStyle>
            <a:lvl1pPr marL="0" marR="0" lvl="0" indent="0" algn="l" rtl="0">
              <a:spcBef>
                <a:spcPts val="0"/>
              </a:spcBef>
              <a:buClr>
                <a:srgbClr val="FFC700"/>
              </a:buClr>
              <a:buFont typeface="Calibri"/>
              <a:buNone/>
              <a:defRPr sz="4500" b="1" i="0" u="none" strike="noStrike" cap="none">
                <a:solidFill>
                  <a:srgbClr val="FFC700"/>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 name="Shape 13"/>
          <p:cNvSpPr txBox="1">
            <a:spLocks noGrp="1"/>
          </p:cNvSpPr>
          <p:nvPr>
            <p:ph type="body" idx="1"/>
          </p:nvPr>
        </p:nvSpPr>
        <p:spPr>
          <a:xfrm>
            <a:off x="457200" y="1775191"/>
            <a:ext cx="8229600" cy="4625608"/>
          </a:xfrm>
          <a:prstGeom prst="rect">
            <a:avLst/>
          </a:prstGeom>
          <a:noFill/>
          <a:ln>
            <a:noFill/>
          </a:ln>
        </p:spPr>
        <p:txBody>
          <a:bodyPr lIns="91425" tIns="91425" rIns="91425" bIns="91425" anchor="t" anchorCtr="0"/>
          <a:lstStyle>
            <a:lvl1pPr marL="438912" marR="0" lvl="0" indent="-162052" algn="l" rtl="0">
              <a:spcBef>
                <a:spcPts val="0"/>
              </a:spcBef>
              <a:buClr>
                <a:schemeClr val="accent1"/>
              </a:buClr>
              <a:buSzPct val="80000"/>
              <a:buFont typeface="Noto Sans Symbols"/>
              <a:buChar char="◼"/>
              <a:defRPr sz="3200" b="0" i="0" u="none" strike="noStrike" cap="none">
                <a:solidFill>
                  <a:schemeClr val="lt1"/>
                </a:solidFill>
                <a:latin typeface="Calibri"/>
                <a:ea typeface="Calibri"/>
                <a:cs typeface="Calibri"/>
                <a:sym typeface="Calibri"/>
              </a:defRPr>
            </a:lvl1pPr>
            <a:lvl2pPr marL="731520" marR="0" lvl="1" indent="-114300" algn="l" rtl="0">
              <a:spcBef>
                <a:spcPts val="560"/>
              </a:spcBef>
              <a:buClr>
                <a:schemeClr val="accent2"/>
              </a:buClr>
              <a:buSzPct val="90000"/>
              <a:buFont typeface="Noto Sans Symbols"/>
              <a:buChar char="▪"/>
              <a:defRPr sz="2800" b="0" i="0" u="none" strike="noStrike" cap="none">
                <a:solidFill>
                  <a:schemeClr val="lt1"/>
                </a:solidFill>
                <a:latin typeface="Calibri"/>
                <a:ea typeface="Calibri"/>
                <a:cs typeface="Calibri"/>
                <a:sym typeface="Calibri"/>
              </a:defRPr>
            </a:lvl2pPr>
            <a:lvl3pPr marL="996696" marR="0" lvl="2" indent="-82296" algn="l" rtl="0">
              <a:spcBef>
                <a:spcPts val="480"/>
              </a:spcBef>
              <a:buClr>
                <a:schemeClr val="accent3"/>
              </a:buClr>
              <a:buSzPct val="100000"/>
              <a:buFont typeface="Arial"/>
              <a:buChar char="▪"/>
              <a:defRPr sz="2400" b="0" i="0" u="none" strike="noStrike" cap="none">
                <a:solidFill>
                  <a:schemeClr val="lt1"/>
                </a:solidFill>
                <a:latin typeface="Calibri"/>
                <a:ea typeface="Calibri"/>
                <a:cs typeface="Calibri"/>
                <a:sym typeface="Calibri"/>
              </a:defRPr>
            </a:lvl3pPr>
            <a:lvl4pPr marL="1216152" marR="0" lvl="3" indent="-60452" algn="l" rtl="0">
              <a:spcBef>
                <a:spcPts val="400"/>
              </a:spcBef>
              <a:buClr>
                <a:schemeClr val="accent4"/>
              </a:buClr>
              <a:buSzPct val="100000"/>
              <a:buFont typeface="Arial"/>
              <a:buChar char="▪"/>
              <a:defRPr sz="2000" b="0" i="0" u="none" strike="noStrike" cap="none">
                <a:solidFill>
                  <a:schemeClr val="lt1"/>
                </a:solidFill>
                <a:latin typeface="Calibri"/>
                <a:ea typeface="Calibri"/>
                <a:cs typeface="Calibri"/>
                <a:sym typeface="Calibri"/>
              </a:defRPr>
            </a:lvl4pPr>
            <a:lvl5pPr marL="1426464" marR="0" lvl="4" indent="-67564" algn="l" rtl="0">
              <a:spcBef>
                <a:spcPts val="400"/>
              </a:spcBef>
              <a:buClr>
                <a:schemeClr val="accent5"/>
              </a:buClr>
              <a:buSzPct val="100000"/>
              <a:buFont typeface="Noto Sans Symbols"/>
              <a:buChar char="●"/>
              <a:defRPr sz="2000" b="0" i="0" u="none" strike="noStrike" cap="none">
                <a:solidFill>
                  <a:schemeClr val="lt1"/>
                </a:solidFill>
                <a:latin typeface="Calibri"/>
                <a:ea typeface="Calibri"/>
                <a:cs typeface="Calibri"/>
                <a:sym typeface="Calibri"/>
              </a:defRPr>
            </a:lvl5pPr>
            <a:lvl6pPr marL="1627632" marR="0" lvl="5" indent="-65532" algn="l" rtl="0">
              <a:spcBef>
                <a:spcPts val="400"/>
              </a:spcBef>
              <a:buClr>
                <a:schemeClr val="accent6"/>
              </a:buClr>
              <a:buSzPct val="100000"/>
              <a:buFont typeface="Noto Sans Symbols"/>
              <a:buChar char="⚫"/>
              <a:defRPr sz="2000" b="0" i="0" u="none" strike="noStrike" cap="none">
                <a:solidFill>
                  <a:schemeClr val="lt1"/>
                </a:solidFill>
                <a:latin typeface="Calibri"/>
                <a:ea typeface="Calibri"/>
                <a:cs typeface="Calibri"/>
                <a:sym typeface="Calibri"/>
              </a:defRPr>
            </a:lvl6pPr>
            <a:lvl7pPr marL="1828800" marR="0" lvl="6" indent="-76200" algn="l" rtl="0">
              <a:spcBef>
                <a:spcPts val="360"/>
              </a:spcBef>
              <a:buClr>
                <a:schemeClr val="accent1"/>
              </a:buClr>
              <a:buSzPct val="100000"/>
              <a:buFont typeface="Noto Sans Symbols"/>
              <a:buChar char="⚫"/>
              <a:defRPr sz="1800" b="0" i="0" u="none" strike="noStrike" cap="none">
                <a:solidFill>
                  <a:schemeClr val="lt1"/>
                </a:solidFill>
                <a:latin typeface="Calibri"/>
                <a:ea typeface="Calibri"/>
                <a:cs typeface="Calibri"/>
                <a:sym typeface="Calibri"/>
              </a:defRPr>
            </a:lvl7pPr>
            <a:lvl8pPr marL="2029968" marR="0" lvl="7" indent="-74167" algn="l" rtl="0">
              <a:spcBef>
                <a:spcPts val="360"/>
              </a:spcBef>
              <a:buClr>
                <a:schemeClr val="accent2"/>
              </a:buClr>
              <a:buSzPct val="100000"/>
              <a:buFont typeface="Noto Sans Symbols"/>
              <a:buChar char="⚫"/>
              <a:defRPr sz="1800" b="0" i="0" u="none" strike="noStrike" cap="none">
                <a:solidFill>
                  <a:schemeClr val="lt1"/>
                </a:solidFill>
                <a:latin typeface="Calibri"/>
                <a:ea typeface="Calibri"/>
                <a:cs typeface="Calibri"/>
                <a:sym typeface="Calibri"/>
              </a:defRPr>
            </a:lvl8pPr>
            <a:lvl9pPr marL="2231136" marR="0" lvl="8" indent="-72135" algn="l" rtl="0">
              <a:spcBef>
                <a:spcPts val="360"/>
              </a:spcBef>
              <a:buClr>
                <a:schemeClr val="accent3"/>
              </a:buClr>
              <a:buSzPct val="100000"/>
              <a:buFont typeface="Noto Sans Symbols"/>
              <a:buChar char="⚫"/>
              <a:defRPr sz="1800" b="0" i="0" u="none" strike="noStrike" cap="none">
                <a:solidFill>
                  <a:schemeClr val="lt1"/>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457200" y="6476998"/>
            <a:ext cx="2133599" cy="274319"/>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2640596" y="6476998"/>
            <a:ext cx="5507719" cy="274319"/>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8204396" y="6476998"/>
            <a:ext cx="733864" cy="274319"/>
          </a:xfrm>
          <a:prstGeom prst="rect">
            <a:avLst/>
          </a:prstGeom>
          <a:noFill/>
          <a:ln>
            <a:noFill/>
          </a:ln>
        </p:spPr>
        <p:txBody>
          <a:bodyPr lIns="91425" tIns="45700" rIns="91425" bIns="0" anchor="b" anchorCtr="0">
            <a:noAutofit/>
          </a:bodyPr>
          <a:lstStyle/>
          <a:p>
            <a:pPr marL="0" marR="0" lvl="0" indent="0" algn="r" rtl="0">
              <a:spcBef>
                <a:spcPts val="0"/>
              </a:spcBef>
              <a:buSzPct val="25000"/>
              <a:buNone/>
            </a:pPr>
            <a:fld id="{00000000-1234-1234-1234-123412341234}" type="slidenum">
              <a:rPr lang="pl-PL" sz="1200" b="0" i="0" u="none" strike="noStrike" cap="none">
                <a:solidFill>
                  <a:schemeClr val="lt1"/>
                </a:solidFill>
                <a:latin typeface="Calibri"/>
                <a:ea typeface="Calibri"/>
                <a:cs typeface="Calibri"/>
                <a:sym typeface="Calibri"/>
              </a:rPr>
              <a:t>‹#›</a:t>
            </a:fld>
            <a:endParaRPr lang="pl-PL" sz="12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25"/>
        <p:cNvGrpSpPr/>
        <p:nvPr/>
      </p:nvGrpSpPr>
      <p:grpSpPr>
        <a:xfrm>
          <a:off x="0" y="0"/>
          <a:ext cx="0" cy="0"/>
          <a:chOff x="0" y="0"/>
          <a:chExt cx="0" cy="0"/>
        </a:xfrm>
      </p:grpSpPr>
      <p:sp>
        <p:nvSpPr>
          <p:cNvPr id="26" name="Shape 26"/>
          <p:cNvSpPr/>
          <p:nvPr/>
        </p:nvSpPr>
        <p:spPr>
          <a:xfrm>
            <a:off x="0" y="1435895"/>
            <a:ext cx="9144000" cy="45719"/>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27" name="Shape 27"/>
          <p:cNvSpPr/>
          <p:nvPr/>
        </p:nvSpPr>
        <p:spPr>
          <a:xfrm>
            <a:off x="0" y="0"/>
            <a:ext cx="9143998" cy="1433732"/>
          </a:xfrm>
          <a:prstGeom prst="rect">
            <a:avLst/>
          </a:prstGeom>
          <a:solidFill>
            <a:srgbClr val="000000"/>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28" name="Shape 28"/>
          <p:cNvSpPr txBox="1">
            <a:spLocks noGrp="1"/>
          </p:cNvSpPr>
          <p:nvPr>
            <p:ph type="title"/>
          </p:nvPr>
        </p:nvSpPr>
        <p:spPr>
          <a:xfrm>
            <a:off x="457200" y="152400"/>
            <a:ext cx="8229600" cy="1251062"/>
          </a:xfrm>
          <a:prstGeom prst="rect">
            <a:avLst/>
          </a:prstGeom>
          <a:noFill/>
          <a:ln>
            <a:noFill/>
          </a:ln>
        </p:spPr>
        <p:txBody>
          <a:bodyPr lIns="91425" tIns="91425" rIns="91425" bIns="91425" anchor="ctr" anchorCtr="0"/>
          <a:lstStyle>
            <a:lvl1pPr marL="0" marR="0" lvl="0" indent="0" algn="l" rtl="0">
              <a:spcBef>
                <a:spcPts val="0"/>
              </a:spcBef>
              <a:buClr>
                <a:srgbClr val="FFC700"/>
              </a:buClr>
              <a:buFont typeface="Calibri"/>
              <a:buNone/>
              <a:defRPr sz="4500" b="1" i="0" u="none" strike="noStrike" cap="none">
                <a:solidFill>
                  <a:srgbClr val="FFC700"/>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body" idx="1"/>
          </p:nvPr>
        </p:nvSpPr>
        <p:spPr>
          <a:xfrm>
            <a:off x="457200" y="1775191"/>
            <a:ext cx="8229600" cy="4625608"/>
          </a:xfrm>
          <a:prstGeom prst="rect">
            <a:avLst/>
          </a:prstGeom>
          <a:noFill/>
          <a:ln>
            <a:noFill/>
          </a:ln>
        </p:spPr>
        <p:txBody>
          <a:bodyPr lIns="91425" tIns="91425" rIns="91425" bIns="91425" anchor="t" anchorCtr="0"/>
          <a:lstStyle>
            <a:lvl1pPr marL="438912" marR="0" lvl="0" indent="-162052" algn="l" rtl="0">
              <a:spcBef>
                <a:spcPts val="0"/>
              </a:spcBef>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114300" algn="l" rtl="0">
              <a:spcBef>
                <a:spcPts val="560"/>
              </a:spcBef>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82296" algn="l" rtl="0">
              <a:spcBef>
                <a:spcPts val="480"/>
              </a:spcBef>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0452" algn="l" rtl="0">
              <a:spcBef>
                <a:spcPts val="400"/>
              </a:spcBef>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67564" algn="l" rtl="0">
              <a:spcBef>
                <a:spcPts val="400"/>
              </a:spcBef>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5532" algn="l" rtl="0">
              <a:spcBef>
                <a:spcPts val="400"/>
              </a:spcBef>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76200" algn="l" rtl="0">
              <a:spcBef>
                <a:spcPts val="360"/>
              </a:spcBef>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74167" algn="l" rtl="0">
              <a:spcBef>
                <a:spcPts val="360"/>
              </a:spcBef>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72135" algn="l" rtl="0">
              <a:spcBef>
                <a:spcPts val="360"/>
              </a:spcBef>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457200" y="6476998"/>
            <a:ext cx="2133599" cy="274319"/>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rgbClr val="41414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2640596" y="6476998"/>
            <a:ext cx="5507719" cy="274319"/>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rgbClr val="41414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8204396" y="6476998"/>
            <a:ext cx="733864" cy="274319"/>
          </a:xfrm>
          <a:prstGeom prst="rect">
            <a:avLst/>
          </a:prstGeom>
          <a:noFill/>
          <a:ln>
            <a:noFill/>
          </a:ln>
        </p:spPr>
        <p:txBody>
          <a:bodyPr lIns="91425" tIns="45700" rIns="91425" bIns="0" anchor="b" anchorCtr="0">
            <a:noAutofit/>
          </a:bodyPr>
          <a:lstStyle/>
          <a:p>
            <a:pPr marL="0" marR="0" lvl="0" indent="0" algn="r" rtl="0">
              <a:spcBef>
                <a:spcPts val="0"/>
              </a:spcBef>
              <a:buSzPct val="25000"/>
              <a:buNone/>
            </a:pPr>
            <a:fld id="{00000000-1234-1234-1234-123412341234}" type="slidenum">
              <a:rPr lang="pl-PL" sz="1200" b="0" i="0" u="none" strike="noStrike" cap="none">
                <a:solidFill>
                  <a:srgbClr val="414141"/>
                </a:solidFill>
                <a:latin typeface="Calibri"/>
                <a:ea typeface="Calibri"/>
                <a:cs typeface="Calibri"/>
                <a:sym typeface="Calibri"/>
              </a:rPr>
              <a:t>‹#›</a:t>
            </a:fld>
            <a:endParaRPr lang="pl-PL" sz="1200" b="0" i="0" u="none" strike="noStrike" cap="none">
              <a:solidFill>
                <a:srgbClr val="41414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7" r:id="rId6"/>
    <p:sldLayoutId id="2147483658" r:id="rId7"/>
    <p:sldLayoutId id="2147483659" r:id="rId8"/>
    <p:sldLayoutId id="2147483660"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ctrTitle"/>
          </p:nvPr>
        </p:nvSpPr>
        <p:spPr>
          <a:xfrm>
            <a:off x="17883" y="2492896"/>
            <a:ext cx="9144000" cy="1800200"/>
          </a:xfrm>
          <a:prstGeom prst="rect">
            <a:avLst/>
          </a:prstGeom>
          <a:noFill/>
          <a:ln>
            <a:noFill/>
          </a:ln>
        </p:spPr>
        <p:txBody>
          <a:bodyPr lIns="91425" tIns="0" rIns="45700" bIns="0" anchor="ctr" anchorCtr="0">
            <a:noAutofit/>
          </a:bodyPr>
          <a:lstStyle/>
          <a:p>
            <a:pPr algn="ctr">
              <a:buSzPct val="25000"/>
            </a:pPr>
            <a:r>
              <a:rPr lang="pl-PL" sz="2880" b="1" i="0" u="none" strike="noStrike" cap="none" dirty="0">
                <a:solidFill>
                  <a:srgbClr val="FFC700"/>
                </a:solidFill>
                <a:latin typeface="Arial Black"/>
                <a:ea typeface="Arial Black"/>
                <a:cs typeface="Arial Black"/>
                <a:sym typeface="Arial Black"/>
              </a:rPr>
              <a:t>TEMAT </a:t>
            </a:r>
            <a:r>
              <a:rPr lang="pl-PL" sz="2880" dirty="0">
                <a:latin typeface="Arial Black"/>
                <a:ea typeface="Arial Black"/>
                <a:cs typeface="Arial Black"/>
                <a:sym typeface="Arial Black"/>
              </a:rPr>
              <a:t>6</a:t>
            </a:r>
            <a:r>
              <a:rPr lang="pl-PL" sz="2880" b="1" i="0" u="none" strike="noStrike" cap="none" dirty="0" smtClean="0">
                <a:solidFill>
                  <a:srgbClr val="FFC700"/>
                </a:solidFill>
                <a:latin typeface="Arial Black"/>
                <a:ea typeface="Arial Black"/>
                <a:cs typeface="Arial Black"/>
                <a:sym typeface="Arial Black"/>
              </a:rPr>
              <a:t>: </a:t>
            </a:r>
            <a:r>
              <a:rPr lang="pl-PL" sz="2880" b="1" i="0" u="none" strike="noStrike" cap="none" dirty="0">
                <a:solidFill>
                  <a:srgbClr val="FFC700"/>
                </a:solidFill>
                <a:latin typeface="Calibri"/>
                <a:ea typeface="Calibri"/>
                <a:cs typeface="Calibri"/>
                <a:sym typeface="Calibri"/>
              </a:rPr>
              <a:t/>
            </a:r>
            <a:br>
              <a:rPr lang="pl-PL" sz="2880" b="1" i="0" u="none" strike="noStrike" cap="none" dirty="0">
                <a:solidFill>
                  <a:srgbClr val="FFC700"/>
                </a:solidFill>
                <a:latin typeface="Calibri"/>
                <a:ea typeface="Calibri"/>
                <a:cs typeface="Calibri"/>
                <a:sym typeface="Calibri"/>
              </a:rPr>
            </a:br>
            <a:r>
              <a:rPr lang="pl-PL" sz="3200" dirty="0" smtClean="0"/>
              <a:t/>
            </a:r>
            <a:br>
              <a:rPr lang="pl-PL" sz="3200" dirty="0" smtClean="0"/>
            </a:br>
            <a:r>
              <a:rPr lang="pl-PL" sz="3200" dirty="0"/>
              <a:t>Bezpieczeństwo i higiena pracy/służby oraz postępowanie na wypadek zagrożeń</a:t>
            </a:r>
            <a:r>
              <a:rPr lang="pl-PL" sz="3200" dirty="0" smtClean="0"/>
              <a:t/>
            </a:r>
            <a:br>
              <a:rPr lang="pl-PL" sz="3200" dirty="0" smtClean="0"/>
            </a:br>
            <a:r>
              <a:rPr lang="pl-PL" sz="3200" dirty="0"/>
              <a:t/>
            </a:r>
            <a:br>
              <a:rPr lang="pl-PL" sz="3200" dirty="0"/>
            </a:br>
            <a:endParaRPr lang="pl-PL" sz="2880" b="1" i="0" u="none" strike="noStrike" cap="none" dirty="0">
              <a:solidFill>
                <a:srgbClr val="FFC700"/>
              </a:solidFill>
              <a:latin typeface="Calibri"/>
              <a:ea typeface="Calibri"/>
              <a:cs typeface="Calibri"/>
              <a:sym typeface="Calibri"/>
            </a:endParaRPr>
          </a:p>
        </p:txBody>
      </p:sp>
      <p:sp>
        <p:nvSpPr>
          <p:cNvPr id="126" name="Shape 126"/>
          <p:cNvSpPr txBox="1">
            <a:spLocks noGrp="1"/>
          </p:cNvSpPr>
          <p:nvPr>
            <p:ph type="subTitle" idx="1"/>
          </p:nvPr>
        </p:nvSpPr>
        <p:spPr>
          <a:xfrm>
            <a:off x="4788024" y="5661248"/>
            <a:ext cx="5086796" cy="336129"/>
          </a:xfrm>
          <a:prstGeom prst="rect">
            <a:avLst/>
          </a:prstGeom>
          <a:noFill/>
          <a:ln>
            <a:noFill/>
          </a:ln>
        </p:spPr>
        <p:txBody>
          <a:bodyPr lIns="118850" tIns="0" rIns="45700" bIns="0" anchor="b" anchorCtr="0">
            <a:noAutofit/>
          </a:bodyPr>
          <a:lstStyle/>
          <a:p>
            <a:pPr marL="0" marR="0" lvl="0" indent="0" algn="l" rtl="0">
              <a:spcBef>
                <a:spcPts val="0"/>
              </a:spcBef>
              <a:buClr>
                <a:schemeClr val="accent1"/>
              </a:buClr>
              <a:buSzPct val="25000"/>
              <a:buFont typeface="Noto Sans Symbols"/>
              <a:buNone/>
            </a:pPr>
            <a:r>
              <a:rPr lang="pl-PL" sz="1600" b="1" i="1" dirty="0"/>
              <a:t>a</a:t>
            </a:r>
            <a:r>
              <a:rPr lang="pl-PL" sz="1600" b="1" i="1" u="none" strike="noStrike" cap="none" dirty="0" smtClean="0">
                <a:solidFill>
                  <a:srgbClr val="FFFFFF"/>
                </a:solidFill>
                <a:latin typeface="Calibri"/>
                <a:ea typeface="Calibri"/>
                <a:cs typeface="Calibri"/>
                <a:sym typeface="Calibri"/>
              </a:rPr>
              <a:t>utorzy:  </a:t>
            </a:r>
            <a:r>
              <a:rPr lang="pl-PL" b="1" dirty="0" smtClean="0"/>
              <a:t>Marta  Sylwestrzak</a:t>
            </a:r>
          </a:p>
          <a:p>
            <a:pPr marL="0" marR="0" lvl="0" indent="0" algn="l" rtl="0">
              <a:spcBef>
                <a:spcPts val="0"/>
              </a:spcBef>
              <a:buClr>
                <a:schemeClr val="accent1"/>
              </a:buClr>
              <a:buSzPct val="25000"/>
              <a:buFont typeface="Noto Sans Symbols"/>
              <a:buNone/>
            </a:pPr>
            <a:r>
              <a:rPr lang="pl-PL" b="1" dirty="0"/>
              <a:t> </a:t>
            </a:r>
            <a:r>
              <a:rPr lang="pl-PL" b="1" dirty="0" smtClean="0"/>
              <a:t>             Zbigniew Stasiłojć</a:t>
            </a:r>
            <a:endParaRPr lang="pl-PL" sz="2000" b="1" i="0" u="none" strike="noStrike" cap="none" dirty="0">
              <a:solidFill>
                <a:srgbClr val="FFFFFF"/>
              </a:solidFill>
              <a:latin typeface="Calibri"/>
              <a:ea typeface="Calibri"/>
              <a:cs typeface="Calibri"/>
              <a:sym typeface="Calibri"/>
            </a:endParaRPr>
          </a:p>
        </p:txBody>
      </p:sp>
      <p:pic>
        <p:nvPicPr>
          <p:cNvPr id="127" name="Shape 127"/>
          <p:cNvPicPr preferRelativeResize="0"/>
          <p:nvPr/>
        </p:nvPicPr>
        <p:blipFill rotWithShape="1">
          <a:blip r:embed="rId3">
            <a:alphaModFix/>
          </a:blip>
          <a:srcRect/>
          <a:stretch/>
        </p:blipFill>
        <p:spPr>
          <a:xfrm>
            <a:off x="577516" y="152493"/>
            <a:ext cx="1368151" cy="1557001"/>
          </a:xfrm>
          <a:prstGeom prst="rect">
            <a:avLst/>
          </a:prstGeom>
          <a:noFill/>
          <a:ln>
            <a:noFill/>
          </a:ln>
        </p:spPr>
      </p:pic>
      <p:sp>
        <p:nvSpPr>
          <p:cNvPr id="128" name="Shape 128"/>
          <p:cNvSpPr txBox="1"/>
          <p:nvPr/>
        </p:nvSpPr>
        <p:spPr>
          <a:xfrm>
            <a:off x="2025948" y="404768"/>
            <a:ext cx="6984776" cy="936103"/>
          </a:xfrm>
          <a:prstGeom prst="rect">
            <a:avLst/>
          </a:prstGeom>
          <a:noFill/>
          <a:ln>
            <a:noFill/>
          </a:ln>
        </p:spPr>
        <p:txBody>
          <a:bodyPr lIns="91425" tIns="0" rIns="45700" bIns="0" anchor="ctr" anchorCtr="0">
            <a:noAutofit/>
          </a:bodyPr>
          <a:lstStyle/>
          <a:p>
            <a:pPr marL="0" marR="0" lvl="0" indent="0" algn="l" rtl="0">
              <a:spcBef>
                <a:spcPts val="0"/>
              </a:spcBef>
              <a:buClr>
                <a:srgbClr val="FFC700"/>
              </a:buClr>
              <a:buSzPct val="25000"/>
              <a:buFont typeface="Calibri"/>
              <a:buNone/>
            </a:pPr>
            <a:r>
              <a:rPr lang="pl-PL" sz="3330" b="1" i="0" u="none" strike="noStrike" cap="none">
                <a:solidFill>
                  <a:srgbClr val="FFC700"/>
                </a:solidFill>
                <a:latin typeface="Calibri"/>
                <a:ea typeface="Calibri"/>
                <a:cs typeface="Calibri"/>
                <a:sym typeface="Calibri"/>
              </a:rPr>
              <a:t>    SZKOLENIE  NACZELNIKÓW OSP</a:t>
            </a: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1331640" y="250030"/>
            <a:ext cx="7355160" cy="1090737"/>
          </a:xfrm>
          <a:prstGeom prst="rect">
            <a:avLst/>
          </a:prstGeom>
          <a:noFill/>
          <a:ln>
            <a:noFill/>
          </a:ln>
        </p:spPr>
        <p:txBody>
          <a:bodyPr lIns="91425" tIns="45700" rIns="45700" bIns="45700" anchor="ctr" anchorCtr="0">
            <a:noAutofit/>
          </a:bodyPr>
          <a:lstStyle/>
          <a:p>
            <a:pPr algn="ctr">
              <a:defRPr/>
            </a:pPr>
            <a:r>
              <a:rPr lang="pl-PL" sz="2800" dirty="0"/>
              <a:t>Obowiązki i uprawnienia </a:t>
            </a:r>
            <a:r>
              <a:rPr lang="pl-PL" sz="2800" dirty="0" smtClean="0"/>
              <a:t>przełożonego/ dowódcy i </a:t>
            </a:r>
            <a:r>
              <a:rPr lang="pl-PL" sz="2800" dirty="0"/>
              <a:t>podwładnego w zakresie </a:t>
            </a:r>
            <a:br>
              <a:rPr lang="pl-PL" sz="2800" dirty="0"/>
            </a:br>
            <a:r>
              <a:rPr lang="pl-PL" sz="2800" dirty="0"/>
              <a:t>bezpieczeństwa i higieny pracy </a:t>
            </a:r>
          </a:p>
        </p:txBody>
      </p:sp>
      <p:sp>
        <p:nvSpPr>
          <p:cNvPr id="135" name="Shape 135"/>
          <p:cNvSpPr/>
          <p:nvPr/>
        </p:nvSpPr>
        <p:spPr>
          <a:xfrm>
            <a:off x="272507" y="1636811"/>
            <a:ext cx="8287022" cy="1035574"/>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136" name="Shape 136"/>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spcBef>
                <a:spcPts val="0"/>
              </a:spcBef>
              <a:buSzPct val="25000"/>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10</a:t>
            </a:fld>
            <a:endParaRPr lang="pl-PL" sz="1400" b="0" i="0" u="none" strike="noStrike" cap="none">
              <a:solidFill>
                <a:schemeClr val="lt1"/>
              </a:solidFill>
              <a:latin typeface="Calibri"/>
              <a:ea typeface="Calibri"/>
              <a:cs typeface="Calibri"/>
              <a:sym typeface="Calibri"/>
            </a:endParaRPr>
          </a:p>
        </p:txBody>
      </p:sp>
      <p:sp>
        <p:nvSpPr>
          <p:cNvPr id="137" name="Shape 137"/>
          <p:cNvSpPr txBox="1">
            <a:spLocks noGrp="1"/>
          </p:cNvSpPr>
          <p:nvPr>
            <p:ph type="body" idx="2"/>
          </p:nvPr>
        </p:nvSpPr>
        <p:spPr>
          <a:xfrm>
            <a:off x="272507" y="1570878"/>
            <a:ext cx="8691981" cy="4666434"/>
          </a:xfrm>
          <a:prstGeom prst="rect">
            <a:avLst/>
          </a:prstGeom>
          <a:noFill/>
          <a:ln>
            <a:noFill/>
          </a:ln>
        </p:spPr>
        <p:txBody>
          <a:bodyPr lIns="54850" tIns="91425" rIns="91425" bIns="45700" anchor="t" anchorCtr="0">
            <a:noAutofit/>
          </a:bodyPr>
          <a:lstStyle/>
          <a:p>
            <a:pPr marL="276860" indent="0">
              <a:buNone/>
            </a:pPr>
            <a:endParaRPr lang="pl-PL" sz="800" dirty="0"/>
          </a:p>
          <a:p>
            <a:pPr algn="just"/>
            <a:endParaRPr lang="pl-PL" sz="2000" dirty="0">
              <a:solidFill>
                <a:schemeClr val="tx1"/>
              </a:solidFill>
            </a:endParaRPr>
          </a:p>
          <a:p>
            <a:pPr marL="114300" indent="0">
              <a:buNone/>
            </a:pPr>
            <a:endParaRPr lang="pl-PL" sz="2000" b="0" i="0" u="none" strike="noStrike" cap="none" dirty="0">
              <a:solidFill>
                <a:schemeClr val="dk1"/>
              </a:solidFill>
              <a:latin typeface="Arial"/>
              <a:ea typeface="Arial"/>
              <a:cs typeface="Arial"/>
              <a:sym typeface="Arial"/>
            </a:endParaRPr>
          </a:p>
        </p:txBody>
      </p:sp>
      <p:pic>
        <p:nvPicPr>
          <p:cNvPr id="141" name="Shape 141"/>
          <p:cNvPicPr preferRelativeResize="0"/>
          <p:nvPr/>
        </p:nvPicPr>
        <p:blipFill rotWithShape="1">
          <a:blip r:embed="rId3">
            <a:alphaModFix/>
          </a:blip>
          <a:srcRect/>
          <a:stretch/>
        </p:blipFill>
        <p:spPr>
          <a:xfrm>
            <a:off x="282438" y="254968"/>
            <a:ext cx="822215" cy="935708"/>
          </a:xfrm>
          <a:prstGeom prst="rect">
            <a:avLst/>
          </a:prstGeom>
          <a:noFill/>
          <a:ln>
            <a:noFill/>
          </a:ln>
        </p:spPr>
      </p:pic>
      <p:sp>
        <p:nvSpPr>
          <p:cNvPr id="10" name="Symbol zastępczy zawartości 2"/>
          <p:cNvSpPr txBox="1">
            <a:spLocks/>
          </p:cNvSpPr>
          <p:nvPr/>
        </p:nvSpPr>
        <p:spPr>
          <a:xfrm>
            <a:off x="272507" y="1636811"/>
            <a:ext cx="6484953" cy="4759345"/>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438912" marR="0" lvl="0" indent="-162052" algn="l" rtl="0">
              <a:lnSpc>
                <a:spcPct val="100000"/>
              </a:lnSpc>
              <a:spcBef>
                <a:spcPts val="0"/>
              </a:spcBef>
              <a:spcAft>
                <a:spcPts val="0"/>
              </a:spcAft>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114300" algn="l" rtl="0">
              <a:lnSpc>
                <a:spcPct val="100000"/>
              </a:lnSpc>
              <a:spcBef>
                <a:spcPts val="560"/>
              </a:spcBef>
              <a:spcAft>
                <a:spcPts val="0"/>
              </a:spcAft>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82296" algn="l" rtl="0">
              <a:lnSpc>
                <a:spcPct val="100000"/>
              </a:lnSpc>
              <a:spcBef>
                <a:spcPts val="480"/>
              </a:spcBef>
              <a:spcAft>
                <a:spcPts val="0"/>
              </a:spcAft>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0452" algn="l" rtl="0">
              <a:lnSpc>
                <a:spcPct val="100000"/>
              </a:lnSpc>
              <a:spcBef>
                <a:spcPts val="400"/>
              </a:spcBef>
              <a:spcAft>
                <a:spcPts val="0"/>
              </a:spcAft>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67564"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5532"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762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74167"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72135"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pPr>
              <a:buFont typeface="Wingdings 2" pitchFamily="18" charset="2"/>
              <a:buNone/>
            </a:pPr>
            <a:r>
              <a:rPr lang="pl-PL" sz="2400" b="1" u="sng" dirty="0" smtClean="0">
                <a:solidFill>
                  <a:schemeClr val="tx1"/>
                </a:solidFill>
              </a:rPr>
              <a:t>UWAGA</a:t>
            </a:r>
          </a:p>
          <a:p>
            <a:pPr>
              <a:buFont typeface="Wingdings 2" pitchFamily="18" charset="2"/>
              <a:buNone/>
            </a:pPr>
            <a:endParaRPr lang="pl-PL" sz="2400" b="1" u="sng" dirty="0">
              <a:solidFill>
                <a:schemeClr val="tx1"/>
              </a:solidFill>
            </a:endParaRPr>
          </a:p>
          <a:p>
            <a:pPr>
              <a:buFont typeface="Wingdings 2" pitchFamily="18" charset="2"/>
              <a:buNone/>
            </a:pPr>
            <a:endParaRPr lang="pl-PL" sz="2400" dirty="0" smtClean="0">
              <a:solidFill>
                <a:schemeClr val="tx1"/>
              </a:solidFill>
            </a:endParaRPr>
          </a:p>
          <a:p>
            <a:pPr marL="0" algn="just">
              <a:buFont typeface="Wingdings 2" pitchFamily="18" charset="2"/>
              <a:buNone/>
            </a:pPr>
            <a:r>
              <a:rPr lang="pl-PL" sz="2400" b="1" dirty="0" smtClean="0"/>
              <a:t>Bezwzględnie nie można dopuścić strażaka</a:t>
            </a:r>
            <a:r>
              <a:rPr lang="pl-PL" sz="2400" dirty="0" smtClean="0"/>
              <a:t> do ćwiczeń, szkoleń czy brania udziału w akacjach ratowniczych bez aktualnego szkolenia bhp, badań lekarskich oraz środków ochrony indywidualnej wymaganych na danym stanowisku.</a:t>
            </a:r>
          </a:p>
          <a:p>
            <a:pPr marL="0" algn="just">
              <a:buFont typeface="Wingdings 2" pitchFamily="18" charset="2"/>
              <a:buNone/>
            </a:pPr>
            <a:endParaRPr lang="pl-PL" sz="2400" dirty="0" smtClean="0"/>
          </a:p>
        </p:txBody>
      </p:sp>
      <p:pic>
        <p:nvPicPr>
          <p:cNvPr id="11" name="Picture 2" descr="http://barexamtoolbox.com/wp-content/uploads/2012/07/1197500_13250170.jpg"/>
          <p:cNvPicPr>
            <a:picLocks noChangeAspect="1" noChangeArrowheads="1"/>
          </p:cNvPicPr>
          <p:nvPr/>
        </p:nvPicPr>
        <p:blipFill>
          <a:blip r:embed="rId4" cstate="print"/>
          <a:srcRect/>
          <a:stretch>
            <a:fillRect/>
          </a:stretch>
        </p:blipFill>
        <p:spPr bwMode="auto">
          <a:xfrm>
            <a:off x="7126312" y="1500174"/>
            <a:ext cx="2017688" cy="1513267"/>
          </a:xfrm>
          <a:prstGeom prst="rect">
            <a:avLst/>
          </a:prstGeom>
          <a:noFill/>
        </p:spPr>
      </p:pic>
      <p:pic>
        <p:nvPicPr>
          <p:cNvPr id="12" name="Picture 2" descr="http://barexamtoolbox.com/wp-content/uploads/2012/07/1197500_13250170.jpg"/>
          <p:cNvPicPr>
            <a:picLocks noChangeAspect="1" noChangeArrowheads="1"/>
          </p:cNvPicPr>
          <p:nvPr/>
        </p:nvPicPr>
        <p:blipFill>
          <a:blip r:embed="rId4" cstate="print"/>
          <a:srcRect/>
          <a:stretch>
            <a:fillRect/>
          </a:stretch>
        </p:blipFill>
        <p:spPr bwMode="auto">
          <a:xfrm>
            <a:off x="7077471" y="4941168"/>
            <a:ext cx="2017688" cy="1513267"/>
          </a:xfrm>
          <a:prstGeom prst="rect">
            <a:avLst/>
          </a:prstGeom>
          <a:noFill/>
        </p:spPr>
      </p:pic>
      <p:pic>
        <p:nvPicPr>
          <p:cNvPr id="13" name="Picture 2" descr="http://barexamtoolbox.com/wp-content/uploads/2012/07/1197500_13250170.jpg"/>
          <p:cNvPicPr>
            <a:picLocks noChangeAspect="1" noChangeArrowheads="1"/>
          </p:cNvPicPr>
          <p:nvPr/>
        </p:nvPicPr>
        <p:blipFill>
          <a:blip r:embed="rId4" cstate="print"/>
          <a:srcRect/>
          <a:stretch>
            <a:fillRect/>
          </a:stretch>
        </p:blipFill>
        <p:spPr bwMode="auto">
          <a:xfrm>
            <a:off x="7077471" y="3237957"/>
            <a:ext cx="2017688" cy="1513267"/>
          </a:xfrm>
          <a:prstGeom prst="rect">
            <a:avLst/>
          </a:prstGeom>
          <a:noFill/>
        </p:spPr>
      </p:pic>
    </p:spTree>
    <p:extLst>
      <p:ext uri="{BB962C8B-B14F-4D97-AF65-F5344CB8AC3E}">
        <p14:creationId xmlns:p14="http://schemas.microsoft.com/office/powerpoint/2010/main" val="1788064893"/>
      </p:ext>
    </p:extLst>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1331640" y="250030"/>
            <a:ext cx="7355160" cy="1090737"/>
          </a:xfrm>
          <a:prstGeom prst="rect">
            <a:avLst/>
          </a:prstGeom>
          <a:noFill/>
          <a:ln>
            <a:noFill/>
          </a:ln>
        </p:spPr>
        <p:txBody>
          <a:bodyPr lIns="91425" tIns="45700" rIns="45700" bIns="45700" anchor="ctr" anchorCtr="0">
            <a:noAutofit/>
          </a:bodyPr>
          <a:lstStyle/>
          <a:p>
            <a:pPr algn="ctr">
              <a:defRPr/>
            </a:pPr>
            <a:r>
              <a:rPr lang="pl-PL" sz="2800" dirty="0"/>
              <a:t>Obowiązki i uprawnienia </a:t>
            </a:r>
            <a:r>
              <a:rPr lang="pl-PL" sz="2800" dirty="0" smtClean="0"/>
              <a:t>przełożonego/ dowódcy i </a:t>
            </a:r>
            <a:r>
              <a:rPr lang="pl-PL" sz="2800" dirty="0"/>
              <a:t>podwładnego w zakresie </a:t>
            </a:r>
            <a:br>
              <a:rPr lang="pl-PL" sz="2800" dirty="0"/>
            </a:br>
            <a:r>
              <a:rPr lang="pl-PL" sz="2800" dirty="0"/>
              <a:t>bezpieczeństwa i higieny pracy </a:t>
            </a:r>
          </a:p>
        </p:txBody>
      </p:sp>
      <p:sp>
        <p:nvSpPr>
          <p:cNvPr id="135" name="Shape 135"/>
          <p:cNvSpPr/>
          <p:nvPr/>
        </p:nvSpPr>
        <p:spPr>
          <a:xfrm>
            <a:off x="272507" y="1636811"/>
            <a:ext cx="8287022" cy="1035574"/>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136" name="Shape 136"/>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spcBef>
                <a:spcPts val="0"/>
              </a:spcBef>
              <a:buSzPct val="25000"/>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11</a:t>
            </a:fld>
            <a:endParaRPr lang="pl-PL" sz="1400" b="0" i="0" u="none" strike="noStrike" cap="none">
              <a:solidFill>
                <a:schemeClr val="lt1"/>
              </a:solidFill>
              <a:latin typeface="Calibri"/>
              <a:ea typeface="Calibri"/>
              <a:cs typeface="Calibri"/>
              <a:sym typeface="Calibri"/>
            </a:endParaRPr>
          </a:p>
        </p:txBody>
      </p:sp>
      <p:sp>
        <p:nvSpPr>
          <p:cNvPr id="137" name="Shape 137"/>
          <p:cNvSpPr txBox="1">
            <a:spLocks noGrp="1"/>
          </p:cNvSpPr>
          <p:nvPr>
            <p:ph type="body" idx="2"/>
          </p:nvPr>
        </p:nvSpPr>
        <p:spPr>
          <a:xfrm>
            <a:off x="272507" y="1570878"/>
            <a:ext cx="8691981" cy="4666434"/>
          </a:xfrm>
          <a:prstGeom prst="rect">
            <a:avLst/>
          </a:prstGeom>
          <a:noFill/>
          <a:ln>
            <a:noFill/>
          </a:ln>
        </p:spPr>
        <p:txBody>
          <a:bodyPr lIns="54850" tIns="91425" rIns="91425" bIns="45700" anchor="t" anchorCtr="0">
            <a:noAutofit/>
          </a:bodyPr>
          <a:lstStyle/>
          <a:p>
            <a:pPr marL="276860" indent="0">
              <a:buNone/>
            </a:pPr>
            <a:endParaRPr lang="pl-PL" sz="800" dirty="0"/>
          </a:p>
          <a:p>
            <a:pPr algn="just"/>
            <a:endParaRPr lang="pl-PL" sz="2000" dirty="0">
              <a:solidFill>
                <a:schemeClr val="tx1"/>
              </a:solidFill>
            </a:endParaRPr>
          </a:p>
          <a:p>
            <a:pPr marL="114300" indent="0">
              <a:buNone/>
            </a:pPr>
            <a:endParaRPr lang="pl-PL" sz="2000" b="0" i="0" u="none" strike="noStrike" cap="none" dirty="0">
              <a:solidFill>
                <a:schemeClr val="dk1"/>
              </a:solidFill>
              <a:latin typeface="Arial"/>
              <a:ea typeface="Arial"/>
              <a:cs typeface="Arial"/>
              <a:sym typeface="Arial"/>
            </a:endParaRPr>
          </a:p>
        </p:txBody>
      </p:sp>
      <p:pic>
        <p:nvPicPr>
          <p:cNvPr id="141" name="Shape 141"/>
          <p:cNvPicPr preferRelativeResize="0"/>
          <p:nvPr/>
        </p:nvPicPr>
        <p:blipFill rotWithShape="1">
          <a:blip r:embed="rId3">
            <a:alphaModFix/>
          </a:blip>
          <a:srcRect/>
          <a:stretch/>
        </p:blipFill>
        <p:spPr>
          <a:xfrm>
            <a:off x="282438" y="254968"/>
            <a:ext cx="822215" cy="935708"/>
          </a:xfrm>
          <a:prstGeom prst="rect">
            <a:avLst/>
          </a:prstGeom>
          <a:noFill/>
          <a:ln>
            <a:noFill/>
          </a:ln>
        </p:spPr>
      </p:pic>
      <p:sp>
        <p:nvSpPr>
          <p:cNvPr id="9" name="Symbol zastępczy zawartości 2"/>
          <p:cNvSpPr txBox="1">
            <a:spLocks/>
          </p:cNvSpPr>
          <p:nvPr/>
        </p:nvSpPr>
        <p:spPr>
          <a:xfrm>
            <a:off x="272506" y="1527176"/>
            <a:ext cx="8691981" cy="5330824"/>
          </a:xfrm>
          <a:prstGeom prst="rect">
            <a:avLst/>
          </a:prstGeom>
          <a:noFill/>
          <a:ln>
            <a:noFill/>
          </a:ln>
        </p:spPr>
        <p:txBody>
          <a:bodyPr lIns="91425" tIns="91425" rIns="91425" bIns="91425" anchor="t" anchorCtr="0">
            <a:normAutofit fontScale="92500" lnSpcReduction="20000"/>
          </a:bodyPr>
          <a:lstStyle>
            <a:defPPr marR="0" lvl="0" algn="l" rtl="0">
              <a:lnSpc>
                <a:spcPct val="100000"/>
              </a:lnSpc>
              <a:spcBef>
                <a:spcPts val="0"/>
              </a:spcBef>
              <a:spcAft>
                <a:spcPts val="0"/>
              </a:spcAft>
            </a:defPPr>
            <a:lvl1pPr marL="438912" marR="0" lvl="0" indent="-162052" algn="l" rtl="0">
              <a:lnSpc>
                <a:spcPct val="100000"/>
              </a:lnSpc>
              <a:spcBef>
                <a:spcPts val="0"/>
              </a:spcBef>
              <a:spcAft>
                <a:spcPts val="0"/>
              </a:spcAft>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114300" algn="l" rtl="0">
              <a:lnSpc>
                <a:spcPct val="100000"/>
              </a:lnSpc>
              <a:spcBef>
                <a:spcPts val="560"/>
              </a:spcBef>
              <a:spcAft>
                <a:spcPts val="0"/>
              </a:spcAft>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82296" algn="l" rtl="0">
              <a:lnSpc>
                <a:spcPct val="100000"/>
              </a:lnSpc>
              <a:spcBef>
                <a:spcPts val="480"/>
              </a:spcBef>
              <a:spcAft>
                <a:spcPts val="0"/>
              </a:spcAft>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0452" algn="l" rtl="0">
              <a:lnSpc>
                <a:spcPct val="100000"/>
              </a:lnSpc>
              <a:spcBef>
                <a:spcPts val="400"/>
              </a:spcBef>
              <a:spcAft>
                <a:spcPts val="0"/>
              </a:spcAft>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67564"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5532"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762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74167"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72135"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pPr>
              <a:buFont typeface="Wingdings 2" pitchFamily="18" charset="2"/>
              <a:buNone/>
              <a:defRPr/>
            </a:pPr>
            <a:r>
              <a:rPr lang="pl-PL" sz="2400" b="1" u="sng" dirty="0" smtClean="0">
                <a:solidFill>
                  <a:schemeClr val="tx1"/>
                </a:solidFill>
              </a:rPr>
              <a:t>Obowiązki podwładnego:</a:t>
            </a:r>
          </a:p>
          <a:p>
            <a:pPr>
              <a:buFont typeface="Wingdings 2" pitchFamily="18" charset="2"/>
              <a:buNone/>
              <a:defRPr/>
            </a:pPr>
            <a:endParaRPr lang="pl-PL" sz="800" b="1" u="sng" dirty="0" smtClean="0">
              <a:solidFill>
                <a:srgbClr val="92D050"/>
              </a:solidFill>
            </a:endParaRPr>
          </a:p>
          <a:p>
            <a:pPr marL="0" algn="just">
              <a:buFont typeface="Wingdings 2" pitchFamily="18" charset="2"/>
              <a:buNone/>
              <a:defRPr/>
            </a:pPr>
            <a:r>
              <a:rPr lang="pl-PL" sz="2400" b="1" dirty="0" smtClean="0"/>
              <a:t>Podstawowym obowiązkiem podwładnego </a:t>
            </a:r>
            <a:r>
              <a:rPr lang="pl-PL" sz="2000" dirty="0" smtClean="0"/>
              <a:t>jest przestrzeganie przepisów i zasad bezpieczeństwa i higieny pracy oraz zdyscyplinowanie.</a:t>
            </a:r>
            <a:endParaRPr lang="pl-PL" sz="2000" dirty="0" smtClean="0">
              <a:solidFill>
                <a:srgbClr val="002060"/>
              </a:solidFill>
            </a:endParaRPr>
          </a:p>
          <a:p>
            <a:pPr algn="just">
              <a:buFont typeface="Wingdings 2" pitchFamily="18" charset="2"/>
              <a:buNone/>
              <a:defRPr/>
            </a:pPr>
            <a:endParaRPr lang="pl-PL" sz="800" b="1" dirty="0" smtClean="0">
              <a:solidFill>
                <a:srgbClr val="002060"/>
              </a:solidFill>
            </a:endParaRPr>
          </a:p>
          <a:p>
            <a:pPr algn="just">
              <a:buFont typeface="Wingdings 2" pitchFamily="18" charset="2"/>
              <a:buNone/>
              <a:defRPr/>
            </a:pPr>
            <a:r>
              <a:rPr lang="pl-PL" sz="2400" b="1" dirty="0" smtClean="0">
                <a:solidFill>
                  <a:schemeClr val="tx1"/>
                </a:solidFill>
              </a:rPr>
              <a:t>Obowiązki szczegółowe:</a:t>
            </a:r>
          </a:p>
          <a:p>
            <a:pPr algn="just">
              <a:buFont typeface="Wingdings 2" pitchFamily="18" charset="2"/>
              <a:buNone/>
              <a:defRPr/>
            </a:pPr>
            <a:endParaRPr lang="pl-PL" sz="900" b="1" dirty="0" smtClean="0">
              <a:solidFill>
                <a:schemeClr val="tx1"/>
              </a:solidFill>
            </a:endParaRPr>
          </a:p>
          <a:p>
            <a:pPr algn="just">
              <a:defRPr/>
            </a:pPr>
            <a:r>
              <a:rPr lang="pl-PL" sz="2000" dirty="0" smtClean="0"/>
              <a:t>Znajomość przepisów i zasad bhp, branie udziału w szkoleniu z tego zakresu.</a:t>
            </a:r>
          </a:p>
          <a:p>
            <a:pPr algn="just">
              <a:defRPr/>
            </a:pPr>
            <a:endParaRPr lang="pl-PL" sz="900" dirty="0" smtClean="0"/>
          </a:p>
          <a:p>
            <a:pPr algn="just">
              <a:defRPr/>
            </a:pPr>
            <a:r>
              <a:rPr lang="pl-PL" sz="2000" dirty="0" smtClean="0"/>
              <a:t>Wykonywanie pracy w sposób zgodny z przepisami i zasadami bhp oraz stosowanie się do wydawanych w tym zakresie poleceń i wskazówek przełożonych.</a:t>
            </a:r>
          </a:p>
          <a:p>
            <a:pPr algn="just">
              <a:defRPr/>
            </a:pPr>
            <a:endParaRPr lang="pl-PL" sz="900" dirty="0" smtClean="0"/>
          </a:p>
          <a:p>
            <a:pPr algn="just">
              <a:defRPr/>
            </a:pPr>
            <a:r>
              <a:rPr lang="pl-PL" sz="2000" dirty="0" smtClean="0"/>
              <a:t>Dbanie o należyty stan maszyn, urządzeń, narzędzi i sprzętu oraz o porządek i ład w miejscu pracy.</a:t>
            </a:r>
          </a:p>
          <a:p>
            <a:pPr algn="just">
              <a:defRPr/>
            </a:pPr>
            <a:endParaRPr lang="pl-PL" sz="900" dirty="0" smtClean="0"/>
          </a:p>
          <a:p>
            <a:pPr algn="just">
              <a:defRPr/>
            </a:pPr>
            <a:r>
              <a:rPr lang="pl-PL" sz="2000" dirty="0"/>
              <a:t> Stosowanie środków ochrony zbiorowej, a także używanie przydzielonych środków ochrony indywidualnej oraz odzieży i obuwia roboczego zgodnie z ich przeznaczeniem</a:t>
            </a:r>
            <a:r>
              <a:rPr lang="pl-PL" sz="2000" dirty="0" smtClean="0"/>
              <a:t>.</a:t>
            </a:r>
          </a:p>
          <a:p>
            <a:pPr algn="just">
              <a:defRPr/>
            </a:pPr>
            <a:endParaRPr lang="pl-PL" sz="900" dirty="0" smtClean="0"/>
          </a:p>
          <a:p>
            <a:pPr algn="just">
              <a:defRPr/>
            </a:pPr>
            <a:r>
              <a:rPr lang="pl-PL" sz="2000" dirty="0"/>
              <a:t> Poddawanie się okresowym badaniom lekarskim</a:t>
            </a:r>
            <a:r>
              <a:rPr lang="pl-PL" sz="2000" dirty="0" smtClean="0"/>
              <a:t>.</a:t>
            </a:r>
          </a:p>
          <a:p>
            <a:pPr algn="just">
              <a:defRPr/>
            </a:pPr>
            <a:endParaRPr lang="pl-PL" sz="900" dirty="0" smtClean="0"/>
          </a:p>
          <a:p>
            <a:pPr algn="just">
              <a:defRPr/>
            </a:pPr>
            <a:r>
              <a:rPr lang="pl-PL" sz="2000" dirty="0"/>
              <a:t>Niezwłoczne zawiadomienie przełożonego /dowódcy o zauważonym wypadku albo zagrożeniu życia lub zdrowia ludzkiego oraz ostrzeżenie współpracowników i innych osób znajdujących się w rejonie zagrożenia o grożącym im niebezpieczeństwie.</a:t>
            </a:r>
          </a:p>
          <a:p>
            <a:pPr algn="just">
              <a:defRPr/>
            </a:pPr>
            <a:endParaRPr lang="pl-PL" sz="2000" dirty="0"/>
          </a:p>
          <a:p>
            <a:pPr algn="just">
              <a:defRPr/>
            </a:pPr>
            <a:endParaRPr lang="pl-PL" sz="2000" dirty="0"/>
          </a:p>
          <a:p>
            <a:pPr algn="just">
              <a:defRPr/>
            </a:pPr>
            <a:endParaRPr lang="pl-PL" sz="2000" dirty="0" smtClean="0"/>
          </a:p>
          <a:p>
            <a:pPr algn="just">
              <a:defRPr/>
            </a:pPr>
            <a:endParaRPr lang="pl-PL" sz="2000" b="1" dirty="0" smtClean="0">
              <a:solidFill>
                <a:srgbClr val="002060"/>
              </a:solidFill>
            </a:endParaRPr>
          </a:p>
          <a:p>
            <a:pPr algn="just">
              <a:defRPr/>
            </a:pPr>
            <a:endParaRPr lang="pl-PL" sz="2400" dirty="0" smtClean="0"/>
          </a:p>
        </p:txBody>
      </p:sp>
    </p:spTree>
    <p:extLst>
      <p:ext uri="{BB962C8B-B14F-4D97-AF65-F5344CB8AC3E}">
        <p14:creationId xmlns:p14="http://schemas.microsoft.com/office/powerpoint/2010/main" val="1398870521"/>
      </p:ext>
    </p:extLst>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1331640" y="250030"/>
            <a:ext cx="7355160" cy="1090737"/>
          </a:xfrm>
          <a:prstGeom prst="rect">
            <a:avLst/>
          </a:prstGeom>
          <a:noFill/>
          <a:ln>
            <a:noFill/>
          </a:ln>
        </p:spPr>
        <p:txBody>
          <a:bodyPr lIns="91425" tIns="45700" rIns="45700" bIns="45700" anchor="ctr" anchorCtr="0">
            <a:noAutofit/>
          </a:bodyPr>
          <a:lstStyle/>
          <a:p>
            <a:pPr algn="ctr">
              <a:defRPr/>
            </a:pPr>
            <a:r>
              <a:rPr lang="pl-PL" sz="2800" dirty="0" smtClean="0"/>
              <a:t>Zagrożenia i czynniki szkodliwe w czasie działań ratowniczych i ćwiczeń </a:t>
            </a:r>
            <a:endParaRPr lang="pl-PL" sz="2800" dirty="0"/>
          </a:p>
        </p:txBody>
      </p:sp>
      <p:sp>
        <p:nvSpPr>
          <p:cNvPr id="135" name="Shape 135"/>
          <p:cNvSpPr/>
          <p:nvPr/>
        </p:nvSpPr>
        <p:spPr>
          <a:xfrm>
            <a:off x="272507" y="1636811"/>
            <a:ext cx="8287022" cy="1035574"/>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136" name="Shape 136"/>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spcBef>
                <a:spcPts val="0"/>
              </a:spcBef>
              <a:buSzPct val="25000"/>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12</a:t>
            </a:fld>
            <a:endParaRPr lang="pl-PL" sz="1400" b="0" i="0" u="none" strike="noStrike" cap="none">
              <a:solidFill>
                <a:schemeClr val="lt1"/>
              </a:solidFill>
              <a:latin typeface="Calibri"/>
              <a:ea typeface="Calibri"/>
              <a:cs typeface="Calibri"/>
              <a:sym typeface="Calibri"/>
            </a:endParaRPr>
          </a:p>
        </p:txBody>
      </p:sp>
      <p:sp>
        <p:nvSpPr>
          <p:cNvPr id="137" name="Shape 137"/>
          <p:cNvSpPr txBox="1">
            <a:spLocks noGrp="1"/>
          </p:cNvSpPr>
          <p:nvPr>
            <p:ph type="body" idx="2"/>
          </p:nvPr>
        </p:nvSpPr>
        <p:spPr>
          <a:xfrm>
            <a:off x="272507" y="1570878"/>
            <a:ext cx="8691981" cy="4666434"/>
          </a:xfrm>
          <a:prstGeom prst="rect">
            <a:avLst/>
          </a:prstGeom>
          <a:noFill/>
          <a:ln>
            <a:noFill/>
          </a:ln>
        </p:spPr>
        <p:txBody>
          <a:bodyPr lIns="54850" tIns="91425" rIns="91425" bIns="45700" anchor="t" anchorCtr="0">
            <a:noAutofit/>
          </a:bodyPr>
          <a:lstStyle/>
          <a:p>
            <a:pPr marL="276860" indent="0">
              <a:buNone/>
            </a:pPr>
            <a:endParaRPr lang="pl-PL" sz="800" dirty="0"/>
          </a:p>
          <a:p>
            <a:pPr algn="just"/>
            <a:endParaRPr lang="pl-PL" sz="2000" dirty="0">
              <a:solidFill>
                <a:schemeClr val="tx1"/>
              </a:solidFill>
            </a:endParaRPr>
          </a:p>
          <a:p>
            <a:pPr marL="114300" indent="0">
              <a:buNone/>
            </a:pPr>
            <a:endParaRPr lang="pl-PL" sz="2000" b="0" i="0" u="none" strike="noStrike" cap="none" dirty="0">
              <a:solidFill>
                <a:schemeClr val="dk1"/>
              </a:solidFill>
              <a:latin typeface="Arial"/>
              <a:ea typeface="Arial"/>
              <a:cs typeface="Arial"/>
              <a:sym typeface="Arial"/>
            </a:endParaRPr>
          </a:p>
        </p:txBody>
      </p:sp>
      <p:pic>
        <p:nvPicPr>
          <p:cNvPr id="141" name="Shape 141"/>
          <p:cNvPicPr preferRelativeResize="0"/>
          <p:nvPr/>
        </p:nvPicPr>
        <p:blipFill rotWithShape="1">
          <a:blip r:embed="rId3">
            <a:alphaModFix/>
          </a:blip>
          <a:srcRect/>
          <a:stretch/>
        </p:blipFill>
        <p:spPr>
          <a:xfrm>
            <a:off x="282438" y="254968"/>
            <a:ext cx="822215" cy="935708"/>
          </a:xfrm>
          <a:prstGeom prst="rect">
            <a:avLst/>
          </a:prstGeom>
          <a:noFill/>
          <a:ln>
            <a:noFill/>
          </a:ln>
        </p:spPr>
      </p:pic>
      <p:sp>
        <p:nvSpPr>
          <p:cNvPr id="8" name="Symbol zastępczy zawartości 2"/>
          <p:cNvSpPr txBox="1">
            <a:spLocks/>
          </p:cNvSpPr>
          <p:nvPr/>
        </p:nvSpPr>
        <p:spPr>
          <a:xfrm>
            <a:off x="272507" y="1636811"/>
            <a:ext cx="8691981" cy="4817997"/>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438912" marR="0" lvl="0" indent="-162052" algn="l" rtl="0">
              <a:lnSpc>
                <a:spcPct val="100000"/>
              </a:lnSpc>
              <a:spcBef>
                <a:spcPts val="0"/>
              </a:spcBef>
              <a:spcAft>
                <a:spcPts val="0"/>
              </a:spcAft>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114300" algn="l" rtl="0">
              <a:lnSpc>
                <a:spcPct val="100000"/>
              </a:lnSpc>
              <a:spcBef>
                <a:spcPts val="560"/>
              </a:spcBef>
              <a:spcAft>
                <a:spcPts val="0"/>
              </a:spcAft>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82296" algn="l" rtl="0">
              <a:lnSpc>
                <a:spcPct val="100000"/>
              </a:lnSpc>
              <a:spcBef>
                <a:spcPts val="480"/>
              </a:spcBef>
              <a:spcAft>
                <a:spcPts val="0"/>
              </a:spcAft>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0452" algn="l" rtl="0">
              <a:lnSpc>
                <a:spcPct val="100000"/>
              </a:lnSpc>
              <a:spcBef>
                <a:spcPts val="400"/>
              </a:spcBef>
              <a:spcAft>
                <a:spcPts val="0"/>
              </a:spcAft>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67564"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5532"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762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74167"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72135"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pPr marL="0" algn="just">
              <a:buFont typeface="Noto Sans Symbols"/>
              <a:buNone/>
            </a:pPr>
            <a:r>
              <a:rPr lang="pl-PL" sz="2400" b="1" u="sng" dirty="0" smtClean="0">
                <a:solidFill>
                  <a:schemeClr val="tx1"/>
                </a:solidFill>
              </a:rPr>
              <a:t>Zagrożenia czynnikami występującymi w procesach pracy</a:t>
            </a:r>
            <a:endParaRPr lang="pl-PL" dirty="0" smtClean="0">
              <a:solidFill>
                <a:schemeClr val="tx1"/>
              </a:solidFill>
            </a:endParaRPr>
          </a:p>
        </p:txBody>
      </p:sp>
      <p:sp>
        <p:nvSpPr>
          <p:cNvPr id="10" name="Prostokąt 9"/>
          <p:cNvSpPr/>
          <p:nvPr/>
        </p:nvSpPr>
        <p:spPr>
          <a:xfrm>
            <a:off x="428597" y="2348880"/>
            <a:ext cx="8358247" cy="830997"/>
          </a:xfrm>
          <a:prstGeom prst="rect">
            <a:avLst/>
          </a:prstGeom>
        </p:spPr>
        <p:txBody>
          <a:bodyPr wrap="square">
            <a:spAutoFit/>
          </a:bodyPr>
          <a:lstStyle/>
          <a:p>
            <a:pPr algn="just"/>
            <a:r>
              <a:rPr lang="pl-PL" sz="2400" b="1" dirty="0" smtClean="0">
                <a:latin typeface="Calibri" pitchFamily="34" charset="0"/>
              </a:rPr>
              <a:t>Zagrożenie </a:t>
            </a:r>
            <a:r>
              <a:rPr lang="pl-PL" sz="2400" dirty="0" smtClean="0">
                <a:latin typeface="Calibri" pitchFamily="34" charset="0"/>
              </a:rPr>
              <a:t>- stan środowiska pracy, który może spowodować wypadek lub chorobę.</a:t>
            </a:r>
            <a:endParaRPr lang="pl-PL" sz="2400" dirty="0">
              <a:latin typeface="Calibri" pitchFamily="34" charset="0"/>
            </a:endParaRPr>
          </a:p>
        </p:txBody>
      </p:sp>
      <p:sp>
        <p:nvSpPr>
          <p:cNvPr id="11" name="Prostokąt 10"/>
          <p:cNvSpPr/>
          <p:nvPr/>
        </p:nvSpPr>
        <p:spPr>
          <a:xfrm>
            <a:off x="443031" y="3617181"/>
            <a:ext cx="8516325" cy="857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b="1" dirty="0" smtClean="0">
                <a:solidFill>
                  <a:schemeClr val="tx1"/>
                </a:solidFill>
                <a:latin typeface="Calibri" pitchFamily="34" charset="0"/>
              </a:rPr>
              <a:t>Czynniki zagrożenia zawodowego dzieli się na dwie grupy:</a:t>
            </a:r>
            <a:endParaRPr lang="pl-PL" sz="2400" b="1" dirty="0">
              <a:solidFill>
                <a:schemeClr val="tx1"/>
              </a:solidFill>
              <a:latin typeface="Calibri" pitchFamily="34" charset="0"/>
            </a:endParaRPr>
          </a:p>
        </p:txBody>
      </p:sp>
      <p:sp>
        <p:nvSpPr>
          <p:cNvPr id="12" name="Prostokąt 11"/>
          <p:cNvSpPr/>
          <p:nvPr/>
        </p:nvSpPr>
        <p:spPr>
          <a:xfrm>
            <a:off x="443031" y="4797152"/>
            <a:ext cx="4000528" cy="9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b="1" dirty="0" smtClean="0">
                <a:solidFill>
                  <a:schemeClr val="tx1"/>
                </a:solidFill>
                <a:latin typeface="Calibri" pitchFamily="34" charset="0"/>
              </a:rPr>
              <a:t>czynniki powodujące wypadki</a:t>
            </a:r>
            <a:endParaRPr lang="pl-PL" sz="2400" b="1" dirty="0">
              <a:solidFill>
                <a:schemeClr val="tx1"/>
              </a:solidFill>
              <a:latin typeface="Calibri" pitchFamily="34" charset="0"/>
            </a:endParaRPr>
          </a:p>
        </p:txBody>
      </p:sp>
      <p:sp>
        <p:nvSpPr>
          <p:cNvPr id="13" name="Prostokąt 12"/>
          <p:cNvSpPr/>
          <p:nvPr/>
        </p:nvSpPr>
        <p:spPr>
          <a:xfrm>
            <a:off x="4601638" y="4797152"/>
            <a:ext cx="4357719" cy="9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b="1" dirty="0" smtClean="0">
                <a:solidFill>
                  <a:schemeClr val="tx1"/>
                </a:solidFill>
                <a:latin typeface="Calibri" pitchFamily="34" charset="0"/>
              </a:rPr>
              <a:t>czynniki powodujące choroby</a:t>
            </a:r>
          </a:p>
          <a:p>
            <a:pPr algn="ctr"/>
            <a:r>
              <a:rPr lang="pl-PL" sz="2400" b="1" dirty="0" smtClean="0">
                <a:solidFill>
                  <a:schemeClr val="tx1"/>
                </a:solidFill>
                <a:latin typeface="Calibri" pitchFamily="34" charset="0"/>
              </a:rPr>
              <a:t>(w tym choroby zawodowe)</a:t>
            </a:r>
            <a:endParaRPr lang="pl-PL" sz="2400" b="1" dirty="0">
              <a:solidFill>
                <a:schemeClr val="tx1"/>
              </a:solidFill>
              <a:latin typeface="Calibri" pitchFamily="34" charset="0"/>
            </a:endParaRPr>
          </a:p>
        </p:txBody>
      </p:sp>
    </p:spTree>
    <p:extLst>
      <p:ext uri="{BB962C8B-B14F-4D97-AF65-F5344CB8AC3E}">
        <p14:creationId xmlns:p14="http://schemas.microsoft.com/office/powerpoint/2010/main" val="2776515061"/>
      </p:ext>
    </p:extLst>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1331640" y="250030"/>
            <a:ext cx="7355160" cy="1090737"/>
          </a:xfrm>
          <a:prstGeom prst="rect">
            <a:avLst/>
          </a:prstGeom>
          <a:noFill/>
          <a:ln>
            <a:noFill/>
          </a:ln>
        </p:spPr>
        <p:txBody>
          <a:bodyPr lIns="91425" tIns="45700" rIns="45700" bIns="45700" anchor="ctr" anchorCtr="0">
            <a:noAutofit/>
          </a:bodyPr>
          <a:lstStyle/>
          <a:p>
            <a:pPr algn="ctr">
              <a:defRPr/>
            </a:pPr>
            <a:r>
              <a:rPr lang="pl-PL" sz="2800" dirty="0" smtClean="0"/>
              <a:t>Zagrożenia i czynniki szkodliwe w czasie działań ratowniczych i ćwiczeń </a:t>
            </a:r>
            <a:endParaRPr lang="pl-PL" sz="2800" dirty="0"/>
          </a:p>
        </p:txBody>
      </p:sp>
      <p:sp>
        <p:nvSpPr>
          <p:cNvPr id="135" name="Shape 135"/>
          <p:cNvSpPr/>
          <p:nvPr/>
        </p:nvSpPr>
        <p:spPr>
          <a:xfrm>
            <a:off x="272507" y="1636811"/>
            <a:ext cx="8287022" cy="1035574"/>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136" name="Shape 136"/>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spcBef>
                <a:spcPts val="0"/>
              </a:spcBef>
              <a:buSzPct val="25000"/>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13</a:t>
            </a:fld>
            <a:endParaRPr lang="pl-PL" sz="1400" b="0" i="0" u="none" strike="noStrike" cap="none">
              <a:solidFill>
                <a:schemeClr val="lt1"/>
              </a:solidFill>
              <a:latin typeface="Calibri"/>
              <a:ea typeface="Calibri"/>
              <a:cs typeface="Calibri"/>
              <a:sym typeface="Calibri"/>
            </a:endParaRPr>
          </a:p>
        </p:txBody>
      </p:sp>
      <p:sp>
        <p:nvSpPr>
          <p:cNvPr id="137" name="Shape 137"/>
          <p:cNvSpPr txBox="1">
            <a:spLocks noGrp="1"/>
          </p:cNvSpPr>
          <p:nvPr>
            <p:ph type="body" idx="2"/>
          </p:nvPr>
        </p:nvSpPr>
        <p:spPr>
          <a:xfrm>
            <a:off x="142845" y="1570878"/>
            <a:ext cx="8821644" cy="5227166"/>
          </a:xfrm>
          <a:prstGeom prst="rect">
            <a:avLst/>
          </a:prstGeom>
          <a:noFill/>
          <a:ln>
            <a:noFill/>
          </a:ln>
        </p:spPr>
        <p:txBody>
          <a:bodyPr lIns="54850" tIns="91425" rIns="91425" bIns="45700" anchor="t" anchorCtr="0">
            <a:noAutofit/>
          </a:bodyPr>
          <a:lstStyle/>
          <a:p>
            <a:pPr marL="276860" indent="0">
              <a:buNone/>
            </a:pPr>
            <a:endParaRPr lang="pl-PL" sz="800" dirty="0"/>
          </a:p>
          <a:p>
            <a:pPr algn="just"/>
            <a:endParaRPr lang="pl-PL" sz="2000" dirty="0">
              <a:solidFill>
                <a:schemeClr val="tx1"/>
              </a:solidFill>
            </a:endParaRPr>
          </a:p>
          <a:p>
            <a:pPr marL="114300" indent="0">
              <a:buNone/>
            </a:pPr>
            <a:endParaRPr lang="pl-PL" sz="2000" b="0" i="0" u="none" strike="noStrike" cap="none" dirty="0">
              <a:solidFill>
                <a:schemeClr val="dk1"/>
              </a:solidFill>
              <a:latin typeface="Arial"/>
              <a:ea typeface="Arial"/>
              <a:cs typeface="Arial"/>
              <a:sym typeface="Arial"/>
            </a:endParaRPr>
          </a:p>
        </p:txBody>
      </p:sp>
      <p:pic>
        <p:nvPicPr>
          <p:cNvPr id="141" name="Shape 141"/>
          <p:cNvPicPr preferRelativeResize="0"/>
          <p:nvPr/>
        </p:nvPicPr>
        <p:blipFill rotWithShape="1">
          <a:blip r:embed="rId3">
            <a:alphaModFix/>
          </a:blip>
          <a:srcRect/>
          <a:stretch/>
        </p:blipFill>
        <p:spPr>
          <a:xfrm>
            <a:off x="282438" y="254968"/>
            <a:ext cx="822215" cy="935708"/>
          </a:xfrm>
          <a:prstGeom prst="rect">
            <a:avLst/>
          </a:prstGeom>
          <a:noFill/>
          <a:ln>
            <a:noFill/>
          </a:ln>
        </p:spPr>
      </p:pic>
      <p:sp>
        <p:nvSpPr>
          <p:cNvPr id="14" name="Symbol zastępczy zawartości 4"/>
          <p:cNvSpPr txBox="1">
            <a:spLocks/>
          </p:cNvSpPr>
          <p:nvPr/>
        </p:nvSpPr>
        <p:spPr>
          <a:xfrm>
            <a:off x="142844" y="1428736"/>
            <a:ext cx="8858312" cy="857256"/>
          </a:xfrm>
          <a:prstGeom prst="rect">
            <a:avLst/>
          </a:prstGeom>
          <a:noFill/>
          <a:ln>
            <a:noFill/>
          </a:ln>
        </p:spPr>
        <p:txBody>
          <a:bodyPr lIns="91425" tIns="91425" rIns="91425" bIns="91425" anchor="t" anchorCtr="0">
            <a:normAutofit/>
          </a:bodyPr>
          <a:lstStyle>
            <a:defPPr marR="0" lvl="0" algn="l" rtl="0">
              <a:lnSpc>
                <a:spcPct val="100000"/>
              </a:lnSpc>
              <a:spcBef>
                <a:spcPts val="0"/>
              </a:spcBef>
              <a:spcAft>
                <a:spcPts val="0"/>
              </a:spcAft>
            </a:defPPr>
            <a:lvl1pPr marL="438912" marR="0" lvl="0" indent="-162052" algn="l" rtl="0">
              <a:lnSpc>
                <a:spcPct val="100000"/>
              </a:lnSpc>
              <a:spcBef>
                <a:spcPts val="0"/>
              </a:spcBef>
              <a:spcAft>
                <a:spcPts val="0"/>
              </a:spcAft>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114300" algn="l" rtl="0">
              <a:lnSpc>
                <a:spcPct val="100000"/>
              </a:lnSpc>
              <a:spcBef>
                <a:spcPts val="560"/>
              </a:spcBef>
              <a:spcAft>
                <a:spcPts val="0"/>
              </a:spcAft>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82296" algn="l" rtl="0">
              <a:lnSpc>
                <a:spcPct val="100000"/>
              </a:lnSpc>
              <a:spcBef>
                <a:spcPts val="480"/>
              </a:spcBef>
              <a:spcAft>
                <a:spcPts val="0"/>
              </a:spcAft>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0452" algn="l" rtl="0">
              <a:lnSpc>
                <a:spcPct val="100000"/>
              </a:lnSpc>
              <a:spcBef>
                <a:spcPts val="400"/>
              </a:spcBef>
              <a:spcAft>
                <a:spcPts val="0"/>
              </a:spcAft>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67564"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5532"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762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74167"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72135"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pPr algn="ctr">
              <a:buFont typeface="Noto Sans Symbols"/>
              <a:buNone/>
            </a:pPr>
            <a:r>
              <a:rPr lang="pl-PL" sz="2000" b="1" dirty="0" smtClean="0">
                <a:solidFill>
                  <a:schemeClr val="tx1"/>
                </a:solidFill>
              </a:rPr>
              <a:t>Czynniki stwarzające zagrożenie dla zdrowia występujące w środowisku pracy dzielimy na:</a:t>
            </a:r>
          </a:p>
          <a:p>
            <a:pPr algn="ctr">
              <a:buFont typeface="Noto Sans Symbols"/>
              <a:buNone/>
            </a:pPr>
            <a:endParaRPr lang="pl-PL" sz="2800" b="1" dirty="0" smtClean="0"/>
          </a:p>
          <a:p>
            <a:pPr>
              <a:buFont typeface="Noto Sans Symbols"/>
              <a:buNone/>
            </a:pPr>
            <a:endParaRPr lang="pl-PL" dirty="0"/>
          </a:p>
        </p:txBody>
      </p:sp>
      <p:cxnSp>
        <p:nvCxnSpPr>
          <p:cNvPr id="15" name="Łącznik prosty ze strzałką 14"/>
          <p:cNvCxnSpPr/>
          <p:nvPr/>
        </p:nvCxnSpPr>
        <p:spPr>
          <a:xfrm rot="10800000" flipV="1">
            <a:off x="1857356" y="1928802"/>
            <a:ext cx="785819" cy="214314"/>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6" name="Prostokąt zaokrąglony 15"/>
          <p:cNvSpPr/>
          <p:nvPr/>
        </p:nvSpPr>
        <p:spPr>
          <a:xfrm>
            <a:off x="142844" y="2202357"/>
            <a:ext cx="2714612" cy="44427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800" b="1" dirty="0" smtClean="0">
                <a:solidFill>
                  <a:schemeClr val="tx1"/>
                </a:solidFill>
                <a:latin typeface="Calibri" pitchFamily="34" charset="0"/>
              </a:rPr>
              <a:t>Czynniki niebezpieczne:</a:t>
            </a:r>
          </a:p>
          <a:p>
            <a:pPr algn="ctr"/>
            <a:r>
              <a:rPr lang="pl-PL" sz="1800" dirty="0" smtClean="0">
                <a:solidFill>
                  <a:schemeClr val="tx1"/>
                </a:solidFill>
                <a:latin typeface="Calibri" pitchFamily="34" charset="0"/>
              </a:rPr>
              <a:t>to czynniki, których oddziaływanie na pracującego bezpośrednio prowadzi lub może prowadzić do </a:t>
            </a:r>
            <a:r>
              <a:rPr lang="pl-PL" sz="1800" u="sng" dirty="0" smtClean="0">
                <a:solidFill>
                  <a:schemeClr val="tx1"/>
                </a:solidFill>
                <a:latin typeface="Calibri" pitchFamily="34" charset="0"/>
              </a:rPr>
              <a:t>urazu.</a:t>
            </a:r>
            <a:endParaRPr lang="pl-PL" sz="1800" dirty="0" smtClean="0">
              <a:solidFill>
                <a:schemeClr val="tx1"/>
              </a:solidFill>
              <a:latin typeface="Calibri" pitchFamily="34" charset="0"/>
            </a:endParaRPr>
          </a:p>
          <a:p>
            <a:pPr algn="ctr"/>
            <a:r>
              <a:rPr lang="pl-PL" sz="1800" dirty="0" smtClean="0">
                <a:solidFill>
                  <a:schemeClr val="tx1"/>
                </a:solidFill>
                <a:latin typeface="Calibri" pitchFamily="34" charset="0"/>
              </a:rPr>
              <a:t>Są to np. elementy ruchome maszyn, ostre elementy urządzeń, zagrożenia porażenia prądem, poparzenia itp.</a:t>
            </a:r>
            <a:endParaRPr lang="pl-PL" sz="1800" dirty="0">
              <a:solidFill>
                <a:schemeClr val="tx1"/>
              </a:solidFill>
              <a:latin typeface="Calibri" pitchFamily="34" charset="0"/>
            </a:endParaRPr>
          </a:p>
        </p:txBody>
      </p:sp>
      <p:cxnSp>
        <p:nvCxnSpPr>
          <p:cNvPr id="17" name="Łącznik prosty ze strzałką 16"/>
          <p:cNvCxnSpPr/>
          <p:nvPr/>
        </p:nvCxnSpPr>
        <p:spPr>
          <a:xfrm rot="5400000">
            <a:off x="4286251" y="2357432"/>
            <a:ext cx="428629" cy="1"/>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8" name="Prostokąt zaokrąglony 17"/>
          <p:cNvSpPr/>
          <p:nvPr/>
        </p:nvSpPr>
        <p:spPr>
          <a:xfrm>
            <a:off x="2964644" y="2643182"/>
            <a:ext cx="3214711" cy="17805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800" b="1" dirty="0" smtClean="0">
                <a:solidFill>
                  <a:schemeClr val="tx1"/>
                </a:solidFill>
                <a:latin typeface="Calibri" pitchFamily="34" charset="0"/>
              </a:rPr>
              <a:t>Czynniki szkodliwe:</a:t>
            </a:r>
          </a:p>
          <a:p>
            <a:pPr algn="ctr"/>
            <a:r>
              <a:rPr lang="pl-PL" sz="1800" dirty="0" smtClean="0">
                <a:solidFill>
                  <a:schemeClr val="tx1"/>
                </a:solidFill>
                <a:latin typeface="Calibri" pitchFamily="34" charset="0"/>
              </a:rPr>
              <a:t>to czynniki, których oddziaływanie na pracującego bezpośrednio prowadzi lub może prowadzić do </a:t>
            </a:r>
            <a:r>
              <a:rPr lang="pl-PL" sz="1800" u="sng" dirty="0" smtClean="0">
                <a:solidFill>
                  <a:schemeClr val="tx1"/>
                </a:solidFill>
                <a:latin typeface="Calibri" pitchFamily="34" charset="0"/>
              </a:rPr>
              <a:t>schorzenia.</a:t>
            </a:r>
            <a:endParaRPr lang="pl-PL" sz="1800" u="sng" dirty="0">
              <a:solidFill>
                <a:schemeClr val="tx1"/>
              </a:solidFill>
              <a:latin typeface="Calibri" pitchFamily="34" charset="0"/>
            </a:endParaRPr>
          </a:p>
        </p:txBody>
      </p:sp>
      <p:cxnSp>
        <p:nvCxnSpPr>
          <p:cNvPr id="19" name="Łącznik prosty ze strzałką 18"/>
          <p:cNvCxnSpPr/>
          <p:nvPr/>
        </p:nvCxnSpPr>
        <p:spPr>
          <a:xfrm>
            <a:off x="6858016" y="1857365"/>
            <a:ext cx="571504" cy="357190"/>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0" name="Prostokąt zaokrąglony 19"/>
          <p:cNvSpPr/>
          <p:nvPr/>
        </p:nvSpPr>
        <p:spPr>
          <a:xfrm>
            <a:off x="6300192" y="2285992"/>
            <a:ext cx="2592288" cy="30718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800" b="1" dirty="0" smtClean="0">
                <a:solidFill>
                  <a:schemeClr val="tx1"/>
                </a:solidFill>
                <a:latin typeface="Calibri" pitchFamily="34" charset="0"/>
              </a:rPr>
              <a:t>Czynniki uciążliwe:</a:t>
            </a:r>
          </a:p>
          <a:p>
            <a:pPr algn="ctr"/>
            <a:r>
              <a:rPr lang="pl-PL" sz="1800" dirty="0" smtClean="0">
                <a:solidFill>
                  <a:schemeClr val="tx1"/>
                </a:solidFill>
                <a:latin typeface="Calibri" pitchFamily="34" charset="0"/>
              </a:rPr>
              <a:t>To czynniki, których oddziaływanie na pracującego może </a:t>
            </a:r>
            <a:r>
              <a:rPr lang="pl-PL" sz="1800" u="sng" dirty="0" smtClean="0">
                <a:solidFill>
                  <a:schemeClr val="tx1"/>
                </a:solidFill>
                <a:latin typeface="Calibri" pitchFamily="34" charset="0"/>
              </a:rPr>
              <a:t>spowodować złe samopoczucie lub nadmierne zmęczenie, nie powoduje jednak trwałego pogorszenia stanu zdrowia.</a:t>
            </a:r>
            <a:endParaRPr lang="pl-PL" sz="1800" dirty="0">
              <a:solidFill>
                <a:schemeClr val="tx1"/>
              </a:solidFill>
              <a:latin typeface="Calibri" pitchFamily="34" charset="0"/>
            </a:endParaRPr>
          </a:p>
        </p:txBody>
      </p:sp>
      <p:cxnSp>
        <p:nvCxnSpPr>
          <p:cNvPr id="21" name="Łącznik prosty ze strzałką 20"/>
          <p:cNvCxnSpPr/>
          <p:nvPr/>
        </p:nvCxnSpPr>
        <p:spPr>
          <a:xfrm rot="16200000" flipH="1">
            <a:off x="3786183" y="4714884"/>
            <a:ext cx="857256" cy="571504"/>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2" name="Łącznik prosty ze strzałką 21"/>
          <p:cNvCxnSpPr/>
          <p:nvPr/>
        </p:nvCxnSpPr>
        <p:spPr>
          <a:xfrm flipH="1">
            <a:off x="5247955" y="4725144"/>
            <a:ext cx="931400" cy="704120"/>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3" name="Prostokąt zaokrąglony 22"/>
          <p:cNvSpPr/>
          <p:nvPr/>
        </p:nvSpPr>
        <p:spPr>
          <a:xfrm>
            <a:off x="3607587" y="5502552"/>
            <a:ext cx="5143536" cy="11692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800" dirty="0" smtClean="0">
                <a:solidFill>
                  <a:schemeClr val="tx1"/>
                </a:solidFill>
                <a:latin typeface="Calibri" pitchFamily="34" charset="0"/>
              </a:rPr>
              <a:t>Są to np. czynniki fizyczne (hałas, mikroklimat itp.),czynniki chemiczne, czynniki biologiczne i czynniki psychofizyczne.</a:t>
            </a:r>
            <a:endParaRPr lang="pl-PL" sz="1800" dirty="0">
              <a:solidFill>
                <a:schemeClr val="tx1"/>
              </a:solidFill>
              <a:latin typeface="Calibri" pitchFamily="34" charset="0"/>
            </a:endParaRPr>
          </a:p>
        </p:txBody>
      </p:sp>
    </p:spTree>
    <p:extLst>
      <p:ext uri="{BB962C8B-B14F-4D97-AF65-F5344CB8AC3E}">
        <p14:creationId xmlns:p14="http://schemas.microsoft.com/office/powerpoint/2010/main" val="4025269399"/>
      </p:ext>
    </p:extLst>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1331640" y="250030"/>
            <a:ext cx="7355160" cy="1090737"/>
          </a:xfrm>
          <a:prstGeom prst="rect">
            <a:avLst/>
          </a:prstGeom>
          <a:noFill/>
          <a:ln>
            <a:noFill/>
          </a:ln>
        </p:spPr>
        <p:txBody>
          <a:bodyPr lIns="91425" tIns="45700" rIns="45700" bIns="45700" anchor="ctr" anchorCtr="0">
            <a:noAutofit/>
          </a:bodyPr>
          <a:lstStyle/>
          <a:p>
            <a:pPr algn="ctr">
              <a:defRPr/>
            </a:pPr>
            <a:r>
              <a:rPr lang="pl-PL" sz="2800" dirty="0" smtClean="0"/>
              <a:t>Zagrożenia i czynniki szkodliwe w czasie działań ratowniczych i ćwiczeń </a:t>
            </a:r>
            <a:endParaRPr lang="pl-PL" sz="2800" dirty="0"/>
          </a:p>
        </p:txBody>
      </p:sp>
      <p:sp>
        <p:nvSpPr>
          <p:cNvPr id="135" name="Shape 135"/>
          <p:cNvSpPr/>
          <p:nvPr/>
        </p:nvSpPr>
        <p:spPr>
          <a:xfrm>
            <a:off x="272507" y="1636811"/>
            <a:ext cx="8287022" cy="1035574"/>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136" name="Shape 136"/>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spcBef>
                <a:spcPts val="0"/>
              </a:spcBef>
              <a:buSzPct val="25000"/>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14</a:t>
            </a:fld>
            <a:endParaRPr lang="pl-PL" sz="1400" b="0" i="0" u="none" strike="noStrike" cap="none">
              <a:solidFill>
                <a:schemeClr val="lt1"/>
              </a:solidFill>
              <a:latin typeface="Calibri"/>
              <a:ea typeface="Calibri"/>
              <a:cs typeface="Calibri"/>
              <a:sym typeface="Calibri"/>
            </a:endParaRPr>
          </a:p>
        </p:txBody>
      </p:sp>
      <p:sp>
        <p:nvSpPr>
          <p:cNvPr id="137" name="Shape 137"/>
          <p:cNvSpPr txBox="1">
            <a:spLocks noGrp="1"/>
          </p:cNvSpPr>
          <p:nvPr>
            <p:ph type="body" idx="2"/>
          </p:nvPr>
        </p:nvSpPr>
        <p:spPr>
          <a:xfrm>
            <a:off x="272507" y="1570878"/>
            <a:ext cx="8691981" cy="4666434"/>
          </a:xfrm>
          <a:prstGeom prst="rect">
            <a:avLst/>
          </a:prstGeom>
          <a:noFill/>
          <a:ln>
            <a:noFill/>
          </a:ln>
        </p:spPr>
        <p:txBody>
          <a:bodyPr lIns="54850" tIns="91425" rIns="91425" bIns="45700" anchor="t" anchorCtr="0">
            <a:noAutofit/>
          </a:bodyPr>
          <a:lstStyle/>
          <a:p>
            <a:pPr marL="276860" indent="0">
              <a:buNone/>
            </a:pPr>
            <a:endParaRPr lang="pl-PL" sz="800" dirty="0"/>
          </a:p>
          <a:p>
            <a:pPr algn="just"/>
            <a:endParaRPr lang="pl-PL" sz="2000" dirty="0">
              <a:solidFill>
                <a:schemeClr val="tx1"/>
              </a:solidFill>
            </a:endParaRPr>
          </a:p>
          <a:p>
            <a:pPr marL="114300" indent="0">
              <a:buNone/>
            </a:pPr>
            <a:endParaRPr lang="pl-PL" sz="2000" b="0" i="0" u="none" strike="noStrike" cap="none" dirty="0">
              <a:solidFill>
                <a:schemeClr val="dk1"/>
              </a:solidFill>
              <a:latin typeface="Arial"/>
              <a:ea typeface="Arial"/>
              <a:cs typeface="Arial"/>
              <a:sym typeface="Arial"/>
            </a:endParaRPr>
          </a:p>
        </p:txBody>
      </p:sp>
      <p:pic>
        <p:nvPicPr>
          <p:cNvPr id="141" name="Shape 141"/>
          <p:cNvPicPr preferRelativeResize="0"/>
          <p:nvPr/>
        </p:nvPicPr>
        <p:blipFill rotWithShape="1">
          <a:blip r:embed="rId3">
            <a:alphaModFix/>
          </a:blip>
          <a:srcRect/>
          <a:stretch/>
        </p:blipFill>
        <p:spPr>
          <a:xfrm>
            <a:off x="282438" y="254968"/>
            <a:ext cx="822215" cy="935708"/>
          </a:xfrm>
          <a:prstGeom prst="rect">
            <a:avLst/>
          </a:prstGeom>
          <a:noFill/>
          <a:ln>
            <a:noFill/>
          </a:ln>
        </p:spPr>
      </p:pic>
      <p:sp>
        <p:nvSpPr>
          <p:cNvPr id="14" name="Symbol zastępczy zawartości 2"/>
          <p:cNvSpPr txBox="1">
            <a:spLocks/>
          </p:cNvSpPr>
          <p:nvPr/>
        </p:nvSpPr>
        <p:spPr>
          <a:xfrm>
            <a:off x="301752" y="1527048"/>
            <a:ext cx="8503920" cy="5142312"/>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438912" marR="0" lvl="0" indent="-162052" algn="l" rtl="0">
              <a:lnSpc>
                <a:spcPct val="100000"/>
              </a:lnSpc>
              <a:spcBef>
                <a:spcPts val="0"/>
              </a:spcBef>
              <a:spcAft>
                <a:spcPts val="0"/>
              </a:spcAft>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114300" algn="l" rtl="0">
              <a:lnSpc>
                <a:spcPct val="100000"/>
              </a:lnSpc>
              <a:spcBef>
                <a:spcPts val="560"/>
              </a:spcBef>
              <a:spcAft>
                <a:spcPts val="0"/>
              </a:spcAft>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82296" algn="l" rtl="0">
              <a:lnSpc>
                <a:spcPct val="100000"/>
              </a:lnSpc>
              <a:spcBef>
                <a:spcPts val="480"/>
              </a:spcBef>
              <a:spcAft>
                <a:spcPts val="0"/>
              </a:spcAft>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0452" algn="l" rtl="0">
              <a:lnSpc>
                <a:spcPct val="100000"/>
              </a:lnSpc>
              <a:spcBef>
                <a:spcPts val="400"/>
              </a:spcBef>
              <a:spcAft>
                <a:spcPts val="0"/>
              </a:spcAft>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67564"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5532"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762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74167"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72135"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pPr marL="0" algn="just">
              <a:buFont typeface="Noto Sans Symbols"/>
              <a:buNone/>
            </a:pPr>
            <a:r>
              <a:rPr lang="pl-PL" sz="2400" b="1" u="sng" dirty="0" smtClean="0">
                <a:solidFill>
                  <a:schemeClr val="tx1"/>
                </a:solidFill>
              </a:rPr>
              <a:t>Zagrożenia czynnikami występującymi w procesach pracy</a:t>
            </a:r>
          </a:p>
          <a:p>
            <a:pPr marL="0" algn="just">
              <a:buFont typeface="Noto Sans Symbols"/>
              <a:buNone/>
            </a:pPr>
            <a:endParaRPr lang="pl-PL" sz="800" b="1" dirty="0" smtClean="0">
              <a:solidFill>
                <a:schemeClr val="tx1"/>
              </a:solidFill>
            </a:endParaRPr>
          </a:p>
          <a:p>
            <a:pPr marL="276860" indent="0" algn="just">
              <a:buNone/>
            </a:pPr>
            <a:r>
              <a:rPr lang="pl-PL" sz="2400" b="1" dirty="0" smtClean="0"/>
              <a:t>Każdy z czynników </a:t>
            </a:r>
            <a:r>
              <a:rPr lang="pl-PL" sz="2000" dirty="0" smtClean="0"/>
              <a:t>występujących w środowisku pracy charakteryzuje się innym stopniem oddziaływania na pracowników, różne mogą też być konsekwencje jego oddziaływania.</a:t>
            </a:r>
          </a:p>
          <a:p>
            <a:pPr algn="just"/>
            <a:endParaRPr lang="pl-PL" sz="800" dirty="0" smtClean="0"/>
          </a:p>
          <a:p>
            <a:pPr marL="276860" indent="0" algn="just">
              <a:buNone/>
            </a:pPr>
            <a:r>
              <a:rPr lang="pl-PL" sz="2400" b="1" dirty="0" smtClean="0"/>
              <a:t>Należy jednak pamiętać,</a:t>
            </a:r>
            <a:r>
              <a:rPr lang="pl-PL" sz="2400" dirty="0" smtClean="0"/>
              <a:t> </a:t>
            </a:r>
            <a:r>
              <a:rPr lang="pl-PL" sz="2000" dirty="0" smtClean="0"/>
              <a:t>iż zasady określania charakterystyki czynników powodują, że czynnik, który w danej chwili jest</a:t>
            </a:r>
            <a:r>
              <a:rPr lang="pl-PL" sz="2000" b="1" dirty="0" smtClean="0"/>
              <a:t> </a:t>
            </a:r>
            <a:r>
              <a:rPr lang="pl-PL" sz="2000" dirty="0" smtClean="0"/>
              <a:t>jedynie uciążliwy może przekształcić się w czynnik szkodliwy, ten zaś w czynniki o charakterze niebezpiecznym.</a:t>
            </a:r>
          </a:p>
          <a:p>
            <a:pPr algn="just"/>
            <a:endParaRPr lang="pl-PL" sz="2400" dirty="0" smtClean="0"/>
          </a:p>
          <a:p>
            <a:pPr marL="276860" indent="0" algn="ctr">
              <a:buNone/>
            </a:pPr>
            <a:r>
              <a:rPr lang="pl-PL" sz="2400" b="1" u="sng" dirty="0">
                <a:solidFill>
                  <a:schemeClr val="tx1"/>
                </a:solidFill>
              </a:rPr>
              <a:t>Sposoby zmniejszania </a:t>
            </a:r>
            <a:r>
              <a:rPr lang="pl-PL" sz="2400" b="1" u="sng" dirty="0" smtClean="0">
                <a:solidFill>
                  <a:schemeClr val="tx1"/>
                </a:solidFill>
              </a:rPr>
              <a:t>ryzyka</a:t>
            </a:r>
          </a:p>
          <a:p>
            <a:pPr marL="276860" indent="0" algn="just">
              <a:buNone/>
            </a:pPr>
            <a:r>
              <a:rPr lang="pl-PL" sz="2400" b="1" dirty="0"/>
              <a:t>Celem zmniejszania ryzyka</a:t>
            </a:r>
            <a:r>
              <a:rPr lang="pl-PL" sz="2400" dirty="0"/>
              <a:t> </a:t>
            </a:r>
            <a:r>
              <a:rPr lang="pl-PL" sz="2000" dirty="0"/>
              <a:t>związanego z czynnikami niebezpiecznymi, szkodliwymi i uciążliwymi w środowisku pracy jest podjęcie działań obniżających zagrożenia oraz usprawniających postępowanie ludzi.</a:t>
            </a:r>
          </a:p>
          <a:p>
            <a:pPr marL="276860" indent="0" algn="ctr">
              <a:buNone/>
            </a:pPr>
            <a:endParaRPr lang="pl-PL" sz="2400" dirty="0">
              <a:solidFill>
                <a:schemeClr val="tx1"/>
              </a:solidFill>
            </a:endParaRPr>
          </a:p>
          <a:p>
            <a:pPr algn="just"/>
            <a:endParaRPr lang="pl-PL" sz="2400" dirty="0" smtClean="0"/>
          </a:p>
        </p:txBody>
      </p:sp>
    </p:spTree>
    <p:extLst>
      <p:ext uri="{BB962C8B-B14F-4D97-AF65-F5344CB8AC3E}">
        <p14:creationId xmlns:p14="http://schemas.microsoft.com/office/powerpoint/2010/main" val="3996564182"/>
      </p:ext>
    </p:extLst>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1331640" y="250030"/>
            <a:ext cx="7355160" cy="1090737"/>
          </a:xfrm>
          <a:prstGeom prst="rect">
            <a:avLst/>
          </a:prstGeom>
          <a:noFill/>
          <a:ln>
            <a:noFill/>
          </a:ln>
        </p:spPr>
        <p:txBody>
          <a:bodyPr lIns="91425" tIns="45700" rIns="45700" bIns="45700" anchor="ctr" anchorCtr="0">
            <a:noAutofit/>
          </a:bodyPr>
          <a:lstStyle/>
          <a:p>
            <a:pPr algn="ctr">
              <a:defRPr/>
            </a:pPr>
            <a:r>
              <a:rPr lang="pl-PL" sz="2800" dirty="0" smtClean="0"/>
              <a:t>Zagrożenia i czynniki szkodliwe w czasie działań ratowniczych i ćwiczeń </a:t>
            </a:r>
            <a:endParaRPr lang="pl-PL" sz="2800" dirty="0"/>
          </a:p>
        </p:txBody>
      </p:sp>
      <p:sp>
        <p:nvSpPr>
          <p:cNvPr id="135" name="Shape 135"/>
          <p:cNvSpPr/>
          <p:nvPr/>
        </p:nvSpPr>
        <p:spPr>
          <a:xfrm>
            <a:off x="272507" y="1636811"/>
            <a:ext cx="8287022" cy="1035574"/>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136" name="Shape 136"/>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spcBef>
                <a:spcPts val="0"/>
              </a:spcBef>
              <a:buSzPct val="25000"/>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15</a:t>
            </a:fld>
            <a:endParaRPr lang="pl-PL" sz="1400" b="0" i="0" u="none" strike="noStrike" cap="none">
              <a:solidFill>
                <a:schemeClr val="lt1"/>
              </a:solidFill>
              <a:latin typeface="Calibri"/>
              <a:ea typeface="Calibri"/>
              <a:cs typeface="Calibri"/>
              <a:sym typeface="Calibri"/>
            </a:endParaRPr>
          </a:p>
        </p:txBody>
      </p:sp>
      <p:sp>
        <p:nvSpPr>
          <p:cNvPr id="137" name="Shape 137"/>
          <p:cNvSpPr txBox="1">
            <a:spLocks noGrp="1"/>
          </p:cNvSpPr>
          <p:nvPr>
            <p:ph type="body" idx="2"/>
          </p:nvPr>
        </p:nvSpPr>
        <p:spPr>
          <a:xfrm>
            <a:off x="272507" y="1570878"/>
            <a:ext cx="8691981" cy="4666434"/>
          </a:xfrm>
          <a:prstGeom prst="rect">
            <a:avLst/>
          </a:prstGeom>
          <a:noFill/>
          <a:ln>
            <a:noFill/>
          </a:ln>
        </p:spPr>
        <p:txBody>
          <a:bodyPr lIns="54850" tIns="91425" rIns="91425" bIns="45700" anchor="t" anchorCtr="0">
            <a:noAutofit/>
          </a:bodyPr>
          <a:lstStyle/>
          <a:p>
            <a:pPr marL="276860" indent="0">
              <a:buNone/>
            </a:pPr>
            <a:endParaRPr lang="pl-PL" sz="800" dirty="0"/>
          </a:p>
          <a:p>
            <a:pPr algn="just"/>
            <a:endParaRPr lang="pl-PL" sz="2000" dirty="0">
              <a:solidFill>
                <a:schemeClr val="tx1"/>
              </a:solidFill>
            </a:endParaRPr>
          </a:p>
          <a:p>
            <a:pPr marL="114300" indent="0">
              <a:buNone/>
            </a:pPr>
            <a:endParaRPr lang="pl-PL" sz="2000" b="0" i="0" u="none" strike="noStrike" cap="none" dirty="0">
              <a:solidFill>
                <a:schemeClr val="dk1"/>
              </a:solidFill>
              <a:latin typeface="Arial"/>
              <a:ea typeface="Arial"/>
              <a:cs typeface="Arial"/>
              <a:sym typeface="Arial"/>
            </a:endParaRPr>
          </a:p>
        </p:txBody>
      </p:sp>
      <p:pic>
        <p:nvPicPr>
          <p:cNvPr id="141" name="Shape 141"/>
          <p:cNvPicPr preferRelativeResize="0"/>
          <p:nvPr/>
        </p:nvPicPr>
        <p:blipFill rotWithShape="1">
          <a:blip r:embed="rId3">
            <a:alphaModFix/>
          </a:blip>
          <a:srcRect/>
          <a:stretch/>
        </p:blipFill>
        <p:spPr>
          <a:xfrm>
            <a:off x="282438" y="254968"/>
            <a:ext cx="822215" cy="935708"/>
          </a:xfrm>
          <a:prstGeom prst="rect">
            <a:avLst/>
          </a:prstGeom>
          <a:noFill/>
          <a:ln>
            <a:noFill/>
          </a:ln>
        </p:spPr>
      </p:pic>
      <p:sp>
        <p:nvSpPr>
          <p:cNvPr id="7" name="Symbol zastępczy zawartości 2"/>
          <p:cNvSpPr txBox="1">
            <a:spLocks/>
          </p:cNvSpPr>
          <p:nvPr/>
        </p:nvSpPr>
        <p:spPr>
          <a:xfrm>
            <a:off x="272507" y="1556792"/>
            <a:ext cx="8619973" cy="4898016"/>
          </a:xfrm>
          <a:prstGeom prst="rect">
            <a:avLst/>
          </a:prstGeom>
          <a:noFill/>
          <a:ln>
            <a:noFill/>
          </a:ln>
        </p:spPr>
        <p:txBody>
          <a:bodyPr lIns="91425" tIns="91425" rIns="91425" bIns="91425" anchor="t" anchorCtr="0">
            <a:normAutofit/>
          </a:bodyPr>
          <a:lstStyle>
            <a:defPPr marR="0" lvl="0" algn="l" rtl="0">
              <a:lnSpc>
                <a:spcPct val="100000"/>
              </a:lnSpc>
              <a:spcBef>
                <a:spcPts val="0"/>
              </a:spcBef>
              <a:spcAft>
                <a:spcPts val="0"/>
              </a:spcAft>
            </a:defPPr>
            <a:lvl1pPr marL="438912" marR="0" lvl="0" indent="-162052" algn="l" rtl="0">
              <a:lnSpc>
                <a:spcPct val="100000"/>
              </a:lnSpc>
              <a:spcBef>
                <a:spcPts val="0"/>
              </a:spcBef>
              <a:spcAft>
                <a:spcPts val="0"/>
              </a:spcAft>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114300" algn="l" rtl="0">
              <a:lnSpc>
                <a:spcPct val="100000"/>
              </a:lnSpc>
              <a:spcBef>
                <a:spcPts val="560"/>
              </a:spcBef>
              <a:spcAft>
                <a:spcPts val="0"/>
              </a:spcAft>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82296" algn="l" rtl="0">
              <a:lnSpc>
                <a:spcPct val="100000"/>
              </a:lnSpc>
              <a:spcBef>
                <a:spcPts val="480"/>
              </a:spcBef>
              <a:spcAft>
                <a:spcPts val="0"/>
              </a:spcAft>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0452" algn="l" rtl="0">
              <a:lnSpc>
                <a:spcPct val="100000"/>
              </a:lnSpc>
              <a:spcBef>
                <a:spcPts val="400"/>
              </a:spcBef>
              <a:spcAft>
                <a:spcPts val="0"/>
              </a:spcAft>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67564"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5532"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762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74167"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72135"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pPr marL="0">
              <a:buFont typeface="Noto Sans Symbols"/>
              <a:buNone/>
            </a:pPr>
            <a:r>
              <a:rPr lang="pl-PL" sz="2400" b="1" u="sng" dirty="0" smtClean="0">
                <a:solidFill>
                  <a:schemeClr val="tx1"/>
                </a:solidFill>
              </a:rPr>
              <a:t>Zagrożenia czynnikami występującymi w procesach pracy</a:t>
            </a:r>
          </a:p>
          <a:p>
            <a:pPr>
              <a:buFont typeface="Noto Sans Symbols"/>
              <a:buNone/>
            </a:pPr>
            <a:endParaRPr lang="pl-PL" sz="800" dirty="0" smtClean="0"/>
          </a:p>
          <a:p>
            <a:pPr>
              <a:buFont typeface="Noto Sans Symbols"/>
              <a:buNone/>
            </a:pPr>
            <a:r>
              <a:rPr lang="pl-PL" sz="2400" b="1" dirty="0" smtClean="0">
                <a:solidFill>
                  <a:schemeClr val="tx1"/>
                </a:solidFill>
              </a:rPr>
              <a:t>Czynniki niebezpieczne (urazowe) </a:t>
            </a:r>
          </a:p>
          <a:p>
            <a:pPr>
              <a:buFont typeface="Noto Sans Symbols"/>
              <a:buNone/>
            </a:pPr>
            <a:endParaRPr lang="pl-PL" sz="800" b="1" u="sng" dirty="0" smtClean="0">
              <a:solidFill>
                <a:schemeClr val="tx1"/>
              </a:solidFill>
            </a:endParaRPr>
          </a:p>
          <a:p>
            <a:r>
              <a:rPr lang="pl-PL" sz="2000" dirty="0" smtClean="0"/>
              <a:t>Zagrożenia elementami ruchomymi i luźnymi</a:t>
            </a:r>
          </a:p>
          <a:p>
            <a:endParaRPr lang="pl-PL" sz="800" dirty="0" smtClean="0"/>
          </a:p>
          <a:p>
            <a:r>
              <a:rPr lang="pl-PL" sz="2000" dirty="0" smtClean="0"/>
              <a:t>Zagrożenia elementami ostrymi i wystającymi</a:t>
            </a:r>
          </a:p>
          <a:p>
            <a:endParaRPr lang="pl-PL" sz="800" dirty="0" smtClean="0"/>
          </a:p>
          <a:p>
            <a:r>
              <a:rPr lang="pl-PL" sz="2000" dirty="0" smtClean="0"/>
              <a:t>Zagrożenia związane z przemieszczaniem się ludzi</a:t>
            </a:r>
          </a:p>
          <a:p>
            <a:endParaRPr lang="pl-PL" sz="800" dirty="0" smtClean="0"/>
          </a:p>
          <a:p>
            <a:r>
              <a:rPr lang="pl-PL" sz="2000" dirty="0" smtClean="0"/>
              <a:t>Zagrożenia porażenia prądem elektrycznym</a:t>
            </a:r>
          </a:p>
          <a:p>
            <a:endParaRPr lang="pl-PL" sz="800" dirty="0" smtClean="0"/>
          </a:p>
          <a:p>
            <a:r>
              <a:rPr lang="pl-PL" sz="2000" dirty="0" smtClean="0"/>
              <a:t>Zagrożenia poparzenia</a:t>
            </a:r>
          </a:p>
          <a:p>
            <a:endParaRPr lang="pl-PL" sz="800" dirty="0" smtClean="0"/>
          </a:p>
          <a:p>
            <a:r>
              <a:rPr lang="pl-PL" sz="2000" dirty="0" smtClean="0"/>
              <a:t>Zagrożenia pożarem i / lub wybuchem</a:t>
            </a:r>
          </a:p>
          <a:p>
            <a:pPr>
              <a:buFont typeface="Wingdings" pitchFamily="2" charset="2"/>
              <a:buChar char="Ø"/>
            </a:pPr>
            <a:endParaRPr lang="pl-PL" sz="2400" b="1" dirty="0" smtClean="0">
              <a:solidFill>
                <a:srgbClr val="002060"/>
              </a:solidFill>
            </a:endParaRPr>
          </a:p>
        </p:txBody>
      </p:sp>
    </p:spTree>
    <p:extLst>
      <p:ext uri="{BB962C8B-B14F-4D97-AF65-F5344CB8AC3E}">
        <p14:creationId xmlns:p14="http://schemas.microsoft.com/office/powerpoint/2010/main" val="1223820469"/>
      </p:ext>
    </p:extLst>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1331640" y="250030"/>
            <a:ext cx="7355160" cy="1090737"/>
          </a:xfrm>
          <a:prstGeom prst="rect">
            <a:avLst/>
          </a:prstGeom>
          <a:noFill/>
          <a:ln>
            <a:noFill/>
          </a:ln>
        </p:spPr>
        <p:txBody>
          <a:bodyPr lIns="91425" tIns="45700" rIns="45700" bIns="45700" anchor="ctr" anchorCtr="0">
            <a:noAutofit/>
          </a:bodyPr>
          <a:lstStyle/>
          <a:p>
            <a:pPr algn="ctr">
              <a:defRPr/>
            </a:pPr>
            <a:r>
              <a:rPr lang="pl-PL" sz="2800" dirty="0" smtClean="0"/>
              <a:t>Zagrożenia i czynniki szkodliwe w czasie działań ratowniczych i ćwiczeń </a:t>
            </a:r>
            <a:endParaRPr lang="pl-PL" sz="2800" dirty="0"/>
          </a:p>
        </p:txBody>
      </p:sp>
      <p:sp>
        <p:nvSpPr>
          <p:cNvPr id="135" name="Shape 135"/>
          <p:cNvSpPr/>
          <p:nvPr/>
        </p:nvSpPr>
        <p:spPr>
          <a:xfrm>
            <a:off x="272507" y="1636811"/>
            <a:ext cx="8287022" cy="1035574"/>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136" name="Shape 136"/>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spcBef>
                <a:spcPts val="0"/>
              </a:spcBef>
              <a:buSzPct val="25000"/>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16</a:t>
            </a:fld>
            <a:endParaRPr lang="pl-PL" sz="1400" b="0" i="0" u="none" strike="noStrike" cap="none">
              <a:solidFill>
                <a:schemeClr val="lt1"/>
              </a:solidFill>
              <a:latin typeface="Calibri"/>
              <a:ea typeface="Calibri"/>
              <a:cs typeface="Calibri"/>
              <a:sym typeface="Calibri"/>
            </a:endParaRPr>
          </a:p>
        </p:txBody>
      </p:sp>
      <p:sp>
        <p:nvSpPr>
          <p:cNvPr id="137" name="Shape 137"/>
          <p:cNvSpPr txBox="1">
            <a:spLocks noGrp="1"/>
          </p:cNvSpPr>
          <p:nvPr>
            <p:ph type="body" idx="2"/>
          </p:nvPr>
        </p:nvSpPr>
        <p:spPr>
          <a:xfrm>
            <a:off x="272507" y="1570878"/>
            <a:ext cx="8691981" cy="4666434"/>
          </a:xfrm>
          <a:prstGeom prst="rect">
            <a:avLst/>
          </a:prstGeom>
          <a:noFill/>
          <a:ln>
            <a:noFill/>
          </a:ln>
        </p:spPr>
        <p:txBody>
          <a:bodyPr lIns="54850" tIns="91425" rIns="91425" bIns="45700" anchor="t" anchorCtr="0">
            <a:noAutofit/>
          </a:bodyPr>
          <a:lstStyle/>
          <a:p>
            <a:pPr marL="276860" indent="0">
              <a:buNone/>
            </a:pPr>
            <a:endParaRPr lang="pl-PL" sz="800" dirty="0"/>
          </a:p>
          <a:p>
            <a:pPr algn="just"/>
            <a:endParaRPr lang="pl-PL" sz="2000" dirty="0">
              <a:solidFill>
                <a:schemeClr val="tx1"/>
              </a:solidFill>
            </a:endParaRPr>
          </a:p>
          <a:p>
            <a:pPr marL="114300" indent="0">
              <a:buNone/>
            </a:pPr>
            <a:endParaRPr lang="pl-PL" sz="2000" b="0" i="0" u="none" strike="noStrike" cap="none" dirty="0">
              <a:solidFill>
                <a:schemeClr val="dk1"/>
              </a:solidFill>
              <a:latin typeface="Arial"/>
              <a:ea typeface="Arial"/>
              <a:cs typeface="Arial"/>
              <a:sym typeface="Arial"/>
            </a:endParaRPr>
          </a:p>
        </p:txBody>
      </p:sp>
      <p:pic>
        <p:nvPicPr>
          <p:cNvPr id="141" name="Shape 141"/>
          <p:cNvPicPr preferRelativeResize="0"/>
          <p:nvPr/>
        </p:nvPicPr>
        <p:blipFill rotWithShape="1">
          <a:blip r:embed="rId3">
            <a:alphaModFix/>
          </a:blip>
          <a:srcRect/>
          <a:stretch/>
        </p:blipFill>
        <p:spPr>
          <a:xfrm>
            <a:off x="282438" y="254968"/>
            <a:ext cx="822215" cy="935708"/>
          </a:xfrm>
          <a:prstGeom prst="rect">
            <a:avLst/>
          </a:prstGeom>
          <a:noFill/>
          <a:ln>
            <a:noFill/>
          </a:ln>
        </p:spPr>
      </p:pic>
      <p:sp>
        <p:nvSpPr>
          <p:cNvPr id="7" name="Symbol zastępczy zawartości 2"/>
          <p:cNvSpPr txBox="1">
            <a:spLocks/>
          </p:cNvSpPr>
          <p:nvPr/>
        </p:nvSpPr>
        <p:spPr>
          <a:xfrm>
            <a:off x="301752" y="1527048"/>
            <a:ext cx="8503920" cy="4926288"/>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438912" marR="0" lvl="0" indent="-162052" algn="l" rtl="0">
              <a:lnSpc>
                <a:spcPct val="100000"/>
              </a:lnSpc>
              <a:spcBef>
                <a:spcPts val="0"/>
              </a:spcBef>
              <a:spcAft>
                <a:spcPts val="0"/>
              </a:spcAft>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114300" algn="l" rtl="0">
              <a:lnSpc>
                <a:spcPct val="100000"/>
              </a:lnSpc>
              <a:spcBef>
                <a:spcPts val="560"/>
              </a:spcBef>
              <a:spcAft>
                <a:spcPts val="0"/>
              </a:spcAft>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82296" algn="l" rtl="0">
              <a:lnSpc>
                <a:spcPct val="100000"/>
              </a:lnSpc>
              <a:spcBef>
                <a:spcPts val="480"/>
              </a:spcBef>
              <a:spcAft>
                <a:spcPts val="0"/>
              </a:spcAft>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0452" algn="l" rtl="0">
              <a:lnSpc>
                <a:spcPct val="100000"/>
              </a:lnSpc>
              <a:spcBef>
                <a:spcPts val="400"/>
              </a:spcBef>
              <a:spcAft>
                <a:spcPts val="0"/>
              </a:spcAft>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67564"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5532"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762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74167"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72135"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pPr marL="0">
              <a:buFont typeface="Noto Sans Symbols"/>
              <a:buNone/>
            </a:pPr>
            <a:r>
              <a:rPr lang="pl-PL" sz="2400" b="1" u="sng" dirty="0" smtClean="0">
                <a:solidFill>
                  <a:schemeClr val="tx1"/>
                </a:solidFill>
              </a:rPr>
              <a:t>Zagrożenia czynnikami występującymi w procesach pracy</a:t>
            </a:r>
          </a:p>
          <a:p>
            <a:pPr marL="0">
              <a:buFont typeface="Noto Sans Symbols"/>
              <a:buNone/>
            </a:pPr>
            <a:endParaRPr lang="pl-PL" sz="800" b="1" u="sng" dirty="0" smtClean="0">
              <a:solidFill>
                <a:schemeClr val="tx1"/>
              </a:solidFill>
            </a:endParaRPr>
          </a:p>
          <a:p>
            <a:pPr>
              <a:buFont typeface="Noto Sans Symbols"/>
              <a:buNone/>
            </a:pPr>
            <a:r>
              <a:rPr lang="pl-PL" sz="2400" b="1" dirty="0" smtClean="0">
                <a:solidFill>
                  <a:schemeClr val="tx1"/>
                </a:solidFill>
              </a:rPr>
              <a:t>Czynniki szkodliwe i uciążliwe – FIZYCZNE</a:t>
            </a:r>
          </a:p>
          <a:p>
            <a:pPr>
              <a:buFont typeface="Noto Sans Symbols"/>
              <a:buNone/>
            </a:pPr>
            <a:endParaRPr lang="pl-PL" sz="800" b="1" dirty="0" smtClean="0">
              <a:solidFill>
                <a:schemeClr val="tx1"/>
              </a:solidFill>
            </a:endParaRPr>
          </a:p>
          <a:p>
            <a:r>
              <a:rPr lang="pl-PL" sz="2000" dirty="0" smtClean="0"/>
              <a:t>Hałas (w tym ultradźwiękowy i infradźwiękowy)</a:t>
            </a:r>
          </a:p>
          <a:p>
            <a:endParaRPr lang="pl-PL" sz="800" dirty="0" smtClean="0"/>
          </a:p>
          <a:p>
            <a:r>
              <a:rPr lang="pl-PL" sz="2000" dirty="0" smtClean="0"/>
              <a:t>Mikroklimat</a:t>
            </a:r>
          </a:p>
          <a:p>
            <a:endParaRPr lang="pl-PL" sz="800" dirty="0" smtClean="0"/>
          </a:p>
          <a:p>
            <a:r>
              <a:rPr lang="pl-PL" sz="2000" dirty="0" smtClean="0"/>
              <a:t>Promieniowanie optyczne, jonizujące, laserowe</a:t>
            </a:r>
          </a:p>
          <a:p>
            <a:endParaRPr lang="pl-PL" sz="800" dirty="0" smtClean="0"/>
          </a:p>
          <a:p>
            <a:r>
              <a:rPr lang="pl-PL" sz="2000" dirty="0" smtClean="0"/>
              <a:t>Pole elektromagnetyczne i elektrostatyczne</a:t>
            </a:r>
          </a:p>
          <a:p>
            <a:endParaRPr lang="pl-PL" sz="800" dirty="0" smtClean="0"/>
          </a:p>
          <a:p>
            <a:r>
              <a:rPr lang="pl-PL" sz="2000" dirty="0" smtClean="0"/>
              <a:t>Pyły przemysłowe</a:t>
            </a:r>
          </a:p>
          <a:p>
            <a:endParaRPr lang="pl-PL" sz="800" dirty="0" smtClean="0"/>
          </a:p>
          <a:p>
            <a:r>
              <a:rPr lang="pl-PL" sz="2000" dirty="0" smtClean="0"/>
              <a:t>Wibracje</a:t>
            </a:r>
          </a:p>
          <a:p>
            <a:endParaRPr lang="pl-PL" sz="800" dirty="0" smtClean="0"/>
          </a:p>
          <a:p>
            <a:r>
              <a:rPr lang="pl-PL" sz="2000" dirty="0" smtClean="0"/>
              <a:t>Hałas</a:t>
            </a:r>
          </a:p>
          <a:p>
            <a:endParaRPr lang="pl-PL" sz="800" dirty="0" smtClean="0"/>
          </a:p>
          <a:p>
            <a:r>
              <a:rPr lang="pl-PL" sz="2000" dirty="0" smtClean="0"/>
              <a:t>Oświetlenie</a:t>
            </a:r>
          </a:p>
        </p:txBody>
      </p:sp>
    </p:spTree>
    <p:extLst>
      <p:ext uri="{BB962C8B-B14F-4D97-AF65-F5344CB8AC3E}">
        <p14:creationId xmlns:p14="http://schemas.microsoft.com/office/powerpoint/2010/main" val="3152944265"/>
      </p:ext>
    </p:extLst>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1331640" y="250030"/>
            <a:ext cx="7355160" cy="1090737"/>
          </a:xfrm>
          <a:prstGeom prst="rect">
            <a:avLst/>
          </a:prstGeom>
          <a:noFill/>
          <a:ln>
            <a:noFill/>
          </a:ln>
        </p:spPr>
        <p:txBody>
          <a:bodyPr lIns="91425" tIns="45700" rIns="45700" bIns="45700" anchor="ctr" anchorCtr="0">
            <a:noAutofit/>
          </a:bodyPr>
          <a:lstStyle/>
          <a:p>
            <a:pPr algn="ctr">
              <a:defRPr/>
            </a:pPr>
            <a:r>
              <a:rPr lang="pl-PL" sz="2800" dirty="0" smtClean="0"/>
              <a:t>Zagrożenia i czynniki szkodliwe w czasie działań ratowniczych i ćwiczeń </a:t>
            </a:r>
            <a:endParaRPr lang="pl-PL" sz="2800" dirty="0"/>
          </a:p>
        </p:txBody>
      </p:sp>
      <p:sp>
        <p:nvSpPr>
          <p:cNvPr id="135" name="Shape 135"/>
          <p:cNvSpPr/>
          <p:nvPr/>
        </p:nvSpPr>
        <p:spPr>
          <a:xfrm>
            <a:off x="272507" y="1636811"/>
            <a:ext cx="8287022" cy="1035574"/>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136" name="Shape 136"/>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spcBef>
                <a:spcPts val="0"/>
              </a:spcBef>
              <a:buSzPct val="25000"/>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17</a:t>
            </a:fld>
            <a:endParaRPr lang="pl-PL" sz="1400" b="0" i="0" u="none" strike="noStrike" cap="none">
              <a:solidFill>
                <a:schemeClr val="lt1"/>
              </a:solidFill>
              <a:latin typeface="Calibri"/>
              <a:ea typeface="Calibri"/>
              <a:cs typeface="Calibri"/>
              <a:sym typeface="Calibri"/>
            </a:endParaRPr>
          </a:p>
        </p:txBody>
      </p:sp>
      <p:sp>
        <p:nvSpPr>
          <p:cNvPr id="137" name="Shape 137"/>
          <p:cNvSpPr txBox="1">
            <a:spLocks noGrp="1"/>
          </p:cNvSpPr>
          <p:nvPr>
            <p:ph type="body" idx="2"/>
          </p:nvPr>
        </p:nvSpPr>
        <p:spPr>
          <a:xfrm>
            <a:off x="272507" y="1570878"/>
            <a:ext cx="8691981" cy="4666434"/>
          </a:xfrm>
          <a:prstGeom prst="rect">
            <a:avLst/>
          </a:prstGeom>
          <a:noFill/>
          <a:ln>
            <a:noFill/>
          </a:ln>
        </p:spPr>
        <p:txBody>
          <a:bodyPr lIns="54850" tIns="91425" rIns="91425" bIns="45700" anchor="t" anchorCtr="0">
            <a:noAutofit/>
          </a:bodyPr>
          <a:lstStyle/>
          <a:p>
            <a:pPr marL="276860" indent="0">
              <a:buNone/>
            </a:pPr>
            <a:endParaRPr lang="pl-PL" sz="800" dirty="0"/>
          </a:p>
          <a:p>
            <a:pPr algn="just"/>
            <a:endParaRPr lang="pl-PL" sz="2000" dirty="0">
              <a:solidFill>
                <a:schemeClr val="tx1"/>
              </a:solidFill>
            </a:endParaRPr>
          </a:p>
          <a:p>
            <a:pPr marL="114300" indent="0">
              <a:buNone/>
            </a:pPr>
            <a:endParaRPr lang="pl-PL" sz="2000" b="0" i="0" u="none" strike="noStrike" cap="none" dirty="0">
              <a:solidFill>
                <a:schemeClr val="dk1"/>
              </a:solidFill>
              <a:latin typeface="Arial"/>
              <a:ea typeface="Arial"/>
              <a:cs typeface="Arial"/>
              <a:sym typeface="Arial"/>
            </a:endParaRPr>
          </a:p>
        </p:txBody>
      </p:sp>
      <p:pic>
        <p:nvPicPr>
          <p:cNvPr id="141" name="Shape 141"/>
          <p:cNvPicPr preferRelativeResize="0"/>
          <p:nvPr/>
        </p:nvPicPr>
        <p:blipFill rotWithShape="1">
          <a:blip r:embed="rId3">
            <a:alphaModFix/>
          </a:blip>
          <a:srcRect/>
          <a:stretch/>
        </p:blipFill>
        <p:spPr>
          <a:xfrm>
            <a:off x="282438" y="254968"/>
            <a:ext cx="822215" cy="935708"/>
          </a:xfrm>
          <a:prstGeom prst="rect">
            <a:avLst/>
          </a:prstGeom>
          <a:noFill/>
          <a:ln>
            <a:noFill/>
          </a:ln>
        </p:spPr>
      </p:pic>
      <p:sp>
        <p:nvSpPr>
          <p:cNvPr id="7" name="Symbol zastępczy zawartości 2"/>
          <p:cNvSpPr txBox="1">
            <a:spLocks/>
          </p:cNvSpPr>
          <p:nvPr/>
        </p:nvSpPr>
        <p:spPr>
          <a:xfrm>
            <a:off x="457200" y="1636811"/>
            <a:ext cx="8229600" cy="4817997"/>
          </a:xfrm>
          <a:prstGeom prst="rect">
            <a:avLst/>
          </a:prstGeom>
          <a:noFill/>
          <a:ln>
            <a:noFill/>
          </a:ln>
        </p:spPr>
        <p:txBody>
          <a:bodyPr lIns="91425" tIns="91425" rIns="91425" bIns="91425" anchor="t" anchorCtr="0">
            <a:normAutofit/>
          </a:bodyPr>
          <a:lstStyle>
            <a:defPPr marR="0" lvl="0" algn="l" rtl="0">
              <a:lnSpc>
                <a:spcPct val="100000"/>
              </a:lnSpc>
              <a:spcBef>
                <a:spcPts val="0"/>
              </a:spcBef>
              <a:spcAft>
                <a:spcPts val="0"/>
              </a:spcAft>
            </a:defPPr>
            <a:lvl1pPr marL="438912" marR="0" lvl="0" indent="-162052" algn="l" rtl="0">
              <a:lnSpc>
                <a:spcPct val="100000"/>
              </a:lnSpc>
              <a:spcBef>
                <a:spcPts val="0"/>
              </a:spcBef>
              <a:spcAft>
                <a:spcPts val="0"/>
              </a:spcAft>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114300" algn="l" rtl="0">
              <a:lnSpc>
                <a:spcPct val="100000"/>
              </a:lnSpc>
              <a:spcBef>
                <a:spcPts val="560"/>
              </a:spcBef>
              <a:spcAft>
                <a:spcPts val="0"/>
              </a:spcAft>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82296" algn="l" rtl="0">
              <a:lnSpc>
                <a:spcPct val="100000"/>
              </a:lnSpc>
              <a:spcBef>
                <a:spcPts val="480"/>
              </a:spcBef>
              <a:spcAft>
                <a:spcPts val="0"/>
              </a:spcAft>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0452" algn="l" rtl="0">
              <a:lnSpc>
                <a:spcPct val="100000"/>
              </a:lnSpc>
              <a:spcBef>
                <a:spcPts val="400"/>
              </a:spcBef>
              <a:spcAft>
                <a:spcPts val="0"/>
              </a:spcAft>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67564"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5532"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762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74167"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72135"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pPr marL="0">
              <a:buFont typeface="Noto Sans Symbols"/>
              <a:buNone/>
            </a:pPr>
            <a:r>
              <a:rPr lang="pl-PL" sz="2400" b="1" u="sng" dirty="0" smtClean="0">
                <a:solidFill>
                  <a:schemeClr val="tx1"/>
                </a:solidFill>
              </a:rPr>
              <a:t>Zagrożenia czynnikami występującymi w procesach pracy</a:t>
            </a:r>
          </a:p>
          <a:p>
            <a:pPr marL="0">
              <a:buFont typeface="Noto Sans Symbols"/>
              <a:buNone/>
            </a:pPr>
            <a:endParaRPr lang="pl-PL" sz="800" b="1" u="sng" dirty="0" smtClean="0">
              <a:solidFill>
                <a:schemeClr val="tx1"/>
              </a:solidFill>
            </a:endParaRPr>
          </a:p>
          <a:p>
            <a:pPr>
              <a:buFont typeface="Noto Sans Symbols"/>
              <a:buNone/>
            </a:pPr>
            <a:r>
              <a:rPr lang="pl-PL" sz="2400" b="1" dirty="0" smtClean="0">
                <a:solidFill>
                  <a:schemeClr val="tx1"/>
                </a:solidFill>
              </a:rPr>
              <a:t>Czynniki szkodliwe i uciążliwe – CHEMICZNE</a:t>
            </a:r>
          </a:p>
          <a:p>
            <a:pPr>
              <a:buFont typeface="Noto Sans Symbols"/>
              <a:buNone/>
            </a:pPr>
            <a:endParaRPr lang="pl-PL" sz="800" b="1" dirty="0" smtClean="0">
              <a:solidFill>
                <a:srgbClr val="00B0F0"/>
              </a:solidFill>
            </a:endParaRPr>
          </a:p>
          <a:p>
            <a:r>
              <a:rPr lang="pl-PL" sz="2000" dirty="0" smtClean="0"/>
              <a:t>Substancje toksyczne</a:t>
            </a:r>
          </a:p>
          <a:p>
            <a:endParaRPr lang="pl-PL" sz="800" dirty="0" smtClean="0"/>
          </a:p>
          <a:p>
            <a:r>
              <a:rPr lang="pl-PL" sz="2000" dirty="0" smtClean="0"/>
              <a:t>Substancje drażniące</a:t>
            </a:r>
          </a:p>
          <a:p>
            <a:endParaRPr lang="pl-PL" sz="800" dirty="0" smtClean="0"/>
          </a:p>
          <a:p>
            <a:r>
              <a:rPr lang="pl-PL" sz="2000" dirty="0" smtClean="0"/>
              <a:t>Substancje uczulające</a:t>
            </a:r>
          </a:p>
          <a:p>
            <a:endParaRPr lang="pl-PL" sz="800" dirty="0" smtClean="0"/>
          </a:p>
          <a:p>
            <a:r>
              <a:rPr lang="pl-PL" sz="2000" dirty="0" smtClean="0"/>
              <a:t>Substancje rakotwórcze</a:t>
            </a:r>
          </a:p>
          <a:p>
            <a:endParaRPr lang="pl-PL" sz="800" dirty="0" smtClean="0"/>
          </a:p>
          <a:p>
            <a:r>
              <a:rPr lang="pl-PL" sz="2000" dirty="0" smtClean="0"/>
              <a:t>Substancje mutagenne</a:t>
            </a:r>
          </a:p>
          <a:p>
            <a:endParaRPr lang="pl-PL" sz="800" dirty="0" smtClean="0"/>
          </a:p>
          <a:p>
            <a:r>
              <a:rPr lang="pl-PL" sz="2000" dirty="0" smtClean="0"/>
              <a:t>Substancje upośledzające układ rozrodczy</a:t>
            </a:r>
          </a:p>
          <a:p>
            <a:endParaRPr lang="pl-PL" sz="2400" dirty="0" smtClean="0"/>
          </a:p>
          <a:p>
            <a:pPr>
              <a:buFont typeface="Noto Sans Symbols"/>
              <a:buNone/>
            </a:pPr>
            <a:endParaRPr lang="pl-PL" b="1" dirty="0">
              <a:solidFill>
                <a:srgbClr val="002060"/>
              </a:solidFill>
            </a:endParaRPr>
          </a:p>
        </p:txBody>
      </p:sp>
    </p:spTree>
    <p:extLst>
      <p:ext uri="{BB962C8B-B14F-4D97-AF65-F5344CB8AC3E}">
        <p14:creationId xmlns:p14="http://schemas.microsoft.com/office/powerpoint/2010/main" val="3502287982"/>
      </p:ext>
    </p:extLst>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1331640" y="250030"/>
            <a:ext cx="7355160" cy="1090737"/>
          </a:xfrm>
          <a:prstGeom prst="rect">
            <a:avLst/>
          </a:prstGeom>
          <a:noFill/>
          <a:ln>
            <a:noFill/>
          </a:ln>
        </p:spPr>
        <p:txBody>
          <a:bodyPr lIns="91425" tIns="45700" rIns="45700" bIns="45700" anchor="ctr" anchorCtr="0">
            <a:noAutofit/>
          </a:bodyPr>
          <a:lstStyle/>
          <a:p>
            <a:pPr algn="ctr">
              <a:defRPr/>
            </a:pPr>
            <a:r>
              <a:rPr lang="pl-PL" sz="2800" dirty="0" smtClean="0"/>
              <a:t>Zagrożenia i czynniki szkodliwe w czasie działań ratowniczych i ćwiczeń </a:t>
            </a:r>
            <a:endParaRPr lang="pl-PL" sz="2800" dirty="0"/>
          </a:p>
        </p:txBody>
      </p:sp>
      <p:sp>
        <p:nvSpPr>
          <p:cNvPr id="135" name="Shape 135"/>
          <p:cNvSpPr/>
          <p:nvPr/>
        </p:nvSpPr>
        <p:spPr>
          <a:xfrm>
            <a:off x="272507" y="1636811"/>
            <a:ext cx="8287022" cy="1035574"/>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136" name="Shape 136"/>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spcBef>
                <a:spcPts val="0"/>
              </a:spcBef>
              <a:buSzPct val="25000"/>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18</a:t>
            </a:fld>
            <a:endParaRPr lang="pl-PL" sz="1400" b="0" i="0" u="none" strike="noStrike" cap="none">
              <a:solidFill>
                <a:schemeClr val="lt1"/>
              </a:solidFill>
              <a:latin typeface="Calibri"/>
              <a:ea typeface="Calibri"/>
              <a:cs typeface="Calibri"/>
              <a:sym typeface="Calibri"/>
            </a:endParaRPr>
          </a:p>
        </p:txBody>
      </p:sp>
      <p:sp>
        <p:nvSpPr>
          <p:cNvPr id="137" name="Shape 137"/>
          <p:cNvSpPr txBox="1">
            <a:spLocks noGrp="1"/>
          </p:cNvSpPr>
          <p:nvPr>
            <p:ph type="body" idx="2"/>
          </p:nvPr>
        </p:nvSpPr>
        <p:spPr>
          <a:xfrm>
            <a:off x="272507" y="1570878"/>
            <a:ext cx="8691981" cy="4666434"/>
          </a:xfrm>
          <a:prstGeom prst="rect">
            <a:avLst/>
          </a:prstGeom>
          <a:noFill/>
          <a:ln>
            <a:noFill/>
          </a:ln>
        </p:spPr>
        <p:txBody>
          <a:bodyPr lIns="54850" tIns="91425" rIns="91425" bIns="45700" anchor="t" anchorCtr="0">
            <a:noAutofit/>
          </a:bodyPr>
          <a:lstStyle/>
          <a:p>
            <a:pPr marL="276860" indent="0">
              <a:buNone/>
            </a:pPr>
            <a:endParaRPr lang="pl-PL" sz="800" dirty="0"/>
          </a:p>
          <a:p>
            <a:pPr algn="just"/>
            <a:endParaRPr lang="pl-PL" sz="2000" dirty="0">
              <a:solidFill>
                <a:schemeClr val="tx1"/>
              </a:solidFill>
            </a:endParaRPr>
          </a:p>
          <a:p>
            <a:pPr marL="114300" indent="0">
              <a:buNone/>
            </a:pPr>
            <a:endParaRPr lang="pl-PL" sz="2000" b="0" i="0" u="none" strike="noStrike" cap="none" dirty="0">
              <a:solidFill>
                <a:schemeClr val="dk1"/>
              </a:solidFill>
              <a:latin typeface="Arial"/>
              <a:ea typeface="Arial"/>
              <a:cs typeface="Arial"/>
              <a:sym typeface="Arial"/>
            </a:endParaRPr>
          </a:p>
        </p:txBody>
      </p:sp>
      <p:pic>
        <p:nvPicPr>
          <p:cNvPr id="141" name="Shape 141"/>
          <p:cNvPicPr preferRelativeResize="0"/>
          <p:nvPr/>
        </p:nvPicPr>
        <p:blipFill rotWithShape="1">
          <a:blip r:embed="rId3">
            <a:alphaModFix/>
          </a:blip>
          <a:srcRect/>
          <a:stretch/>
        </p:blipFill>
        <p:spPr>
          <a:xfrm>
            <a:off x="282438" y="254968"/>
            <a:ext cx="822215" cy="935708"/>
          </a:xfrm>
          <a:prstGeom prst="rect">
            <a:avLst/>
          </a:prstGeom>
          <a:noFill/>
          <a:ln>
            <a:noFill/>
          </a:ln>
        </p:spPr>
      </p:pic>
      <p:sp>
        <p:nvSpPr>
          <p:cNvPr id="8" name="Symbol zastępczy zawartości 2"/>
          <p:cNvSpPr txBox="1">
            <a:spLocks/>
          </p:cNvSpPr>
          <p:nvPr/>
        </p:nvSpPr>
        <p:spPr>
          <a:xfrm>
            <a:off x="282438" y="1571613"/>
            <a:ext cx="8575842" cy="5072098"/>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438912" marR="0" lvl="0" indent="-162052" algn="l" rtl="0">
              <a:lnSpc>
                <a:spcPct val="100000"/>
              </a:lnSpc>
              <a:spcBef>
                <a:spcPts val="0"/>
              </a:spcBef>
              <a:spcAft>
                <a:spcPts val="0"/>
              </a:spcAft>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114300" algn="l" rtl="0">
              <a:lnSpc>
                <a:spcPct val="100000"/>
              </a:lnSpc>
              <a:spcBef>
                <a:spcPts val="560"/>
              </a:spcBef>
              <a:spcAft>
                <a:spcPts val="0"/>
              </a:spcAft>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82296" algn="l" rtl="0">
              <a:lnSpc>
                <a:spcPct val="100000"/>
              </a:lnSpc>
              <a:spcBef>
                <a:spcPts val="480"/>
              </a:spcBef>
              <a:spcAft>
                <a:spcPts val="0"/>
              </a:spcAft>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0452" algn="l" rtl="0">
              <a:lnSpc>
                <a:spcPct val="100000"/>
              </a:lnSpc>
              <a:spcBef>
                <a:spcPts val="400"/>
              </a:spcBef>
              <a:spcAft>
                <a:spcPts val="0"/>
              </a:spcAft>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67564"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5532"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762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74167"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72135"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pPr marL="36000">
              <a:buFont typeface="Noto Sans Symbols"/>
              <a:buNone/>
            </a:pPr>
            <a:r>
              <a:rPr lang="pl-PL" sz="2400" b="1" u="sng" dirty="0" smtClean="0">
                <a:solidFill>
                  <a:schemeClr val="tx1"/>
                </a:solidFill>
              </a:rPr>
              <a:t>Zagrożenia czynnikami występującymi w procesach pracy</a:t>
            </a:r>
          </a:p>
          <a:p>
            <a:pPr marL="36000">
              <a:buFont typeface="Noto Sans Symbols"/>
              <a:buNone/>
            </a:pPr>
            <a:endParaRPr lang="pl-PL" sz="800" b="1" u="sng" dirty="0" smtClean="0">
              <a:solidFill>
                <a:schemeClr val="tx1"/>
              </a:solidFill>
            </a:endParaRPr>
          </a:p>
          <a:p>
            <a:pPr>
              <a:buFont typeface="Noto Sans Symbols"/>
              <a:buNone/>
            </a:pPr>
            <a:r>
              <a:rPr lang="pl-PL" sz="2400" b="1" dirty="0" smtClean="0">
                <a:solidFill>
                  <a:schemeClr val="tx1"/>
                </a:solidFill>
              </a:rPr>
              <a:t>Czynniki szkodliwe i uciążliwe - BIOLOGICZNE</a:t>
            </a:r>
          </a:p>
          <a:p>
            <a:pPr>
              <a:buFont typeface="Noto Sans Symbols"/>
              <a:buNone/>
            </a:pPr>
            <a:endParaRPr lang="pl-PL" b="1" dirty="0" smtClean="0">
              <a:solidFill>
                <a:srgbClr val="002060"/>
              </a:solidFill>
            </a:endParaRPr>
          </a:p>
          <a:p>
            <a:pPr>
              <a:buFont typeface="Noto Sans Symbols"/>
              <a:buNone/>
            </a:pPr>
            <a:endParaRPr lang="pl-PL" b="1" dirty="0">
              <a:solidFill>
                <a:srgbClr val="002060"/>
              </a:solidFill>
            </a:endParaRPr>
          </a:p>
        </p:txBody>
      </p:sp>
      <p:sp>
        <p:nvSpPr>
          <p:cNvPr id="9" name="Elipsa 8"/>
          <p:cNvSpPr/>
          <p:nvPr/>
        </p:nvSpPr>
        <p:spPr>
          <a:xfrm>
            <a:off x="1857356" y="2680698"/>
            <a:ext cx="5306932" cy="14269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smtClean="0">
                <a:solidFill>
                  <a:schemeClr val="tx1"/>
                </a:solidFill>
                <a:latin typeface="Calibri" pitchFamily="34" charset="0"/>
              </a:rPr>
              <a:t>Wśród czynników biologicznych,</a:t>
            </a:r>
          </a:p>
          <a:p>
            <a:pPr algn="ctr"/>
            <a:r>
              <a:rPr lang="pl-PL" sz="2000" b="1" dirty="0" smtClean="0">
                <a:solidFill>
                  <a:schemeClr val="tx1"/>
                </a:solidFill>
                <a:latin typeface="Calibri" pitchFamily="34" charset="0"/>
              </a:rPr>
              <a:t>na które mogą być narażeni pracownicy, wyróżnia się</a:t>
            </a:r>
            <a:r>
              <a:rPr lang="pl-PL" sz="2000" dirty="0" smtClean="0">
                <a:solidFill>
                  <a:schemeClr val="tx1"/>
                </a:solidFill>
              </a:rPr>
              <a:t>:</a:t>
            </a:r>
            <a:endParaRPr lang="pl-PL" sz="2000" dirty="0">
              <a:solidFill>
                <a:schemeClr val="tx1"/>
              </a:solidFill>
            </a:endParaRPr>
          </a:p>
        </p:txBody>
      </p:sp>
      <p:cxnSp>
        <p:nvCxnSpPr>
          <p:cNvPr id="10" name="Łącznik prosty ze strzałką 9"/>
          <p:cNvCxnSpPr/>
          <p:nvPr/>
        </p:nvCxnSpPr>
        <p:spPr>
          <a:xfrm rot="10800000" flipV="1">
            <a:off x="2526986" y="3994116"/>
            <a:ext cx="500067" cy="35719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 name="Łącznik prosty ze strzałką 10"/>
          <p:cNvCxnSpPr/>
          <p:nvPr/>
        </p:nvCxnSpPr>
        <p:spPr>
          <a:xfrm rot="16200000" flipH="1">
            <a:off x="5996825" y="3994115"/>
            <a:ext cx="357190" cy="35719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2" name="Prostokąt 11"/>
          <p:cNvSpPr/>
          <p:nvPr/>
        </p:nvSpPr>
        <p:spPr>
          <a:xfrm>
            <a:off x="282438" y="4459888"/>
            <a:ext cx="4000528" cy="162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smtClean="0">
                <a:solidFill>
                  <a:schemeClr val="tx1"/>
                </a:solidFill>
                <a:latin typeface="Calibri" pitchFamily="34" charset="0"/>
              </a:rPr>
              <a:t>Mikroorganizmy roślinne</a:t>
            </a:r>
          </a:p>
          <a:p>
            <a:pPr algn="ctr"/>
            <a:r>
              <a:rPr lang="pl-PL" sz="2000" b="1" dirty="0" smtClean="0">
                <a:solidFill>
                  <a:schemeClr val="tx1"/>
                </a:solidFill>
                <a:latin typeface="Calibri" pitchFamily="34" charset="0"/>
              </a:rPr>
              <a:t>i zwierzęce (bakterie, wirusy,</a:t>
            </a:r>
          </a:p>
          <a:p>
            <a:pPr algn="ctr"/>
            <a:r>
              <a:rPr lang="pl-PL" sz="2000" b="1" dirty="0" smtClean="0">
                <a:solidFill>
                  <a:schemeClr val="tx1"/>
                </a:solidFill>
                <a:latin typeface="Calibri" pitchFamily="34" charset="0"/>
              </a:rPr>
              <a:t>grzyby, pierwotniaki, oraz</a:t>
            </a:r>
          </a:p>
          <a:p>
            <a:pPr algn="ctr"/>
            <a:r>
              <a:rPr lang="pl-PL" sz="2000" b="1" dirty="0" smtClean="0">
                <a:solidFill>
                  <a:schemeClr val="tx1"/>
                </a:solidFill>
                <a:latin typeface="Calibri" pitchFamily="34" charset="0"/>
              </a:rPr>
              <a:t>wytwarzane przez nie</a:t>
            </a:r>
          </a:p>
          <a:p>
            <a:pPr algn="ctr"/>
            <a:r>
              <a:rPr lang="pl-PL" sz="2000" b="1" dirty="0" smtClean="0">
                <a:solidFill>
                  <a:schemeClr val="tx1"/>
                </a:solidFill>
                <a:latin typeface="Calibri" pitchFamily="34" charset="0"/>
              </a:rPr>
              <a:t>toksyny i alergeny)</a:t>
            </a:r>
            <a:endParaRPr lang="pl-PL" sz="2000" b="1" dirty="0">
              <a:solidFill>
                <a:schemeClr val="tx1"/>
              </a:solidFill>
              <a:latin typeface="Calibri" pitchFamily="34" charset="0"/>
            </a:endParaRPr>
          </a:p>
        </p:txBody>
      </p:sp>
      <p:sp>
        <p:nvSpPr>
          <p:cNvPr id="13" name="Prostokąt 12"/>
          <p:cNvSpPr/>
          <p:nvPr/>
        </p:nvSpPr>
        <p:spPr>
          <a:xfrm>
            <a:off x="4643437" y="4459888"/>
            <a:ext cx="4214843" cy="162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smtClean="0">
                <a:solidFill>
                  <a:schemeClr val="tx1"/>
                </a:solidFill>
                <a:latin typeface="Calibri" pitchFamily="34" charset="0"/>
              </a:rPr>
              <a:t>Makroorganizmy roślinne</a:t>
            </a:r>
          </a:p>
          <a:p>
            <a:pPr algn="ctr"/>
            <a:r>
              <a:rPr lang="pl-PL" sz="2000" b="1" dirty="0" smtClean="0">
                <a:solidFill>
                  <a:schemeClr val="tx1"/>
                </a:solidFill>
                <a:latin typeface="Calibri" pitchFamily="34" charset="0"/>
              </a:rPr>
              <a:t>i zwierzęce (rośliny, pajęczaki</a:t>
            </a:r>
          </a:p>
          <a:p>
            <a:pPr algn="ctr"/>
            <a:r>
              <a:rPr lang="pl-PL" sz="2000" b="1" dirty="0" smtClean="0">
                <a:solidFill>
                  <a:schemeClr val="tx1"/>
                </a:solidFill>
                <a:latin typeface="Calibri" pitchFamily="34" charset="0"/>
              </a:rPr>
              <a:t>i owady, zwierzęta kręgowe oraz</a:t>
            </a:r>
          </a:p>
          <a:p>
            <a:pPr algn="ctr"/>
            <a:r>
              <a:rPr lang="pl-PL" sz="2000" b="1" dirty="0" smtClean="0">
                <a:solidFill>
                  <a:schemeClr val="tx1"/>
                </a:solidFill>
                <a:latin typeface="Calibri" pitchFamily="34" charset="0"/>
              </a:rPr>
              <a:t>wytwarzane przez nie substancje)</a:t>
            </a:r>
            <a:endParaRPr lang="pl-PL" sz="2000" b="1" dirty="0">
              <a:solidFill>
                <a:schemeClr val="tx1"/>
              </a:solidFill>
              <a:latin typeface="Calibri" pitchFamily="34" charset="0"/>
            </a:endParaRPr>
          </a:p>
        </p:txBody>
      </p:sp>
    </p:spTree>
    <p:extLst>
      <p:ext uri="{BB962C8B-B14F-4D97-AF65-F5344CB8AC3E}">
        <p14:creationId xmlns:p14="http://schemas.microsoft.com/office/powerpoint/2010/main" val="3502287982"/>
      </p:ext>
    </p:extLst>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1331640" y="250030"/>
            <a:ext cx="7355160" cy="1090737"/>
          </a:xfrm>
          <a:prstGeom prst="rect">
            <a:avLst/>
          </a:prstGeom>
          <a:noFill/>
          <a:ln>
            <a:noFill/>
          </a:ln>
        </p:spPr>
        <p:txBody>
          <a:bodyPr lIns="91425" tIns="45700" rIns="45700" bIns="45700" anchor="ctr" anchorCtr="0">
            <a:noAutofit/>
          </a:bodyPr>
          <a:lstStyle/>
          <a:p>
            <a:pPr algn="ctr">
              <a:defRPr/>
            </a:pPr>
            <a:r>
              <a:rPr lang="pl-PL" sz="2800" dirty="0" smtClean="0"/>
              <a:t>Zagrożenia i czynniki szkodliwe w czasie działań ratowniczych i ćwiczeń </a:t>
            </a:r>
            <a:endParaRPr lang="pl-PL" sz="2800" dirty="0"/>
          </a:p>
        </p:txBody>
      </p:sp>
      <p:sp>
        <p:nvSpPr>
          <p:cNvPr id="135" name="Shape 135"/>
          <p:cNvSpPr/>
          <p:nvPr/>
        </p:nvSpPr>
        <p:spPr>
          <a:xfrm>
            <a:off x="272507" y="1636811"/>
            <a:ext cx="8287022" cy="1035574"/>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136" name="Shape 136"/>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spcBef>
                <a:spcPts val="0"/>
              </a:spcBef>
              <a:buSzPct val="25000"/>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19</a:t>
            </a:fld>
            <a:endParaRPr lang="pl-PL" sz="1400" b="0" i="0" u="none" strike="noStrike" cap="none">
              <a:solidFill>
                <a:schemeClr val="lt1"/>
              </a:solidFill>
              <a:latin typeface="Calibri"/>
              <a:ea typeface="Calibri"/>
              <a:cs typeface="Calibri"/>
              <a:sym typeface="Calibri"/>
            </a:endParaRPr>
          </a:p>
        </p:txBody>
      </p:sp>
      <p:sp>
        <p:nvSpPr>
          <p:cNvPr id="137" name="Shape 137"/>
          <p:cNvSpPr txBox="1">
            <a:spLocks noGrp="1"/>
          </p:cNvSpPr>
          <p:nvPr>
            <p:ph type="body" idx="2"/>
          </p:nvPr>
        </p:nvSpPr>
        <p:spPr>
          <a:xfrm>
            <a:off x="272507" y="1570878"/>
            <a:ext cx="8691981" cy="4666434"/>
          </a:xfrm>
          <a:prstGeom prst="rect">
            <a:avLst/>
          </a:prstGeom>
          <a:noFill/>
          <a:ln>
            <a:noFill/>
          </a:ln>
        </p:spPr>
        <p:txBody>
          <a:bodyPr lIns="54850" tIns="91425" rIns="91425" bIns="45700" anchor="t" anchorCtr="0">
            <a:noAutofit/>
          </a:bodyPr>
          <a:lstStyle/>
          <a:p>
            <a:pPr marL="276860" indent="0">
              <a:buNone/>
            </a:pPr>
            <a:endParaRPr lang="pl-PL" sz="800" dirty="0"/>
          </a:p>
          <a:p>
            <a:pPr algn="just"/>
            <a:endParaRPr lang="pl-PL" sz="2000" dirty="0">
              <a:solidFill>
                <a:schemeClr val="tx1"/>
              </a:solidFill>
            </a:endParaRPr>
          </a:p>
          <a:p>
            <a:pPr marL="114300" indent="0">
              <a:buNone/>
            </a:pPr>
            <a:endParaRPr lang="pl-PL" sz="2000" b="0" i="0" u="none" strike="noStrike" cap="none" dirty="0">
              <a:solidFill>
                <a:schemeClr val="dk1"/>
              </a:solidFill>
              <a:latin typeface="Arial"/>
              <a:ea typeface="Arial"/>
              <a:cs typeface="Arial"/>
              <a:sym typeface="Arial"/>
            </a:endParaRPr>
          </a:p>
        </p:txBody>
      </p:sp>
      <p:pic>
        <p:nvPicPr>
          <p:cNvPr id="141" name="Shape 141"/>
          <p:cNvPicPr preferRelativeResize="0"/>
          <p:nvPr/>
        </p:nvPicPr>
        <p:blipFill rotWithShape="1">
          <a:blip r:embed="rId3">
            <a:alphaModFix/>
          </a:blip>
          <a:srcRect/>
          <a:stretch/>
        </p:blipFill>
        <p:spPr>
          <a:xfrm>
            <a:off x="282438" y="254968"/>
            <a:ext cx="822215" cy="935708"/>
          </a:xfrm>
          <a:prstGeom prst="rect">
            <a:avLst/>
          </a:prstGeom>
          <a:noFill/>
          <a:ln>
            <a:noFill/>
          </a:ln>
        </p:spPr>
      </p:pic>
      <p:sp>
        <p:nvSpPr>
          <p:cNvPr id="7" name="Symbol zastępczy zawartości 2"/>
          <p:cNvSpPr txBox="1">
            <a:spLocks/>
          </p:cNvSpPr>
          <p:nvPr/>
        </p:nvSpPr>
        <p:spPr>
          <a:xfrm>
            <a:off x="142844" y="1527048"/>
            <a:ext cx="8786875" cy="4572000"/>
          </a:xfrm>
          <a:prstGeom prst="rect">
            <a:avLst/>
          </a:prstGeom>
          <a:noFill/>
          <a:ln>
            <a:noFill/>
          </a:ln>
        </p:spPr>
        <p:txBody>
          <a:bodyPr lIns="91425" tIns="91425" rIns="91425" bIns="91425" anchor="t" anchorCtr="0">
            <a:normAutofit/>
          </a:bodyPr>
          <a:lstStyle>
            <a:defPPr marR="0" lvl="0" algn="l" rtl="0">
              <a:lnSpc>
                <a:spcPct val="100000"/>
              </a:lnSpc>
              <a:spcBef>
                <a:spcPts val="0"/>
              </a:spcBef>
              <a:spcAft>
                <a:spcPts val="0"/>
              </a:spcAft>
            </a:defPPr>
            <a:lvl1pPr marL="438912" marR="0" lvl="0" indent="-162052" algn="l" rtl="0">
              <a:lnSpc>
                <a:spcPct val="100000"/>
              </a:lnSpc>
              <a:spcBef>
                <a:spcPts val="0"/>
              </a:spcBef>
              <a:spcAft>
                <a:spcPts val="0"/>
              </a:spcAft>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114300" algn="l" rtl="0">
              <a:lnSpc>
                <a:spcPct val="100000"/>
              </a:lnSpc>
              <a:spcBef>
                <a:spcPts val="560"/>
              </a:spcBef>
              <a:spcAft>
                <a:spcPts val="0"/>
              </a:spcAft>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82296" algn="l" rtl="0">
              <a:lnSpc>
                <a:spcPct val="100000"/>
              </a:lnSpc>
              <a:spcBef>
                <a:spcPts val="480"/>
              </a:spcBef>
              <a:spcAft>
                <a:spcPts val="0"/>
              </a:spcAft>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0452" algn="l" rtl="0">
              <a:lnSpc>
                <a:spcPct val="100000"/>
              </a:lnSpc>
              <a:spcBef>
                <a:spcPts val="400"/>
              </a:spcBef>
              <a:spcAft>
                <a:spcPts val="0"/>
              </a:spcAft>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67564"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5532"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762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74167"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72135"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pPr marL="0">
              <a:buFont typeface="Noto Sans Symbols"/>
              <a:buNone/>
            </a:pPr>
            <a:r>
              <a:rPr lang="pl-PL" sz="2400" b="1" u="sng" dirty="0" smtClean="0">
                <a:solidFill>
                  <a:schemeClr val="tx1"/>
                </a:solidFill>
              </a:rPr>
              <a:t>Zagrożenia czynnikami występującymi w procesach pracy</a:t>
            </a:r>
          </a:p>
          <a:p>
            <a:pPr marL="0">
              <a:buFont typeface="Noto Sans Symbols"/>
              <a:buNone/>
            </a:pPr>
            <a:endParaRPr lang="pl-PL" sz="800" b="1" dirty="0" smtClean="0">
              <a:solidFill>
                <a:srgbClr val="00B0F0"/>
              </a:solidFill>
            </a:endParaRPr>
          </a:p>
          <a:p>
            <a:pPr marL="0">
              <a:buFont typeface="Noto Sans Symbols"/>
              <a:buNone/>
            </a:pPr>
            <a:r>
              <a:rPr lang="pl-PL" sz="2400" b="1" dirty="0" smtClean="0">
                <a:solidFill>
                  <a:schemeClr val="tx1"/>
                </a:solidFill>
              </a:rPr>
              <a:t>Czynniki szkodliwe i uciążliwe – CZYNNIKI PSYCHOFIZYCZNE</a:t>
            </a:r>
          </a:p>
          <a:p>
            <a:pPr>
              <a:buFont typeface="Noto Sans Symbols"/>
              <a:buNone/>
            </a:pPr>
            <a:endParaRPr lang="pl-PL" sz="800" b="1" dirty="0" smtClean="0">
              <a:solidFill>
                <a:srgbClr val="002060"/>
              </a:solidFill>
            </a:endParaRPr>
          </a:p>
          <a:p>
            <a:pPr algn="just">
              <a:buFont typeface="Noto Sans Symbols"/>
              <a:buNone/>
            </a:pPr>
            <a:r>
              <a:rPr lang="pl-PL" sz="2400" b="1" dirty="0" smtClean="0"/>
              <a:t>Obciążenia fizyczne</a:t>
            </a:r>
          </a:p>
          <a:p>
            <a:pPr algn="just">
              <a:buFont typeface="Wingdings" pitchFamily="2" charset="2"/>
              <a:buChar char="Ø"/>
            </a:pPr>
            <a:r>
              <a:rPr lang="pl-PL" sz="2000" dirty="0" smtClean="0"/>
              <a:t>statyczne (wywołane długotrwałym napięciem mięśni spowodowanym utrzymywaniem przez dłuższy czas ciała lub przedmiotów w tej samej, a zwłaszcza wymuszonej pozycji)</a:t>
            </a:r>
          </a:p>
          <a:p>
            <a:pPr marL="276860" indent="0" algn="just">
              <a:buNone/>
            </a:pPr>
            <a:endParaRPr lang="pl-PL" sz="800" dirty="0" smtClean="0"/>
          </a:p>
          <a:p>
            <a:pPr algn="just">
              <a:buFont typeface="Wingdings" pitchFamily="2" charset="2"/>
              <a:buChar char="Ø"/>
            </a:pPr>
            <a:r>
              <a:rPr lang="pl-PL" sz="2000" dirty="0" smtClean="0"/>
              <a:t>dynamiczne (związane z aktywnością ruchową podczas pracy; jego miarą jest wartość wydatkowanej przez organizm w procesie pracy energii)</a:t>
            </a:r>
            <a:endParaRPr lang="pl-PL" sz="2000" dirty="0">
              <a:solidFill>
                <a:srgbClr val="002060"/>
              </a:solidFill>
            </a:endParaRPr>
          </a:p>
        </p:txBody>
      </p:sp>
    </p:spTree>
    <p:extLst>
      <p:ext uri="{BB962C8B-B14F-4D97-AF65-F5344CB8AC3E}">
        <p14:creationId xmlns:p14="http://schemas.microsoft.com/office/powerpoint/2010/main" val="1465932091"/>
      </p:ext>
    </p:extLst>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331640" y="250031"/>
            <a:ext cx="7128792" cy="874713"/>
          </a:xfrm>
        </p:spPr>
        <p:txBody>
          <a:bodyPr>
            <a:noAutofit/>
          </a:bodyPr>
          <a:lstStyle/>
          <a:p>
            <a:pPr algn="ctr"/>
            <a:r>
              <a:rPr lang="pl-PL" sz="3600" dirty="0" smtClean="0"/>
              <a:t>MATERIAŁ NAUCZANIA</a:t>
            </a:r>
            <a:endParaRPr lang="pl-PL" altLang="pl-PL" sz="3600" b="1" dirty="0"/>
          </a:p>
        </p:txBody>
      </p:sp>
      <p:sp>
        <p:nvSpPr>
          <p:cNvPr id="3080" name="Rectangle 8"/>
          <p:cNvSpPr>
            <a:spLocks noChangeArrowheads="1"/>
          </p:cNvSpPr>
          <p:nvPr/>
        </p:nvSpPr>
        <p:spPr bwMode="auto">
          <a:xfrm>
            <a:off x="272507" y="1636811"/>
            <a:ext cx="8287022" cy="103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a:bodyPr>
          <a:lstStyle>
            <a:lvl1pPr indent="12700">
              <a:spcBef>
                <a:spcPct val="20000"/>
              </a:spcBef>
              <a:buChar char="•"/>
              <a:tabLst>
                <a:tab pos="182563" algn="l"/>
              </a:tabLst>
              <a:defRPr sz="3200">
                <a:solidFill>
                  <a:schemeClr val="tx1"/>
                </a:solidFill>
                <a:latin typeface="Arial" panose="020B0604020202020204" pitchFamily="34" charset="0"/>
              </a:defRPr>
            </a:lvl1pPr>
            <a:lvl2pPr marL="831850" indent="-285750">
              <a:spcBef>
                <a:spcPct val="20000"/>
              </a:spcBef>
              <a:buChar char="–"/>
              <a:tabLst>
                <a:tab pos="182563" algn="l"/>
              </a:tabLst>
              <a:defRPr sz="2800">
                <a:solidFill>
                  <a:schemeClr val="tx1"/>
                </a:solidFill>
                <a:latin typeface="Arial" panose="020B0604020202020204" pitchFamily="34" charset="0"/>
              </a:defRPr>
            </a:lvl2pPr>
            <a:lvl3pPr marL="1239838" indent="-228600">
              <a:spcBef>
                <a:spcPct val="20000"/>
              </a:spcBef>
              <a:buChar char="•"/>
              <a:tabLst>
                <a:tab pos="182563" algn="l"/>
              </a:tabLst>
              <a:defRPr sz="2400">
                <a:solidFill>
                  <a:schemeClr val="tx1"/>
                </a:solidFill>
                <a:latin typeface="Arial" panose="020B0604020202020204" pitchFamily="34" charset="0"/>
              </a:defRPr>
            </a:lvl3pPr>
            <a:lvl4pPr marL="1647825" indent="-228600">
              <a:spcBef>
                <a:spcPct val="20000"/>
              </a:spcBef>
              <a:buChar char="–"/>
              <a:tabLst>
                <a:tab pos="182563" algn="l"/>
              </a:tabLst>
              <a:defRPr sz="2000">
                <a:solidFill>
                  <a:schemeClr val="tx1"/>
                </a:solidFill>
                <a:latin typeface="Arial" panose="020B0604020202020204" pitchFamily="34" charset="0"/>
              </a:defRPr>
            </a:lvl4pPr>
            <a:lvl5pPr marL="2057400" indent="-228600">
              <a:spcBef>
                <a:spcPct val="20000"/>
              </a:spcBef>
              <a:buChar char="»"/>
              <a:tabLst>
                <a:tab pos="182563" algn="l"/>
              </a:tabLst>
              <a:defRPr sz="2000">
                <a:solidFill>
                  <a:schemeClr val="tx1"/>
                </a:solidFill>
                <a:latin typeface="Arial" panose="020B0604020202020204" pitchFamily="34" charset="0"/>
              </a:defRPr>
            </a:lvl5pPr>
            <a:lvl6pPr marL="2514600" indent="-228600" fontAlgn="base">
              <a:spcBef>
                <a:spcPct val="20000"/>
              </a:spcBef>
              <a:spcAft>
                <a:spcPct val="0"/>
              </a:spcAft>
              <a:buChar char="»"/>
              <a:tabLst>
                <a:tab pos="182563" algn="l"/>
              </a:tabLst>
              <a:defRPr sz="2000">
                <a:solidFill>
                  <a:schemeClr val="tx1"/>
                </a:solidFill>
                <a:latin typeface="Arial" panose="020B0604020202020204" pitchFamily="34" charset="0"/>
              </a:defRPr>
            </a:lvl6pPr>
            <a:lvl7pPr marL="2971800" indent="-228600" fontAlgn="base">
              <a:spcBef>
                <a:spcPct val="20000"/>
              </a:spcBef>
              <a:spcAft>
                <a:spcPct val="0"/>
              </a:spcAft>
              <a:buChar char="»"/>
              <a:tabLst>
                <a:tab pos="182563" algn="l"/>
              </a:tabLst>
              <a:defRPr sz="2000">
                <a:solidFill>
                  <a:schemeClr val="tx1"/>
                </a:solidFill>
                <a:latin typeface="Arial" panose="020B0604020202020204" pitchFamily="34" charset="0"/>
              </a:defRPr>
            </a:lvl7pPr>
            <a:lvl8pPr marL="3429000" indent="-228600" fontAlgn="base">
              <a:spcBef>
                <a:spcPct val="20000"/>
              </a:spcBef>
              <a:spcAft>
                <a:spcPct val="0"/>
              </a:spcAft>
              <a:buChar char="»"/>
              <a:tabLst>
                <a:tab pos="182563" algn="l"/>
              </a:tabLst>
              <a:defRPr sz="2000">
                <a:solidFill>
                  <a:schemeClr val="tx1"/>
                </a:solidFill>
                <a:latin typeface="Arial" panose="020B0604020202020204" pitchFamily="34" charset="0"/>
              </a:defRPr>
            </a:lvl8pPr>
            <a:lvl9pPr marL="3886200" indent="-228600" fontAlgn="base">
              <a:spcBef>
                <a:spcPct val="20000"/>
              </a:spcBef>
              <a:spcAft>
                <a:spcPct val="0"/>
              </a:spcAft>
              <a:buChar char="»"/>
              <a:tabLst>
                <a:tab pos="182563" algn="l"/>
              </a:tabLst>
              <a:defRPr sz="2000">
                <a:solidFill>
                  <a:schemeClr val="tx1"/>
                </a:solidFill>
                <a:latin typeface="Arial" panose="020B0604020202020204" pitchFamily="34" charset="0"/>
              </a:defRPr>
            </a:lvl9pPr>
          </a:lstStyle>
          <a:p>
            <a:pPr algn="just">
              <a:lnSpc>
                <a:spcPct val="80000"/>
              </a:lnSpc>
              <a:buFontTx/>
              <a:buNone/>
            </a:pPr>
            <a:endParaRPr lang="pl-PL" altLang="pl-PL" sz="2400" b="1" dirty="0"/>
          </a:p>
          <a:p>
            <a:pPr algn="just">
              <a:lnSpc>
                <a:spcPct val="80000"/>
              </a:lnSpc>
              <a:buFontTx/>
              <a:buNone/>
            </a:pPr>
            <a:endParaRPr lang="pl-PL" altLang="pl-PL" sz="2400" b="1" dirty="0"/>
          </a:p>
        </p:txBody>
      </p:sp>
      <p:sp>
        <p:nvSpPr>
          <p:cNvPr id="5" name="Symbol zastępczy numeru slajdu 4"/>
          <p:cNvSpPr>
            <a:spLocks noGrp="1" noChangeAspect="1"/>
          </p:cNvSpPr>
          <p:nvPr>
            <p:ph type="sldNum" sz="quarter" idx="12"/>
          </p:nvPr>
        </p:nvSpPr>
        <p:spPr>
          <a:xfrm>
            <a:off x="8559529" y="0"/>
            <a:ext cx="584471" cy="250031"/>
          </a:xfrm>
        </p:spPr>
        <p:txBody>
          <a:bodyPr/>
          <a:lstStyle/>
          <a:p>
            <a:r>
              <a:rPr lang="pl-PL" altLang="pl-PL" sz="1050" dirty="0" smtClean="0">
                <a:solidFill>
                  <a:schemeClr val="bg1"/>
                </a:solidFill>
                <a:latin typeface="Calibri" panose="020F0502020204030204" pitchFamily="34" charset="0"/>
              </a:rPr>
              <a:t>str. </a:t>
            </a:r>
            <a:fld id="{1DFBDD2E-0A89-4F6F-B71E-D6B8232A8557}" type="slidenum">
              <a:rPr lang="pl-PL" altLang="pl-PL" sz="1400" smtClean="0">
                <a:solidFill>
                  <a:schemeClr val="bg1"/>
                </a:solidFill>
                <a:latin typeface="Calibri" panose="020F0502020204030204" pitchFamily="34" charset="0"/>
              </a:rPr>
              <a:pPr/>
              <a:t>2</a:t>
            </a:fld>
            <a:endParaRPr lang="pl-PL" altLang="pl-PL" sz="2000" dirty="0">
              <a:solidFill>
                <a:schemeClr val="bg1"/>
              </a:solidFill>
              <a:latin typeface="Calibri" panose="020F0502020204030204" pitchFamily="34" charset="0"/>
            </a:endParaRPr>
          </a:p>
        </p:txBody>
      </p:sp>
      <p:sp>
        <p:nvSpPr>
          <p:cNvPr id="10" name="Symbol zastępczy zawartości 1"/>
          <p:cNvSpPr>
            <a:spLocks noGrp="1"/>
          </p:cNvSpPr>
          <p:nvPr>
            <p:ph sz="quarter" idx="2"/>
          </p:nvPr>
        </p:nvSpPr>
        <p:spPr>
          <a:xfrm>
            <a:off x="597391" y="1820300"/>
            <a:ext cx="8295089" cy="4633035"/>
          </a:xfrm>
        </p:spPr>
        <p:txBody>
          <a:bodyPr>
            <a:normAutofit fontScale="92500" lnSpcReduction="20000"/>
          </a:bodyPr>
          <a:lstStyle/>
          <a:p>
            <a:r>
              <a:rPr lang="pl-PL" dirty="0" smtClean="0"/>
              <a:t> Bezpieczeństwo </a:t>
            </a:r>
            <a:r>
              <a:rPr lang="pl-PL" dirty="0"/>
              <a:t>i higiena pracy/służby w dziale X „Kodeksu pracy</a:t>
            </a:r>
            <a:r>
              <a:rPr lang="pl-PL" dirty="0" smtClean="0"/>
              <a:t>”;</a:t>
            </a:r>
          </a:p>
          <a:p>
            <a:r>
              <a:rPr lang="pl-PL" dirty="0" smtClean="0"/>
              <a:t> </a:t>
            </a:r>
            <a:r>
              <a:rPr lang="pl-PL" dirty="0"/>
              <a:t>Bezpieczeństwo i higiena służby </a:t>
            </a:r>
            <a:r>
              <a:rPr lang="pl-PL" dirty="0" smtClean="0"/>
              <a:t>w </a:t>
            </a:r>
            <a:r>
              <a:rPr lang="pl-PL" dirty="0"/>
              <a:t>„Ustawie o ochronie przeciwpożarowej”, w tym odpowiedzialność za naruszenie przepisów lub zasad bezpieczeństwa i higieny </a:t>
            </a:r>
            <a:r>
              <a:rPr lang="pl-PL" dirty="0" smtClean="0"/>
              <a:t>służby;</a:t>
            </a:r>
          </a:p>
          <a:p>
            <a:r>
              <a:rPr lang="pl-PL" dirty="0"/>
              <a:t> </a:t>
            </a:r>
            <a:r>
              <a:rPr lang="pl-PL" dirty="0" smtClean="0"/>
              <a:t>Okoliczności </a:t>
            </a:r>
            <a:r>
              <a:rPr lang="pl-PL" dirty="0"/>
              <a:t>i przyczyny charakterystycznych wypadków </a:t>
            </a:r>
            <a:r>
              <a:rPr lang="pl-PL" dirty="0" smtClean="0"/>
              <a:t>strażaków;</a:t>
            </a:r>
          </a:p>
          <a:p>
            <a:r>
              <a:rPr lang="pl-PL" dirty="0" smtClean="0"/>
              <a:t> </a:t>
            </a:r>
            <a:r>
              <a:rPr lang="pl-PL" dirty="0"/>
              <a:t>Rodzaje wypadków strażaków.</a:t>
            </a:r>
          </a:p>
          <a:p>
            <a:endParaRPr lang="pl-PL" dirty="0"/>
          </a:p>
          <a:p>
            <a:endParaRPr lang="pl-PL" dirty="0" smtClean="0"/>
          </a:p>
          <a:p>
            <a:pPr marL="118872" indent="0" algn="r">
              <a:buNone/>
            </a:pPr>
            <a:r>
              <a:rPr lang="pl-PL" dirty="0" smtClean="0"/>
              <a:t>Czas: 1T</a:t>
            </a:r>
            <a:endParaRPr lang="pl-PL" dirty="0"/>
          </a:p>
          <a:p>
            <a:endParaRPr lang="pl-PL" dirty="0">
              <a:latin typeface="Arial" panose="020B0604020202020204" pitchFamily="34" charset="0"/>
              <a:cs typeface="Arial" panose="020B0604020202020204" pitchFamily="34" charset="0"/>
            </a:endParaRPr>
          </a:p>
        </p:txBody>
      </p:sp>
      <p:pic>
        <p:nvPicPr>
          <p:cNvPr id="11" name="Obraz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Tree>
    <p:extLst>
      <p:ext uri="{BB962C8B-B14F-4D97-AF65-F5344CB8AC3E}">
        <p14:creationId xmlns:p14="http://schemas.microsoft.com/office/powerpoint/2010/main" val="20228352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1331640" y="250030"/>
            <a:ext cx="7355160" cy="1090737"/>
          </a:xfrm>
          <a:prstGeom prst="rect">
            <a:avLst/>
          </a:prstGeom>
          <a:noFill/>
          <a:ln>
            <a:noFill/>
          </a:ln>
        </p:spPr>
        <p:txBody>
          <a:bodyPr lIns="91425" tIns="45700" rIns="45700" bIns="45700" anchor="ctr" anchorCtr="0">
            <a:noAutofit/>
          </a:bodyPr>
          <a:lstStyle/>
          <a:p>
            <a:pPr algn="ctr">
              <a:defRPr/>
            </a:pPr>
            <a:r>
              <a:rPr lang="pl-PL" sz="2800" dirty="0" smtClean="0"/>
              <a:t>Zagrożenia i czynniki szkodliwe w czasie działań ratowniczych i ćwiczeń </a:t>
            </a:r>
            <a:endParaRPr lang="pl-PL" sz="2800" dirty="0"/>
          </a:p>
        </p:txBody>
      </p:sp>
      <p:sp>
        <p:nvSpPr>
          <p:cNvPr id="135" name="Shape 135"/>
          <p:cNvSpPr/>
          <p:nvPr/>
        </p:nvSpPr>
        <p:spPr>
          <a:xfrm>
            <a:off x="272507" y="1636811"/>
            <a:ext cx="8287022" cy="1035574"/>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136" name="Shape 136"/>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spcBef>
                <a:spcPts val="0"/>
              </a:spcBef>
              <a:buSzPct val="25000"/>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20</a:t>
            </a:fld>
            <a:endParaRPr lang="pl-PL" sz="1400" b="0" i="0" u="none" strike="noStrike" cap="none">
              <a:solidFill>
                <a:schemeClr val="lt1"/>
              </a:solidFill>
              <a:latin typeface="Calibri"/>
              <a:ea typeface="Calibri"/>
              <a:cs typeface="Calibri"/>
              <a:sym typeface="Calibri"/>
            </a:endParaRPr>
          </a:p>
        </p:txBody>
      </p:sp>
      <p:sp>
        <p:nvSpPr>
          <p:cNvPr id="137" name="Shape 137"/>
          <p:cNvSpPr txBox="1">
            <a:spLocks noGrp="1"/>
          </p:cNvSpPr>
          <p:nvPr>
            <p:ph type="body" idx="2"/>
          </p:nvPr>
        </p:nvSpPr>
        <p:spPr>
          <a:xfrm>
            <a:off x="272507" y="1570878"/>
            <a:ext cx="8691981" cy="4666434"/>
          </a:xfrm>
          <a:prstGeom prst="rect">
            <a:avLst/>
          </a:prstGeom>
          <a:noFill/>
          <a:ln>
            <a:noFill/>
          </a:ln>
        </p:spPr>
        <p:txBody>
          <a:bodyPr lIns="54850" tIns="91425" rIns="91425" bIns="45700" anchor="t" anchorCtr="0">
            <a:noAutofit/>
          </a:bodyPr>
          <a:lstStyle/>
          <a:p>
            <a:pPr marL="276860" indent="0">
              <a:buNone/>
            </a:pPr>
            <a:endParaRPr lang="pl-PL" sz="800" dirty="0"/>
          </a:p>
          <a:p>
            <a:pPr algn="just"/>
            <a:endParaRPr lang="pl-PL" sz="2000" dirty="0">
              <a:solidFill>
                <a:schemeClr val="tx1"/>
              </a:solidFill>
            </a:endParaRPr>
          </a:p>
          <a:p>
            <a:pPr marL="114300" indent="0">
              <a:buNone/>
            </a:pPr>
            <a:endParaRPr lang="pl-PL" sz="2000" b="0" i="0" u="none" strike="noStrike" cap="none" dirty="0">
              <a:solidFill>
                <a:schemeClr val="dk1"/>
              </a:solidFill>
              <a:latin typeface="Arial"/>
              <a:ea typeface="Arial"/>
              <a:cs typeface="Arial"/>
              <a:sym typeface="Arial"/>
            </a:endParaRPr>
          </a:p>
        </p:txBody>
      </p:sp>
      <p:pic>
        <p:nvPicPr>
          <p:cNvPr id="141" name="Shape 141"/>
          <p:cNvPicPr preferRelativeResize="0"/>
          <p:nvPr/>
        </p:nvPicPr>
        <p:blipFill rotWithShape="1">
          <a:blip r:embed="rId3">
            <a:alphaModFix/>
          </a:blip>
          <a:srcRect/>
          <a:stretch/>
        </p:blipFill>
        <p:spPr>
          <a:xfrm>
            <a:off x="282438" y="254968"/>
            <a:ext cx="822215" cy="935708"/>
          </a:xfrm>
          <a:prstGeom prst="rect">
            <a:avLst/>
          </a:prstGeom>
          <a:noFill/>
          <a:ln>
            <a:noFill/>
          </a:ln>
        </p:spPr>
      </p:pic>
      <p:sp>
        <p:nvSpPr>
          <p:cNvPr id="7" name="Symbol zastępczy zawartości 2"/>
          <p:cNvSpPr txBox="1">
            <a:spLocks/>
          </p:cNvSpPr>
          <p:nvPr/>
        </p:nvSpPr>
        <p:spPr>
          <a:xfrm>
            <a:off x="285720" y="1609416"/>
            <a:ext cx="8429684" cy="484632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438912" marR="0" lvl="0" indent="-162052" algn="l" rtl="0">
              <a:lnSpc>
                <a:spcPct val="100000"/>
              </a:lnSpc>
              <a:spcBef>
                <a:spcPts val="0"/>
              </a:spcBef>
              <a:spcAft>
                <a:spcPts val="0"/>
              </a:spcAft>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114300" algn="l" rtl="0">
              <a:lnSpc>
                <a:spcPct val="100000"/>
              </a:lnSpc>
              <a:spcBef>
                <a:spcPts val="560"/>
              </a:spcBef>
              <a:spcAft>
                <a:spcPts val="0"/>
              </a:spcAft>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82296" algn="l" rtl="0">
              <a:lnSpc>
                <a:spcPct val="100000"/>
              </a:lnSpc>
              <a:spcBef>
                <a:spcPts val="480"/>
              </a:spcBef>
              <a:spcAft>
                <a:spcPts val="0"/>
              </a:spcAft>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0452" algn="l" rtl="0">
              <a:lnSpc>
                <a:spcPct val="100000"/>
              </a:lnSpc>
              <a:spcBef>
                <a:spcPts val="400"/>
              </a:spcBef>
              <a:spcAft>
                <a:spcPts val="0"/>
              </a:spcAft>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67564"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5532"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762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74167"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72135"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pPr>
              <a:buFont typeface="Noto Sans Symbols"/>
              <a:buNone/>
            </a:pPr>
            <a:r>
              <a:rPr lang="pl-PL" sz="2400" b="1" dirty="0" smtClean="0">
                <a:solidFill>
                  <a:schemeClr val="tx1"/>
                </a:solidFill>
              </a:rPr>
              <a:t>OBCIĄŻENIE FIZYCZNE W PRACY STRAŻAKA: </a:t>
            </a:r>
          </a:p>
          <a:p>
            <a:pPr>
              <a:buFont typeface="Noto Sans Symbols"/>
              <a:buNone/>
            </a:pPr>
            <a:endParaRPr lang="pl-PL" sz="800" b="1" dirty="0" smtClean="0">
              <a:solidFill>
                <a:srgbClr val="50A7DC"/>
              </a:solidFill>
            </a:endParaRPr>
          </a:p>
          <a:p>
            <a:pPr algn="just">
              <a:buFont typeface="Wingdings" pitchFamily="2" charset="2"/>
              <a:buChar char="Ø"/>
            </a:pPr>
            <a:r>
              <a:rPr lang="pl-PL" sz="2000" dirty="0" smtClean="0"/>
              <a:t>zaliczane jest do grupy prac średnio ciężkich z krótkotrwałymi dużymi wysiłkami</a:t>
            </a:r>
          </a:p>
          <a:p>
            <a:pPr marL="276860" indent="0">
              <a:buNone/>
            </a:pPr>
            <a:endParaRPr lang="pl-PL" sz="800" dirty="0" smtClean="0"/>
          </a:p>
          <a:p>
            <a:pPr algn="just">
              <a:buFont typeface="Wingdings" pitchFamily="2" charset="2"/>
              <a:buChar char="Ø"/>
            </a:pPr>
            <a:r>
              <a:rPr lang="pl-PL" sz="2000" dirty="0" smtClean="0"/>
              <a:t>w trakcie ćwiczeń i akcji ratowniczo – gaśniczych obciążenia fizyczne są zbliżone</a:t>
            </a:r>
          </a:p>
          <a:p>
            <a:pPr marL="276860" indent="0">
              <a:buNone/>
            </a:pPr>
            <a:endParaRPr lang="pl-PL" sz="800" dirty="0" smtClean="0"/>
          </a:p>
          <a:p>
            <a:pPr algn="just">
              <a:buFont typeface="Wingdings" pitchFamily="2" charset="2"/>
              <a:buChar char="Ø"/>
            </a:pPr>
            <a:r>
              <a:rPr lang="pl-PL" sz="2000" dirty="0" smtClean="0"/>
              <a:t>podczas akcji na obciążenie strażaka wpływają dodatkowo czynniki związane ze zdarzeniem np. duże wahania temperatur, zanieczyszczenie powietrza</a:t>
            </a:r>
          </a:p>
          <a:p>
            <a:pPr marL="276860" indent="0">
              <a:buNone/>
            </a:pPr>
            <a:endParaRPr lang="pl-PL" sz="800" dirty="0" smtClean="0"/>
          </a:p>
          <a:p>
            <a:pPr algn="just">
              <a:buFont typeface="Wingdings" pitchFamily="2" charset="2"/>
              <a:buChar char="Ø"/>
            </a:pPr>
            <a:r>
              <a:rPr lang="pl-PL" sz="2000" dirty="0" smtClean="0"/>
              <a:t>wydatek energetyczny pracy zwiększa używanie odzieży ochronnej z maską i aparatem oddechowym</a:t>
            </a:r>
            <a:endParaRPr lang="pl-PL" sz="2000" dirty="0"/>
          </a:p>
        </p:txBody>
      </p:sp>
    </p:spTree>
    <p:extLst>
      <p:ext uri="{BB962C8B-B14F-4D97-AF65-F5344CB8AC3E}">
        <p14:creationId xmlns:p14="http://schemas.microsoft.com/office/powerpoint/2010/main" val="1465932091"/>
      </p:ext>
    </p:extLst>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1331640" y="250030"/>
            <a:ext cx="7355160" cy="1090737"/>
          </a:xfrm>
          <a:prstGeom prst="rect">
            <a:avLst/>
          </a:prstGeom>
          <a:noFill/>
          <a:ln>
            <a:noFill/>
          </a:ln>
        </p:spPr>
        <p:txBody>
          <a:bodyPr lIns="91425" tIns="45700" rIns="45700" bIns="45700" anchor="ctr" anchorCtr="0">
            <a:noAutofit/>
          </a:bodyPr>
          <a:lstStyle/>
          <a:p>
            <a:pPr algn="ctr">
              <a:defRPr/>
            </a:pPr>
            <a:r>
              <a:rPr lang="pl-PL" sz="2800" dirty="0" smtClean="0"/>
              <a:t>Zagrożenia i czynniki szkodliwe w czasie działań ratowniczych i ćwiczeń </a:t>
            </a:r>
            <a:endParaRPr lang="pl-PL" sz="2800" dirty="0"/>
          </a:p>
        </p:txBody>
      </p:sp>
      <p:sp>
        <p:nvSpPr>
          <p:cNvPr id="135" name="Shape 135"/>
          <p:cNvSpPr/>
          <p:nvPr/>
        </p:nvSpPr>
        <p:spPr>
          <a:xfrm>
            <a:off x="272507" y="1636811"/>
            <a:ext cx="8287022" cy="1035574"/>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136" name="Shape 136"/>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spcBef>
                <a:spcPts val="0"/>
              </a:spcBef>
              <a:buSzPct val="25000"/>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21</a:t>
            </a:fld>
            <a:endParaRPr lang="pl-PL" sz="1400" b="0" i="0" u="none" strike="noStrike" cap="none">
              <a:solidFill>
                <a:schemeClr val="lt1"/>
              </a:solidFill>
              <a:latin typeface="Calibri"/>
              <a:ea typeface="Calibri"/>
              <a:cs typeface="Calibri"/>
              <a:sym typeface="Calibri"/>
            </a:endParaRPr>
          </a:p>
        </p:txBody>
      </p:sp>
      <p:sp>
        <p:nvSpPr>
          <p:cNvPr id="137" name="Shape 137"/>
          <p:cNvSpPr txBox="1">
            <a:spLocks noGrp="1"/>
          </p:cNvSpPr>
          <p:nvPr>
            <p:ph type="body" idx="2"/>
          </p:nvPr>
        </p:nvSpPr>
        <p:spPr>
          <a:xfrm>
            <a:off x="272507" y="1570878"/>
            <a:ext cx="8691981" cy="4666434"/>
          </a:xfrm>
          <a:prstGeom prst="rect">
            <a:avLst/>
          </a:prstGeom>
          <a:noFill/>
          <a:ln>
            <a:noFill/>
          </a:ln>
        </p:spPr>
        <p:txBody>
          <a:bodyPr lIns="54850" tIns="91425" rIns="91425" bIns="45700" anchor="t" anchorCtr="0">
            <a:noAutofit/>
          </a:bodyPr>
          <a:lstStyle/>
          <a:p>
            <a:pPr marL="276860" indent="0">
              <a:buNone/>
            </a:pPr>
            <a:endParaRPr lang="pl-PL" sz="800" dirty="0"/>
          </a:p>
          <a:p>
            <a:pPr algn="just"/>
            <a:endParaRPr lang="pl-PL" sz="2000" dirty="0">
              <a:solidFill>
                <a:schemeClr val="tx1"/>
              </a:solidFill>
            </a:endParaRPr>
          </a:p>
          <a:p>
            <a:pPr marL="114300" indent="0">
              <a:buNone/>
            </a:pPr>
            <a:endParaRPr lang="pl-PL" sz="2000" b="0" i="0" u="none" strike="noStrike" cap="none" dirty="0">
              <a:solidFill>
                <a:schemeClr val="dk1"/>
              </a:solidFill>
              <a:latin typeface="Arial"/>
              <a:ea typeface="Arial"/>
              <a:cs typeface="Arial"/>
              <a:sym typeface="Arial"/>
            </a:endParaRPr>
          </a:p>
        </p:txBody>
      </p:sp>
      <p:pic>
        <p:nvPicPr>
          <p:cNvPr id="141" name="Shape 141"/>
          <p:cNvPicPr preferRelativeResize="0"/>
          <p:nvPr/>
        </p:nvPicPr>
        <p:blipFill rotWithShape="1">
          <a:blip r:embed="rId3">
            <a:alphaModFix/>
          </a:blip>
          <a:srcRect/>
          <a:stretch/>
        </p:blipFill>
        <p:spPr>
          <a:xfrm>
            <a:off x="282438" y="254968"/>
            <a:ext cx="822215" cy="935708"/>
          </a:xfrm>
          <a:prstGeom prst="rect">
            <a:avLst/>
          </a:prstGeom>
          <a:noFill/>
          <a:ln>
            <a:noFill/>
          </a:ln>
        </p:spPr>
      </p:pic>
      <p:sp>
        <p:nvSpPr>
          <p:cNvPr id="7" name="Symbol zastępczy zawartości 2"/>
          <p:cNvSpPr txBox="1">
            <a:spLocks/>
          </p:cNvSpPr>
          <p:nvPr/>
        </p:nvSpPr>
        <p:spPr>
          <a:xfrm>
            <a:off x="457200" y="1609416"/>
            <a:ext cx="8329642" cy="4846320"/>
          </a:xfrm>
          <a:prstGeom prst="rect">
            <a:avLst/>
          </a:prstGeom>
          <a:noFill/>
          <a:ln>
            <a:noFill/>
          </a:ln>
        </p:spPr>
        <p:txBody>
          <a:bodyPr lIns="91425" tIns="91425" rIns="91425" bIns="91425" anchor="t" anchorCtr="0">
            <a:normAutofit/>
          </a:bodyPr>
          <a:lstStyle>
            <a:defPPr marR="0" lvl="0" algn="l" rtl="0">
              <a:lnSpc>
                <a:spcPct val="100000"/>
              </a:lnSpc>
              <a:spcBef>
                <a:spcPts val="0"/>
              </a:spcBef>
              <a:spcAft>
                <a:spcPts val="0"/>
              </a:spcAft>
            </a:defPPr>
            <a:lvl1pPr marL="438912" marR="0" lvl="0" indent="-162052" algn="l" rtl="0">
              <a:lnSpc>
                <a:spcPct val="100000"/>
              </a:lnSpc>
              <a:spcBef>
                <a:spcPts val="0"/>
              </a:spcBef>
              <a:spcAft>
                <a:spcPts val="0"/>
              </a:spcAft>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114300" algn="l" rtl="0">
              <a:lnSpc>
                <a:spcPct val="100000"/>
              </a:lnSpc>
              <a:spcBef>
                <a:spcPts val="560"/>
              </a:spcBef>
              <a:spcAft>
                <a:spcPts val="0"/>
              </a:spcAft>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82296" algn="l" rtl="0">
              <a:lnSpc>
                <a:spcPct val="100000"/>
              </a:lnSpc>
              <a:spcBef>
                <a:spcPts val="480"/>
              </a:spcBef>
              <a:spcAft>
                <a:spcPts val="0"/>
              </a:spcAft>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0452" algn="l" rtl="0">
              <a:lnSpc>
                <a:spcPct val="100000"/>
              </a:lnSpc>
              <a:spcBef>
                <a:spcPts val="400"/>
              </a:spcBef>
              <a:spcAft>
                <a:spcPts val="0"/>
              </a:spcAft>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67564"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5532"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762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74167"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72135"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pPr marL="0">
              <a:buFont typeface="Noto Sans Symbols"/>
              <a:buNone/>
            </a:pPr>
            <a:r>
              <a:rPr lang="pl-PL" sz="2400" b="1" dirty="0" smtClean="0">
                <a:solidFill>
                  <a:schemeClr val="tx1"/>
                </a:solidFill>
              </a:rPr>
              <a:t>OBCIĄŻENIE FIZYCZNE STRAŻAKA WYSTĘPUJE NAJCZĘŚCIEJ NA SKUTEK:</a:t>
            </a:r>
          </a:p>
          <a:p>
            <a:pPr marL="0">
              <a:buFont typeface="Noto Sans Symbols"/>
              <a:buNone/>
            </a:pPr>
            <a:endParaRPr lang="pl-PL" sz="800" b="1" dirty="0" smtClean="0">
              <a:solidFill>
                <a:srgbClr val="50A7DC"/>
              </a:solidFill>
            </a:endParaRPr>
          </a:p>
          <a:p>
            <a:pPr marL="0">
              <a:buFont typeface="Wingdings" pitchFamily="2" charset="2"/>
              <a:buChar char="Ø"/>
            </a:pPr>
            <a:r>
              <a:rPr lang="pl-PL" sz="2000" dirty="0" smtClean="0"/>
              <a:t>przenoszenia i obsługi sprzętu ratowniczo – gaśniczego również w wysokiej temperaturze</a:t>
            </a:r>
          </a:p>
          <a:p>
            <a:pPr marL="0" indent="0">
              <a:buNone/>
            </a:pPr>
            <a:endParaRPr lang="pl-PL" sz="800" dirty="0" smtClean="0"/>
          </a:p>
          <a:p>
            <a:pPr marL="0">
              <a:buFont typeface="Wingdings" pitchFamily="2" charset="2"/>
              <a:buChar char="Ø"/>
            </a:pPr>
            <a:r>
              <a:rPr lang="pl-PL" sz="2000" dirty="0" smtClean="0"/>
              <a:t>rozwijania i zwijania linii wężowych</a:t>
            </a:r>
          </a:p>
          <a:p>
            <a:pPr marL="0" indent="0">
              <a:buNone/>
            </a:pPr>
            <a:endParaRPr lang="pl-PL" sz="800" dirty="0" smtClean="0"/>
          </a:p>
          <a:p>
            <a:pPr marL="0">
              <a:buFont typeface="Wingdings" pitchFamily="2" charset="2"/>
              <a:buChar char="Ø"/>
            </a:pPr>
            <a:r>
              <a:rPr lang="pl-PL" sz="2000" dirty="0" smtClean="0"/>
              <a:t>ratowania ludzi, zwierząt, mienia</a:t>
            </a:r>
          </a:p>
          <a:p>
            <a:pPr marL="0" indent="0">
              <a:buNone/>
            </a:pPr>
            <a:endParaRPr lang="pl-PL" sz="800" dirty="0" smtClean="0"/>
          </a:p>
          <a:p>
            <a:pPr marL="0">
              <a:buFont typeface="Wingdings" pitchFamily="2" charset="2"/>
              <a:buChar char="Ø"/>
            </a:pPr>
            <a:r>
              <a:rPr lang="pl-PL" sz="2000" dirty="0" smtClean="0"/>
              <a:t>chodzenia po drabinach, schodach, wzniesieniach, dachach</a:t>
            </a:r>
          </a:p>
          <a:p>
            <a:pPr marL="0" indent="0">
              <a:buNone/>
            </a:pPr>
            <a:endParaRPr lang="pl-PL" sz="800" dirty="0" smtClean="0"/>
          </a:p>
          <a:p>
            <a:pPr marL="0">
              <a:buFont typeface="Wingdings" pitchFamily="2" charset="2"/>
              <a:buChar char="Ø"/>
            </a:pPr>
            <a:r>
              <a:rPr lang="pl-PL" sz="2000" dirty="0" smtClean="0"/>
              <a:t>rozbiórek konstrukcji budowlanych</a:t>
            </a:r>
          </a:p>
          <a:p>
            <a:pPr marL="0" indent="0">
              <a:buNone/>
            </a:pPr>
            <a:endParaRPr lang="pl-PL" sz="800" dirty="0" smtClean="0"/>
          </a:p>
          <a:p>
            <a:pPr marL="0">
              <a:buFont typeface="Wingdings" pitchFamily="2" charset="2"/>
              <a:buChar char="Ø"/>
            </a:pPr>
            <a:r>
              <a:rPr lang="pl-PL" sz="2000" dirty="0" smtClean="0"/>
              <a:t>długotrwałej pracy (np. pożary małe ok. 1 godz., pożary średnie ok. 3-4 godz., pożary duże – kilkanaście godz.)  </a:t>
            </a:r>
          </a:p>
          <a:p>
            <a:pPr marL="0">
              <a:buFont typeface="Wingdings" pitchFamily="2" charset="2"/>
              <a:buChar char="Ø"/>
            </a:pPr>
            <a:endParaRPr lang="pl-PL" sz="2400" dirty="0" smtClean="0"/>
          </a:p>
          <a:p>
            <a:pPr>
              <a:buFont typeface="Noto Sans Symbols"/>
              <a:buNone/>
            </a:pPr>
            <a:endParaRPr lang="pl-PL" dirty="0"/>
          </a:p>
        </p:txBody>
      </p:sp>
    </p:spTree>
    <p:extLst>
      <p:ext uri="{BB962C8B-B14F-4D97-AF65-F5344CB8AC3E}">
        <p14:creationId xmlns:p14="http://schemas.microsoft.com/office/powerpoint/2010/main" val="1757414473"/>
      </p:ext>
    </p:extLst>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1331640" y="250030"/>
            <a:ext cx="7355160" cy="1090737"/>
          </a:xfrm>
          <a:prstGeom prst="rect">
            <a:avLst/>
          </a:prstGeom>
          <a:noFill/>
          <a:ln>
            <a:noFill/>
          </a:ln>
        </p:spPr>
        <p:txBody>
          <a:bodyPr lIns="91425" tIns="45700" rIns="45700" bIns="45700" anchor="ctr" anchorCtr="0">
            <a:noAutofit/>
          </a:bodyPr>
          <a:lstStyle/>
          <a:p>
            <a:pPr algn="ctr">
              <a:defRPr/>
            </a:pPr>
            <a:r>
              <a:rPr lang="pl-PL" sz="2800" dirty="0" smtClean="0"/>
              <a:t>Zagrożenia i czynniki szkodliwe w czasie działań ratowniczych i ćwiczeń </a:t>
            </a:r>
            <a:endParaRPr lang="pl-PL" sz="2800" dirty="0"/>
          </a:p>
        </p:txBody>
      </p:sp>
      <p:sp>
        <p:nvSpPr>
          <p:cNvPr id="135" name="Shape 135"/>
          <p:cNvSpPr/>
          <p:nvPr/>
        </p:nvSpPr>
        <p:spPr>
          <a:xfrm>
            <a:off x="272507" y="1636811"/>
            <a:ext cx="8287022" cy="1035574"/>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136" name="Shape 136"/>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spcBef>
                <a:spcPts val="0"/>
              </a:spcBef>
              <a:buSzPct val="25000"/>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22</a:t>
            </a:fld>
            <a:endParaRPr lang="pl-PL" sz="1400" b="0" i="0" u="none" strike="noStrike" cap="none">
              <a:solidFill>
                <a:schemeClr val="lt1"/>
              </a:solidFill>
              <a:latin typeface="Calibri"/>
              <a:ea typeface="Calibri"/>
              <a:cs typeface="Calibri"/>
              <a:sym typeface="Calibri"/>
            </a:endParaRPr>
          </a:p>
        </p:txBody>
      </p:sp>
      <p:sp>
        <p:nvSpPr>
          <p:cNvPr id="137" name="Shape 137"/>
          <p:cNvSpPr txBox="1">
            <a:spLocks noGrp="1"/>
          </p:cNvSpPr>
          <p:nvPr>
            <p:ph type="body" idx="2"/>
          </p:nvPr>
        </p:nvSpPr>
        <p:spPr>
          <a:xfrm>
            <a:off x="272507" y="1570878"/>
            <a:ext cx="8691981" cy="4666434"/>
          </a:xfrm>
          <a:prstGeom prst="rect">
            <a:avLst/>
          </a:prstGeom>
          <a:noFill/>
          <a:ln>
            <a:noFill/>
          </a:ln>
        </p:spPr>
        <p:txBody>
          <a:bodyPr lIns="54850" tIns="91425" rIns="91425" bIns="45700" anchor="t" anchorCtr="0">
            <a:noAutofit/>
          </a:bodyPr>
          <a:lstStyle/>
          <a:p>
            <a:pPr marL="276860" indent="0">
              <a:buNone/>
            </a:pPr>
            <a:endParaRPr lang="pl-PL" sz="800" dirty="0"/>
          </a:p>
          <a:p>
            <a:pPr algn="just"/>
            <a:endParaRPr lang="pl-PL" sz="2000" dirty="0">
              <a:solidFill>
                <a:schemeClr val="tx1"/>
              </a:solidFill>
            </a:endParaRPr>
          </a:p>
          <a:p>
            <a:pPr marL="114300" indent="0">
              <a:buNone/>
            </a:pPr>
            <a:endParaRPr lang="pl-PL" sz="2000" b="0" i="0" u="none" strike="noStrike" cap="none" dirty="0">
              <a:solidFill>
                <a:schemeClr val="dk1"/>
              </a:solidFill>
              <a:latin typeface="Arial"/>
              <a:ea typeface="Arial"/>
              <a:cs typeface="Arial"/>
              <a:sym typeface="Arial"/>
            </a:endParaRPr>
          </a:p>
        </p:txBody>
      </p:sp>
      <p:pic>
        <p:nvPicPr>
          <p:cNvPr id="141" name="Shape 141"/>
          <p:cNvPicPr preferRelativeResize="0"/>
          <p:nvPr/>
        </p:nvPicPr>
        <p:blipFill rotWithShape="1">
          <a:blip r:embed="rId3">
            <a:alphaModFix/>
          </a:blip>
          <a:srcRect/>
          <a:stretch/>
        </p:blipFill>
        <p:spPr>
          <a:xfrm>
            <a:off x="282438" y="254968"/>
            <a:ext cx="822215" cy="935708"/>
          </a:xfrm>
          <a:prstGeom prst="rect">
            <a:avLst/>
          </a:prstGeom>
          <a:noFill/>
          <a:ln>
            <a:noFill/>
          </a:ln>
        </p:spPr>
      </p:pic>
      <p:sp>
        <p:nvSpPr>
          <p:cNvPr id="7" name="Symbol zastępczy zawartości 2"/>
          <p:cNvSpPr txBox="1">
            <a:spLocks/>
          </p:cNvSpPr>
          <p:nvPr/>
        </p:nvSpPr>
        <p:spPr>
          <a:xfrm>
            <a:off x="142844" y="1527048"/>
            <a:ext cx="8786875" cy="4998296"/>
          </a:xfrm>
          <a:prstGeom prst="rect">
            <a:avLst/>
          </a:prstGeom>
          <a:noFill/>
          <a:ln>
            <a:noFill/>
          </a:ln>
        </p:spPr>
        <p:txBody>
          <a:bodyPr lIns="91425" tIns="91425" rIns="91425" bIns="91425" anchor="t" anchorCtr="0">
            <a:normAutofit/>
          </a:bodyPr>
          <a:lstStyle>
            <a:defPPr marR="0" lvl="0" algn="l" rtl="0">
              <a:lnSpc>
                <a:spcPct val="100000"/>
              </a:lnSpc>
              <a:spcBef>
                <a:spcPts val="0"/>
              </a:spcBef>
              <a:spcAft>
                <a:spcPts val="0"/>
              </a:spcAft>
            </a:defPPr>
            <a:lvl1pPr marL="438912" marR="0" lvl="0" indent="-162052" algn="l" rtl="0">
              <a:lnSpc>
                <a:spcPct val="100000"/>
              </a:lnSpc>
              <a:spcBef>
                <a:spcPts val="0"/>
              </a:spcBef>
              <a:spcAft>
                <a:spcPts val="0"/>
              </a:spcAft>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114300" algn="l" rtl="0">
              <a:lnSpc>
                <a:spcPct val="100000"/>
              </a:lnSpc>
              <a:spcBef>
                <a:spcPts val="560"/>
              </a:spcBef>
              <a:spcAft>
                <a:spcPts val="0"/>
              </a:spcAft>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82296" algn="l" rtl="0">
              <a:lnSpc>
                <a:spcPct val="100000"/>
              </a:lnSpc>
              <a:spcBef>
                <a:spcPts val="480"/>
              </a:spcBef>
              <a:spcAft>
                <a:spcPts val="0"/>
              </a:spcAft>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0452" algn="l" rtl="0">
              <a:lnSpc>
                <a:spcPct val="100000"/>
              </a:lnSpc>
              <a:spcBef>
                <a:spcPts val="400"/>
              </a:spcBef>
              <a:spcAft>
                <a:spcPts val="0"/>
              </a:spcAft>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67564"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5532"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762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74167"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72135"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pPr marL="0">
              <a:buFont typeface="Noto Sans Symbols"/>
              <a:buNone/>
            </a:pPr>
            <a:r>
              <a:rPr lang="pl-PL" sz="2400" b="1" u="sng" dirty="0" smtClean="0">
                <a:solidFill>
                  <a:schemeClr val="tx1"/>
                </a:solidFill>
              </a:rPr>
              <a:t>Zagrożenia czynnikami występującymi w procesach pracy</a:t>
            </a:r>
          </a:p>
          <a:p>
            <a:pPr>
              <a:buFont typeface="Noto Sans Symbols"/>
              <a:buNone/>
            </a:pPr>
            <a:endParaRPr lang="pl-PL" sz="800" b="1" dirty="0" smtClean="0">
              <a:solidFill>
                <a:srgbClr val="00B0F0"/>
              </a:solidFill>
            </a:endParaRPr>
          </a:p>
          <a:p>
            <a:pPr>
              <a:buFont typeface="Noto Sans Symbols"/>
              <a:buNone/>
            </a:pPr>
            <a:r>
              <a:rPr lang="pl-PL" sz="2400" b="1" dirty="0" smtClean="0">
                <a:solidFill>
                  <a:schemeClr val="tx1"/>
                </a:solidFill>
              </a:rPr>
              <a:t>Czynniki szkodliwe i uciążliwe – CZYNNIKI PSYCHOFIZYCZNE</a:t>
            </a:r>
          </a:p>
          <a:p>
            <a:pPr>
              <a:buFont typeface="Noto Sans Symbols"/>
              <a:buNone/>
            </a:pPr>
            <a:endParaRPr lang="pl-PL" sz="800" b="1" dirty="0" smtClean="0"/>
          </a:p>
          <a:p>
            <a:pPr marL="0" algn="just">
              <a:buFont typeface="Noto Sans Symbols"/>
              <a:buNone/>
            </a:pPr>
            <a:r>
              <a:rPr lang="pl-PL" sz="2400" b="1" dirty="0" smtClean="0"/>
              <a:t>Obciążenie psychiczne (psychonerwowe)</a:t>
            </a:r>
          </a:p>
          <a:p>
            <a:pPr marL="0" algn="just">
              <a:buFont typeface="Noto Sans Symbols"/>
              <a:buNone/>
            </a:pPr>
            <a:endParaRPr lang="pl-PL" sz="800" b="1" dirty="0" smtClean="0"/>
          </a:p>
          <a:p>
            <a:pPr marL="0" algn="just">
              <a:buFont typeface="Noto Sans Symbols"/>
              <a:buNone/>
            </a:pPr>
            <a:r>
              <a:rPr lang="pl-PL" sz="2000" dirty="0" smtClean="0"/>
              <a:t>Oznacza obciążenie procesami percepcyjnymi, obciążenie intelektualne i decyzyjne.</a:t>
            </a:r>
          </a:p>
          <a:p>
            <a:pPr>
              <a:buFont typeface="Noto Sans Symbols"/>
              <a:buNone/>
            </a:pPr>
            <a:endParaRPr lang="pl-PL" sz="800" b="1" dirty="0" smtClean="0"/>
          </a:p>
          <a:p>
            <a:pPr algn="just">
              <a:buFont typeface="Wingdings" pitchFamily="2" charset="2"/>
              <a:buChar char="Ø"/>
            </a:pPr>
            <a:r>
              <a:rPr lang="pl-PL" sz="2000" dirty="0" smtClean="0"/>
              <a:t>Przeciążenie psychiki</a:t>
            </a:r>
          </a:p>
          <a:p>
            <a:pPr marL="276860" indent="0" algn="just">
              <a:buNone/>
            </a:pPr>
            <a:endParaRPr lang="pl-PL" sz="800" dirty="0" smtClean="0"/>
          </a:p>
          <a:p>
            <a:pPr algn="just">
              <a:buFont typeface="Wingdings" pitchFamily="2" charset="2"/>
              <a:buChar char="Ø"/>
            </a:pPr>
            <a:r>
              <a:rPr lang="pl-PL" sz="2000" dirty="0" smtClean="0"/>
              <a:t>Niedociążenie psychiki</a:t>
            </a:r>
            <a:endParaRPr lang="pl-PL" sz="2000" dirty="0"/>
          </a:p>
        </p:txBody>
      </p:sp>
      <p:pic>
        <p:nvPicPr>
          <p:cNvPr id="8" name="Picture 2" descr="C:\Documents and Settings\Sekretariat\Pulpit\z12341253Q,Inteligencja-i-choroby-psychiczne-maja-to-samo-zro.jpg"/>
          <p:cNvPicPr>
            <a:picLocks noChangeAspect="1" noChangeArrowheads="1"/>
          </p:cNvPicPr>
          <p:nvPr/>
        </p:nvPicPr>
        <p:blipFill>
          <a:blip r:embed="rId4"/>
          <a:srcRect/>
          <a:stretch>
            <a:fillRect/>
          </a:stretch>
        </p:blipFill>
        <p:spPr bwMode="auto">
          <a:xfrm>
            <a:off x="6300244" y="3645024"/>
            <a:ext cx="2259285" cy="2714644"/>
          </a:xfrm>
          <a:prstGeom prst="rect">
            <a:avLst/>
          </a:prstGeom>
          <a:noFill/>
        </p:spPr>
      </p:pic>
    </p:spTree>
    <p:extLst>
      <p:ext uri="{BB962C8B-B14F-4D97-AF65-F5344CB8AC3E}">
        <p14:creationId xmlns:p14="http://schemas.microsoft.com/office/powerpoint/2010/main" val="1918845479"/>
      </p:ext>
    </p:extLst>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1331640" y="250030"/>
            <a:ext cx="7355160" cy="1090737"/>
          </a:xfrm>
          <a:prstGeom prst="rect">
            <a:avLst/>
          </a:prstGeom>
          <a:noFill/>
          <a:ln>
            <a:noFill/>
          </a:ln>
        </p:spPr>
        <p:txBody>
          <a:bodyPr lIns="91425" tIns="45700" rIns="45700" bIns="45700" anchor="ctr" anchorCtr="0">
            <a:noAutofit/>
          </a:bodyPr>
          <a:lstStyle/>
          <a:p>
            <a:pPr algn="ctr">
              <a:defRPr/>
            </a:pPr>
            <a:r>
              <a:rPr lang="pl-PL" sz="2800" dirty="0" smtClean="0"/>
              <a:t>Zagrożenia i czynniki szkodliwe w czasie działań ratowniczych i ćwiczeń </a:t>
            </a:r>
            <a:endParaRPr lang="pl-PL" sz="2800" dirty="0"/>
          </a:p>
        </p:txBody>
      </p:sp>
      <p:sp>
        <p:nvSpPr>
          <p:cNvPr id="135" name="Shape 135"/>
          <p:cNvSpPr/>
          <p:nvPr/>
        </p:nvSpPr>
        <p:spPr>
          <a:xfrm>
            <a:off x="272507" y="1636811"/>
            <a:ext cx="8287022" cy="1035574"/>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136" name="Shape 136"/>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spcBef>
                <a:spcPts val="0"/>
              </a:spcBef>
              <a:buSzPct val="25000"/>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23</a:t>
            </a:fld>
            <a:endParaRPr lang="pl-PL" sz="1400" b="0" i="0" u="none" strike="noStrike" cap="none">
              <a:solidFill>
                <a:schemeClr val="lt1"/>
              </a:solidFill>
              <a:latin typeface="Calibri"/>
              <a:ea typeface="Calibri"/>
              <a:cs typeface="Calibri"/>
              <a:sym typeface="Calibri"/>
            </a:endParaRPr>
          </a:p>
        </p:txBody>
      </p:sp>
      <p:sp>
        <p:nvSpPr>
          <p:cNvPr id="137" name="Shape 137"/>
          <p:cNvSpPr txBox="1">
            <a:spLocks noGrp="1"/>
          </p:cNvSpPr>
          <p:nvPr>
            <p:ph type="body" idx="2"/>
          </p:nvPr>
        </p:nvSpPr>
        <p:spPr>
          <a:xfrm>
            <a:off x="272507" y="1570878"/>
            <a:ext cx="8691981" cy="4666434"/>
          </a:xfrm>
          <a:prstGeom prst="rect">
            <a:avLst/>
          </a:prstGeom>
          <a:noFill/>
          <a:ln>
            <a:noFill/>
          </a:ln>
        </p:spPr>
        <p:txBody>
          <a:bodyPr lIns="54850" tIns="91425" rIns="91425" bIns="45700" anchor="t" anchorCtr="0">
            <a:noAutofit/>
          </a:bodyPr>
          <a:lstStyle/>
          <a:p>
            <a:pPr marL="276860" indent="0">
              <a:buNone/>
            </a:pPr>
            <a:endParaRPr lang="pl-PL" sz="800" dirty="0"/>
          </a:p>
          <a:p>
            <a:pPr algn="just"/>
            <a:endParaRPr lang="pl-PL" sz="2000" dirty="0">
              <a:solidFill>
                <a:schemeClr val="tx1"/>
              </a:solidFill>
            </a:endParaRPr>
          </a:p>
          <a:p>
            <a:pPr marL="114300" indent="0">
              <a:buNone/>
            </a:pPr>
            <a:endParaRPr lang="pl-PL" sz="2000" b="0" i="0" u="none" strike="noStrike" cap="none" dirty="0">
              <a:solidFill>
                <a:schemeClr val="dk1"/>
              </a:solidFill>
              <a:latin typeface="Arial"/>
              <a:ea typeface="Arial"/>
              <a:cs typeface="Arial"/>
              <a:sym typeface="Arial"/>
            </a:endParaRPr>
          </a:p>
        </p:txBody>
      </p:sp>
      <p:pic>
        <p:nvPicPr>
          <p:cNvPr id="141" name="Shape 141"/>
          <p:cNvPicPr preferRelativeResize="0"/>
          <p:nvPr/>
        </p:nvPicPr>
        <p:blipFill rotWithShape="1">
          <a:blip r:embed="rId3">
            <a:alphaModFix/>
          </a:blip>
          <a:srcRect/>
          <a:stretch/>
        </p:blipFill>
        <p:spPr>
          <a:xfrm>
            <a:off x="282438" y="254968"/>
            <a:ext cx="822215" cy="935708"/>
          </a:xfrm>
          <a:prstGeom prst="rect">
            <a:avLst/>
          </a:prstGeom>
          <a:noFill/>
          <a:ln>
            <a:noFill/>
          </a:ln>
        </p:spPr>
      </p:pic>
      <p:sp>
        <p:nvSpPr>
          <p:cNvPr id="7" name="Symbol zastępczy zawartości 2"/>
          <p:cNvSpPr txBox="1">
            <a:spLocks/>
          </p:cNvSpPr>
          <p:nvPr/>
        </p:nvSpPr>
        <p:spPr>
          <a:xfrm>
            <a:off x="357158" y="1609416"/>
            <a:ext cx="8429684" cy="484632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438912" marR="0" lvl="0" indent="-162052" algn="l" rtl="0">
              <a:lnSpc>
                <a:spcPct val="100000"/>
              </a:lnSpc>
              <a:spcBef>
                <a:spcPts val="0"/>
              </a:spcBef>
              <a:spcAft>
                <a:spcPts val="0"/>
              </a:spcAft>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114300" algn="l" rtl="0">
              <a:lnSpc>
                <a:spcPct val="100000"/>
              </a:lnSpc>
              <a:spcBef>
                <a:spcPts val="560"/>
              </a:spcBef>
              <a:spcAft>
                <a:spcPts val="0"/>
              </a:spcAft>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82296" algn="l" rtl="0">
              <a:lnSpc>
                <a:spcPct val="100000"/>
              </a:lnSpc>
              <a:spcBef>
                <a:spcPts val="480"/>
              </a:spcBef>
              <a:spcAft>
                <a:spcPts val="0"/>
              </a:spcAft>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0452" algn="l" rtl="0">
              <a:lnSpc>
                <a:spcPct val="100000"/>
              </a:lnSpc>
              <a:spcBef>
                <a:spcPts val="400"/>
              </a:spcBef>
              <a:spcAft>
                <a:spcPts val="0"/>
              </a:spcAft>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67564"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5532"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762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74167"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72135"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pPr>
              <a:buFont typeface="Noto Sans Symbols"/>
              <a:buNone/>
            </a:pPr>
            <a:r>
              <a:rPr lang="pl-PL" sz="2400" b="1" dirty="0" smtClean="0">
                <a:solidFill>
                  <a:schemeClr val="tx1"/>
                </a:solidFill>
              </a:rPr>
              <a:t>Czynniki wpływające na proces zmęczenia:</a:t>
            </a:r>
          </a:p>
          <a:p>
            <a:pPr>
              <a:buFont typeface="Noto Sans Symbols"/>
              <a:buNone/>
            </a:pPr>
            <a:endParaRPr lang="pl-PL" sz="800" b="1" dirty="0" smtClean="0">
              <a:solidFill>
                <a:schemeClr val="tx1"/>
              </a:solidFill>
            </a:endParaRPr>
          </a:p>
          <a:p>
            <a:r>
              <a:rPr lang="pl-PL" sz="2000" dirty="0" smtClean="0"/>
              <a:t>rodzaj i intensywność wysiłku;</a:t>
            </a:r>
          </a:p>
          <a:p>
            <a:pPr marL="276860" indent="0">
              <a:buNone/>
            </a:pPr>
            <a:endParaRPr lang="pl-PL" sz="800" dirty="0" smtClean="0"/>
          </a:p>
          <a:p>
            <a:r>
              <a:rPr lang="pl-PL" sz="2000" dirty="0" smtClean="0"/>
              <a:t>rodzaj wykonywanej czynności i czas ich wykonywania;</a:t>
            </a:r>
          </a:p>
          <a:p>
            <a:pPr marL="276860" indent="0">
              <a:buNone/>
            </a:pPr>
            <a:endParaRPr lang="pl-PL" sz="800" dirty="0" smtClean="0"/>
          </a:p>
          <a:p>
            <a:r>
              <a:rPr lang="pl-PL" sz="2000" dirty="0" smtClean="0"/>
              <a:t>ilość i długość przerw oraz moment ich wprowadzenia w czasie pracy;</a:t>
            </a:r>
          </a:p>
          <a:p>
            <a:pPr marL="276860" indent="0">
              <a:buNone/>
            </a:pPr>
            <a:endParaRPr lang="pl-PL" sz="800" dirty="0" smtClean="0"/>
          </a:p>
          <a:p>
            <a:r>
              <a:rPr lang="pl-PL" sz="2000" dirty="0" smtClean="0"/>
              <a:t>czynniki organizacyjne;</a:t>
            </a:r>
          </a:p>
          <a:p>
            <a:pPr marL="276860" indent="0">
              <a:buNone/>
            </a:pPr>
            <a:endParaRPr lang="pl-PL" sz="800" dirty="0" smtClean="0"/>
          </a:p>
          <a:p>
            <a:r>
              <a:rPr lang="pl-PL" sz="2000" dirty="0" smtClean="0"/>
              <a:t>motywacja i stopień zaangażowania pracownika;</a:t>
            </a:r>
          </a:p>
          <a:p>
            <a:pPr marL="276860" indent="0">
              <a:buNone/>
            </a:pPr>
            <a:endParaRPr lang="pl-PL" sz="800" dirty="0" smtClean="0"/>
          </a:p>
          <a:p>
            <a:r>
              <a:rPr lang="pl-PL" sz="2000" dirty="0" smtClean="0"/>
              <a:t>warunki: zdrowotne i adaptacyjne pracownika, jego sposób odżywiania;</a:t>
            </a:r>
          </a:p>
          <a:p>
            <a:pPr marL="276860" indent="0">
              <a:buNone/>
            </a:pPr>
            <a:endParaRPr lang="pl-PL" sz="800" dirty="0" smtClean="0"/>
          </a:p>
          <a:p>
            <a:r>
              <a:rPr lang="pl-PL" sz="2000" dirty="0" smtClean="0"/>
              <a:t>warunki środowiskowe</a:t>
            </a:r>
          </a:p>
          <a:p>
            <a:pPr marL="276860" indent="0">
              <a:buNone/>
            </a:pPr>
            <a:endParaRPr lang="pl-PL" sz="800" dirty="0" smtClean="0"/>
          </a:p>
          <a:p>
            <a:r>
              <a:rPr lang="pl-PL" sz="2000" dirty="0" smtClean="0"/>
              <a:t>długość i sposób wykorzystanie czasu odpoczynku między poszczególnymi zmianami oraz wypoczynku wakacyjnego.</a:t>
            </a:r>
            <a:endParaRPr lang="pl-PL" sz="2000" dirty="0"/>
          </a:p>
        </p:txBody>
      </p:sp>
    </p:spTree>
    <p:extLst>
      <p:ext uri="{BB962C8B-B14F-4D97-AF65-F5344CB8AC3E}">
        <p14:creationId xmlns:p14="http://schemas.microsoft.com/office/powerpoint/2010/main" val="1919066231"/>
      </p:ext>
    </p:extLst>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1331640" y="250030"/>
            <a:ext cx="7355160" cy="1090737"/>
          </a:xfrm>
          <a:prstGeom prst="rect">
            <a:avLst/>
          </a:prstGeom>
          <a:noFill/>
          <a:ln>
            <a:noFill/>
          </a:ln>
        </p:spPr>
        <p:txBody>
          <a:bodyPr lIns="91425" tIns="45700" rIns="45700" bIns="45700" anchor="ctr" anchorCtr="0">
            <a:noAutofit/>
          </a:bodyPr>
          <a:lstStyle/>
          <a:p>
            <a:pPr algn="ctr">
              <a:defRPr/>
            </a:pPr>
            <a:r>
              <a:rPr lang="pl-PL" sz="2800" dirty="0" smtClean="0"/>
              <a:t>Zagrożenia i czynniki szkodliwe w czasie działań ratowniczych i ćwiczeń </a:t>
            </a:r>
            <a:endParaRPr lang="pl-PL" sz="2800" dirty="0"/>
          </a:p>
        </p:txBody>
      </p:sp>
      <p:sp>
        <p:nvSpPr>
          <p:cNvPr id="135" name="Shape 135"/>
          <p:cNvSpPr/>
          <p:nvPr/>
        </p:nvSpPr>
        <p:spPr>
          <a:xfrm>
            <a:off x="272507" y="1636811"/>
            <a:ext cx="8287022" cy="1035574"/>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136" name="Shape 136"/>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spcBef>
                <a:spcPts val="0"/>
              </a:spcBef>
              <a:buSzPct val="25000"/>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24</a:t>
            </a:fld>
            <a:endParaRPr lang="pl-PL" sz="1400" b="0" i="0" u="none" strike="noStrike" cap="none">
              <a:solidFill>
                <a:schemeClr val="lt1"/>
              </a:solidFill>
              <a:latin typeface="Calibri"/>
              <a:ea typeface="Calibri"/>
              <a:cs typeface="Calibri"/>
              <a:sym typeface="Calibri"/>
            </a:endParaRPr>
          </a:p>
        </p:txBody>
      </p:sp>
      <p:sp>
        <p:nvSpPr>
          <p:cNvPr id="137" name="Shape 137"/>
          <p:cNvSpPr txBox="1">
            <a:spLocks noGrp="1"/>
          </p:cNvSpPr>
          <p:nvPr>
            <p:ph type="body" idx="2"/>
          </p:nvPr>
        </p:nvSpPr>
        <p:spPr>
          <a:xfrm>
            <a:off x="272507" y="1570878"/>
            <a:ext cx="8691981" cy="4666434"/>
          </a:xfrm>
          <a:prstGeom prst="rect">
            <a:avLst/>
          </a:prstGeom>
          <a:noFill/>
          <a:ln>
            <a:noFill/>
          </a:ln>
        </p:spPr>
        <p:txBody>
          <a:bodyPr lIns="54850" tIns="91425" rIns="91425" bIns="45700" anchor="t" anchorCtr="0">
            <a:noAutofit/>
          </a:bodyPr>
          <a:lstStyle/>
          <a:p>
            <a:pPr marL="276860" indent="0">
              <a:buNone/>
            </a:pPr>
            <a:endParaRPr lang="pl-PL" sz="800" dirty="0"/>
          </a:p>
          <a:p>
            <a:pPr algn="just"/>
            <a:endParaRPr lang="pl-PL" sz="2000" dirty="0">
              <a:solidFill>
                <a:schemeClr val="tx1"/>
              </a:solidFill>
            </a:endParaRPr>
          </a:p>
          <a:p>
            <a:pPr marL="114300" indent="0">
              <a:buNone/>
            </a:pPr>
            <a:endParaRPr lang="pl-PL" sz="2000" b="0" i="0" u="none" strike="noStrike" cap="none" dirty="0">
              <a:solidFill>
                <a:schemeClr val="dk1"/>
              </a:solidFill>
              <a:latin typeface="Arial"/>
              <a:ea typeface="Arial"/>
              <a:cs typeface="Arial"/>
              <a:sym typeface="Arial"/>
            </a:endParaRPr>
          </a:p>
        </p:txBody>
      </p:sp>
      <p:pic>
        <p:nvPicPr>
          <p:cNvPr id="141" name="Shape 141"/>
          <p:cNvPicPr preferRelativeResize="0"/>
          <p:nvPr/>
        </p:nvPicPr>
        <p:blipFill rotWithShape="1">
          <a:blip r:embed="rId3">
            <a:alphaModFix/>
          </a:blip>
          <a:srcRect/>
          <a:stretch/>
        </p:blipFill>
        <p:spPr>
          <a:xfrm>
            <a:off x="282438" y="254968"/>
            <a:ext cx="822215" cy="935708"/>
          </a:xfrm>
          <a:prstGeom prst="rect">
            <a:avLst/>
          </a:prstGeom>
          <a:noFill/>
          <a:ln>
            <a:noFill/>
          </a:ln>
        </p:spPr>
      </p:pic>
      <p:sp>
        <p:nvSpPr>
          <p:cNvPr id="7" name="Symbol zastępczy zawartości 2"/>
          <p:cNvSpPr txBox="1">
            <a:spLocks/>
          </p:cNvSpPr>
          <p:nvPr/>
        </p:nvSpPr>
        <p:spPr>
          <a:xfrm>
            <a:off x="107504" y="1609416"/>
            <a:ext cx="8928992" cy="4846320"/>
          </a:xfrm>
          <a:prstGeom prst="rect">
            <a:avLst/>
          </a:prstGeom>
          <a:noFill/>
          <a:ln>
            <a:noFill/>
          </a:ln>
        </p:spPr>
        <p:txBody>
          <a:bodyPr lIns="91425" tIns="91425" rIns="91425" bIns="91425" anchor="t" anchorCtr="0">
            <a:normAutofit/>
          </a:bodyPr>
          <a:lstStyle>
            <a:defPPr marR="0" lvl="0" algn="l" rtl="0">
              <a:lnSpc>
                <a:spcPct val="100000"/>
              </a:lnSpc>
              <a:spcBef>
                <a:spcPts val="0"/>
              </a:spcBef>
              <a:spcAft>
                <a:spcPts val="0"/>
              </a:spcAft>
            </a:defPPr>
            <a:lvl1pPr marL="438912" marR="0" lvl="0" indent="-162052" algn="l" rtl="0">
              <a:lnSpc>
                <a:spcPct val="100000"/>
              </a:lnSpc>
              <a:spcBef>
                <a:spcPts val="0"/>
              </a:spcBef>
              <a:spcAft>
                <a:spcPts val="0"/>
              </a:spcAft>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114300" algn="l" rtl="0">
              <a:lnSpc>
                <a:spcPct val="100000"/>
              </a:lnSpc>
              <a:spcBef>
                <a:spcPts val="560"/>
              </a:spcBef>
              <a:spcAft>
                <a:spcPts val="0"/>
              </a:spcAft>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82296" algn="l" rtl="0">
              <a:lnSpc>
                <a:spcPct val="100000"/>
              </a:lnSpc>
              <a:spcBef>
                <a:spcPts val="480"/>
              </a:spcBef>
              <a:spcAft>
                <a:spcPts val="0"/>
              </a:spcAft>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0452" algn="l" rtl="0">
              <a:lnSpc>
                <a:spcPct val="100000"/>
              </a:lnSpc>
              <a:spcBef>
                <a:spcPts val="400"/>
              </a:spcBef>
              <a:spcAft>
                <a:spcPts val="0"/>
              </a:spcAft>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67564"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5532"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762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74167"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72135"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pPr marL="0">
              <a:buFont typeface="Noto Sans Symbols"/>
              <a:buNone/>
            </a:pPr>
            <a:r>
              <a:rPr lang="pl-PL" sz="2400" b="1" dirty="0" smtClean="0">
                <a:solidFill>
                  <a:schemeClr val="tx1"/>
                </a:solidFill>
              </a:rPr>
              <a:t>ZMĘCZENIE PSYCHICZNE CHARAKTERYZUJĄ NASTEPUJĄCE OBJAWY:</a:t>
            </a:r>
          </a:p>
          <a:p>
            <a:pPr marL="0">
              <a:buFont typeface="Noto Sans Symbols"/>
              <a:buNone/>
            </a:pPr>
            <a:endParaRPr lang="pl-PL" sz="800" b="1" dirty="0" smtClean="0">
              <a:solidFill>
                <a:schemeClr val="tx1"/>
              </a:solidFill>
            </a:endParaRPr>
          </a:p>
          <a:p>
            <a:r>
              <a:rPr lang="pl-PL" sz="2000" dirty="0" smtClean="0"/>
              <a:t>zmniejszenie stopnia koncentracji,</a:t>
            </a:r>
          </a:p>
          <a:p>
            <a:pPr marL="276860" indent="0">
              <a:buNone/>
            </a:pPr>
            <a:endParaRPr lang="pl-PL" sz="800" dirty="0" smtClean="0"/>
          </a:p>
          <a:p>
            <a:r>
              <a:rPr lang="pl-PL" sz="2000" dirty="0" smtClean="0"/>
              <a:t>utrudnione myślenie,</a:t>
            </a:r>
          </a:p>
          <a:p>
            <a:pPr marL="276860" indent="0">
              <a:buNone/>
            </a:pPr>
            <a:endParaRPr lang="pl-PL" sz="800" dirty="0" smtClean="0"/>
          </a:p>
          <a:p>
            <a:r>
              <a:rPr lang="pl-PL" sz="2000" dirty="0" smtClean="0"/>
              <a:t>spowolnienie i osłabienie postrzegania,</a:t>
            </a:r>
          </a:p>
          <a:p>
            <a:pPr marL="276860" indent="0">
              <a:buNone/>
            </a:pPr>
            <a:endParaRPr lang="pl-PL" sz="800" dirty="0" smtClean="0"/>
          </a:p>
          <a:p>
            <a:r>
              <a:rPr lang="pl-PL" sz="2000" dirty="0" smtClean="0"/>
              <a:t>spadek motywacji,</a:t>
            </a:r>
          </a:p>
          <a:p>
            <a:pPr marL="276860" indent="0">
              <a:buNone/>
            </a:pPr>
            <a:endParaRPr lang="pl-PL" sz="800" dirty="0" smtClean="0"/>
          </a:p>
          <a:p>
            <a:r>
              <a:rPr lang="pl-PL" sz="2000" dirty="0" smtClean="0"/>
              <a:t>zaburzenia emocjonalne (apatia lub rozdrażnienie),</a:t>
            </a:r>
          </a:p>
          <a:p>
            <a:pPr marL="276860" indent="0">
              <a:buNone/>
            </a:pPr>
            <a:endParaRPr lang="pl-PL" sz="800" dirty="0" smtClean="0"/>
          </a:p>
          <a:p>
            <a:r>
              <a:rPr lang="pl-PL" sz="2000" dirty="0" smtClean="0"/>
              <a:t>nastawienie systemu nerwowego na odpoczynek (ziewanie, senność),</a:t>
            </a:r>
          </a:p>
          <a:p>
            <a:pPr marL="276860" indent="0">
              <a:buNone/>
            </a:pPr>
            <a:endParaRPr lang="pl-PL" sz="800" dirty="0" smtClean="0"/>
          </a:p>
          <a:p>
            <a:r>
              <a:rPr lang="pl-PL" sz="2000" dirty="0" smtClean="0"/>
              <a:t>spadek wydajności pracy (wzrost liczby błędów),</a:t>
            </a:r>
          </a:p>
          <a:p>
            <a:pPr marL="276860" indent="0">
              <a:buNone/>
            </a:pPr>
            <a:endParaRPr lang="pl-PL" sz="800" dirty="0" smtClean="0"/>
          </a:p>
          <a:p>
            <a:r>
              <a:rPr lang="pl-PL" sz="2000" dirty="0" smtClean="0"/>
              <a:t>spadek formy fizycznej, energii organizacyjnej,</a:t>
            </a:r>
          </a:p>
          <a:p>
            <a:pPr marL="276860" indent="0">
              <a:buNone/>
            </a:pPr>
            <a:endParaRPr lang="pl-PL" sz="800" dirty="0" smtClean="0"/>
          </a:p>
          <a:p>
            <a:r>
              <a:rPr lang="pl-PL" sz="2000" dirty="0" smtClean="0"/>
              <a:t>wzrost zachorowań, urazów i wypadków. </a:t>
            </a:r>
            <a:endParaRPr lang="pl-PL" sz="2000" dirty="0"/>
          </a:p>
        </p:txBody>
      </p:sp>
    </p:spTree>
    <p:extLst>
      <p:ext uri="{BB962C8B-B14F-4D97-AF65-F5344CB8AC3E}">
        <p14:creationId xmlns:p14="http://schemas.microsoft.com/office/powerpoint/2010/main" val="1919066231"/>
      </p:ext>
    </p:extLst>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1331640" y="250030"/>
            <a:ext cx="7355160" cy="1090737"/>
          </a:xfrm>
          <a:prstGeom prst="rect">
            <a:avLst/>
          </a:prstGeom>
          <a:noFill/>
          <a:ln>
            <a:noFill/>
          </a:ln>
        </p:spPr>
        <p:txBody>
          <a:bodyPr lIns="91425" tIns="45700" rIns="45700" bIns="45700" anchor="ctr" anchorCtr="0">
            <a:noAutofit/>
          </a:bodyPr>
          <a:lstStyle/>
          <a:p>
            <a:pPr algn="ctr">
              <a:defRPr/>
            </a:pPr>
            <a:r>
              <a:rPr lang="pl-PL" sz="2800" dirty="0" smtClean="0"/>
              <a:t>Wymagania BHP podczas ćwiczeń i szkoleń </a:t>
            </a:r>
            <a:endParaRPr lang="pl-PL" sz="2800" dirty="0"/>
          </a:p>
        </p:txBody>
      </p:sp>
      <p:sp>
        <p:nvSpPr>
          <p:cNvPr id="135" name="Shape 135"/>
          <p:cNvSpPr/>
          <p:nvPr/>
        </p:nvSpPr>
        <p:spPr>
          <a:xfrm>
            <a:off x="272507" y="1636811"/>
            <a:ext cx="8287022" cy="1035574"/>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136" name="Shape 136"/>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spcBef>
                <a:spcPts val="0"/>
              </a:spcBef>
              <a:buSzPct val="25000"/>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25</a:t>
            </a:fld>
            <a:endParaRPr lang="pl-PL" sz="1400" b="0" i="0" u="none" strike="noStrike" cap="none">
              <a:solidFill>
                <a:schemeClr val="lt1"/>
              </a:solidFill>
              <a:latin typeface="Calibri"/>
              <a:ea typeface="Calibri"/>
              <a:cs typeface="Calibri"/>
              <a:sym typeface="Calibri"/>
            </a:endParaRPr>
          </a:p>
        </p:txBody>
      </p:sp>
      <p:sp>
        <p:nvSpPr>
          <p:cNvPr id="137" name="Shape 137"/>
          <p:cNvSpPr txBox="1">
            <a:spLocks noGrp="1"/>
          </p:cNvSpPr>
          <p:nvPr>
            <p:ph type="body" idx="2"/>
          </p:nvPr>
        </p:nvSpPr>
        <p:spPr>
          <a:xfrm>
            <a:off x="272507" y="1570878"/>
            <a:ext cx="8691981" cy="4666434"/>
          </a:xfrm>
          <a:prstGeom prst="rect">
            <a:avLst/>
          </a:prstGeom>
          <a:noFill/>
          <a:ln>
            <a:noFill/>
          </a:ln>
        </p:spPr>
        <p:txBody>
          <a:bodyPr lIns="54850" tIns="91425" rIns="91425" bIns="45700" anchor="t" anchorCtr="0">
            <a:noAutofit/>
          </a:bodyPr>
          <a:lstStyle/>
          <a:p>
            <a:pPr marL="276860" indent="0">
              <a:buNone/>
            </a:pPr>
            <a:endParaRPr lang="pl-PL" sz="800" dirty="0"/>
          </a:p>
          <a:p>
            <a:pPr algn="just"/>
            <a:endParaRPr lang="pl-PL" sz="2000" dirty="0">
              <a:solidFill>
                <a:schemeClr val="tx1"/>
              </a:solidFill>
            </a:endParaRPr>
          </a:p>
          <a:p>
            <a:pPr marL="114300" indent="0">
              <a:buNone/>
            </a:pPr>
            <a:endParaRPr lang="pl-PL" sz="2000" b="0" i="0" u="none" strike="noStrike" cap="none" dirty="0">
              <a:solidFill>
                <a:schemeClr val="dk1"/>
              </a:solidFill>
              <a:latin typeface="Arial"/>
              <a:ea typeface="Arial"/>
              <a:cs typeface="Arial"/>
              <a:sym typeface="Arial"/>
            </a:endParaRPr>
          </a:p>
        </p:txBody>
      </p:sp>
      <p:pic>
        <p:nvPicPr>
          <p:cNvPr id="141" name="Shape 141"/>
          <p:cNvPicPr preferRelativeResize="0"/>
          <p:nvPr/>
        </p:nvPicPr>
        <p:blipFill rotWithShape="1">
          <a:blip r:embed="rId3">
            <a:alphaModFix/>
          </a:blip>
          <a:srcRect/>
          <a:stretch/>
        </p:blipFill>
        <p:spPr>
          <a:xfrm>
            <a:off x="282438" y="254968"/>
            <a:ext cx="822215" cy="935708"/>
          </a:xfrm>
          <a:prstGeom prst="rect">
            <a:avLst/>
          </a:prstGeom>
          <a:noFill/>
          <a:ln>
            <a:noFill/>
          </a:ln>
        </p:spPr>
      </p:pic>
      <p:sp>
        <p:nvSpPr>
          <p:cNvPr id="9" name="Symbol zastępczy zawartości 2"/>
          <p:cNvSpPr txBox="1">
            <a:spLocks/>
          </p:cNvSpPr>
          <p:nvPr/>
        </p:nvSpPr>
        <p:spPr>
          <a:xfrm>
            <a:off x="221813" y="1527048"/>
            <a:ext cx="8627967" cy="4830910"/>
          </a:xfrm>
          <a:prstGeom prst="rect">
            <a:avLst/>
          </a:prstGeom>
          <a:noFill/>
          <a:ln>
            <a:noFill/>
          </a:ln>
        </p:spPr>
        <p:txBody>
          <a:bodyPr lIns="91425" tIns="91425" rIns="91425" bIns="91425" anchor="t" anchorCtr="0">
            <a:normAutofit/>
          </a:bodyPr>
          <a:lstStyle>
            <a:defPPr marR="0" lvl="0" algn="l" rtl="0">
              <a:lnSpc>
                <a:spcPct val="100000"/>
              </a:lnSpc>
              <a:spcBef>
                <a:spcPts val="0"/>
              </a:spcBef>
              <a:spcAft>
                <a:spcPts val="0"/>
              </a:spcAft>
            </a:defPPr>
            <a:lvl1pPr marL="438912" marR="0" lvl="0" indent="-162052" algn="l" rtl="0">
              <a:lnSpc>
                <a:spcPct val="100000"/>
              </a:lnSpc>
              <a:spcBef>
                <a:spcPts val="0"/>
              </a:spcBef>
              <a:spcAft>
                <a:spcPts val="0"/>
              </a:spcAft>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114300" algn="l" rtl="0">
              <a:lnSpc>
                <a:spcPct val="100000"/>
              </a:lnSpc>
              <a:spcBef>
                <a:spcPts val="560"/>
              </a:spcBef>
              <a:spcAft>
                <a:spcPts val="0"/>
              </a:spcAft>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82296" algn="l" rtl="0">
              <a:lnSpc>
                <a:spcPct val="100000"/>
              </a:lnSpc>
              <a:spcBef>
                <a:spcPts val="480"/>
              </a:spcBef>
              <a:spcAft>
                <a:spcPts val="0"/>
              </a:spcAft>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0452" algn="l" rtl="0">
              <a:lnSpc>
                <a:spcPct val="100000"/>
              </a:lnSpc>
              <a:spcBef>
                <a:spcPts val="400"/>
              </a:spcBef>
              <a:spcAft>
                <a:spcPts val="0"/>
              </a:spcAft>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67564"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5532"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762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74167"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72135"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pPr marL="0" indent="0" algn="just">
              <a:buFont typeface="Noto Sans Symbols"/>
              <a:buNone/>
            </a:pPr>
            <a:endParaRPr lang="pl-PL" sz="2400" b="1" dirty="0" smtClean="0"/>
          </a:p>
          <a:p>
            <a:pPr marL="0" indent="0" algn="just">
              <a:buNone/>
            </a:pPr>
            <a:r>
              <a:rPr lang="pl-PL" sz="2400" b="1" dirty="0" smtClean="0"/>
              <a:t>Organizator (naczelnik/dowódca) są odpowiedzialni                          </a:t>
            </a:r>
            <a:r>
              <a:rPr lang="pl-PL" sz="2000" dirty="0" smtClean="0"/>
              <a:t>za bezpieczeństwo i higienę uczestników szkolenia oraz za przestrzeganie przez nich przepisów i zasad bhp.</a:t>
            </a:r>
          </a:p>
          <a:p>
            <a:pPr marL="0" indent="0" algn="just"/>
            <a:endParaRPr lang="pl-PL" sz="2400" dirty="0" smtClean="0"/>
          </a:p>
          <a:p>
            <a:pPr marL="0" indent="0" algn="just"/>
            <a:endParaRPr lang="pl-PL" sz="2400" dirty="0" smtClean="0"/>
          </a:p>
        </p:txBody>
      </p:sp>
      <p:pic>
        <p:nvPicPr>
          <p:cNvPr id="10" name="Picture 2"/>
          <p:cNvPicPr>
            <a:picLocks noChangeAspect="1" noChangeArrowheads="1"/>
          </p:cNvPicPr>
          <p:nvPr/>
        </p:nvPicPr>
        <p:blipFill>
          <a:blip r:embed="rId4" cstate="print"/>
          <a:srcRect/>
          <a:stretch>
            <a:fillRect/>
          </a:stretch>
        </p:blipFill>
        <p:spPr bwMode="auto">
          <a:xfrm>
            <a:off x="5652120" y="3645024"/>
            <a:ext cx="3019176" cy="2143140"/>
          </a:xfrm>
          <a:prstGeom prst="rect">
            <a:avLst/>
          </a:prstGeom>
          <a:noFill/>
          <a:ln w="9525">
            <a:noFill/>
            <a:miter lim="800000"/>
            <a:headEnd/>
            <a:tailEnd/>
          </a:ln>
          <a:effectLst/>
        </p:spPr>
      </p:pic>
    </p:spTree>
    <p:extLst>
      <p:ext uri="{BB962C8B-B14F-4D97-AF65-F5344CB8AC3E}">
        <p14:creationId xmlns:p14="http://schemas.microsoft.com/office/powerpoint/2010/main" val="3780783947"/>
      </p:ext>
    </p:extLst>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1331640" y="250030"/>
            <a:ext cx="7355160" cy="1090737"/>
          </a:xfrm>
          <a:prstGeom prst="rect">
            <a:avLst/>
          </a:prstGeom>
          <a:noFill/>
          <a:ln>
            <a:noFill/>
          </a:ln>
        </p:spPr>
        <p:txBody>
          <a:bodyPr lIns="91425" tIns="45700" rIns="45700" bIns="45700" anchor="ctr" anchorCtr="0">
            <a:noAutofit/>
          </a:bodyPr>
          <a:lstStyle/>
          <a:p>
            <a:pPr algn="ctr">
              <a:defRPr/>
            </a:pPr>
            <a:r>
              <a:rPr lang="pl-PL" sz="2800" dirty="0" smtClean="0"/>
              <a:t>Wymagania BHP podczas ćwiczeń i szkoleń </a:t>
            </a:r>
            <a:endParaRPr lang="pl-PL" sz="2800" dirty="0"/>
          </a:p>
        </p:txBody>
      </p:sp>
      <p:sp>
        <p:nvSpPr>
          <p:cNvPr id="135" name="Shape 135"/>
          <p:cNvSpPr/>
          <p:nvPr/>
        </p:nvSpPr>
        <p:spPr>
          <a:xfrm>
            <a:off x="272507" y="1636811"/>
            <a:ext cx="8287022" cy="1035574"/>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136" name="Shape 136"/>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spcBef>
                <a:spcPts val="0"/>
              </a:spcBef>
              <a:buSzPct val="25000"/>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26</a:t>
            </a:fld>
            <a:endParaRPr lang="pl-PL" sz="1400" b="0" i="0" u="none" strike="noStrike" cap="none">
              <a:solidFill>
                <a:schemeClr val="lt1"/>
              </a:solidFill>
              <a:latin typeface="Calibri"/>
              <a:ea typeface="Calibri"/>
              <a:cs typeface="Calibri"/>
              <a:sym typeface="Calibri"/>
            </a:endParaRPr>
          </a:p>
        </p:txBody>
      </p:sp>
      <p:sp>
        <p:nvSpPr>
          <p:cNvPr id="137" name="Shape 137"/>
          <p:cNvSpPr txBox="1">
            <a:spLocks noGrp="1"/>
          </p:cNvSpPr>
          <p:nvPr>
            <p:ph type="body" idx="2"/>
          </p:nvPr>
        </p:nvSpPr>
        <p:spPr>
          <a:xfrm>
            <a:off x="272507" y="1570878"/>
            <a:ext cx="8691981" cy="4666434"/>
          </a:xfrm>
          <a:prstGeom prst="rect">
            <a:avLst/>
          </a:prstGeom>
          <a:noFill/>
          <a:ln>
            <a:noFill/>
          </a:ln>
        </p:spPr>
        <p:txBody>
          <a:bodyPr lIns="54850" tIns="91425" rIns="91425" bIns="45700" anchor="t" anchorCtr="0">
            <a:noAutofit/>
          </a:bodyPr>
          <a:lstStyle/>
          <a:p>
            <a:pPr marL="276860" indent="0">
              <a:buNone/>
            </a:pPr>
            <a:endParaRPr lang="pl-PL" sz="800" dirty="0"/>
          </a:p>
          <a:p>
            <a:pPr algn="just"/>
            <a:endParaRPr lang="pl-PL" sz="2000" dirty="0">
              <a:solidFill>
                <a:schemeClr val="tx1"/>
              </a:solidFill>
            </a:endParaRPr>
          </a:p>
          <a:p>
            <a:pPr marL="114300" indent="0">
              <a:buNone/>
            </a:pPr>
            <a:endParaRPr lang="pl-PL" sz="2000" b="0" i="0" u="none" strike="noStrike" cap="none" dirty="0">
              <a:solidFill>
                <a:schemeClr val="dk1"/>
              </a:solidFill>
              <a:latin typeface="Arial"/>
              <a:ea typeface="Arial"/>
              <a:cs typeface="Arial"/>
              <a:sym typeface="Arial"/>
            </a:endParaRPr>
          </a:p>
        </p:txBody>
      </p:sp>
      <p:pic>
        <p:nvPicPr>
          <p:cNvPr id="141" name="Shape 141"/>
          <p:cNvPicPr preferRelativeResize="0"/>
          <p:nvPr/>
        </p:nvPicPr>
        <p:blipFill rotWithShape="1">
          <a:blip r:embed="rId3">
            <a:alphaModFix/>
          </a:blip>
          <a:srcRect/>
          <a:stretch/>
        </p:blipFill>
        <p:spPr>
          <a:xfrm>
            <a:off x="282438" y="254968"/>
            <a:ext cx="822215" cy="935708"/>
          </a:xfrm>
          <a:prstGeom prst="rect">
            <a:avLst/>
          </a:prstGeom>
          <a:noFill/>
          <a:ln>
            <a:noFill/>
          </a:ln>
        </p:spPr>
      </p:pic>
      <p:sp>
        <p:nvSpPr>
          <p:cNvPr id="8" name="Symbol zastępczy zawartości 4"/>
          <p:cNvSpPr txBox="1">
            <a:spLocks/>
          </p:cNvSpPr>
          <p:nvPr/>
        </p:nvSpPr>
        <p:spPr>
          <a:xfrm>
            <a:off x="457200" y="1882808"/>
            <a:ext cx="8229600" cy="4403712"/>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438912" marR="0" lvl="0" indent="-162052" algn="l" rtl="0">
              <a:lnSpc>
                <a:spcPct val="100000"/>
              </a:lnSpc>
              <a:spcBef>
                <a:spcPts val="0"/>
              </a:spcBef>
              <a:spcAft>
                <a:spcPts val="0"/>
              </a:spcAft>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114300" algn="l" rtl="0">
              <a:lnSpc>
                <a:spcPct val="100000"/>
              </a:lnSpc>
              <a:spcBef>
                <a:spcPts val="560"/>
              </a:spcBef>
              <a:spcAft>
                <a:spcPts val="0"/>
              </a:spcAft>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82296" algn="l" rtl="0">
              <a:lnSpc>
                <a:spcPct val="100000"/>
              </a:lnSpc>
              <a:spcBef>
                <a:spcPts val="480"/>
              </a:spcBef>
              <a:spcAft>
                <a:spcPts val="0"/>
              </a:spcAft>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0452" algn="l" rtl="0">
              <a:lnSpc>
                <a:spcPct val="100000"/>
              </a:lnSpc>
              <a:spcBef>
                <a:spcPts val="400"/>
              </a:spcBef>
              <a:spcAft>
                <a:spcPts val="0"/>
              </a:spcAft>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67564"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5532"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762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74167"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72135"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pPr marL="0" indent="0" algn="just">
              <a:buFont typeface="Noto Sans Symbols"/>
              <a:buNone/>
            </a:pPr>
            <a:r>
              <a:rPr lang="pl-PL" sz="2400" b="1" dirty="0" smtClean="0">
                <a:solidFill>
                  <a:schemeClr val="tx1"/>
                </a:solidFill>
              </a:rPr>
              <a:t>Nie można dopuścić do ćwiczeń strażaka, który:</a:t>
            </a:r>
          </a:p>
          <a:p>
            <a:pPr marL="0" indent="0" algn="just">
              <a:buFont typeface="Noto Sans Symbols"/>
              <a:buNone/>
            </a:pPr>
            <a:endParaRPr lang="pl-PL" sz="800" dirty="0" smtClean="0">
              <a:solidFill>
                <a:schemeClr val="tx1"/>
              </a:solidFill>
            </a:endParaRPr>
          </a:p>
          <a:p>
            <a:pPr marL="0" indent="0" algn="just"/>
            <a:r>
              <a:rPr lang="pl-PL" sz="2000" dirty="0" smtClean="0"/>
              <a:t> nie posiada aktualnych badań lekarskich</a:t>
            </a:r>
          </a:p>
          <a:p>
            <a:pPr marL="0" indent="0" algn="just">
              <a:buNone/>
            </a:pPr>
            <a:endParaRPr lang="pl-PL" sz="800" dirty="0" smtClean="0"/>
          </a:p>
          <a:p>
            <a:pPr marL="0" indent="0" algn="just"/>
            <a:r>
              <a:rPr lang="pl-PL" sz="2000" dirty="0" smtClean="0"/>
              <a:t> nie posiada ważnego szkolenia w dziedzinie bhp</a:t>
            </a:r>
          </a:p>
          <a:p>
            <a:pPr marL="0" indent="0" algn="just">
              <a:buNone/>
            </a:pPr>
            <a:endParaRPr lang="pl-PL" sz="800" dirty="0" smtClean="0"/>
          </a:p>
          <a:p>
            <a:pPr marL="0" indent="0" algn="just"/>
            <a:r>
              <a:rPr lang="pl-PL" sz="2000" dirty="0" smtClean="0">
                <a:solidFill>
                  <a:srgbClr val="FF0000"/>
                </a:solidFill>
              </a:rPr>
              <a:t> </a:t>
            </a:r>
            <a:r>
              <a:rPr lang="pl-PL" sz="2000" dirty="0" smtClean="0"/>
              <a:t>narusza postanowienia regulaminów, instrukcji, przepisów i zasad bhp, neguje polecenia i wskazówki przełożonych oraz zgłasza zły stan zdrowia</a:t>
            </a:r>
          </a:p>
          <a:p>
            <a:pPr marL="0" indent="0" algn="just">
              <a:buNone/>
            </a:pPr>
            <a:endParaRPr lang="pl-PL" sz="800" dirty="0" smtClean="0"/>
          </a:p>
          <a:p>
            <a:pPr marL="0" indent="0" algn="just"/>
            <a:r>
              <a:rPr lang="pl-PL" sz="2000" dirty="0" smtClean="0"/>
              <a:t> znajduje się pod wpływem alkoholu</a:t>
            </a:r>
          </a:p>
          <a:p>
            <a:pPr marL="0" indent="0" algn="just">
              <a:buFont typeface="Noto Sans Symbols"/>
              <a:buNone/>
            </a:pPr>
            <a:endParaRPr lang="pl-PL" sz="2400" dirty="0" smtClean="0"/>
          </a:p>
          <a:p>
            <a:pPr marL="0" indent="0" algn="just"/>
            <a:endParaRPr lang="pl-PL" sz="2400" dirty="0" smtClean="0"/>
          </a:p>
          <a:p>
            <a:pPr marL="0" indent="0" algn="just"/>
            <a:endParaRPr lang="pl-PL" dirty="0"/>
          </a:p>
        </p:txBody>
      </p:sp>
    </p:spTree>
    <p:extLst>
      <p:ext uri="{BB962C8B-B14F-4D97-AF65-F5344CB8AC3E}">
        <p14:creationId xmlns:p14="http://schemas.microsoft.com/office/powerpoint/2010/main" val="1942130352"/>
      </p:ext>
    </p:extLst>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1331640" y="250030"/>
            <a:ext cx="7355160" cy="1090737"/>
          </a:xfrm>
          <a:prstGeom prst="rect">
            <a:avLst/>
          </a:prstGeom>
          <a:noFill/>
          <a:ln>
            <a:noFill/>
          </a:ln>
        </p:spPr>
        <p:txBody>
          <a:bodyPr lIns="91425" tIns="45700" rIns="45700" bIns="45700" anchor="ctr" anchorCtr="0">
            <a:noAutofit/>
          </a:bodyPr>
          <a:lstStyle/>
          <a:p>
            <a:pPr algn="ctr">
              <a:defRPr/>
            </a:pPr>
            <a:r>
              <a:rPr lang="pl-PL" sz="2800" dirty="0" smtClean="0"/>
              <a:t>Wymagania BHP podczas ćwiczeń i szkoleń </a:t>
            </a:r>
            <a:endParaRPr lang="pl-PL" sz="2800" dirty="0"/>
          </a:p>
        </p:txBody>
      </p:sp>
      <p:sp>
        <p:nvSpPr>
          <p:cNvPr id="135" name="Shape 135"/>
          <p:cNvSpPr/>
          <p:nvPr/>
        </p:nvSpPr>
        <p:spPr>
          <a:xfrm>
            <a:off x="272507" y="1636811"/>
            <a:ext cx="8287022" cy="1035574"/>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136" name="Shape 136"/>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spcBef>
                <a:spcPts val="0"/>
              </a:spcBef>
              <a:buSzPct val="25000"/>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27</a:t>
            </a:fld>
            <a:endParaRPr lang="pl-PL" sz="1400" b="0" i="0" u="none" strike="noStrike" cap="none">
              <a:solidFill>
                <a:schemeClr val="lt1"/>
              </a:solidFill>
              <a:latin typeface="Calibri"/>
              <a:ea typeface="Calibri"/>
              <a:cs typeface="Calibri"/>
              <a:sym typeface="Calibri"/>
            </a:endParaRPr>
          </a:p>
        </p:txBody>
      </p:sp>
      <p:sp>
        <p:nvSpPr>
          <p:cNvPr id="137" name="Shape 137"/>
          <p:cNvSpPr txBox="1">
            <a:spLocks noGrp="1"/>
          </p:cNvSpPr>
          <p:nvPr>
            <p:ph type="body" idx="2"/>
          </p:nvPr>
        </p:nvSpPr>
        <p:spPr>
          <a:xfrm>
            <a:off x="272507" y="1570878"/>
            <a:ext cx="8691981" cy="4666434"/>
          </a:xfrm>
          <a:prstGeom prst="rect">
            <a:avLst/>
          </a:prstGeom>
          <a:noFill/>
          <a:ln>
            <a:noFill/>
          </a:ln>
        </p:spPr>
        <p:txBody>
          <a:bodyPr lIns="54850" tIns="91425" rIns="91425" bIns="45700" anchor="t" anchorCtr="0">
            <a:noAutofit/>
          </a:bodyPr>
          <a:lstStyle/>
          <a:p>
            <a:pPr marL="276860" indent="0">
              <a:buNone/>
            </a:pPr>
            <a:endParaRPr lang="pl-PL" sz="800" dirty="0"/>
          </a:p>
          <a:p>
            <a:pPr algn="just"/>
            <a:endParaRPr lang="pl-PL" sz="2000" dirty="0">
              <a:solidFill>
                <a:schemeClr val="tx1"/>
              </a:solidFill>
            </a:endParaRPr>
          </a:p>
          <a:p>
            <a:pPr marL="114300" indent="0">
              <a:buNone/>
            </a:pPr>
            <a:endParaRPr lang="pl-PL" sz="2000" b="0" i="0" u="none" strike="noStrike" cap="none" dirty="0">
              <a:solidFill>
                <a:schemeClr val="dk1"/>
              </a:solidFill>
              <a:latin typeface="Arial"/>
              <a:ea typeface="Arial"/>
              <a:cs typeface="Arial"/>
              <a:sym typeface="Arial"/>
            </a:endParaRPr>
          </a:p>
        </p:txBody>
      </p:sp>
      <p:pic>
        <p:nvPicPr>
          <p:cNvPr id="141" name="Shape 141"/>
          <p:cNvPicPr preferRelativeResize="0"/>
          <p:nvPr/>
        </p:nvPicPr>
        <p:blipFill rotWithShape="1">
          <a:blip r:embed="rId3">
            <a:alphaModFix/>
          </a:blip>
          <a:srcRect/>
          <a:stretch/>
        </p:blipFill>
        <p:spPr>
          <a:xfrm>
            <a:off x="282438" y="254968"/>
            <a:ext cx="822215" cy="935708"/>
          </a:xfrm>
          <a:prstGeom prst="rect">
            <a:avLst/>
          </a:prstGeom>
          <a:noFill/>
          <a:ln>
            <a:noFill/>
          </a:ln>
        </p:spPr>
      </p:pic>
      <p:sp>
        <p:nvSpPr>
          <p:cNvPr id="7" name="Symbol zastępczy zawartości 2"/>
          <p:cNvSpPr txBox="1">
            <a:spLocks/>
          </p:cNvSpPr>
          <p:nvPr/>
        </p:nvSpPr>
        <p:spPr>
          <a:xfrm>
            <a:off x="301752" y="1527048"/>
            <a:ext cx="6484827" cy="4572000"/>
          </a:xfrm>
          <a:prstGeom prst="rect">
            <a:avLst/>
          </a:prstGeom>
          <a:noFill/>
          <a:ln>
            <a:noFill/>
          </a:ln>
        </p:spPr>
        <p:txBody>
          <a:bodyPr lIns="91425" tIns="91425" rIns="91425" bIns="91425" anchor="t" anchorCtr="0">
            <a:normAutofit/>
          </a:bodyPr>
          <a:lstStyle>
            <a:defPPr marR="0" lvl="0" algn="l" rtl="0">
              <a:lnSpc>
                <a:spcPct val="100000"/>
              </a:lnSpc>
              <a:spcBef>
                <a:spcPts val="0"/>
              </a:spcBef>
              <a:spcAft>
                <a:spcPts val="0"/>
              </a:spcAft>
            </a:defPPr>
            <a:lvl1pPr marL="438912" marR="0" lvl="0" indent="-162052" algn="l" rtl="0">
              <a:lnSpc>
                <a:spcPct val="100000"/>
              </a:lnSpc>
              <a:spcBef>
                <a:spcPts val="0"/>
              </a:spcBef>
              <a:spcAft>
                <a:spcPts val="0"/>
              </a:spcAft>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114300" algn="l" rtl="0">
              <a:lnSpc>
                <a:spcPct val="100000"/>
              </a:lnSpc>
              <a:spcBef>
                <a:spcPts val="560"/>
              </a:spcBef>
              <a:spcAft>
                <a:spcPts val="0"/>
              </a:spcAft>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82296" algn="l" rtl="0">
              <a:lnSpc>
                <a:spcPct val="100000"/>
              </a:lnSpc>
              <a:spcBef>
                <a:spcPts val="480"/>
              </a:spcBef>
              <a:spcAft>
                <a:spcPts val="0"/>
              </a:spcAft>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0452" algn="l" rtl="0">
              <a:lnSpc>
                <a:spcPct val="100000"/>
              </a:lnSpc>
              <a:spcBef>
                <a:spcPts val="400"/>
              </a:spcBef>
              <a:spcAft>
                <a:spcPts val="0"/>
              </a:spcAft>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67564"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5532"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762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74167"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72135"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pPr marL="0" indent="0" algn="just">
              <a:buFont typeface="Noto Sans Symbols"/>
              <a:buNone/>
            </a:pPr>
            <a:endParaRPr lang="pl-PL" sz="2400" b="1" u="sng" dirty="0" smtClean="0">
              <a:solidFill>
                <a:schemeClr val="tx1"/>
              </a:solidFill>
            </a:endParaRPr>
          </a:p>
          <a:p>
            <a:pPr marL="0" indent="0" algn="just"/>
            <a:endParaRPr lang="pl-PL" sz="800" b="1" u="sng" dirty="0" smtClean="0">
              <a:solidFill>
                <a:srgbClr val="92D050"/>
              </a:solidFill>
            </a:endParaRPr>
          </a:p>
          <a:p>
            <a:pPr marL="0" indent="0" algn="just">
              <a:buNone/>
            </a:pPr>
            <a:r>
              <a:rPr lang="pl-PL" sz="2400" b="1" dirty="0" smtClean="0"/>
              <a:t>Strażak nie może być dopuszczony do wykonywania ćwiczeń lub szkoleń </a:t>
            </a:r>
            <a:r>
              <a:rPr lang="pl-PL" sz="2000" dirty="0" smtClean="0"/>
              <a:t>bez środków ochrony indywidualnej oraz bez przeszkolenia go w ich użyciu.</a:t>
            </a:r>
          </a:p>
          <a:p>
            <a:pPr marL="0" indent="0" algn="just">
              <a:buNone/>
            </a:pPr>
            <a:endParaRPr lang="pl-PL" sz="800" dirty="0" smtClean="0"/>
          </a:p>
          <a:p>
            <a:pPr marL="0" indent="0" algn="just">
              <a:buNone/>
            </a:pPr>
            <a:r>
              <a:rPr lang="pl-PL" sz="2400" b="1" dirty="0" smtClean="0"/>
              <a:t>Strażak uczestniczący w ćwiczeniach lub szkoleniach </a:t>
            </a:r>
            <a:r>
              <a:rPr lang="pl-PL" sz="2000" dirty="0" smtClean="0"/>
              <a:t>niezwłocznie zgłasza prowadzącemu odniesione obrażenia oraz zauważone zagrożenie dla życia lub zdrowia</a:t>
            </a:r>
          </a:p>
          <a:p>
            <a:pPr marL="0" indent="0" algn="just"/>
            <a:endParaRPr lang="pl-PL" sz="2400" dirty="0"/>
          </a:p>
        </p:txBody>
      </p:sp>
      <p:pic>
        <p:nvPicPr>
          <p:cNvPr id="8" name="Picture 2" descr="C:\Documents and Settings\Sekretariat\Pulpit\szelki_p70_01.jpg"/>
          <p:cNvPicPr>
            <a:picLocks noChangeAspect="1" noChangeArrowheads="1"/>
          </p:cNvPicPr>
          <p:nvPr/>
        </p:nvPicPr>
        <p:blipFill>
          <a:blip r:embed="rId4" cstate="print"/>
          <a:srcRect/>
          <a:stretch>
            <a:fillRect/>
          </a:stretch>
        </p:blipFill>
        <p:spPr bwMode="auto">
          <a:xfrm>
            <a:off x="6859826" y="1571613"/>
            <a:ext cx="2041119" cy="1990721"/>
          </a:xfrm>
          <a:prstGeom prst="rect">
            <a:avLst/>
          </a:prstGeom>
          <a:noFill/>
        </p:spPr>
      </p:pic>
      <p:pic>
        <p:nvPicPr>
          <p:cNvPr id="9" name="Picture 2" descr="C:\Documents and Settings\Sekretariat\Pulpit\13083a.jpg"/>
          <p:cNvPicPr>
            <a:picLocks noChangeAspect="1" noChangeArrowheads="1"/>
          </p:cNvPicPr>
          <p:nvPr/>
        </p:nvPicPr>
        <p:blipFill>
          <a:blip r:embed="rId5"/>
          <a:srcRect/>
          <a:stretch>
            <a:fillRect/>
          </a:stretch>
        </p:blipFill>
        <p:spPr bwMode="auto">
          <a:xfrm>
            <a:off x="6858017" y="3714753"/>
            <a:ext cx="2071703" cy="2589628"/>
          </a:xfrm>
          <a:prstGeom prst="rect">
            <a:avLst/>
          </a:prstGeom>
          <a:noFill/>
        </p:spPr>
      </p:pic>
    </p:spTree>
    <p:extLst>
      <p:ext uri="{BB962C8B-B14F-4D97-AF65-F5344CB8AC3E}">
        <p14:creationId xmlns:p14="http://schemas.microsoft.com/office/powerpoint/2010/main" val="387746185"/>
      </p:ext>
    </p:extLst>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1331640" y="250030"/>
            <a:ext cx="7355160" cy="1090737"/>
          </a:xfrm>
          <a:prstGeom prst="rect">
            <a:avLst/>
          </a:prstGeom>
          <a:noFill/>
          <a:ln>
            <a:noFill/>
          </a:ln>
        </p:spPr>
        <p:txBody>
          <a:bodyPr lIns="91425" tIns="45700" rIns="45700" bIns="45700" anchor="ctr" anchorCtr="0">
            <a:noAutofit/>
          </a:bodyPr>
          <a:lstStyle/>
          <a:p>
            <a:pPr algn="ctr">
              <a:defRPr/>
            </a:pPr>
            <a:r>
              <a:rPr lang="pl-PL" sz="2800" dirty="0" smtClean="0"/>
              <a:t>Wymagania BHP podczas ćwiczeń i szkoleń </a:t>
            </a:r>
            <a:endParaRPr lang="pl-PL" sz="2800" dirty="0"/>
          </a:p>
        </p:txBody>
      </p:sp>
      <p:sp>
        <p:nvSpPr>
          <p:cNvPr id="135" name="Shape 135"/>
          <p:cNvSpPr/>
          <p:nvPr/>
        </p:nvSpPr>
        <p:spPr>
          <a:xfrm>
            <a:off x="272507" y="1636811"/>
            <a:ext cx="8287022" cy="1035574"/>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136" name="Shape 136"/>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spcBef>
                <a:spcPts val="0"/>
              </a:spcBef>
              <a:buSzPct val="25000"/>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28</a:t>
            </a:fld>
            <a:endParaRPr lang="pl-PL" sz="1400" b="0" i="0" u="none" strike="noStrike" cap="none">
              <a:solidFill>
                <a:schemeClr val="lt1"/>
              </a:solidFill>
              <a:latin typeface="Calibri"/>
              <a:ea typeface="Calibri"/>
              <a:cs typeface="Calibri"/>
              <a:sym typeface="Calibri"/>
            </a:endParaRPr>
          </a:p>
        </p:txBody>
      </p:sp>
      <p:sp>
        <p:nvSpPr>
          <p:cNvPr id="137" name="Shape 137"/>
          <p:cNvSpPr txBox="1">
            <a:spLocks noGrp="1"/>
          </p:cNvSpPr>
          <p:nvPr>
            <p:ph type="body" idx="2"/>
          </p:nvPr>
        </p:nvSpPr>
        <p:spPr>
          <a:xfrm>
            <a:off x="272507" y="1570878"/>
            <a:ext cx="8691981" cy="4666434"/>
          </a:xfrm>
          <a:prstGeom prst="rect">
            <a:avLst/>
          </a:prstGeom>
          <a:noFill/>
          <a:ln>
            <a:noFill/>
          </a:ln>
        </p:spPr>
        <p:txBody>
          <a:bodyPr lIns="54850" tIns="91425" rIns="91425" bIns="45700" anchor="t" anchorCtr="0">
            <a:noAutofit/>
          </a:bodyPr>
          <a:lstStyle/>
          <a:p>
            <a:pPr marL="276860" indent="0">
              <a:buNone/>
            </a:pPr>
            <a:endParaRPr lang="pl-PL" sz="800" dirty="0"/>
          </a:p>
          <a:p>
            <a:pPr algn="just"/>
            <a:endParaRPr lang="pl-PL" sz="2000" dirty="0">
              <a:solidFill>
                <a:schemeClr val="tx1"/>
              </a:solidFill>
            </a:endParaRPr>
          </a:p>
          <a:p>
            <a:pPr marL="114300" indent="0">
              <a:buNone/>
            </a:pPr>
            <a:endParaRPr lang="pl-PL" sz="2000" b="0" i="0" u="none" strike="noStrike" cap="none" dirty="0">
              <a:solidFill>
                <a:schemeClr val="dk1"/>
              </a:solidFill>
              <a:latin typeface="Arial"/>
              <a:ea typeface="Arial"/>
              <a:cs typeface="Arial"/>
              <a:sym typeface="Arial"/>
            </a:endParaRPr>
          </a:p>
        </p:txBody>
      </p:sp>
      <p:pic>
        <p:nvPicPr>
          <p:cNvPr id="141" name="Shape 141"/>
          <p:cNvPicPr preferRelativeResize="0"/>
          <p:nvPr/>
        </p:nvPicPr>
        <p:blipFill rotWithShape="1">
          <a:blip r:embed="rId3">
            <a:alphaModFix/>
          </a:blip>
          <a:srcRect/>
          <a:stretch/>
        </p:blipFill>
        <p:spPr>
          <a:xfrm>
            <a:off x="282438" y="254968"/>
            <a:ext cx="822215" cy="935708"/>
          </a:xfrm>
          <a:prstGeom prst="rect">
            <a:avLst/>
          </a:prstGeom>
          <a:noFill/>
          <a:ln>
            <a:noFill/>
          </a:ln>
        </p:spPr>
      </p:pic>
      <p:sp>
        <p:nvSpPr>
          <p:cNvPr id="7" name="Symbol zastępczy zawartości 2"/>
          <p:cNvSpPr txBox="1">
            <a:spLocks/>
          </p:cNvSpPr>
          <p:nvPr/>
        </p:nvSpPr>
        <p:spPr>
          <a:xfrm>
            <a:off x="457200" y="1882808"/>
            <a:ext cx="8229600" cy="4572000"/>
          </a:xfrm>
          <a:prstGeom prst="rect">
            <a:avLst/>
          </a:prstGeom>
          <a:noFill/>
          <a:ln>
            <a:noFill/>
          </a:ln>
        </p:spPr>
        <p:txBody>
          <a:bodyPr lIns="91425" tIns="91425" rIns="91425" bIns="91425" anchor="t" anchorCtr="0">
            <a:normAutofit/>
          </a:bodyPr>
          <a:lstStyle>
            <a:defPPr marR="0" lvl="0" algn="l" rtl="0">
              <a:lnSpc>
                <a:spcPct val="100000"/>
              </a:lnSpc>
              <a:spcBef>
                <a:spcPts val="0"/>
              </a:spcBef>
              <a:spcAft>
                <a:spcPts val="0"/>
              </a:spcAft>
            </a:defPPr>
            <a:lvl1pPr marL="438912" marR="0" lvl="0" indent="-162052" algn="l" rtl="0">
              <a:lnSpc>
                <a:spcPct val="100000"/>
              </a:lnSpc>
              <a:spcBef>
                <a:spcPts val="0"/>
              </a:spcBef>
              <a:spcAft>
                <a:spcPts val="0"/>
              </a:spcAft>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114300" algn="l" rtl="0">
              <a:lnSpc>
                <a:spcPct val="100000"/>
              </a:lnSpc>
              <a:spcBef>
                <a:spcPts val="560"/>
              </a:spcBef>
              <a:spcAft>
                <a:spcPts val="0"/>
              </a:spcAft>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82296" algn="l" rtl="0">
              <a:lnSpc>
                <a:spcPct val="100000"/>
              </a:lnSpc>
              <a:spcBef>
                <a:spcPts val="480"/>
              </a:spcBef>
              <a:spcAft>
                <a:spcPts val="0"/>
              </a:spcAft>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0452" algn="l" rtl="0">
              <a:lnSpc>
                <a:spcPct val="100000"/>
              </a:lnSpc>
              <a:spcBef>
                <a:spcPts val="400"/>
              </a:spcBef>
              <a:spcAft>
                <a:spcPts val="0"/>
              </a:spcAft>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67564"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5532"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762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74167"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72135"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pPr marL="0" indent="0" algn="just">
              <a:buFont typeface="Noto Sans Symbols"/>
              <a:buNone/>
            </a:pPr>
            <a:r>
              <a:rPr lang="pl-PL" sz="2400" b="1" dirty="0" smtClean="0">
                <a:solidFill>
                  <a:schemeClr val="tx1"/>
                </a:solidFill>
              </a:rPr>
              <a:t>Prowadzący ćwiczenia lub szkolenie przerywa je w razie:</a:t>
            </a:r>
          </a:p>
          <a:p>
            <a:pPr marL="0" indent="0" algn="just">
              <a:buFont typeface="Noto Sans Symbols"/>
              <a:buNone/>
            </a:pPr>
            <a:endParaRPr lang="pl-PL" sz="800" b="1" dirty="0" smtClean="0">
              <a:solidFill>
                <a:schemeClr val="tx1"/>
              </a:solidFill>
            </a:endParaRPr>
          </a:p>
          <a:p>
            <a:pPr marL="0" indent="0" algn="just"/>
            <a:r>
              <a:rPr lang="pl-PL" sz="2400" dirty="0" smtClean="0"/>
              <a:t> </a:t>
            </a:r>
            <a:r>
              <a:rPr lang="pl-PL" sz="2000" dirty="0" smtClean="0"/>
              <a:t>niebezpieczeństwa zagrażającego życiu lub zdrowiu uczestników</a:t>
            </a:r>
          </a:p>
          <a:p>
            <a:pPr marL="0" indent="0" algn="just"/>
            <a:endParaRPr lang="pl-PL" sz="800" dirty="0" smtClean="0"/>
          </a:p>
          <a:p>
            <a:pPr marL="0" indent="0" algn="just"/>
            <a:r>
              <a:rPr lang="pl-PL" sz="2400" dirty="0" smtClean="0"/>
              <a:t> </a:t>
            </a:r>
            <a:r>
              <a:rPr lang="pl-PL" sz="2000" dirty="0" smtClean="0"/>
              <a:t>uchybień organizacyjno – technicznych</a:t>
            </a:r>
          </a:p>
          <a:p>
            <a:pPr marL="0" indent="0" algn="just"/>
            <a:endParaRPr lang="pl-PL" sz="800" dirty="0" smtClean="0"/>
          </a:p>
          <a:p>
            <a:pPr marL="0" indent="0" algn="just"/>
            <a:r>
              <a:rPr lang="pl-PL" sz="2400" dirty="0" smtClean="0"/>
              <a:t> </a:t>
            </a:r>
            <a:r>
              <a:rPr lang="pl-PL" sz="2000" dirty="0" smtClean="0"/>
              <a:t>nieprawidłowego wykonywania elementów ćwiczeń lub szkoleń oraz nieprzestrzegania przepisów bhp</a:t>
            </a:r>
          </a:p>
        </p:txBody>
      </p:sp>
    </p:spTree>
    <p:extLst>
      <p:ext uri="{BB962C8B-B14F-4D97-AF65-F5344CB8AC3E}">
        <p14:creationId xmlns:p14="http://schemas.microsoft.com/office/powerpoint/2010/main" val="3964421955"/>
      </p:ext>
    </p:extLst>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1331640" y="250030"/>
            <a:ext cx="7355160" cy="1090737"/>
          </a:xfrm>
          <a:prstGeom prst="rect">
            <a:avLst/>
          </a:prstGeom>
          <a:noFill/>
          <a:ln>
            <a:noFill/>
          </a:ln>
        </p:spPr>
        <p:txBody>
          <a:bodyPr lIns="91425" tIns="45700" rIns="45700" bIns="45700" anchor="ctr" anchorCtr="0">
            <a:noAutofit/>
          </a:bodyPr>
          <a:lstStyle/>
          <a:p>
            <a:pPr algn="ctr">
              <a:defRPr/>
            </a:pPr>
            <a:r>
              <a:rPr lang="pl-PL" sz="2800" dirty="0" smtClean="0"/>
              <a:t>Wymagania BHP podczas ćwiczeń i szkoleń </a:t>
            </a:r>
            <a:endParaRPr lang="pl-PL" sz="2800" dirty="0"/>
          </a:p>
        </p:txBody>
      </p:sp>
      <p:sp>
        <p:nvSpPr>
          <p:cNvPr id="135" name="Shape 135"/>
          <p:cNvSpPr/>
          <p:nvPr/>
        </p:nvSpPr>
        <p:spPr>
          <a:xfrm>
            <a:off x="272507" y="1636811"/>
            <a:ext cx="8287022" cy="1035574"/>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136" name="Shape 136"/>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spcBef>
                <a:spcPts val="0"/>
              </a:spcBef>
              <a:buSzPct val="25000"/>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29</a:t>
            </a:fld>
            <a:endParaRPr lang="pl-PL" sz="1400" b="0" i="0" u="none" strike="noStrike" cap="none">
              <a:solidFill>
                <a:schemeClr val="lt1"/>
              </a:solidFill>
              <a:latin typeface="Calibri"/>
              <a:ea typeface="Calibri"/>
              <a:cs typeface="Calibri"/>
              <a:sym typeface="Calibri"/>
            </a:endParaRPr>
          </a:p>
        </p:txBody>
      </p:sp>
      <p:sp>
        <p:nvSpPr>
          <p:cNvPr id="137" name="Shape 137"/>
          <p:cNvSpPr txBox="1">
            <a:spLocks noGrp="1"/>
          </p:cNvSpPr>
          <p:nvPr>
            <p:ph type="body" idx="2"/>
          </p:nvPr>
        </p:nvSpPr>
        <p:spPr>
          <a:xfrm>
            <a:off x="272507" y="1570878"/>
            <a:ext cx="8691981" cy="4666434"/>
          </a:xfrm>
          <a:prstGeom prst="rect">
            <a:avLst/>
          </a:prstGeom>
          <a:noFill/>
          <a:ln>
            <a:noFill/>
          </a:ln>
        </p:spPr>
        <p:txBody>
          <a:bodyPr lIns="54850" tIns="91425" rIns="91425" bIns="45700" anchor="t" anchorCtr="0">
            <a:noAutofit/>
          </a:bodyPr>
          <a:lstStyle/>
          <a:p>
            <a:pPr marL="276860" indent="0">
              <a:buNone/>
            </a:pPr>
            <a:endParaRPr lang="pl-PL" sz="800" dirty="0"/>
          </a:p>
          <a:p>
            <a:pPr algn="just"/>
            <a:endParaRPr lang="pl-PL" sz="2000" dirty="0">
              <a:solidFill>
                <a:schemeClr val="tx1"/>
              </a:solidFill>
            </a:endParaRPr>
          </a:p>
          <a:p>
            <a:pPr marL="114300" indent="0">
              <a:buNone/>
            </a:pPr>
            <a:endParaRPr lang="pl-PL" sz="2000" b="0" i="0" u="none" strike="noStrike" cap="none" dirty="0">
              <a:solidFill>
                <a:schemeClr val="dk1"/>
              </a:solidFill>
              <a:latin typeface="Arial"/>
              <a:ea typeface="Arial"/>
              <a:cs typeface="Arial"/>
              <a:sym typeface="Arial"/>
            </a:endParaRPr>
          </a:p>
        </p:txBody>
      </p:sp>
      <p:pic>
        <p:nvPicPr>
          <p:cNvPr id="141" name="Shape 141"/>
          <p:cNvPicPr preferRelativeResize="0"/>
          <p:nvPr/>
        </p:nvPicPr>
        <p:blipFill rotWithShape="1">
          <a:blip r:embed="rId3">
            <a:alphaModFix/>
          </a:blip>
          <a:srcRect/>
          <a:stretch/>
        </p:blipFill>
        <p:spPr>
          <a:xfrm>
            <a:off x="282438" y="254968"/>
            <a:ext cx="822215" cy="935708"/>
          </a:xfrm>
          <a:prstGeom prst="rect">
            <a:avLst/>
          </a:prstGeom>
          <a:noFill/>
          <a:ln>
            <a:noFill/>
          </a:ln>
        </p:spPr>
      </p:pic>
      <p:sp>
        <p:nvSpPr>
          <p:cNvPr id="8" name="Symbol zastępczy zawartości 2"/>
          <p:cNvSpPr txBox="1">
            <a:spLocks/>
          </p:cNvSpPr>
          <p:nvPr/>
        </p:nvSpPr>
        <p:spPr>
          <a:xfrm>
            <a:off x="285721" y="1785926"/>
            <a:ext cx="8627967" cy="4714908"/>
          </a:xfrm>
          <a:prstGeom prst="rect">
            <a:avLst/>
          </a:prstGeom>
          <a:noFill/>
          <a:ln>
            <a:noFill/>
          </a:ln>
        </p:spPr>
        <p:txBody>
          <a:bodyPr lIns="91425" tIns="91425" rIns="91425" bIns="91425" anchor="t" anchorCtr="0">
            <a:normAutofit/>
          </a:bodyPr>
          <a:lstStyle>
            <a:defPPr marR="0" lvl="0" algn="l" rtl="0">
              <a:lnSpc>
                <a:spcPct val="100000"/>
              </a:lnSpc>
              <a:spcBef>
                <a:spcPts val="0"/>
              </a:spcBef>
              <a:spcAft>
                <a:spcPts val="0"/>
              </a:spcAft>
            </a:defPPr>
            <a:lvl1pPr marL="438912" marR="0" lvl="0" indent="-162052" algn="l" rtl="0">
              <a:lnSpc>
                <a:spcPct val="100000"/>
              </a:lnSpc>
              <a:spcBef>
                <a:spcPts val="0"/>
              </a:spcBef>
              <a:spcAft>
                <a:spcPts val="0"/>
              </a:spcAft>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114300" algn="l" rtl="0">
              <a:lnSpc>
                <a:spcPct val="100000"/>
              </a:lnSpc>
              <a:spcBef>
                <a:spcPts val="560"/>
              </a:spcBef>
              <a:spcAft>
                <a:spcPts val="0"/>
              </a:spcAft>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82296" algn="l" rtl="0">
              <a:lnSpc>
                <a:spcPct val="100000"/>
              </a:lnSpc>
              <a:spcBef>
                <a:spcPts val="480"/>
              </a:spcBef>
              <a:spcAft>
                <a:spcPts val="0"/>
              </a:spcAft>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0452" algn="l" rtl="0">
              <a:lnSpc>
                <a:spcPct val="100000"/>
              </a:lnSpc>
              <a:spcBef>
                <a:spcPts val="400"/>
              </a:spcBef>
              <a:spcAft>
                <a:spcPts val="0"/>
              </a:spcAft>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67564"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5532"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762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74167"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72135"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pPr marL="0" indent="0" algn="just">
              <a:buFont typeface="Noto Sans Symbols"/>
              <a:buNone/>
            </a:pPr>
            <a:r>
              <a:rPr lang="pl-PL" sz="2400" b="1" dirty="0" smtClean="0">
                <a:solidFill>
                  <a:schemeClr val="tx1"/>
                </a:solidFill>
              </a:rPr>
              <a:t>Zabrania się stosowania kryterium czasowego w zakresie ćwiczeń z użyciem:</a:t>
            </a:r>
          </a:p>
          <a:p>
            <a:pPr marL="0" indent="0" algn="just">
              <a:buFont typeface="Noto Sans Symbols"/>
              <a:buNone/>
            </a:pPr>
            <a:endParaRPr lang="pl-PL" sz="800" b="1" dirty="0" smtClean="0">
              <a:solidFill>
                <a:schemeClr val="tx1"/>
              </a:solidFill>
            </a:endParaRPr>
          </a:p>
          <a:p>
            <a:pPr marL="0" indent="0" algn="just"/>
            <a:r>
              <a:rPr lang="pl-PL" sz="2400" dirty="0" smtClean="0"/>
              <a:t> </a:t>
            </a:r>
            <a:r>
              <a:rPr lang="pl-PL" sz="2000" dirty="0" smtClean="0"/>
              <a:t>Linek i linkowych aparatów ratowniczych</a:t>
            </a:r>
          </a:p>
          <a:p>
            <a:pPr marL="0" indent="0" algn="just">
              <a:buNone/>
            </a:pPr>
            <a:endParaRPr lang="pl-PL" sz="800" dirty="0" smtClean="0"/>
          </a:p>
          <a:p>
            <a:pPr marL="0" indent="0" algn="just"/>
            <a:r>
              <a:rPr lang="pl-PL" sz="2000" dirty="0" smtClean="0"/>
              <a:t> Worów i rękawów ratowniczych</a:t>
            </a:r>
          </a:p>
          <a:p>
            <a:pPr marL="0" indent="0" algn="just">
              <a:buNone/>
            </a:pPr>
            <a:endParaRPr lang="pl-PL" sz="800" dirty="0" smtClean="0"/>
          </a:p>
          <a:p>
            <a:pPr marL="0" indent="0" algn="just"/>
            <a:r>
              <a:rPr lang="pl-PL" sz="2000" dirty="0" smtClean="0"/>
              <a:t> Sprzętu ochrony dróg oddechowych</a:t>
            </a:r>
          </a:p>
          <a:p>
            <a:pPr marL="0" indent="0" algn="just">
              <a:buNone/>
            </a:pPr>
            <a:endParaRPr lang="pl-PL" sz="800" dirty="0" smtClean="0"/>
          </a:p>
          <a:p>
            <a:pPr marL="0" indent="0" algn="just"/>
            <a:r>
              <a:rPr lang="pl-PL" sz="2000" dirty="0" smtClean="0"/>
              <a:t> Ubrań izolujących cały organizm</a:t>
            </a:r>
          </a:p>
          <a:p>
            <a:pPr marL="0" indent="0" algn="just">
              <a:buNone/>
            </a:pPr>
            <a:endParaRPr lang="pl-PL" sz="800" dirty="0" smtClean="0"/>
          </a:p>
          <a:p>
            <a:pPr marL="0" indent="0" algn="just"/>
            <a:r>
              <a:rPr lang="pl-PL" sz="2000" dirty="0" smtClean="0"/>
              <a:t> Drabin i podnośników</a:t>
            </a:r>
          </a:p>
          <a:p>
            <a:pPr marL="0" indent="0" algn="just">
              <a:buNone/>
            </a:pPr>
            <a:endParaRPr lang="pl-PL" sz="800" dirty="0" smtClean="0"/>
          </a:p>
          <a:p>
            <a:pPr marL="0" indent="0" algn="just"/>
            <a:r>
              <a:rPr lang="pl-PL" sz="2000" dirty="0" smtClean="0"/>
              <a:t> Dźwigania i przenoszenia ciężarów o masie większej niż połowa dopuszczalnych wartości określonych przez normy ręcznego dźwigania i przenoszenia ciężarów</a:t>
            </a:r>
          </a:p>
          <a:p>
            <a:pPr marL="0" indent="0" algn="just">
              <a:buNone/>
            </a:pPr>
            <a:endParaRPr lang="pl-PL" sz="800" dirty="0" smtClean="0"/>
          </a:p>
          <a:p>
            <a:pPr marL="0" indent="0" algn="just"/>
            <a:r>
              <a:rPr lang="pl-PL" sz="2000" dirty="0" smtClean="0"/>
              <a:t> Rozwijania i zwijania po drabinach użytego do zajęć sprzętu</a:t>
            </a:r>
          </a:p>
          <a:p>
            <a:pPr marL="0" indent="0" algn="just"/>
            <a:endParaRPr lang="pl-PL" sz="2400" dirty="0" smtClean="0"/>
          </a:p>
          <a:p>
            <a:pPr marL="0" indent="0" algn="just"/>
            <a:endParaRPr lang="pl-PL" sz="2400" dirty="0" smtClean="0"/>
          </a:p>
          <a:p>
            <a:pPr marL="0" indent="0">
              <a:buFont typeface="Noto Sans Symbols"/>
              <a:buNone/>
            </a:pPr>
            <a:endParaRPr lang="pl-PL" sz="2400" b="1" dirty="0"/>
          </a:p>
        </p:txBody>
      </p:sp>
    </p:spTree>
    <p:extLst>
      <p:ext uri="{BB962C8B-B14F-4D97-AF65-F5344CB8AC3E}">
        <p14:creationId xmlns:p14="http://schemas.microsoft.com/office/powerpoint/2010/main" val="3964421955"/>
      </p:ext>
    </p:extLst>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1331640" y="250031"/>
            <a:ext cx="7128792" cy="874712"/>
          </a:xfrm>
          <a:prstGeom prst="rect">
            <a:avLst/>
          </a:prstGeom>
          <a:noFill/>
          <a:ln>
            <a:noFill/>
          </a:ln>
        </p:spPr>
        <p:txBody>
          <a:bodyPr lIns="91425" tIns="45700" rIns="45700" bIns="45700" anchor="ctr" anchorCtr="0">
            <a:noAutofit/>
          </a:bodyPr>
          <a:lstStyle/>
          <a:p>
            <a:pPr algn="ctr"/>
            <a:r>
              <a:rPr lang="pl-PL" sz="2520" b="1" i="1" u="none" strike="noStrike" cap="none" dirty="0">
                <a:solidFill>
                  <a:srgbClr val="FF0000"/>
                </a:solidFill>
                <a:latin typeface="Calibri"/>
                <a:ea typeface="Calibri"/>
                <a:cs typeface="Calibri"/>
                <a:sym typeface="Calibri"/>
              </a:rPr>
              <a:t/>
            </a:r>
            <a:br>
              <a:rPr lang="pl-PL" sz="2520" b="1" i="1" u="none" strike="noStrike" cap="none" dirty="0">
                <a:solidFill>
                  <a:srgbClr val="FF0000"/>
                </a:solidFill>
                <a:latin typeface="Calibri"/>
                <a:ea typeface="Calibri"/>
                <a:cs typeface="Calibri"/>
                <a:sym typeface="Calibri"/>
              </a:rPr>
            </a:br>
            <a:r>
              <a:rPr lang="pl-PL" sz="2800" dirty="0" smtClean="0"/>
              <a:t>Istota bezpieczeństwa i higieny pracy</a:t>
            </a:r>
            <a:r>
              <a:rPr lang="pl-PL" sz="2800" dirty="0"/>
              <a:t/>
            </a:r>
            <a:br>
              <a:rPr lang="pl-PL" sz="2800" dirty="0"/>
            </a:br>
            <a:endParaRPr lang="pl-PL" sz="2520" b="1" i="0" u="none" strike="noStrike" cap="none" dirty="0">
              <a:solidFill>
                <a:srgbClr val="FFC700"/>
              </a:solidFill>
              <a:latin typeface="Calibri"/>
              <a:ea typeface="Calibri"/>
              <a:cs typeface="Calibri"/>
              <a:sym typeface="Calibri"/>
            </a:endParaRPr>
          </a:p>
        </p:txBody>
      </p:sp>
      <p:sp>
        <p:nvSpPr>
          <p:cNvPr id="135" name="Shape 135"/>
          <p:cNvSpPr/>
          <p:nvPr/>
        </p:nvSpPr>
        <p:spPr>
          <a:xfrm>
            <a:off x="272507" y="1636811"/>
            <a:ext cx="8287022" cy="1035574"/>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136" name="Shape 136"/>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spcBef>
                <a:spcPts val="0"/>
              </a:spcBef>
              <a:buSzPct val="25000"/>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3</a:t>
            </a:fld>
            <a:endParaRPr lang="pl-PL" sz="1400" b="0" i="0" u="none" strike="noStrike" cap="none">
              <a:solidFill>
                <a:schemeClr val="lt1"/>
              </a:solidFill>
              <a:latin typeface="Calibri"/>
              <a:ea typeface="Calibri"/>
              <a:cs typeface="Calibri"/>
              <a:sym typeface="Calibri"/>
            </a:endParaRPr>
          </a:p>
        </p:txBody>
      </p:sp>
      <p:sp>
        <p:nvSpPr>
          <p:cNvPr id="137" name="Shape 137"/>
          <p:cNvSpPr txBox="1">
            <a:spLocks noGrp="1"/>
          </p:cNvSpPr>
          <p:nvPr>
            <p:ph type="body" idx="2"/>
          </p:nvPr>
        </p:nvSpPr>
        <p:spPr>
          <a:xfrm>
            <a:off x="272507" y="1570878"/>
            <a:ext cx="8691981" cy="4666434"/>
          </a:xfrm>
          <a:prstGeom prst="rect">
            <a:avLst/>
          </a:prstGeom>
          <a:noFill/>
          <a:ln>
            <a:noFill/>
          </a:ln>
        </p:spPr>
        <p:txBody>
          <a:bodyPr lIns="54850" tIns="91425" rIns="91425" bIns="45700" anchor="t" anchorCtr="0">
            <a:noAutofit/>
          </a:bodyPr>
          <a:lstStyle/>
          <a:p>
            <a:pPr marL="276860" indent="0">
              <a:buNone/>
            </a:pPr>
            <a:endParaRPr lang="pl-PL" sz="800" dirty="0"/>
          </a:p>
          <a:p>
            <a:pPr algn="just"/>
            <a:endParaRPr lang="pl-PL" sz="2000" dirty="0">
              <a:solidFill>
                <a:schemeClr val="tx1"/>
              </a:solidFill>
            </a:endParaRPr>
          </a:p>
          <a:p>
            <a:pPr marL="114300" indent="0">
              <a:buNone/>
            </a:pPr>
            <a:endParaRPr lang="pl-PL" sz="2000" b="0" i="0" u="none" strike="noStrike" cap="none" dirty="0">
              <a:solidFill>
                <a:schemeClr val="dk1"/>
              </a:solidFill>
              <a:latin typeface="Arial"/>
              <a:ea typeface="Arial"/>
              <a:cs typeface="Arial"/>
              <a:sym typeface="Arial"/>
            </a:endParaRPr>
          </a:p>
        </p:txBody>
      </p:sp>
      <p:pic>
        <p:nvPicPr>
          <p:cNvPr id="141" name="Shape 141"/>
          <p:cNvPicPr preferRelativeResize="0"/>
          <p:nvPr/>
        </p:nvPicPr>
        <p:blipFill rotWithShape="1">
          <a:blip r:embed="rId3">
            <a:alphaModFix/>
          </a:blip>
          <a:srcRect/>
          <a:stretch/>
        </p:blipFill>
        <p:spPr>
          <a:xfrm>
            <a:off x="282438" y="254968"/>
            <a:ext cx="822215" cy="935708"/>
          </a:xfrm>
          <a:prstGeom prst="rect">
            <a:avLst/>
          </a:prstGeom>
          <a:noFill/>
          <a:ln>
            <a:noFill/>
          </a:ln>
        </p:spPr>
      </p:pic>
      <p:sp>
        <p:nvSpPr>
          <p:cNvPr id="7" name="Symbol zastępczy zawartości 2"/>
          <p:cNvSpPr txBox="1">
            <a:spLocks/>
          </p:cNvSpPr>
          <p:nvPr/>
        </p:nvSpPr>
        <p:spPr>
          <a:xfrm>
            <a:off x="0" y="1700808"/>
            <a:ext cx="9144000" cy="5157192"/>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438912" marR="0" lvl="0" indent="-162052" algn="l" rtl="0">
              <a:lnSpc>
                <a:spcPct val="100000"/>
              </a:lnSpc>
              <a:spcBef>
                <a:spcPts val="0"/>
              </a:spcBef>
              <a:spcAft>
                <a:spcPts val="0"/>
              </a:spcAft>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114300" algn="l" rtl="0">
              <a:lnSpc>
                <a:spcPct val="100000"/>
              </a:lnSpc>
              <a:spcBef>
                <a:spcPts val="560"/>
              </a:spcBef>
              <a:spcAft>
                <a:spcPts val="0"/>
              </a:spcAft>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82296" algn="l" rtl="0">
              <a:lnSpc>
                <a:spcPct val="100000"/>
              </a:lnSpc>
              <a:spcBef>
                <a:spcPts val="480"/>
              </a:spcBef>
              <a:spcAft>
                <a:spcPts val="0"/>
              </a:spcAft>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0452" algn="l" rtl="0">
              <a:lnSpc>
                <a:spcPct val="100000"/>
              </a:lnSpc>
              <a:spcBef>
                <a:spcPts val="400"/>
              </a:spcBef>
              <a:spcAft>
                <a:spcPts val="0"/>
              </a:spcAft>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67564"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5532"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762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74167"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72135"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pPr algn="just">
              <a:buFont typeface="Noto Sans Symbols"/>
              <a:buNone/>
            </a:pPr>
            <a:endParaRPr lang="pl-PL" sz="2000" dirty="0"/>
          </a:p>
        </p:txBody>
      </p:sp>
      <p:sp>
        <p:nvSpPr>
          <p:cNvPr id="8" name="Symbol zastępczy zawartości 2"/>
          <p:cNvSpPr txBox="1">
            <a:spLocks/>
          </p:cNvSpPr>
          <p:nvPr/>
        </p:nvSpPr>
        <p:spPr>
          <a:xfrm>
            <a:off x="301626" y="1527175"/>
            <a:ext cx="8504239" cy="4759345"/>
          </a:xfrm>
          <a:prstGeom prst="rect">
            <a:avLst/>
          </a:prstGeom>
          <a:noFill/>
          <a:ln>
            <a:noFill/>
          </a:ln>
        </p:spPr>
        <p:txBody>
          <a:bodyPr lIns="91425" tIns="91425" rIns="91425" bIns="91425" anchor="t" anchorCtr="0">
            <a:normAutofit fontScale="92500" lnSpcReduction="10000"/>
          </a:bodyPr>
          <a:lstStyle>
            <a:defPPr marR="0" lvl="0" algn="l" rtl="0">
              <a:lnSpc>
                <a:spcPct val="100000"/>
              </a:lnSpc>
              <a:spcBef>
                <a:spcPts val="0"/>
              </a:spcBef>
              <a:spcAft>
                <a:spcPts val="0"/>
              </a:spcAft>
            </a:defPPr>
            <a:lvl1pPr marL="438912" marR="0" lvl="0" indent="-162052" algn="l" rtl="0">
              <a:lnSpc>
                <a:spcPct val="100000"/>
              </a:lnSpc>
              <a:spcBef>
                <a:spcPts val="0"/>
              </a:spcBef>
              <a:spcAft>
                <a:spcPts val="0"/>
              </a:spcAft>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114300" algn="l" rtl="0">
              <a:lnSpc>
                <a:spcPct val="100000"/>
              </a:lnSpc>
              <a:spcBef>
                <a:spcPts val="560"/>
              </a:spcBef>
              <a:spcAft>
                <a:spcPts val="0"/>
              </a:spcAft>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82296" algn="l" rtl="0">
              <a:lnSpc>
                <a:spcPct val="100000"/>
              </a:lnSpc>
              <a:spcBef>
                <a:spcPts val="480"/>
              </a:spcBef>
              <a:spcAft>
                <a:spcPts val="0"/>
              </a:spcAft>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0452" algn="l" rtl="0">
              <a:lnSpc>
                <a:spcPct val="100000"/>
              </a:lnSpc>
              <a:spcBef>
                <a:spcPts val="400"/>
              </a:spcBef>
              <a:spcAft>
                <a:spcPts val="0"/>
              </a:spcAft>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67564"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5532"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762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74167"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72135"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pPr marL="0" algn="just">
              <a:buFont typeface="Wingdings 2" pitchFamily="18" charset="2"/>
              <a:buNone/>
              <a:defRPr/>
            </a:pPr>
            <a:r>
              <a:rPr lang="pl-PL" sz="2400" b="1" u="sng" dirty="0" smtClean="0">
                <a:solidFill>
                  <a:schemeClr val="tx1"/>
                </a:solidFill>
              </a:rPr>
              <a:t>Pojęcia podstawowe</a:t>
            </a:r>
          </a:p>
          <a:p>
            <a:pPr marL="0" algn="just">
              <a:buFont typeface="Wingdings 2" pitchFamily="18" charset="2"/>
              <a:buNone/>
              <a:defRPr/>
            </a:pPr>
            <a:endParaRPr lang="pl-PL" sz="2400" b="1" u="sng" dirty="0" smtClean="0">
              <a:solidFill>
                <a:srgbClr val="92D050"/>
              </a:solidFill>
            </a:endParaRPr>
          </a:p>
          <a:p>
            <a:pPr algn="just">
              <a:buFont typeface="Noto Sans Symbols"/>
              <a:buNone/>
            </a:pPr>
            <a:r>
              <a:rPr lang="pl-PL" sz="2400" b="1" dirty="0" smtClean="0">
                <a:solidFill>
                  <a:schemeClr val="tx1"/>
                </a:solidFill>
              </a:rPr>
              <a:t>Bezpieczeństwo i higiena pracy ma na celu:</a:t>
            </a:r>
          </a:p>
          <a:p>
            <a:pPr algn="just"/>
            <a:r>
              <a:rPr lang="pl-PL" sz="2400" dirty="0" smtClean="0"/>
              <a:t>zapobieganie wypadkom przy pracy (podczas realizacji zadań statutowych)</a:t>
            </a:r>
          </a:p>
          <a:p>
            <a:pPr algn="just"/>
            <a:r>
              <a:rPr lang="pl-PL" sz="2400" dirty="0" smtClean="0"/>
              <a:t>zapewnienie nieszkodliwych dla zdrowia warunków pracy</a:t>
            </a:r>
            <a:endParaRPr lang="pl-PL" sz="2400" b="1" u="sng" dirty="0" smtClean="0">
              <a:solidFill>
                <a:srgbClr val="92D050"/>
              </a:solidFill>
            </a:endParaRPr>
          </a:p>
          <a:p>
            <a:pPr algn="just">
              <a:buFont typeface="Noto Sans Symbols"/>
              <a:buNone/>
            </a:pPr>
            <a:endParaRPr lang="pl-PL" sz="2400" b="1" dirty="0" smtClean="0">
              <a:solidFill>
                <a:srgbClr val="50A7DC"/>
              </a:solidFill>
            </a:endParaRPr>
          </a:p>
          <a:p>
            <a:pPr marL="0" algn="just">
              <a:buFont typeface="Noto Sans Symbols"/>
              <a:buNone/>
              <a:defRPr/>
            </a:pPr>
            <a:r>
              <a:rPr lang="pl-PL" sz="2400" b="1" dirty="0" smtClean="0">
                <a:solidFill>
                  <a:schemeClr val="tx1"/>
                </a:solidFill>
              </a:rPr>
              <a:t>OCHRONA PRACY </a:t>
            </a:r>
            <a:r>
              <a:rPr lang="pl-PL" sz="2400" dirty="0" smtClean="0"/>
              <a:t>– jest to zespół przepisów prawnych regulujących warunki pracy w celu ochrony życia i zdrowia ludzkiego w środowisku pracy oraz interesów pracownika.</a:t>
            </a:r>
          </a:p>
          <a:p>
            <a:pPr marL="0" algn="just">
              <a:buFont typeface="Noto Sans Symbols"/>
              <a:buNone/>
              <a:defRPr/>
            </a:pPr>
            <a:endParaRPr lang="pl-PL" sz="2400" dirty="0" smtClean="0"/>
          </a:p>
          <a:p>
            <a:pPr marL="0" algn="just">
              <a:buFont typeface="Noto Sans Symbols"/>
              <a:buNone/>
              <a:defRPr/>
            </a:pPr>
            <a:r>
              <a:rPr lang="pl-PL" sz="2400" b="1" dirty="0" smtClean="0">
                <a:solidFill>
                  <a:schemeClr val="tx1"/>
                </a:solidFill>
              </a:rPr>
              <a:t>CELEM OCHRONY PRACY</a:t>
            </a:r>
            <a:r>
              <a:rPr lang="pl-PL" sz="2400" dirty="0" smtClean="0"/>
              <a:t>– jest przede wszystkim zabezpieczenie pracownika przed niebezpieczeństwami wynikającymi z wykonanej przez niego pracy poprzez zapewnienie odpowiednich jej warunków.</a:t>
            </a:r>
          </a:p>
          <a:p>
            <a:pPr marL="0" algn="just">
              <a:buFont typeface="Wingdings 2" pitchFamily="18" charset="2"/>
              <a:buNone/>
              <a:defRPr/>
            </a:pPr>
            <a:endParaRPr lang="pl-PL" sz="2400" b="1" dirty="0" smtClean="0">
              <a:solidFill>
                <a:srgbClr val="50A7DC"/>
              </a:solidFill>
            </a:endParaRPr>
          </a:p>
          <a:p>
            <a:pPr algn="just">
              <a:buFont typeface="Wingdings 2" pitchFamily="18" charset="2"/>
              <a:buNone/>
              <a:defRPr/>
            </a:pPr>
            <a:endParaRPr lang="pl-PL" sz="2400" dirty="0" smtClean="0"/>
          </a:p>
        </p:txBody>
      </p:sp>
    </p:spTree>
    <p:extLst>
      <p:ext uri="{BB962C8B-B14F-4D97-AF65-F5344CB8AC3E}">
        <p14:creationId xmlns:p14="http://schemas.microsoft.com/office/powerpoint/2010/main" val="1029294567"/>
      </p:ext>
    </p:extLst>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1331640" y="250030"/>
            <a:ext cx="7355160" cy="1090737"/>
          </a:xfrm>
          <a:prstGeom prst="rect">
            <a:avLst/>
          </a:prstGeom>
          <a:noFill/>
          <a:ln>
            <a:noFill/>
          </a:ln>
        </p:spPr>
        <p:txBody>
          <a:bodyPr lIns="91425" tIns="45700" rIns="45700" bIns="45700" anchor="ctr" anchorCtr="0">
            <a:noAutofit/>
          </a:bodyPr>
          <a:lstStyle/>
          <a:p>
            <a:pPr algn="ctr">
              <a:defRPr/>
            </a:pPr>
            <a:r>
              <a:rPr lang="pl-PL" sz="2800" dirty="0" smtClean="0"/>
              <a:t>Wymagania BHP podczas ćwiczeń i szkoleń </a:t>
            </a:r>
            <a:endParaRPr lang="pl-PL" sz="2800" dirty="0"/>
          </a:p>
        </p:txBody>
      </p:sp>
      <p:sp>
        <p:nvSpPr>
          <p:cNvPr id="135" name="Shape 135"/>
          <p:cNvSpPr/>
          <p:nvPr/>
        </p:nvSpPr>
        <p:spPr>
          <a:xfrm>
            <a:off x="272507" y="1636811"/>
            <a:ext cx="8287022" cy="1035574"/>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136" name="Shape 136"/>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spcBef>
                <a:spcPts val="0"/>
              </a:spcBef>
              <a:buSzPct val="25000"/>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30</a:t>
            </a:fld>
            <a:endParaRPr lang="pl-PL" sz="1400" b="0" i="0" u="none" strike="noStrike" cap="none">
              <a:solidFill>
                <a:schemeClr val="lt1"/>
              </a:solidFill>
              <a:latin typeface="Calibri"/>
              <a:ea typeface="Calibri"/>
              <a:cs typeface="Calibri"/>
              <a:sym typeface="Calibri"/>
            </a:endParaRPr>
          </a:p>
        </p:txBody>
      </p:sp>
      <p:sp>
        <p:nvSpPr>
          <p:cNvPr id="137" name="Shape 137"/>
          <p:cNvSpPr txBox="1">
            <a:spLocks noGrp="1"/>
          </p:cNvSpPr>
          <p:nvPr>
            <p:ph type="body" idx="2"/>
          </p:nvPr>
        </p:nvSpPr>
        <p:spPr>
          <a:xfrm>
            <a:off x="272507" y="1570878"/>
            <a:ext cx="8691981" cy="4666434"/>
          </a:xfrm>
          <a:prstGeom prst="rect">
            <a:avLst/>
          </a:prstGeom>
          <a:noFill/>
          <a:ln>
            <a:noFill/>
          </a:ln>
        </p:spPr>
        <p:txBody>
          <a:bodyPr lIns="54850" tIns="91425" rIns="91425" bIns="45700" anchor="t" anchorCtr="0">
            <a:noAutofit/>
          </a:bodyPr>
          <a:lstStyle/>
          <a:p>
            <a:pPr marL="276860" indent="0">
              <a:buNone/>
            </a:pPr>
            <a:endParaRPr lang="pl-PL" sz="800" dirty="0"/>
          </a:p>
          <a:p>
            <a:pPr algn="just"/>
            <a:endParaRPr lang="pl-PL" sz="2000" dirty="0">
              <a:solidFill>
                <a:schemeClr val="tx1"/>
              </a:solidFill>
            </a:endParaRPr>
          </a:p>
          <a:p>
            <a:pPr marL="114300" indent="0">
              <a:buNone/>
            </a:pPr>
            <a:endParaRPr lang="pl-PL" sz="2000" b="0" i="0" u="none" strike="noStrike" cap="none" dirty="0">
              <a:solidFill>
                <a:schemeClr val="dk1"/>
              </a:solidFill>
              <a:latin typeface="Arial"/>
              <a:ea typeface="Arial"/>
              <a:cs typeface="Arial"/>
              <a:sym typeface="Arial"/>
            </a:endParaRPr>
          </a:p>
        </p:txBody>
      </p:sp>
      <p:pic>
        <p:nvPicPr>
          <p:cNvPr id="141" name="Shape 141"/>
          <p:cNvPicPr preferRelativeResize="0"/>
          <p:nvPr/>
        </p:nvPicPr>
        <p:blipFill rotWithShape="1">
          <a:blip r:embed="rId3">
            <a:alphaModFix/>
          </a:blip>
          <a:srcRect/>
          <a:stretch/>
        </p:blipFill>
        <p:spPr>
          <a:xfrm>
            <a:off x="282438" y="254968"/>
            <a:ext cx="822215" cy="935708"/>
          </a:xfrm>
          <a:prstGeom prst="rect">
            <a:avLst/>
          </a:prstGeom>
          <a:noFill/>
          <a:ln>
            <a:noFill/>
          </a:ln>
        </p:spPr>
      </p:pic>
      <p:sp>
        <p:nvSpPr>
          <p:cNvPr id="9" name="Symbol zastępczy zawartości 5"/>
          <p:cNvSpPr txBox="1">
            <a:spLocks/>
          </p:cNvSpPr>
          <p:nvPr/>
        </p:nvSpPr>
        <p:spPr>
          <a:xfrm>
            <a:off x="282438" y="1882808"/>
            <a:ext cx="8538034" cy="4572000"/>
          </a:xfrm>
          <a:prstGeom prst="rect">
            <a:avLst/>
          </a:prstGeom>
          <a:noFill/>
          <a:ln>
            <a:noFill/>
          </a:ln>
        </p:spPr>
        <p:txBody>
          <a:bodyPr lIns="91425" tIns="91425" rIns="91425" bIns="91425" anchor="t" anchorCtr="0">
            <a:normAutofit/>
          </a:bodyPr>
          <a:lstStyle>
            <a:defPPr marR="0" lvl="0" algn="l" rtl="0">
              <a:lnSpc>
                <a:spcPct val="100000"/>
              </a:lnSpc>
              <a:spcBef>
                <a:spcPts val="0"/>
              </a:spcBef>
              <a:spcAft>
                <a:spcPts val="0"/>
              </a:spcAft>
            </a:defPPr>
            <a:lvl1pPr marL="438912" marR="0" lvl="0" indent="-162052" algn="l" rtl="0">
              <a:lnSpc>
                <a:spcPct val="100000"/>
              </a:lnSpc>
              <a:spcBef>
                <a:spcPts val="0"/>
              </a:spcBef>
              <a:spcAft>
                <a:spcPts val="0"/>
              </a:spcAft>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114300" algn="l" rtl="0">
              <a:lnSpc>
                <a:spcPct val="100000"/>
              </a:lnSpc>
              <a:spcBef>
                <a:spcPts val="560"/>
              </a:spcBef>
              <a:spcAft>
                <a:spcPts val="0"/>
              </a:spcAft>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82296" algn="l" rtl="0">
              <a:lnSpc>
                <a:spcPct val="100000"/>
              </a:lnSpc>
              <a:spcBef>
                <a:spcPts val="480"/>
              </a:spcBef>
              <a:spcAft>
                <a:spcPts val="0"/>
              </a:spcAft>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0452" algn="l" rtl="0">
              <a:lnSpc>
                <a:spcPct val="100000"/>
              </a:lnSpc>
              <a:spcBef>
                <a:spcPts val="400"/>
              </a:spcBef>
              <a:spcAft>
                <a:spcPts val="0"/>
              </a:spcAft>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67564"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5532"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762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74167"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72135"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pPr marL="0" algn="just">
              <a:buFont typeface="Noto Sans Symbols"/>
              <a:buNone/>
            </a:pPr>
            <a:r>
              <a:rPr lang="pl-PL" sz="2400" b="1" dirty="0" smtClean="0">
                <a:solidFill>
                  <a:schemeClr val="tx1"/>
                </a:solidFill>
              </a:rPr>
              <a:t>Zabrania się stosowania kryterium czasowego w zakresie ćwiczeń z użyciem:</a:t>
            </a:r>
          </a:p>
          <a:p>
            <a:pPr marL="0" algn="just">
              <a:buFont typeface="Noto Sans Symbols"/>
              <a:buNone/>
            </a:pPr>
            <a:endParaRPr lang="pl-PL" sz="800" b="1" dirty="0" smtClean="0">
              <a:solidFill>
                <a:schemeClr val="tx1"/>
              </a:solidFill>
            </a:endParaRPr>
          </a:p>
          <a:p>
            <a:pPr marL="0"/>
            <a:r>
              <a:rPr lang="pl-PL" sz="2000" dirty="0" smtClean="0"/>
              <a:t>Obsługi urządzeń elektrycznych przed napięciem</a:t>
            </a:r>
          </a:p>
          <a:p>
            <a:pPr marL="0" indent="0">
              <a:buNone/>
            </a:pPr>
            <a:endParaRPr lang="pl-PL" sz="800" dirty="0" smtClean="0"/>
          </a:p>
          <a:p>
            <a:pPr marL="0"/>
            <a:r>
              <a:rPr lang="pl-PL" sz="2000" dirty="0" smtClean="0"/>
              <a:t>Przecinania, rozłupywania lub rozbijania przedmiotów lub materiałów</a:t>
            </a:r>
          </a:p>
          <a:p>
            <a:pPr marL="0" indent="0">
              <a:buNone/>
            </a:pPr>
            <a:endParaRPr lang="pl-PL" sz="800" dirty="0" smtClean="0"/>
          </a:p>
          <a:p>
            <a:pPr marL="0"/>
            <a:r>
              <a:rPr lang="pl-PL" sz="2000" dirty="0" smtClean="0"/>
              <a:t>Zdejmowania sprzętu z samochodu pożarniczego</a:t>
            </a:r>
          </a:p>
          <a:p>
            <a:pPr marL="0" indent="0">
              <a:buNone/>
            </a:pPr>
            <a:endParaRPr lang="pl-PL" sz="800" dirty="0" smtClean="0"/>
          </a:p>
          <a:p>
            <a:pPr marL="0"/>
            <a:r>
              <a:rPr lang="pl-PL" sz="2000" dirty="0" smtClean="0"/>
              <a:t>Eksploatacji specjalistycznego sprzętu ratownictwa np. chemicznego</a:t>
            </a:r>
          </a:p>
          <a:p>
            <a:pPr marL="0" indent="0">
              <a:buNone/>
            </a:pPr>
            <a:endParaRPr lang="pl-PL" sz="800" dirty="0" smtClean="0"/>
          </a:p>
          <a:p>
            <a:pPr marL="0"/>
            <a:r>
              <a:rPr lang="pl-PL" sz="2000" dirty="0" smtClean="0"/>
              <a:t>Zajęć na wodzie i na wysokości oraz poniżej poziomu terenu</a:t>
            </a:r>
          </a:p>
          <a:p>
            <a:pPr marL="0" indent="0">
              <a:buNone/>
            </a:pPr>
            <a:endParaRPr lang="pl-PL" sz="800" dirty="0" smtClean="0"/>
          </a:p>
          <a:p>
            <a:pPr marL="0"/>
            <a:r>
              <a:rPr lang="pl-PL" sz="2000" dirty="0" smtClean="0"/>
              <a:t>Zajęć z użyciem psów ratowniczych</a:t>
            </a:r>
          </a:p>
          <a:p>
            <a:pPr marL="0"/>
            <a:endParaRPr lang="pl-PL" sz="2200" b="1" dirty="0" smtClean="0">
              <a:solidFill>
                <a:srgbClr val="00B0F0"/>
              </a:solidFill>
            </a:endParaRPr>
          </a:p>
          <a:p>
            <a:endParaRPr lang="pl-PL" dirty="0"/>
          </a:p>
        </p:txBody>
      </p:sp>
    </p:spTree>
    <p:extLst>
      <p:ext uri="{BB962C8B-B14F-4D97-AF65-F5344CB8AC3E}">
        <p14:creationId xmlns:p14="http://schemas.microsoft.com/office/powerpoint/2010/main" val="2563035522"/>
      </p:ext>
    </p:extLst>
  </p:cSld>
  <p:clrMapOvr>
    <a:masterClrMapping/>
  </p:clrMapOvr>
  <p:transition spd="slow">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1331640" y="250030"/>
            <a:ext cx="7355160" cy="1090737"/>
          </a:xfrm>
          <a:prstGeom prst="rect">
            <a:avLst/>
          </a:prstGeom>
          <a:noFill/>
          <a:ln>
            <a:noFill/>
          </a:ln>
        </p:spPr>
        <p:txBody>
          <a:bodyPr lIns="91425" tIns="45700" rIns="45700" bIns="45700" anchor="ctr" anchorCtr="0">
            <a:noAutofit/>
          </a:bodyPr>
          <a:lstStyle/>
          <a:p>
            <a:pPr algn="ctr">
              <a:defRPr/>
            </a:pPr>
            <a:r>
              <a:rPr lang="pl-PL" sz="2800" dirty="0" smtClean="0"/>
              <a:t>Wymagania BHP podczas działań ratowniczych </a:t>
            </a:r>
            <a:endParaRPr lang="pl-PL" sz="2800" dirty="0"/>
          </a:p>
        </p:txBody>
      </p:sp>
      <p:sp>
        <p:nvSpPr>
          <p:cNvPr id="135" name="Shape 135"/>
          <p:cNvSpPr/>
          <p:nvPr/>
        </p:nvSpPr>
        <p:spPr>
          <a:xfrm>
            <a:off x="272507" y="1636811"/>
            <a:ext cx="8287022" cy="1035574"/>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136" name="Shape 136"/>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spcBef>
                <a:spcPts val="0"/>
              </a:spcBef>
              <a:buSzPct val="25000"/>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31</a:t>
            </a:fld>
            <a:endParaRPr lang="pl-PL" sz="1400" b="0" i="0" u="none" strike="noStrike" cap="none">
              <a:solidFill>
                <a:schemeClr val="lt1"/>
              </a:solidFill>
              <a:latin typeface="Calibri"/>
              <a:ea typeface="Calibri"/>
              <a:cs typeface="Calibri"/>
              <a:sym typeface="Calibri"/>
            </a:endParaRPr>
          </a:p>
        </p:txBody>
      </p:sp>
      <p:sp>
        <p:nvSpPr>
          <p:cNvPr id="137" name="Shape 137"/>
          <p:cNvSpPr txBox="1">
            <a:spLocks noGrp="1"/>
          </p:cNvSpPr>
          <p:nvPr>
            <p:ph type="body" idx="2"/>
          </p:nvPr>
        </p:nvSpPr>
        <p:spPr>
          <a:xfrm>
            <a:off x="272507" y="1570878"/>
            <a:ext cx="8691981" cy="4666434"/>
          </a:xfrm>
          <a:prstGeom prst="rect">
            <a:avLst/>
          </a:prstGeom>
          <a:noFill/>
          <a:ln>
            <a:noFill/>
          </a:ln>
        </p:spPr>
        <p:txBody>
          <a:bodyPr lIns="54850" tIns="91425" rIns="91425" bIns="45700" anchor="t" anchorCtr="0">
            <a:noAutofit/>
          </a:bodyPr>
          <a:lstStyle/>
          <a:p>
            <a:pPr marL="276860" indent="0">
              <a:buNone/>
            </a:pPr>
            <a:endParaRPr lang="pl-PL" sz="800" dirty="0"/>
          </a:p>
          <a:p>
            <a:pPr algn="just"/>
            <a:endParaRPr lang="pl-PL" sz="2000" dirty="0">
              <a:solidFill>
                <a:schemeClr val="tx1"/>
              </a:solidFill>
            </a:endParaRPr>
          </a:p>
          <a:p>
            <a:pPr marL="114300" indent="0">
              <a:buNone/>
            </a:pPr>
            <a:endParaRPr lang="pl-PL" sz="2000" b="0" i="0" u="none" strike="noStrike" cap="none" dirty="0">
              <a:solidFill>
                <a:schemeClr val="dk1"/>
              </a:solidFill>
              <a:latin typeface="Arial"/>
              <a:ea typeface="Arial"/>
              <a:cs typeface="Arial"/>
              <a:sym typeface="Arial"/>
            </a:endParaRPr>
          </a:p>
        </p:txBody>
      </p:sp>
      <p:pic>
        <p:nvPicPr>
          <p:cNvPr id="141" name="Shape 141"/>
          <p:cNvPicPr preferRelativeResize="0"/>
          <p:nvPr/>
        </p:nvPicPr>
        <p:blipFill rotWithShape="1">
          <a:blip r:embed="rId3">
            <a:alphaModFix/>
          </a:blip>
          <a:srcRect/>
          <a:stretch/>
        </p:blipFill>
        <p:spPr>
          <a:xfrm>
            <a:off x="282438" y="254968"/>
            <a:ext cx="822215" cy="935708"/>
          </a:xfrm>
          <a:prstGeom prst="rect">
            <a:avLst/>
          </a:prstGeom>
          <a:noFill/>
          <a:ln>
            <a:noFill/>
          </a:ln>
        </p:spPr>
      </p:pic>
      <p:sp>
        <p:nvSpPr>
          <p:cNvPr id="8" name="Symbol zastępczy zawartości 2"/>
          <p:cNvSpPr txBox="1">
            <a:spLocks/>
          </p:cNvSpPr>
          <p:nvPr/>
        </p:nvSpPr>
        <p:spPr>
          <a:xfrm>
            <a:off x="214283" y="1527175"/>
            <a:ext cx="8715435" cy="4830783"/>
          </a:xfrm>
          <a:prstGeom prst="rect">
            <a:avLst/>
          </a:prstGeom>
          <a:noFill/>
          <a:ln>
            <a:noFill/>
          </a:ln>
        </p:spPr>
        <p:txBody>
          <a:bodyPr lIns="91425" tIns="91425" rIns="91425" bIns="91425" anchor="t" anchorCtr="0">
            <a:normAutofit/>
          </a:bodyPr>
          <a:lstStyle>
            <a:defPPr marR="0" lvl="0" algn="l" rtl="0">
              <a:lnSpc>
                <a:spcPct val="100000"/>
              </a:lnSpc>
              <a:spcBef>
                <a:spcPts val="0"/>
              </a:spcBef>
              <a:spcAft>
                <a:spcPts val="0"/>
              </a:spcAft>
            </a:defPPr>
            <a:lvl1pPr marL="438912" marR="0" lvl="0" indent="-162052" algn="l" rtl="0">
              <a:lnSpc>
                <a:spcPct val="100000"/>
              </a:lnSpc>
              <a:spcBef>
                <a:spcPts val="0"/>
              </a:spcBef>
              <a:spcAft>
                <a:spcPts val="0"/>
              </a:spcAft>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114300" algn="l" rtl="0">
              <a:lnSpc>
                <a:spcPct val="100000"/>
              </a:lnSpc>
              <a:spcBef>
                <a:spcPts val="560"/>
              </a:spcBef>
              <a:spcAft>
                <a:spcPts val="0"/>
              </a:spcAft>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82296" algn="l" rtl="0">
              <a:lnSpc>
                <a:spcPct val="100000"/>
              </a:lnSpc>
              <a:spcBef>
                <a:spcPts val="480"/>
              </a:spcBef>
              <a:spcAft>
                <a:spcPts val="0"/>
              </a:spcAft>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0452" algn="l" rtl="0">
              <a:lnSpc>
                <a:spcPct val="100000"/>
              </a:lnSpc>
              <a:spcBef>
                <a:spcPts val="400"/>
              </a:spcBef>
              <a:spcAft>
                <a:spcPts val="0"/>
              </a:spcAft>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67564"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5532"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762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74167"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72135"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pPr marL="0" algn="just">
              <a:buFont typeface="Wingdings 2" pitchFamily="18" charset="2"/>
              <a:buNone/>
              <a:defRPr/>
            </a:pPr>
            <a:endParaRPr lang="pl-PL" sz="2400" b="1" u="sng" dirty="0" smtClean="0">
              <a:solidFill>
                <a:srgbClr val="92D050"/>
              </a:solidFill>
            </a:endParaRPr>
          </a:p>
          <a:p>
            <a:pPr marL="0" algn="just">
              <a:buFont typeface="Noto Sans Symbols"/>
              <a:buNone/>
              <a:defRPr/>
            </a:pPr>
            <a:r>
              <a:rPr lang="pl-PL" sz="2400" b="1" dirty="0" smtClean="0">
                <a:solidFill>
                  <a:schemeClr val="tx1"/>
                </a:solidFill>
              </a:rPr>
              <a:t>Kierowanie działaniami ratowniczymi to także przestrzeganie warunków bhp przez kierującego tymi działaniami:</a:t>
            </a:r>
          </a:p>
          <a:p>
            <a:pPr marL="0" algn="just">
              <a:buFont typeface="Wingdings 2" pitchFamily="18" charset="2"/>
              <a:buNone/>
              <a:defRPr/>
            </a:pPr>
            <a:endParaRPr lang="pl-PL" sz="800" b="1" dirty="0" smtClean="0">
              <a:solidFill>
                <a:srgbClr val="00B0F0"/>
              </a:solidFill>
            </a:endParaRPr>
          </a:p>
          <a:p>
            <a:pPr marL="0" algn="just">
              <a:buFont typeface="Wingdings 2" pitchFamily="18" charset="2"/>
              <a:buNone/>
              <a:defRPr/>
            </a:pPr>
            <a:r>
              <a:rPr lang="pl-PL" sz="2400" b="1" dirty="0" smtClean="0">
                <a:solidFill>
                  <a:schemeClr val="tx1"/>
                </a:solidFill>
              </a:rPr>
              <a:t>Podczas akcji ratowniczej, uwzględniając poziom dowodzenia, kierujący akcją ratowniczą:</a:t>
            </a:r>
          </a:p>
          <a:p>
            <a:pPr marL="0" algn="just">
              <a:buFont typeface="Wingdings 2" pitchFamily="18" charset="2"/>
              <a:buNone/>
              <a:defRPr/>
            </a:pPr>
            <a:endParaRPr lang="pl-PL" sz="800" b="1" dirty="0" smtClean="0">
              <a:solidFill>
                <a:schemeClr val="tx1"/>
              </a:solidFill>
            </a:endParaRPr>
          </a:p>
          <a:p>
            <a:pPr marL="0" algn="just">
              <a:defRPr/>
            </a:pPr>
            <a:r>
              <a:rPr lang="pl-PL" sz="2000" dirty="0" smtClean="0"/>
              <a:t>Rozpoznaje zagrożenia,  informuje o ich występowaniu oraz wydaje polecenia mające na celu właściwe zabezpieczenia strażaka </a:t>
            </a:r>
          </a:p>
          <a:p>
            <a:pPr marL="0" indent="0" algn="just">
              <a:buNone/>
              <a:defRPr/>
            </a:pPr>
            <a:endParaRPr lang="pl-PL" sz="800" dirty="0" smtClean="0"/>
          </a:p>
          <a:p>
            <a:pPr marL="0" algn="just">
              <a:defRPr/>
            </a:pPr>
            <a:r>
              <a:rPr lang="pl-PL" sz="2000" dirty="0" smtClean="0"/>
              <a:t>Wyznacza strefy zagrożenia</a:t>
            </a:r>
          </a:p>
          <a:p>
            <a:pPr marL="0" indent="0" algn="just">
              <a:buNone/>
              <a:defRPr/>
            </a:pPr>
            <a:endParaRPr lang="pl-PL" sz="800" dirty="0" smtClean="0"/>
          </a:p>
          <a:p>
            <a:pPr marL="0" algn="just">
              <a:defRPr/>
            </a:pPr>
            <a:r>
              <a:rPr lang="pl-PL" sz="2000" dirty="0" smtClean="0"/>
              <a:t>Kieruje do wszystkich działań co najmniej dwóch strażaków, wyznaczając spośród nich dowódcę</a:t>
            </a:r>
          </a:p>
          <a:p>
            <a:pPr marL="0" indent="0" algn="just">
              <a:buNone/>
              <a:defRPr/>
            </a:pPr>
            <a:endParaRPr lang="pl-PL" sz="800" dirty="0" smtClean="0"/>
          </a:p>
          <a:p>
            <a:pPr marL="0" algn="just">
              <a:defRPr/>
            </a:pPr>
            <a:r>
              <a:rPr lang="pl-PL" sz="2000" dirty="0" smtClean="0"/>
              <a:t>Ustala sygnały i środki alarmowe oraz odwód niezbędny do udzielenia natychmiastowej pomocy poszkodowanym</a:t>
            </a:r>
          </a:p>
        </p:txBody>
      </p:sp>
    </p:spTree>
    <p:extLst>
      <p:ext uri="{BB962C8B-B14F-4D97-AF65-F5344CB8AC3E}">
        <p14:creationId xmlns:p14="http://schemas.microsoft.com/office/powerpoint/2010/main" val="494217424"/>
      </p:ext>
    </p:extLst>
  </p:cSld>
  <p:clrMapOvr>
    <a:masterClrMapping/>
  </p:clrMapOvr>
  <p:transition spd="slow">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1331640" y="250030"/>
            <a:ext cx="7355160" cy="1090737"/>
          </a:xfrm>
          <a:prstGeom prst="rect">
            <a:avLst/>
          </a:prstGeom>
          <a:noFill/>
          <a:ln>
            <a:noFill/>
          </a:ln>
        </p:spPr>
        <p:txBody>
          <a:bodyPr lIns="91425" tIns="45700" rIns="45700" bIns="45700" anchor="ctr" anchorCtr="0">
            <a:noAutofit/>
          </a:bodyPr>
          <a:lstStyle/>
          <a:p>
            <a:pPr algn="ctr">
              <a:defRPr/>
            </a:pPr>
            <a:r>
              <a:rPr lang="pl-PL" sz="2800" dirty="0" smtClean="0"/>
              <a:t>Wymagania BHP podczas działań ratowniczych </a:t>
            </a:r>
            <a:endParaRPr lang="pl-PL" sz="2800" dirty="0"/>
          </a:p>
        </p:txBody>
      </p:sp>
      <p:sp>
        <p:nvSpPr>
          <p:cNvPr id="135" name="Shape 135"/>
          <p:cNvSpPr/>
          <p:nvPr/>
        </p:nvSpPr>
        <p:spPr>
          <a:xfrm>
            <a:off x="272507" y="1636811"/>
            <a:ext cx="8287022" cy="1035574"/>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136" name="Shape 136"/>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spcBef>
                <a:spcPts val="0"/>
              </a:spcBef>
              <a:buSzPct val="25000"/>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32</a:t>
            </a:fld>
            <a:endParaRPr lang="pl-PL" sz="1400" b="0" i="0" u="none" strike="noStrike" cap="none">
              <a:solidFill>
                <a:schemeClr val="lt1"/>
              </a:solidFill>
              <a:latin typeface="Calibri"/>
              <a:ea typeface="Calibri"/>
              <a:cs typeface="Calibri"/>
              <a:sym typeface="Calibri"/>
            </a:endParaRPr>
          </a:p>
        </p:txBody>
      </p:sp>
      <p:sp>
        <p:nvSpPr>
          <p:cNvPr id="137" name="Shape 137"/>
          <p:cNvSpPr txBox="1">
            <a:spLocks noGrp="1"/>
          </p:cNvSpPr>
          <p:nvPr>
            <p:ph type="body" idx="2"/>
          </p:nvPr>
        </p:nvSpPr>
        <p:spPr>
          <a:xfrm>
            <a:off x="272507" y="1570878"/>
            <a:ext cx="8691981" cy="4666434"/>
          </a:xfrm>
          <a:prstGeom prst="rect">
            <a:avLst/>
          </a:prstGeom>
          <a:noFill/>
          <a:ln>
            <a:noFill/>
          </a:ln>
        </p:spPr>
        <p:txBody>
          <a:bodyPr lIns="54850" tIns="91425" rIns="91425" bIns="45700" anchor="t" anchorCtr="0">
            <a:noAutofit/>
          </a:bodyPr>
          <a:lstStyle/>
          <a:p>
            <a:pPr marL="276860" indent="0">
              <a:buNone/>
            </a:pPr>
            <a:endParaRPr lang="pl-PL" sz="800" dirty="0"/>
          </a:p>
          <a:p>
            <a:pPr algn="just"/>
            <a:endParaRPr lang="pl-PL" sz="2000" dirty="0">
              <a:solidFill>
                <a:schemeClr val="tx1"/>
              </a:solidFill>
            </a:endParaRPr>
          </a:p>
          <a:p>
            <a:pPr marL="114300" indent="0">
              <a:buNone/>
            </a:pPr>
            <a:endParaRPr lang="pl-PL" sz="2000" b="0" i="0" u="none" strike="noStrike" cap="none" dirty="0">
              <a:solidFill>
                <a:schemeClr val="dk1"/>
              </a:solidFill>
              <a:latin typeface="Arial"/>
              <a:ea typeface="Arial"/>
              <a:cs typeface="Arial"/>
              <a:sym typeface="Arial"/>
            </a:endParaRPr>
          </a:p>
        </p:txBody>
      </p:sp>
      <p:pic>
        <p:nvPicPr>
          <p:cNvPr id="141" name="Shape 141"/>
          <p:cNvPicPr preferRelativeResize="0"/>
          <p:nvPr/>
        </p:nvPicPr>
        <p:blipFill rotWithShape="1">
          <a:blip r:embed="rId3">
            <a:alphaModFix/>
          </a:blip>
          <a:srcRect/>
          <a:stretch/>
        </p:blipFill>
        <p:spPr>
          <a:xfrm>
            <a:off x="282438" y="254968"/>
            <a:ext cx="822215" cy="935708"/>
          </a:xfrm>
          <a:prstGeom prst="rect">
            <a:avLst/>
          </a:prstGeom>
          <a:noFill/>
          <a:ln>
            <a:noFill/>
          </a:ln>
        </p:spPr>
      </p:pic>
      <p:sp>
        <p:nvSpPr>
          <p:cNvPr id="7" name="Symbol zastępczy zawartości 2"/>
          <p:cNvSpPr txBox="1">
            <a:spLocks/>
          </p:cNvSpPr>
          <p:nvPr/>
        </p:nvSpPr>
        <p:spPr>
          <a:xfrm>
            <a:off x="457200" y="1882808"/>
            <a:ext cx="8229600" cy="4572000"/>
          </a:xfrm>
          <a:prstGeom prst="rect">
            <a:avLst/>
          </a:prstGeom>
          <a:noFill/>
          <a:ln>
            <a:noFill/>
          </a:ln>
        </p:spPr>
        <p:txBody>
          <a:bodyPr lIns="91425" tIns="91425" rIns="91425" bIns="91425" anchor="t" anchorCtr="0">
            <a:normAutofit/>
          </a:bodyPr>
          <a:lstStyle>
            <a:defPPr marR="0" lvl="0" algn="l" rtl="0">
              <a:lnSpc>
                <a:spcPct val="100000"/>
              </a:lnSpc>
              <a:spcBef>
                <a:spcPts val="0"/>
              </a:spcBef>
              <a:spcAft>
                <a:spcPts val="0"/>
              </a:spcAft>
            </a:defPPr>
            <a:lvl1pPr marL="438912" marR="0" lvl="0" indent="-162052" algn="l" rtl="0">
              <a:lnSpc>
                <a:spcPct val="100000"/>
              </a:lnSpc>
              <a:spcBef>
                <a:spcPts val="0"/>
              </a:spcBef>
              <a:spcAft>
                <a:spcPts val="0"/>
              </a:spcAft>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114300" algn="l" rtl="0">
              <a:lnSpc>
                <a:spcPct val="100000"/>
              </a:lnSpc>
              <a:spcBef>
                <a:spcPts val="560"/>
              </a:spcBef>
              <a:spcAft>
                <a:spcPts val="0"/>
              </a:spcAft>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82296" algn="l" rtl="0">
              <a:lnSpc>
                <a:spcPct val="100000"/>
              </a:lnSpc>
              <a:spcBef>
                <a:spcPts val="480"/>
              </a:spcBef>
              <a:spcAft>
                <a:spcPts val="0"/>
              </a:spcAft>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0452" algn="l" rtl="0">
              <a:lnSpc>
                <a:spcPct val="100000"/>
              </a:lnSpc>
              <a:spcBef>
                <a:spcPts val="400"/>
              </a:spcBef>
              <a:spcAft>
                <a:spcPts val="0"/>
              </a:spcAft>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67564"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5532"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762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74167"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72135"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pPr marL="0" algn="just">
              <a:buFont typeface="Noto Sans Symbols"/>
              <a:buNone/>
              <a:defRPr/>
            </a:pPr>
            <a:r>
              <a:rPr lang="pl-PL" sz="2400" b="1" dirty="0" smtClean="0">
                <a:solidFill>
                  <a:schemeClr val="tx1"/>
                </a:solidFill>
              </a:rPr>
              <a:t>Kierujący akcją ratowniczą:</a:t>
            </a:r>
          </a:p>
          <a:p>
            <a:pPr marL="0" algn="just">
              <a:buFont typeface="Noto Sans Symbols"/>
              <a:buNone/>
              <a:defRPr/>
            </a:pPr>
            <a:endParaRPr lang="pl-PL" sz="800" b="1" dirty="0" smtClean="0">
              <a:solidFill>
                <a:schemeClr val="tx1"/>
              </a:solidFill>
            </a:endParaRPr>
          </a:p>
          <a:p>
            <a:pPr marL="0" algn="just">
              <a:defRPr/>
            </a:pPr>
            <a:r>
              <a:rPr lang="pl-PL" sz="2000" dirty="0" smtClean="0"/>
              <a:t>Rozpoznaje i ustala najbezpieczniejsze drogi odwrotu i ewakuacji</a:t>
            </a:r>
          </a:p>
          <a:p>
            <a:pPr marL="0" indent="0" algn="just">
              <a:buNone/>
              <a:defRPr/>
            </a:pPr>
            <a:endParaRPr lang="pl-PL" sz="800" dirty="0" smtClean="0"/>
          </a:p>
          <a:p>
            <a:pPr marL="0" algn="just">
              <a:defRPr/>
            </a:pPr>
            <a:r>
              <a:rPr lang="pl-PL" sz="2000" dirty="0" smtClean="0"/>
              <a:t>Nadzoruje pracę strażaków oraz stan ich zabezpieczenia </a:t>
            </a:r>
          </a:p>
          <a:p>
            <a:pPr marL="0" indent="0" algn="just">
              <a:buNone/>
              <a:defRPr/>
            </a:pPr>
            <a:endParaRPr lang="pl-PL" sz="800" dirty="0" smtClean="0"/>
          </a:p>
          <a:p>
            <a:pPr marL="0" algn="just">
              <a:defRPr/>
            </a:pPr>
            <a:r>
              <a:rPr lang="pl-PL" sz="2000" dirty="0" smtClean="0"/>
              <a:t>Współpracuje z personelem technicznym nadzorującym poszczególne urządzenia i instalacje</a:t>
            </a:r>
          </a:p>
          <a:p>
            <a:pPr marL="0" algn="just">
              <a:defRPr/>
            </a:pPr>
            <a:endParaRPr lang="pl-PL" sz="800" dirty="0" smtClean="0"/>
          </a:p>
          <a:p>
            <a:pPr algn="just">
              <a:defRPr/>
            </a:pPr>
            <a:r>
              <a:rPr lang="pl-PL" sz="2000" dirty="0" smtClean="0"/>
              <a:t>Dokonuje odpowiednio częstej wymiany strażaków</a:t>
            </a:r>
          </a:p>
          <a:p>
            <a:pPr marL="276860" indent="0" algn="just">
              <a:buNone/>
              <a:defRPr/>
            </a:pPr>
            <a:endParaRPr lang="pl-PL" sz="800" dirty="0" smtClean="0"/>
          </a:p>
          <a:p>
            <a:pPr algn="just">
              <a:defRPr/>
            </a:pPr>
            <a:r>
              <a:rPr lang="pl-PL" sz="2000" dirty="0" smtClean="0"/>
              <a:t>Zapewnia strażakom możliwość ogrzania się i wymiany potrzebnych środków ochrony indywidualnej</a:t>
            </a:r>
          </a:p>
          <a:p>
            <a:pPr marL="276860" indent="0" algn="just">
              <a:buNone/>
              <a:defRPr/>
            </a:pPr>
            <a:endParaRPr lang="pl-PL" sz="800" dirty="0" smtClean="0"/>
          </a:p>
          <a:p>
            <a:pPr algn="just">
              <a:defRPr/>
            </a:pPr>
            <a:r>
              <a:rPr lang="pl-PL" sz="2000" dirty="0" smtClean="0"/>
              <a:t>Zapewnienia strażakom napoje i posiłki </a:t>
            </a:r>
          </a:p>
          <a:p>
            <a:pPr marL="0" algn="just">
              <a:defRPr/>
            </a:pPr>
            <a:endParaRPr lang="pl-PL" sz="2400" dirty="0" smtClean="0"/>
          </a:p>
          <a:p>
            <a:endParaRPr lang="pl-PL" dirty="0"/>
          </a:p>
        </p:txBody>
      </p:sp>
    </p:spTree>
    <p:extLst>
      <p:ext uri="{BB962C8B-B14F-4D97-AF65-F5344CB8AC3E}">
        <p14:creationId xmlns:p14="http://schemas.microsoft.com/office/powerpoint/2010/main" val="1857109373"/>
      </p:ext>
    </p:extLst>
  </p:cSld>
  <p:clrMapOvr>
    <a:masterClrMapping/>
  </p:clrMapOvr>
  <p:transition spd="slow">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1331640" y="250030"/>
            <a:ext cx="7355160" cy="1090737"/>
          </a:xfrm>
          <a:prstGeom prst="rect">
            <a:avLst/>
          </a:prstGeom>
          <a:noFill/>
          <a:ln>
            <a:noFill/>
          </a:ln>
        </p:spPr>
        <p:txBody>
          <a:bodyPr lIns="91425" tIns="45700" rIns="45700" bIns="45700" anchor="ctr" anchorCtr="0">
            <a:noAutofit/>
          </a:bodyPr>
          <a:lstStyle/>
          <a:p>
            <a:pPr algn="ctr">
              <a:defRPr/>
            </a:pPr>
            <a:r>
              <a:rPr lang="pl-PL" sz="2800" dirty="0" smtClean="0"/>
              <a:t>Wymagania BHP podczas działań ratowniczych </a:t>
            </a:r>
            <a:endParaRPr lang="pl-PL" sz="2800" dirty="0"/>
          </a:p>
        </p:txBody>
      </p:sp>
      <p:sp>
        <p:nvSpPr>
          <p:cNvPr id="135" name="Shape 135"/>
          <p:cNvSpPr/>
          <p:nvPr/>
        </p:nvSpPr>
        <p:spPr>
          <a:xfrm>
            <a:off x="272507" y="1636811"/>
            <a:ext cx="8287022" cy="1035574"/>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136" name="Shape 136"/>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spcBef>
                <a:spcPts val="0"/>
              </a:spcBef>
              <a:buSzPct val="25000"/>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33</a:t>
            </a:fld>
            <a:endParaRPr lang="pl-PL" sz="1400" b="0" i="0" u="none" strike="noStrike" cap="none">
              <a:solidFill>
                <a:schemeClr val="lt1"/>
              </a:solidFill>
              <a:latin typeface="Calibri"/>
              <a:ea typeface="Calibri"/>
              <a:cs typeface="Calibri"/>
              <a:sym typeface="Calibri"/>
            </a:endParaRPr>
          </a:p>
        </p:txBody>
      </p:sp>
      <p:sp>
        <p:nvSpPr>
          <p:cNvPr id="137" name="Shape 137"/>
          <p:cNvSpPr txBox="1">
            <a:spLocks noGrp="1"/>
          </p:cNvSpPr>
          <p:nvPr>
            <p:ph type="body" idx="2"/>
          </p:nvPr>
        </p:nvSpPr>
        <p:spPr>
          <a:xfrm>
            <a:off x="272507" y="1570878"/>
            <a:ext cx="8691981" cy="4666434"/>
          </a:xfrm>
          <a:prstGeom prst="rect">
            <a:avLst/>
          </a:prstGeom>
          <a:noFill/>
          <a:ln>
            <a:noFill/>
          </a:ln>
        </p:spPr>
        <p:txBody>
          <a:bodyPr lIns="54850" tIns="91425" rIns="91425" bIns="45700" anchor="t" anchorCtr="0">
            <a:noAutofit/>
          </a:bodyPr>
          <a:lstStyle/>
          <a:p>
            <a:pPr marL="276860" indent="0">
              <a:buNone/>
            </a:pPr>
            <a:endParaRPr lang="pl-PL" sz="800" dirty="0"/>
          </a:p>
          <a:p>
            <a:pPr algn="just"/>
            <a:endParaRPr lang="pl-PL" sz="2000" dirty="0">
              <a:solidFill>
                <a:schemeClr val="tx1"/>
              </a:solidFill>
            </a:endParaRPr>
          </a:p>
          <a:p>
            <a:pPr marL="114300" indent="0">
              <a:buNone/>
            </a:pPr>
            <a:endParaRPr lang="pl-PL" sz="2000" b="0" i="0" u="none" strike="noStrike" cap="none" dirty="0">
              <a:solidFill>
                <a:schemeClr val="dk1"/>
              </a:solidFill>
              <a:latin typeface="Arial"/>
              <a:ea typeface="Arial"/>
              <a:cs typeface="Arial"/>
              <a:sym typeface="Arial"/>
            </a:endParaRPr>
          </a:p>
        </p:txBody>
      </p:sp>
      <p:pic>
        <p:nvPicPr>
          <p:cNvPr id="141" name="Shape 141"/>
          <p:cNvPicPr preferRelativeResize="0"/>
          <p:nvPr/>
        </p:nvPicPr>
        <p:blipFill rotWithShape="1">
          <a:blip r:embed="rId3">
            <a:alphaModFix/>
          </a:blip>
          <a:srcRect/>
          <a:stretch/>
        </p:blipFill>
        <p:spPr>
          <a:xfrm>
            <a:off x="282438" y="254968"/>
            <a:ext cx="822215" cy="935708"/>
          </a:xfrm>
          <a:prstGeom prst="rect">
            <a:avLst/>
          </a:prstGeom>
          <a:noFill/>
          <a:ln>
            <a:noFill/>
          </a:ln>
        </p:spPr>
      </p:pic>
      <p:sp>
        <p:nvSpPr>
          <p:cNvPr id="7" name="Symbol zastępczy zawartości 2"/>
          <p:cNvSpPr txBox="1">
            <a:spLocks/>
          </p:cNvSpPr>
          <p:nvPr/>
        </p:nvSpPr>
        <p:spPr>
          <a:xfrm>
            <a:off x="457200" y="1714488"/>
            <a:ext cx="8229600" cy="4929222"/>
          </a:xfrm>
          <a:prstGeom prst="rect">
            <a:avLst/>
          </a:prstGeom>
          <a:noFill/>
          <a:ln>
            <a:noFill/>
          </a:ln>
        </p:spPr>
        <p:txBody>
          <a:bodyPr lIns="91425" tIns="91425" rIns="91425" bIns="91425" anchor="t" anchorCtr="0">
            <a:normAutofit/>
          </a:bodyPr>
          <a:lstStyle>
            <a:defPPr marR="0" lvl="0" algn="l" rtl="0">
              <a:lnSpc>
                <a:spcPct val="100000"/>
              </a:lnSpc>
              <a:spcBef>
                <a:spcPts val="0"/>
              </a:spcBef>
              <a:spcAft>
                <a:spcPts val="0"/>
              </a:spcAft>
            </a:defPPr>
            <a:lvl1pPr marL="438912" marR="0" lvl="0" indent="-162052" algn="l" rtl="0">
              <a:lnSpc>
                <a:spcPct val="100000"/>
              </a:lnSpc>
              <a:spcBef>
                <a:spcPts val="0"/>
              </a:spcBef>
              <a:spcAft>
                <a:spcPts val="0"/>
              </a:spcAft>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114300" algn="l" rtl="0">
              <a:lnSpc>
                <a:spcPct val="100000"/>
              </a:lnSpc>
              <a:spcBef>
                <a:spcPts val="560"/>
              </a:spcBef>
              <a:spcAft>
                <a:spcPts val="0"/>
              </a:spcAft>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82296" algn="l" rtl="0">
              <a:lnSpc>
                <a:spcPct val="100000"/>
              </a:lnSpc>
              <a:spcBef>
                <a:spcPts val="480"/>
              </a:spcBef>
              <a:spcAft>
                <a:spcPts val="0"/>
              </a:spcAft>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0452" algn="l" rtl="0">
              <a:lnSpc>
                <a:spcPct val="100000"/>
              </a:lnSpc>
              <a:spcBef>
                <a:spcPts val="400"/>
              </a:spcBef>
              <a:spcAft>
                <a:spcPts val="0"/>
              </a:spcAft>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67564"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5532"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762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74167"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72135"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pPr marL="0" algn="just">
              <a:buFont typeface="Noto Sans Symbols"/>
              <a:buNone/>
            </a:pPr>
            <a:r>
              <a:rPr lang="pl-PL" sz="2400" b="1" dirty="0" smtClean="0">
                <a:solidFill>
                  <a:schemeClr val="tx1"/>
                </a:solidFill>
              </a:rPr>
              <a:t>Dowódca nadzorujący strefę zagrożenia lub jej wydzieloną część:</a:t>
            </a:r>
          </a:p>
          <a:p>
            <a:pPr marL="0" algn="just">
              <a:buFont typeface="Noto Sans Symbols"/>
              <a:buNone/>
            </a:pPr>
            <a:endParaRPr lang="pl-PL" sz="1000" b="1" dirty="0" smtClean="0">
              <a:solidFill>
                <a:schemeClr val="tx1"/>
              </a:solidFill>
            </a:endParaRPr>
          </a:p>
          <a:p>
            <a:pPr algn="just"/>
            <a:r>
              <a:rPr lang="pl-PL" sz="2000" dirty="0" smtClean="0"/>
              <a:t>Organizuje, w miarę możliwości, pomiar czasu przebywania strażaków w szczególności w strefie zagrożenia</a:t>
            </a:r>
          </a:p>
          <a:p>
            <a:pPr marL="276860" indent="0" algn="just">
              <a:buNone/>
            </a:pPr>
            <a:endParaRPr lang="pl-PL" sz="800" dirty="0" smtClean="0"/>
          </a:p>
          <a:p>
            <a:pPr algn="just"/>
            <a:r>
              <a:rPr lang="pl-PL" sz="2000" dirty="0" smtClean="0"/>
              <a:t>Kontroluje stan liczby podległych strażaków, w szczególności przebywających w strefie zagrożenia</a:t>
            </a:r>
          </a:p>
          <a:p>
            <a:pPr marL="276860" indent="0" algn="just">
              <a:buNone/>
            </a:pPr>
            <a:endParaRPr lang="pl-PL" sz="800" dirty="0" smtClean="0"/>
          </a:p>
          <a:p>
            <a:pPr algn="just"/>
            <a:r>
              <a:rPr lang="pl-PL" sz="2000" dirty="0" smtClean="0"/>
              <a:t>Podejmuje decyzję o natychmiastowych  poszukiwaniach zaginionych w strefie strażaków</a:t>
            </a:r>
          </a:p>
          <a:p>
            <a:pPr marL="276860" indent="0" algn="just">
              <a:buNone/>
            </a:pPr>
            <a:endParaRPr lang="pl-PL" sz="800" dirty="0" smtClean="0"/>
          </a:p>
          <a:p>
            <a:pPr algn="just"/>
            <a:r>
              <a:rPr lang="pl-PL" sz="2000" dirty="0" smtClean="0"/>
              <a:t>Rozpoznanie, wyznaczenie strefy zagrożenia oraz inne czynności ratownicze wewnątrz strefy zagrożenia wykonywane są przez co najmniej dwóch strażaków</a:t>
            </a:r>
          </a:p>
          <a:p>
            <a:pPr marL="276860" indent="0" algn="just">
              <a:buNone/>
            </a:pPr>
            <a:endParaRPr lang="pl-PL" sz="800" dirty="0" smtClean="0"/>
          </a:p>
          <a:p>
            <a:pPr algn="just"/>
            <a:r>
              <a:rPr lang="pl-PL" sz="2000" dirty="0" smtClean="0"/>
              <a:t>Strażakom w strefie zagrożenia wyznacza się dwóch strażaków do asekuracji</a:t>
            </a:r>
          </a:p>
          <a:p>
            <a:pPr algn="just"/>
            <a:endParaRPr lang="pl-PL" sz="2400" dirty="0"/>
          </a:p>
        </p:txBody>
      </p:sp>
    </p:spTree>
    <p:extLst>
      <p:ext uri="{BB962C8B-B14F-4D97-AF65-F5344CB8AC3E}">
        <p14:creationId xmlns:p14="http://schemas.microsoft.com/office/powerpoint/2010/main" val="1857109373"/>
      </p:ext>
    </p:extLst>
  </p:cSld>
  <p:clrMapOvr>
    <a:masterClrMapping/>
  </p:clrMapOvr>
  <p:transition spd="slow">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1331640" y="250030"/>
            <a:ext cx="7355160" cy="1090737"/>
          </a:xfrm>
          <a:prstGeom prst="rect">
            <a:avLst/>
          </a:prstGeom>
          <a:noFill/>
          <a:ln>
            <a:noFill/>
          </a:ln>
        </p:spPr>
        <p:txBody>
          <a:bodyPr lIns="91425" tIns="45700" rIns="45700" bIns="45700" anchor="ctr" anchorCtr="0">
            <a:noAutofit/>
          </a:bodyPr>
          <a:lstStyle/>
          <a:p>
            <a:pPr algn="ctr">
              <a:defRPr/>
            </a:pPr>
            <a:r>
              <a:rPr lang="pl-PL" sz="2800" dirty="0" smtClean="0"/>
              <a:t>Wymagania BHP podczas działań ratowniczych </a:t>
            </a:r>
            <a:endParaRPr lang="pl-PL" sz="2800" dirty="0"/>
          </a:p>
        </p:txBody>
      </p:sp>
      <p:sp>
        <p:nvSpPr>
          <p:cNvPr id="135" name="Shape 135"/>
          <p:cNvSpPr/>
          <p:nvPr/>
        </p:nvSpPr>
        <p:spPr>
          <a:xfrm>
            <a:off x="272507" y="1636811"/>
            <a:ext cx="8287022" cy="1035574"/>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136" name="Shape 136"/>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spcBef>
                <a:spcPts val="0"/>
              </a:spcBef>
              <a:buSzPct val="25000"/>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34</a:t>
            </a:fld>
            <a:endParaRPr lang="pl-PL" sz="1400" b="0" i="0" u="none" strike="noStrike" cap="none">
              <a:solidFill>
                <a:schemeClr val="lt1"/>
              </a:solidFill>
              <a:latin typeface="Calibri"/>
              <a:ea typeface="Calibri"/>
              <a:cs typeface="Calibri"/>
              <a:sym typeface="Calibri"/>
            </a:endParaRPr>
          </a:p>
        </p:txBody>
      </p:sp>
      <p:sp>
        <p:nvSpPr>
          <p:cNvPr id="137" name="Shape 137"/>
          <p:cNvSpPr txBox="1">
            <a:spLocks noGrp="1"/>
          </p:cNvSpPr>
          <p:nvPr>
            <p:ph type="body" idx="2"/>
          </p:nvPr>
        </p:nvSpPr>
        <p:spPr>
          <a:xfrm>
            <a:off x="272507" y="1570878"/>
            <a:ext cx="8691981" cy="4666434"/>
          </a:xfrm>
          <a:prstGeom prst="rect">
            <a:avLst/>
          </a:prstGeom>
          <a:noFill/>
          <a:ln>
            <a:noFill/>
          </a:ln>
        </p:spPr>
        <p:txBody>
          <a:bodyPr lIns="54850" tIns="91425" rIns="91425" bIns="45700" anchor="t" anchorCtr="0">
            <a:noAutofit/>
          </a:bodyPr>
          <a:lstStyle/>
          <a:p>
            <a:pPr marL="276860" indent="0">
              <a:buNone/>
            </a:pPr>
            <a:endParaRPr lang="pl-PL" sz="800" dirty="0"/>
          </a:p>
          <a:p>
            <a:pPr algn="just"/>
            <a:endParaRPr lang="pl-PL" sz="2000" dirty="0">
              <a:solidFill>
                <a:schemeClr val="tx1"/>
              </a:solidFill>
            </a:endParaRPr>
          </a:p>
          <a:p>
            <a:pPr marL="114300" indent="0">
              <a:buNone/>
            </a:pPr>
            <a:endParaRPr lang="pl-PL" sz="2000" b="0" i="0" u="none" strike="noStrike" cap="none" dirty="0">
              <a:solidFill>
                <a:schemeClr val="dk1"/>
              </a:solidFill>
              <a:latin typeface="Arial"/>
              <a:ea typeface="Arial"/>
              <a:cs typeface="Arial"/>
              <a:sym typeface="Arial"/>
            </a:endParaRPr>
          </a:p>
        </p:txBody>
      </p:sp>
      <p:pic>
        <p:nvPicPr>
          <p:cNvPr id="141" name="Shape 141"/>
          <p:cNvPicPr preferRelativeResize="0"/>
          <p:nvPr/>
        </p:nvPicPr>
        <p:blipFill rotWithShape="1">
          <a:blip r:embed="rId3">
            <a:alphaModFix/>
          </a:blip>
          <a:srcRect/>
          <a:stretch/>
        </p:blipFill>
        <p:spPr>
          <a:xfrm>
            <a:off x="282438" y="254968"/>
            <a:ext cx="822215" cy="935708"/>
          </a:xfrm>
          <a:prstGeom prst="rect">
            <a:avLst/>
          </a:prstGeom>
          <a:noFill/>
          <a:ln>
            <a:noFill/>
          </a:ln>
        </p:spPr>
      </p:pic>
      <p:sp>
        <p:nvSpPr>
          <p:cNvPr id="7" name="Symbol zastępczy zawartości 2"/>
          <p:cNvSpPr txBox="1">
            <a:spLocks/>
          </p:cNvSpPr>
          <p:nvPr/>
        </p:nvSpPr>
        <p:spPr>
          <a:xfrm>
            <a:off x="282438" y="1636811"/>
            <a:ext cx="8404362" cy="4817997"/>
          </a:xfrm>
          <a:prstGeom prst="rect">
            <a:avLst/>
          </a:prstGeom>
          <a:noFill/>
          <a:ln>
            <a:noFill/>
          </a:ln>
        </p:spPr>
        <p:txBody>
          <a:bodyPr lIns="91425" tIns="91425" rIns="91425" bIns="91425" anchor="t" anchorCtr="0">
            <a:normAutofit/>
          </a:bodyPr>
          <a:lstStyle>
            <a:defPPr marR="0" lvl="0" algn="l" rtl="0">
              <a:lnSpc>
                <a:spcPct val="100000"/>
              </a:lnSpc>
              <a:spcBef>
                <a:spcPts val="0"/>
              </a:spcBef>
              <a:spcAft>
                <a:spcPts val="0"/>
              </a:spcAft>
            </a:defPPr>
            <a:lvl1pPr marL="438912" marR="0" lvl="0" indent="-162052" algn="l" rtl="0">
              <a:lnSpc>
                <a:spcPct val="100000"/>
              </a:lnSpc>
              <a:spcBef>
                <a:spcPts val="0"/>
              </a:spcBef>
              <a:spcAft>
                <a:spcPts val="0"/>
              </a:spcAft>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114300" algn="l" rtl="0">
              <a:lnSpc>
                <a:spcPct val="100000"/>
              </a:lnSpc>
              <a:spcBef>
                <a:spcPts val="560"/>
              </a:spcBef>
              <a:spcAft>
                <a:spcPts val="0"/>
              </a:spcAft>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82296" algn="l" rtl="0">
              <a:lnSpc>
                <a:spcPct val="100000"/>
              </a:lnSpc>
              <a:spcBef>
                <a:spcPts val="480"/>
              </a:spcBef>
              <a:spcAft>
                <a:spcPts val="0"/>
              </a:spcAft>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0452" algn="l" rtl="0">
              <a:lnSpc>
                <a:spcPct val="100000"/>
              </a:lnSpc>
              <a:spcBef>
                <a:spcPts val="400"/>
              </a:spcBef>
              <a:spcAft>
                <a:spcPts val="0"/>
              </a:spcAft>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67564"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5532"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762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74167"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72135"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pPr marL="0" indent="0" algn="just">
              <a:buNone/>
              <a:tabLst>
                <a:tab pos="282575" algn="l"/>
              </a:tabLst>
            </a:pPr>
            <a:r>
              <a:rPr lang="pl-PL" sz="2400" b="1" dirty="0" smtClean="0">
                <a:solidFill>
                  <a:schemeClr val="tx1"/>
                </a:solidFill>
                <a:latin typeface="Calibri" pitchFamily="34" charset="0"/>
              </a:rPr>
              <a:t>W czasie trwania akcji gaśniczej podstawowym zadaniem jest osiągnięcie celu taktycznego przy maksymalnie zachowanym bezpieczeństwie strażaków. Kierujący akcją:</a:t>
            </a:r>
          </a:p>
          <a:p>
            <a:pPr marL="717804" lvl="1" indent="-342900" algn="just">
              <a:tabLst>
                <a:tab pos="282575" algn="l"/>
              </a:tabLst>
            </a:pPr>
            <a:r>
              <a:rPr lang="pl-PL" sz="2000" dirty="0" smtClean="0">
                <a:latin typeface="Calibri" pitchFamily="34" charset="0"/>
              </a:rPr>
              <a:t>Utrzymuje łączność i kontroluje czas przebywania strażaka w sferze zagrożenia zapewniający bezpieczny odwrót lub ewakuację</a:t>
            </a:r>
            <a:endParaRPr lang="pl-PL" sz="800" dirty="0" smtClean="0">
              <a:latin typeface="Calibri" pitchFamily="34" charset="0"/>
            </a:endParaRPr>
          </a:p>
          <a:p>
            <a:pPr marL="717804" lvl="1" indent="-342900" algn="just">
              <a:tabLst>
                <a:tab pos="282575" algn="l"/>
              </a:tabLst>
            </a:pPr>
            <a:r>
              <a:rPr lang="pl-PL" sz="2000" dirty="0" smtClean="0">
                <a:latin typeface="Calibri" pitchFamily="34" charset="0"/>
              </a:rPr>
              <a:t>Zapewnia asekurowanie strażaka za pomocą linki ratowniczej podczas akcji ratowniczej na terenach podmokłych i torfowiskach</a:t>
            </a:r>
            <a:endParaRPr lang="pl-PL" sz="800" dirty="0" smtClean="0">
              <a:latin typeface="Calibri" pitchFamily="34" charset="0"/>
            </a:endParaRPr>
          </a:p>
          <a:p>
            <a:pPr marL="717804" lvl="1" indent="-342900" algn="just">
              <a:tabLst>
                <a:tab pos="282575" algn="l"/>
              </a:tabLst>
            </a:pPr>
            <a:r>
              <a:rPr lang="pl-PL" sz="2000" dirty="0" smtClean="0">
                <a:latin typeface="Calibri" pitchFamily="34" charset="0"/>
              </a:rPr>
              <a:t>Przed przystąpieniem do akcji ratowniczej w pomieszczeniu zadymionym sprawdza wyposażenie strażaka w środki ochrony indywidualnej (sygnalizator bezruchu, sprzęt oświetleniowy i w sprzęt łączności bezprzewodowej)</a:t>
            </a:r>
          </a:p>
          <a:p>
            <a:pPr marL="717804" lvl="1" indent="-342900" algn="just">
              <a:tabLst>
                <a:tab pos="282575" algn="l"/>
              </a:tabLst>
            </a:pPr>
            <a:endParaRPr lang="pl-PL" sz="1600" dirty="0" smtClean="0">
              <a:latin typeface="Century Gothic" pitchFamily="34" charset="0"/>
            </a:endParaRPr>
          </a:p>
          <a:p>
            <a:pPr marL="717804" lvl="1" indent="-342900" algn="just">
              <a:tabLst>
                <a:tab pos="282575" algn="l"/>
              </a:tabLst>
            </a:pPr>
            <a:endParaRPr lang="pl-PL" sz="1600" dirty="0" smtClean="0">
              <a:latin typeface="Century Gothic" pitchFamily="34" charset="0"/>
            </a:endParaRPr>
          </a:p>
          <a:p>
            <a:pPr marL="342900" indent="-342900" algn="just">
              <a:tabLst>
                <a:tab pos="282575" algn="l"/>
              </a:tabLst>
            </a:pPr>
            <a:endParaRPr lang="pl-PL" sz="2400" b="1" dirty="0" smtClean="0">
              <a:solidFill>
                <a:schemeClr val="accent1"/>
              </a:solidFill>
              <a:latin typeface="Century Gothic" pitchFamily="34" charset="0"/>
            </a:endParaRPr>
          </a:p>
          <a:p>
            <a:pPr>
              <a:buFont typeface="Noto Sans Symbols"/>
              <a:buNone/>
            </a:pPr>
            <a:endParaRPr lang="pl-PL" sz="2400" b="1" dirty="0" smtClean="0"/>
          </a:p>
          <a:p>
            <a:pPr algn="ctr">
              <a:buFont typeface="Wingdings 2" pitchFamily="18" charset="2"/>
              <a:buNone/>
              <a:defRPr/>
            </a:pPr>
            <a:endParaRPr lang="pl-PL" sz="2400" dirty="0" smtClean="0"/>
          </a:p>
        </p:txBody>
      </p:sp>
    </p:spTree>
    <p:extLst>
      <p:ext uri="{BB962C8B-B14F-4D97-AF65-F5344CB8AC3E}">
        <p14:creationId xmlns:p14="http://schemas.microsoft.com/office/powerpoint/2010/main" val="2228721682"/>
      </p:ext>
    </p:extLst>
  </p:cSld>
  <p:clrMapOvr>
    <a:masterClrMapping/>
  </p:clrMapOvr>
  <p:transition spd="slow">
    <p:cu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1331640" y="250031"/>
            <a:ext cx="7128792" cy="874712"/>
          </a:xfrm>
          <a:prstGeom prst="rect">
            <a:avLst/>
          </a:prstGeom>
          <a:noFill/>
          <a:ln>
            <a:noFill/>
          </a:ln>
        </p:spPr>
        <p:txBody>
          <a:bodyPr lIns="91425" tIns="45700" rIns="45700" bIns="45700" anchor="ctr" anchorCtr="0">
            <a:noAutofit/>
          </a:bodyPr>
          <a:lstStyle/>
          <a:p>
            <a:pPr algn="ctr"/>
            <a:r>
              <a:rPr lang="pl-PL" sz="2800" dirty="0" smtClean="0"/>
              <a:t>BHP w ustawie o ochronie przeciwpożarowej</a:t>
            </a:r>
            <a:endParaRPr lang="pl-PL" sz="2520" b="1" i="0" u="none" strike="noStrike" cap="none" dirty="0">
              <a:solidFill>
                <a:srgbClr val="FFC700"/>
              </a:solidFill>
              <a:latin typeface="Calibri"/>
              <a:ea typeface="Calibri"/>
              <a:cs typeface="Calibri"/>
              <a:sym typeface="Calibri"/>
            </a:endParaRPr>
          </a:p>
        </p:txBody>
      </p:sp>
      <p:sp>
        <p:nvSpPr>
          <p:cNvPr id="135" name="Shape 135"/>
          <p:cNvSpPr/>
          <p:nvPr/>
        </p:nvSpPr>
        <p:spPr>
          <a:xfrm>
            <a:off x="272507" y="1636811"/>
            <a:ext cx="8287022" cy="1035574"/>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136" name="Shape 136"/>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spcBef>
                <a:spcPts val="0"/>
              </a:spcBef>
              <a:buSzPct val="25000"/>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35</a:t>
            </a:fld>
            <a:endParaRPr lang="pl-PL" sz="1400" b="0" i="0" u="none" strike="noStrike" cap="none">
              <a:solidFill>
                <a:schemeClr val="lt1"/>
              </a:solidFill>
              <a:latin typeface="Calibri"/>
              <a:ea typeface="Calibri"/>
              <a:cs typeface="Calibri"/>
              <a:sym typeface="Calibri"/>
            </a:endParaRPr>
          </a:p>
        </p:txBody>
      </p:sp>
      <p:sp>
        <p:nvSpPr>
          <p:cNvPr id="137" name="Shape 137"/>
          <p:cNvSpPr txBox="1">
            <a:spLocks noGrp="1"/>
          </p:cNvSpPr>
          <p:nvPr>
            <p:ph type="body" idx="2"/>
          </p:nvPr>
        </p:nvSpPr>
        <p:spPr>
          <a:xfrm>
            <a:off x="272507" y="1570878"/>
            <a:ext cx="8691981" cy="4666434"/>
          </a:xfrm>
          <a:prstGeom prst="rect">
            <a:avLst/>
          </a:prstGeom>
          <a:noFill/>
          <a:ln>
            <a:noFill/>
          </a:ln>
        </p:spPr>
        <p:txBody>
          <a:bodyPr lIns="54850" tIns="91425" rIns="91425" bIns="45700" anchor="t" anchorCtr="0">
            <a:noAutofit/>
          </a:bodyPr>
          <a:lstStyle/>
          <a:p>
            <a:pPr marL="276860" indent="0">
              <a:buNone/>
            </a:pPr>
            <a:endParaRPr lang="pl-PL" sz="800" dirty="0"/>
          </a:p>
          <a:p>
            <a:pPr algn="just"/>
            <a:endParaRPr lang="pl-PL" sz="2000" dirty="0">
              <a:solidFill>
                <a:schemeClr val="tx1"/>
              </a:solidFill>
            </a:endParaRPr>
          </a:p>
          <a:p>
            <a:pPr marL="114300" indent="0">
              <a:buNone/>
            </a:pPr>
            <a:endParaRPr lang="pl-PL" sz="2000" b="0" i="0" u="none" strike="noStrike" cap="none" dirty="0">
              <a:solidFill>
                <a:schemeClr val="dk1"/>
              </a:solidFill>
              <a:latin typeface="Arial"/>
              <a:ea typeface="Arial"/>
              <a:cs typeface="Arial"/>
              <a:sym typeface="Arial"/>
            </a:endParaRPr>
          </a:p>
        </p:txBody>
      </p:sp>
      <p:pic>
        <p:nvPicPr>
          <p:cNvPr id="141" name="Shape 141"/>
          <p:cNvPicPr preferRelativeResize="0"/>
          <p:nvPr/>
        </p:nvPicPr>
        <p:blipFill rotWithShape="1">
          <a:blip r:embed="rId3">
            <a:alphaModFix/>
          </a:blip>
          <a:srcRect/>
          <a:stretch/>
        </p:blipFill>
        <p:spPr>
          <a:xfrm>
            <a:off x="282438" y="254968"/>
            <a:ext cx="822215" cy="935708"/>
          </a:xfrm>
          <a:prstGeom prst="rect">
            <a:avLst/>
          </a:prstGeom>
          <a:noFill/>
          <a:ln>
            <a:noFill/>
          </a:ln>
        </p:spPr>
      </p:pic>
      <p:sp>
        <p:nvSpPr>
          <p:cNvPr id="8" name="Symbol zastępczy zawartości 2"/>
          <p:cNvSpPr txBox="1">
            <a:spLocks/>
          </p:cNvSpPr>
          <p:nvPr/>
        </p:nvSpPr>
        <p:spPr>
          <a:xfrm>
            <a:off x="107504" y="1340768"/>
            <a:ext cx="9036496" cy="5373216"/>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438912" marR="0" lvl="0" indent="-162052" algn="l" rtl="0">
              <a:lnSpc>
                <a:spcPct val="100000"/>
              </a:lnSpc>
              <a:spcBef>
                <a:spcPts val="0"/>
              </a:spcBef>
              <a:spcAft>
                <a:spcPts val="0"/>
              </a:spcAft>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114300" algn="l" rtl="0">
              <a:lnSpc>
                <a:spcPct val="100000"/>
              </a:lnSpc>
              <a:spcBef>
                <a:spcPts val="560"/>
              </a:spcBef>
              <a:spcAft>
                <a:spcPts val="0"/>
              </a:spcAft>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82296" algn="l" rtl="0">
              <a:lnSpc>
                <a:spcPct val="100000"/>
              </a:lnSpc>
              <a:spcBef>
                <a:spcPts val="480"/>
              </a:spcBef>
              <a:spcAft>
                <a:spcPts val="0"/>
              </a:spcAft>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0452" algn="l" rtl="0">
              <a:lnSpc>
                <a:spcPct val="100000"/>
              </a:lnSpc>
              <a:spcBef>
                <a:spcPts val="400"/>
              </a:spcBef>
              <a:spcAft>
                <a:spcPts val="0"/>
              </a:spcAft>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67564"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5532"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762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74167"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72135"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pPr algn="just">
              <a:buNone/>
            </a:pPr>
            <a:r>
              <a:rPr lang="pl-PL" sz="2400" b="1" dirty="0" smtClean="0"/>
              <a:t>Ustawa z dnia 24 sierpnia 1991 roku o ochronie przeciwpożarowej reguluje w art. 26 i 26a rekompensaty w sytuacji doznania uszczerbku na zdrowiu przez strażaka OSP.</a:t>
            </a:r>
            <a:r>
              <a:rPr lang="pl-PL" sz="2400" dirty="0" smtClean="0"/>
              <a:t>	</a:t>
            </a:r>
            <a:endParaRPr lang="pl-PL" sz="2400" b="1" dirty="0" smtClean="0"/>
          </a:p>
          <a:p>
            <a:pPr marL="276860" indent="0" algn="just">
              <a:buNone/>
            </a:pPr>
            <a:endParaRPr lang="pl-PL" sz="800" b="1" dirty="0"/>
          </a:p>
          <a:p>
            <a:pPr algn="just"/>
            <a:r>
              <a:rPr lang="pl-PL" sz="2000" i="1" dirty="0"/>
              <a:t> </a:t>
            </a:r>
            <a:r>
              <a:rPr lang="pl-PL" sz="2000" dirty="0" smtClean="0"/>
              <a:t>członkowi </a:t>
            </a:r>
            <a:r>
              <a:rPr lang="pl-PL" sz="2000" dirty="0"/>
              <a:t>ochotniczej straży </a:t>
            </a:r>
            <a:r>
              <a:rPr lang="pl-PL" sz="2000" dirty="0" smtClean="0"/>
              <a:t>pożarnej, który </a:t>
            </a:r>
            <a:r>
              <a:rPr lang="pl-PL" sz="2000" dirty="0"/>
              <a:t>w związku z udziałem w działaniach ratowniczych lub ćwiczeniach doznał uszczerbku na zdrowiu lub poniósł szkodę w mieniu, przysługuje: </a:t>
            </a:r>
            <a:endParaRPr lang="pl-PL" sz="2000" dirty="0" smtClean="0"/>
          </a:p>
          <a:p>
            <a:pPr algn="just">
              <a:buFontTx/>
              <a:buChar char="-"/>
            </a:pPr>
            <a:r>
              <a:rPr lang="pl-PL" sz="1800" dirty="0" smtClean="0"/>
              <a:t>jednorazowe </a:t>
            </a:r>
            <a:r>
              <a:rPr lang="pl-PL" sz="1800" dirty="0"/>
              <a:t>odszkodowanie w razie doznania stałego lub długotrwałego uszczerbku na zdrowiu; </a:t>
            </a:r>
            <a:endParaRPr lang="pl-PL" sz="1800" dirty="0" smtClean="0"/>
          </a:p>
          <a:p>
            <a:pPr algn="just">
              <a:buFontTx/>
              <a:buChar char="-"/>
            </a:pPr>
            <a:r>
              <a:rPr lang="pl-PL" sz="1800" dirty="0" smtClean="0"/>
              <a:t>renta </a:t>
            </a:r>
            <a:r>
              <a:rPr lang="pl-PL" sz="1800" dirty="0"/>
              <a:t>z tytułu całkowitej lub częściowej niezdolności do pracy; </a:t>
            </a:r>
            <a:endParaRPr lang="pl-PL" sz="1800" dirty="0" smtClean="0"/>
          </a:p>
          <a:p>
            <a:pPr algn="just">
              <a:buFontTx/>
              <a:buChar char="-"/>
            </a:pPr>
            <a:r>
              <a:rPr lang="pl-PL" sz="1800" dirty="0" smtClean="0"/>
              <a:t>odszkodowanie </a:t>
            </a:r>
            <a:r>
              <a:rPr lang="pl-PL" sz="1800" dirty="0"/>
              <a:t>z tytułu szkody w mieniu. </a:t>
            </a:r>
            <a:endParaRPr lang="pl-PL" sz="1800" dirty="0" smtClean="0"/>
          </a:p>
          <a:p>
            <a:pPr algn="just">
              <a:buFont typeface="Noto Sans Symbols"/>
              <a:buNone/>
            </a:pPr>
            <a:endParaRPr lang="pl-PL" sz="800" dirty="0" smtClean="0"/>
          </a:p>
          <a:p>
            <a:r>
              <a:rPr lang="pl-PL" sz="2000" dirty="0" smtClean="0"/>
              <a:t> </a:t>
            </a:r>
            <a:r>
              <a:rPr lang="pl-PL" sz="2000" dirty="0"/>
              <a:t>c</a:t>
            </a:r>
            <a:r>
              <a:rPr lang="pl-PL" sz="2000" dirty="0" smtClean="0"/>
              <a:t>złonkom </a:t>
            </a:r>
            <a:r>
              <a:rPr lang="pl-PL" sz="2000" dirty="0"/>
              <a:t>rodziny osoby poszkodowanej, która zmarła wskutek </a:t>
            </a:r>
            <a:r>
              <a:rPr lang="pl-PL" sz="2000" dirty="0" smtClean="0"/>
              <a:t>prowadzonych działań </a:t>
            </a:r>
            <a:r>
              <a:rPr lang="pl-PL" sz="2000" dirty="0"/>
              <a:t>ratowniczych lub </a:t>
            </a:r>
            <a:r>
              <a:rPr lang="pl-PL" sz="2000" dirty="0" smtClean="0"/>
              <a:t>ćwiczeń przysługuje</a:t>
            </a:r>
            <a:r>
              <a:rPr lang="pl-PL" sz="2000" dirty="0"/>
              <a:t>: </a:t>
            </a:r>
            <a:endParaRPr lang="pl-PL" sz="2000" dirty="0" smtClean="0"/>
          </a:p>
          <a:p>
            <a:pPr>
              <a:buFontTx/>
              <a:buChar char="-"/>
            </a:pPr>
            <a:r>
              <a:rPr lang="pl-PL" sz="1800" dirty="0" smtClean="0"/>
              <a:t>jednorazowe </a:t>
            </a:r>
            <a:r>
              <a:rPr lang="pl-PL" sz="1800" dirty="0"/>
              <a:t>odszkodowanie z tytułu śmierci osoby poszkodowanej; </a:t>
            </a:r>
            <a:endParaRPr lang="pl-PL" sz="1800" dirty="0" smtClean="0"/>
          </a:p>
          <a:p>
            <a:pPr>
              <a:buFontTx/>
              <a:buChar char="-"/>
            </a:pPr>
            <a:r>
              <a:rPr lang="pl-PL" sz="1800" dirty="0" smtClean="0"/>
              <a:t>renta </a:t>
            </a:r>
            <a:r>
              <a:rPr lang="pl-PL" sz="1800" dirty="0"/>
              <a:t>rodzinna; </a:t>
            </a:r>
            <a:endParaRPr lang="pl-PL" sz="1800" dirty="0" smtClean="0"/>
          </a:p>
          <a:p>
            <a:pPr>
              <a:buFontTx/>
              <a:buChar char="-"/>
            </a:pPr>
            <a:r>
              <a:rPr lang="pl-PL" sz="1800" dirty="0" smtClean="0"/>
              <a:t>odszkodowanie </a:t>
            </a:r>
            <a:r>
              <a:rPr lang="pl-PL" sz="1800" dirty="0"/>
              <a:t>z tytułu szkody w mieniu. </a:t>
            </a:r>
            <a:endParaRPr lang="pl-PL" sz="1800" dirty="0" smtClean="0"/>
          </a:p>
          <a:p>
            <a:pPr>
              <a:buFontTx/>
              <a:buChar char="-"/>
            </a:pPr>
            <a:endParaRPr lang="pl-PL" sz="1800" dirty="0" smtClean="0"/>
          </a:p>
          <a:p>
            <a:pPr>
              <a:buFontTx/>
              <a:buChar char="-"/>
            </a:pPr>
            <a:endParaRPr lang="pl-PL" sz="1800" b="1" dirty="0" smtClean="0"/>
          </a:p>
        </p:txBody>
      </p:sp>
    </p:spTree>
    <p:extLst>
      <p:ext uri="{BB962C8B-B14F-4D97-AF65-F5344CB8AC3E}">
        <p14:creationId xmlns:p14="http://schemas.microsoft.com/office/powerpoint/2010/main" val="192199379"/>
      </p:ext>
    </p:extLst>
  </p:cSld>
  <p:clrMapOvr>
    <a:masterClrMapping/>
  </p:clrMapOvr>
  <p:transition spd="slow">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1331640" y="250031"/>
            <a:ext cx="7128792" cy="874712"/>
          </a:xfrm>
          <a:prstGeom prst="rect">
            <a:avLst/>
          </a:prstGeom>
          <a:noFill/>
          <a:ln>
            <a:noFill/>
          </a:ln>
        </p:spPr>
        <p:txBody>
          <a:bodyPr lIns="91425" tIns="45700" rIns="45700" bIns="45700" anchor="ctr" anchorCtr="0">
            <a:noAutofit/>
          </a:bodyPr>
          <a:lstStyle/>
          <a:p>
            <a:pPr algn="ctr"/>
            <a:r>
              <a:rPr lang="pl-PL" sz="2800" dirty="0" smtClean="0"/>
              <a:t>BHP w ustawie o ochronie przeciwpożarowej</a:t>
            </a:r>
            <a:endParaRPr lang="pl-PL" sz="2520" b="1" i="0" u="none" strike="noStrike" cap="none" dirty="0">
              <a:solidFill>
                <a:srgbClr val="FFC700"/>
              </a:solidFill>
              <a:latin typeface="Calibri"/>
              <a:ea typeface="Calibri"/>
              <a:cs typeface="Calibri"/>
              <a:sym typeface="Calibri"/>
            </a:endParaRPr>
          </a:p>
        </p:txBody>
      </p:sp>
      <p:sp>
        <p:nvSpPr>
          <p:cNvPr id="135" name="Shape 135"/>
          <p:cNvSpPr/>
          <p:nvPr/>
        </p:nvSpPr>
        <p:spPr>
          <a:xfrm>
            <a:off x="272507" y="1636811"/>
            <a:ext cx="8287022" cy="1035574"/>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136" name="Shape 136"/>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spcBef>
                <a:spcPts val="0"/>
              </a:spcBef>
              <a:buSzPct val="25000"/>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36</a:t>
            </a:fld>
            <a:endParaRPr lang="pl-PL" sz="1400" b="0" i="0" u="none" strike="noStrike" cap="none">
              <a:solidFill>
                <a:schemeClr val="lt1"/>
              </a:solidFill>
              <a:latin typeface="Calibri"/>
              <a:ea typeface="Calibri"/>
              <a:cs typeface="Calibri"/>
              <a:sym typeface="Calibri"/>
            </a:endParaRPr>
          </a:p>
        </p:txBody>
      </p:sp>
      <p:sp>
        <p:nvSpPr>
          <p:cNvPr id="137" name="Shape 137"/>
          <p:cNvSpPr txBox="1">
            <a:spLocks noGrp="1"/>
          </p:cNvSpPr>
          <p:nvPr>
            <p:ph type="body" idx="2"/>
          </p:nvPr>
        </p:nvSpPr>
        <p:spPr>
          <a:xfrm>
            <a:off x="272507" y="1570878"/>
            <a:ext cx="8691981" cy="4666434"/>
          </a:xfrm>
          <a:prstGeom prst="rect">
            <a:avLst/>
          </a:prstGeom>
          <a:noFill/>
          <a:ln>
            <a:noFill/>
          </a:ln>
        </p:spPr>
        <p:txBody>
          <a:bodyPr lIns="54850" tIns="91425" rIns="91425" bIns="45700" anchor="t" anchorCtr="0">
            <a:noAutofit/>
          </a:bodyPr>
          <a:lstStyle/>
          <a:p>
            <a:pPr marL="276860" indent="0">
              <a:buNone/>
            </a:pPr>
            <a:endParaRPr lang="pl-PL" sz="800" dirty="0"/>
          </a:p>
          <a:p>
            <a:pPr algn="just"/>
            <a:endParaRPr lang="pl-PL" sz="2000" dirty="0">
              <a:solidFill>
                <a:schemeClr val="tx1"/>
              </a:solidFill>
            </a:endParaRPr>
          </a:p>
          <a:p>
            <a:pPr marL="114300" indent="0">
              <a:buNone/>
            </a:pPr>
            <a:endParaRPr lang="pl-PL" sz="2000" b="0" i="0" u="none" strike="noStrike" cap="none" dirty="0">
              <a:solidFill>
                <a:schemeClr val="dk1"/>
              </a:solidFill>
              <a:latin typeface="Arial"/>
              <a:ea typeface="Arial"/>
              <a:cs typeface="Arial"/>
              <a:sym typeface="Arial"/>
            </a:endParaRPr>
          </a:p>
        </p:txBody>
      </p:sp>
      <p:pic>
        <p:nvPicPr>
          <p:cNvPr id="141" name="Shape 141"/>
          <p:cNvPicPr preferRelativeResize="0"/>
          <p:nvPr/>
        </p:nvPicPr>
        <p:blipFill rotWithShape="1">
          <a:blip r:embed="rId3">
            <a:alphaModFix/>
          </a:blip>
          <a:srcRect/>
          <a:stretch/>
        </p:blipFill>
        <p:spPr>
          <a:xfrm>
            <a:off x="282438" y="254968"/>
            <a:ext cx="822215" cy="935708"/>
          </a:xfrm>
          <a:prstGeom prst="rect">
            <a:avLst/>
          </a:prstGeom>
          <a:noFill/>
          <a:ln>
            <a:noFill/>
          </a:ln>
        </p:spPr>
      </p:pic>
      <p:sp>
        <p:nvSpPr>
          <p:cNvPr id="8" name="Symbol zastępczy zawartości 2"/>
          <p:cNvSpPr txBox="1">
            <a:spLocks/>
          </p:cNvSpPr>
          <p:nvPr/>
        </p:nvSpPr>
        <p:spPr>
          <a:xfrm>
            <a:off x="107504" y="1625538"/>
            <a:ext cx="8856983" cy="5043821"/>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438912" marR="0" lvl="0" indent="-162052" algn="l" rtl="0">
              <a:lnSpc>
                <a:spcPct val="100000"/>
              </a:lnSpc>
              <a:spcBef>
                <a:spcPts val="0"/>
              </a:spcBef>
              <a:spcAft>
                <a:spcPts val="0"/>
              </a:spcAft>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114300" algn="l" rtl="0">
              <a:lnSpc>
                <a:spcPct val="100000"/>
              </a:lnSpc>
              <a:spcBef>
                <a:spcPts val="560"/>
              </a:spcBef>
              <a:spcAft>
                <a:spcPts val="0"/>
              </a:spcAft>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82296" algn="l" rtl="0">
              <a:lnSpc>
                <a:spcPct val="100000"/>
              </a:lnSpc>
              <a:spcBef>
                <a:spcPts val="480"/>
              </a:spcBef>
              <a:spcAft>
                <a:spcPts val="0"/>
              </a:spcAft>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0452" algn="l" rtl="0">
              <a:lnSpc>
                <a:spcPct val="100000"/>
              </a:lnSpc>
              <a:spcBef>
                <a:spcPts val="400"/>
              </a:spcBef>
              <a:spcAft>
                <a:spcPts val="0"/>
              </a:spcAft>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67564"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5532"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762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74167"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72135"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pPr marL="276860" indent="0" algn="just">
              <a:buNone/>
            </a:pPr>
            <a:endParaRPr lang="pl-PL" sz="800" b="1" dirty="0" smtClean="0"/>
          </a:p>
          <a:p>
            <a:pPr algn="just"/>
            <a:r>
              <a:rPr lang="pl-PL" sz="2000" i="1" dirty="0" smtClean="0"/>
              <a:t> </a:t>
            </a:r>
            <a:r>
              <a:rPr lang="pl-PL" sz="2000" dirty="0" smtClean="0"/>
              <a:t>jednorazowe odszkodowania,  przysługują na zasadach określonych dla strażaków Państwowej Straży Pożarnej w wysokości </a:t>
            </a:r>
            <a:r>
              <a:rPr lang="pl-PL" sz="2000" dirty="0"/>
              <a:t>kwot ustalanych na podstawie przepisów o ubezpieczeniu społecznym z tytułu wypadków przy pracy i chorób zawodowych i są wypłacane przez podmioty ponoszące koszty funkcjonowania jednostki ochrony przeciwpożarowej. </a:t>
            </a:r>
            <a:endParaRPr lang="pl-PL" sz="1800" dirty="0" smtClean="0"/>
          </a:p>
          <a:p>
            <a:pPr algn="just">
              <a:buFont typeface="Noto Sans Symbols"/>
              <a:buNone/>
            </a:pPr>
            <a:endParaRPr lang="pl-PL" sz="800" dirty="0" smtClean="0"/>
          </a:p>
          <a:p>
            <a:r>
              <a:rPr lang="pl-PL" sz="2000" dirty="0"/>
              <a:t> r</a:t>
            </a:r>
            <a:r>
              <a:rPr lang="pl-PL" sz="2000" dirty="0" smtClean="0"/>
              <a:t>enty </a:t>
            </a:r>
            <a:r>
              <a:rPr lang="pl-PL" sz="2000" dirty="0"/>
              <a:t>przysługują: </a:t>
            </a:r>
          </a:p>
          <a:p>
            <a:pPr algn="just">
              <a:buFontTx/>
              <a:buChar char="-"/>
            </a:pPr>
            <a:r>
              <a:rPr lang="pl-PL" sz="1800" dirty="0" smtClean="0"/>
              <a:t>osobom </a:t>
            </a:r>
            <a:r>
              <a:rPr lang="pl-PL" sz="1800" dirty="0"/>
              <a:t>poszkodowanym będącym członkami ochotniczych straży pożarnych oraz członkom ich rodzin – na zasadach, w trybie i wysokości określonych w przepisach o zaopatrzeniu z tytułu wypadków lub chorób zawodowych powstałych w szczególnych okolicznościach; </a:t>
            </a:r>
            <a:endParaRPr lang="pl-PL" sz="1800" dirty="0" smtClean="0"/>
          </a:p>
          <a:p>
            <a:pPr algn="just">
              <a:buFontTx/>
              <a:buChar char="-"/>
            </a:pPr>
            <a:r>
              <a:rPr lang="pl-PL" sz="1800" dirty="0" smtClean="0"/>
              <a:t> </a:t>
            </a:r>
            <a:r>
              <a:rPr lang="pl-PL" sz="1800" dirty="0"/>
              <a:t>osobom poszkodowanym będącym strażakami jednostek ochrony przeciwpożarowej oraz członkom ich rodzin – na zasadach, w trybie i wysokości określonych w przepisach o ubezpieczeniu społecznym z tytułu wypadków przy pracy i chorób zawodowych. </a:t>
            </a:r>
            <a:endParaRPr lang="pl-PL" sz="1800" dirty="0" smtClean="0"/>
          </a:p>
          <a:p>
            <a:pPr>
              <a:buFontTx/>
              <a:buChar char="-"/>
            </a:pPr>
            <a:r>
              <a:rPr lang="pl-PL" sz="1800" dirty="0" smtClean="0"/>
              <a:t>jednorazowe </a:t>
            </a:r>
            <a:r>
              <a:rPr lang="pl-PL" sz="1800" dirty="0"/>
              <a:t>odszkodowanie z tytułu śmierci osoby poszkodowanej; </a:t>
            </a:r>
            <a:endParaRPr lang="pl-PL" sz="1800" dirty="0" smtClean="0"/>
          </a:p>
          <a:p>
            <a:pPr marL="276860" indent="0">
              <a:buNone/>
            </a:pPr>
            <a:endParaRPr lang="pl-PL" sz="1800" dirty="0" smtClean="0"/>
          </a:p>
        </p:txBody>
      </p:sp>
    </p:spTree>
    <p:extLst>
      <p:ext uri="{BB962C8B-B14F-4D97-AF65-F5344CB8AC3E}">
        <p14:creationId xmlns:p14="http://schemas.microsoft.com/office/powerpoint/2010/main" val="957408975"/>
      </p:ext>
    </p:extLst>
  </p:cSld>
  <p:clrMapOvr>
    <a:masterClrMapping/>
  </p:clrMapOvr>
  <p:transition spd="slow">
    <p:cu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1331640" y="250031"/>
            <a:ext cx="7128792" cy="874712"/>
          </a:xfrm>
          <a:prstGeom prst="rect">
            <a:avLst/>
          </a:prstGeom>
          <a:noFill/>
          <a:ln>
            <a:noFill/>
          </a:ln>
        </p:spPr>
        <p:txBody>
          <a:bodyPr lIns="91425" tIns="45700" rIns="45700" bIns="45700" anchor="ctr" anchorCtr="0">
            <a:noAutofit/>
          </a:bodyPr>
          <a:lstStyle/>
          <a:p>
            <a:pPr algn="ctr"/>
            <a:r>
              <a:rPr lang="pl-PL" sz="2800" dirty="0" smtClean="0"/>
              <a:t>BHP w ustawie o ochronie przeciwpożarowej</a:t>
            </a:r>
            <a:endParaRPr lang="pl-PL" sz="2520" b="1" i="0" u="none" strike="noStrike" cap="none" dirty="0">
              <a:solidFill>
                <a:srgbClr val="FFC700"/>
              </a:solidFill>
              <a:latin typeface="Calibri"/>
              <a:ea typeface="Calibri"/>
              <a:cs typeface="Calibri"/>
              <a:sym typeface="Calibri"/>
            </a:endParaRPr>
          </a:p>
        </p:txBody>
      </p:sp>
      <p:sp>
        <p:nvSpPr>
          <p:cNvPr id="135" name="Shape 135"/>
          <p:cNvSpPr/>
          <p:nvPr/>
        </p:nvSpPr>
        <p:spPr>
          <a:xfrm>
            <a:off x="272507" y="1636811"/>
            <a:ext cx="8287022" cy="1035574"/>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136" name="Shape 136"/>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spcBef>
                <a:spcPts val="0"/>
              </a:spcBef>
              <a:buSzPct val="25000"/>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37</a:t>
            </a:fld>
            <a:endParaRPr lang="pl-PL" sz="1400" b="0" i="0" u="none" strike="noStrike" cap="none">
              <a:solidFill>
                <a:schemeClr val="lt1"/>
              </a:solidFill>
              <a:latin typeface="Calibri"/>
              <a:ea typeface="Calibri"/>
              <a:cs typeface="Calibri"/>
              <a:sym typeface="Calibri"/>
            </a:endParaRPr>
          </a:p>
        </p:txBody>
      </p:sp>
      <p:sp>
        <p:nvSpPr>
          <p:cNvPr id="137" name="Shape 137"/>
          <p:cNvSpPr txBox="1">
            <a:spLocks noGrp="1"/>
          </p:cNvSpPr>
          <p:nvPr>
            <p:ph type="body" idx="2"/>
          </p:nvPr>
        </p:nvSpPr>
        <p:spPr>
          <a:xfrm>
            <a:off x="272507" y="1570878"/>
            <a:ext cx="8691981" cy="4666434"/>
          </a:xfrm>
          <a:prstGeom prst="rect">
            <a:avLst/>
          </a:prstGeom>
          <a:noFill/>
          <a:ln>
            <a:noFill/>
          </a:ln>
        </p:spPr>
        <p:txBody>
          <a:bodyPr lIns="54850" tIns="91425" rIns="91425" bIns="45700" anchor="t" anchorCtr="0">
            <a:noAutofit/>
          </a:bodyPr>
          <a:lstStyle/>
          <a:p>
            <a:pPr marL="276860" indent="0">
              <a:buNone/>
            </a:pPr>
            <a:endParaRPr lang="pl-PL" sz="800" dirty="0"/>
          </a:p>
          <a:p>
            <a:pPr algn="just"/>
            <a:endParaRPr lang="pl-PL" sz="2000" dirty="0">
              <a:solidFill>
                <a:schemeClr val="tx1"/>
              </a:solidFill>
            </a:endParaRPr>
          </a:p>
          <a:p>
            <a:pPr marL="114300" indent="0">
              <a:buNone/>
            </a:pPr>
            <a:endParaRPr lang="pl-PL" sz="2000" b="0" i="0" u="none" strike="noStrike" cap="none" dirty="0">
              <a:solidFill>
                <a:schemeClr val="dk1"/>
              </a:solidFill>
              <a:latin typeface="Arial"/>
              <a:ea typeface="Arial"/>
              <a:cs typeface="Arial"/>
              <a:sym typeface="Arial"/>
            </a:endParaRPr>
          </a:p>
        </p:txBody>
      </p:sp>
      <p:pic>
        <p:nvPicPr>
          <p:cNvPr id="141" name="Shape 141"/>
          <p:cNvPicPr preferRelativeResize="0"/>
          <p:nvPr/>
        </p:nvPicPr>
        <p:blipFill rotWithShape="1">
          <a:blip r:embed="rId3">
            <a:alphaModFix/>
          </a:blip>
          <a:srcRect/>
          <a:stretch/>
        </p:blipFill>
        <p:spPr>
          <a:xfrm>
            <a:off x="282438" y="254968"/>
            <a:ext cx="822215" cy="935708"/>
          </a:xfrm>
          <a:prstGeom prst="rect">
            <a:avLst/>
          </a:prstGeom>
          <a:noFill/>
          <a:ln>
            <a:noFill/>
          </a:ln>
        </p:spPr>
      </p:pic>
      <p:sp>
        <p:nvSpPr>
          <p:cNvPr id="8" name="Symbol zastępczy zawartości 2"/>
          <p:cNvSpPr txBox="1">
            <a:spLocks/>
          </p:cNvSpPr>
          <p:nvPr/>
        </p:nvSpPr>
        <p:spPr>
          <a:xfrm>
            <a:off x="107504" y="1484784"/>
            <a:ext cx="8856983" cy="5373216"/>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438912" marR="0" lvl="0" indent="-162052" algn="l" rtl="0">
              <a:lnSpc>
                <a:spcPct val="100000"/>
              </a:lnSpc>
              <a:spcBef>
                <a:spcPts val="0"/>
              </a:spcBef>
              <a:spcAft>
                <a:spcPts val="0"/>
              </a:spcAft>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114300" algn="l" rtl="0">
              <a:lnSpc>
                <a:spcPct val="100000"/>
              </a:lnSpc>
              <a:spcBef>
                <a:spcPts val="560"/>
              </a:spcBef>
              <a:spcAft>
                <a:spcPts val="0"/>
              </a:spcAft>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82296" algn="l" rtl="0">
              <a:lnSpc>
                <a:spcPct val="100000"/>
              </a:lnSpc>
              <a:spcBef>
                <a:spcPts val="480"/>
              </a:spcBef>
              <a:spcAft>
                <a:spcPts val="0"/>
              </a:spcAft>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0452" algn="l" rtl="0">
              <a:lnSpc>
                <a:spcPct val="100000"/>
              </a:lnSpc>
              <a:spcBef>
                <a:spcPts val="400"/>
              </a:spcBef>
              <a:spcAft>
                <a:spcPts val="0"/>
              </a:spcAft>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67564"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5532"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762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74167"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72135"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pPr marL="276860" indent="0" algn="just">
              <a:buNone/>
            </a:pPr>
            <a:endParaRPr lang="pl-PL" sz="100" b="1" dirty="0" smtClean="0"/>
          </a:p>
          <a:p>
            <a:pPr algn="just"/>
            <a:r>
              <a:rPr lang="pl-PL" sz="2000" i="1" dirty="0" smtClean="0"/>
              <a:t> </a:t>
            </a:r>
            <a:r>
              <a:rPr lang="pl-PL" sz="2000" dirty="0"/>
              <a:t>o</a:t>
            </a:r>
            <a:r>
              <a:rPr lang="pl-PL" sz="2000" dirty="0" smtClean="0"/>
              <a:t>dszkodowanie, ustala </a:t>
            </a:r>
            <a:r>
              <a:rPr lang="pl-PL" sz="2000" dirty="0"/>
              <a:t>i wypłaca</a:t>
            </a:r>
            <a:r>
              <a:rPr lang="pl-PL" sz="2000" dirty="0" smtClean="0"/>
              <a:t>,  </a:t>
            </a:r>
            <a:r>
              <a:rPr lang="pl-PL" sz="2000" dirty="0"/>
              <a:t>podmiot ponoszący koszty funkcjonowania jednostki ochrony przeciwpożarowej na podstawie przepisów o odszkodowaniach przysługujących w związku ze służbą w Państwowej Straży Pożarnej. </a:t>
            </a:r>
            <a:endParaRPr lang="pl-PL" sz="2000" dirty="0" smtClean="0"/>
          </a:p>
          <a:p>
            <a:pPr marL="276860" indent="0" algn="just">
              <a:buNone/>
            </a:pPr>
            <a:endParaRPr lang="pl-PL" sz="800" dirty="0" smtClean="0"/>
          </a:p>
          <a:p>
            <a:pPr algn="just"/>
            <a:r>
              <a:rPr lang="pl-PL" sz="2000" dirty="0" smtClean="0"/>
              <a:t>odszkodowanie </a:t>
            </a:r>
            <a:r>
              <a:rPr lang="pl-PL" sz="2000" dirty="0"/>
              <a:t>przysługujące osobie poszkodowanej lub członkowi rodziny osoby poszkodowanej będącej członkiem jednostki ochrony przeciwpożarowej włączonej do krajowego systemu ratowniczo-gaśniczego ustala i wypłaca właściwy komendant wojewódzki Państwowej Straży Pożarnej. </a:t>
            </a:r>
            <a:endParaRPr lang="pl-PL" sz="2000" dirty="0" smtClean="0"/>
          </a:p>
          <a:p>
            <a:pPr marL="276860" indent="0" algn="just">
              <a:buNone/>
            </a:pPr>
            <a:endParaRPr lang="pl-PL" sz="800" dirty="0" smtClean="0"/>
          </a:p>
          <a:p>
            <a:r>
              <a:rPr lang="pl-PL" sz="2000" dirty="0"/>
              <a:t>w</a:t>
            </a:r>
            <a:r>
              <a:rPr lang="pl-PL" sz="2000" dirty="0" smtClean="0"/>
              <a:t>ysokość odszkodowania </a:t>
            </a:r>
            <a:r>
              <a:rPr lang="pl-PL" sz="2000" dirty="0"/>
              <a:t>ustala się według następujących zasad: </a:t>
            </a:r>
            <a:endParaRPr lang="pl-PL" sz="2000" dirty="0" smtClean="0"/>
          </a:p>
          <a:p>
            <a:pPr algn="just">
              <a:buFontTx/>
              <a:buChar char="-"/>
            </a:pPr>
            <a:r>
              <a:rPr lang="pl-PL" sz="1800" dirty="0" smtClean="0"/>
              <a:t>w </a:t>
            </a:r>
            <a:r>
              <a:rPr lang="pl-PL" sz="1800" dirty="0"/>
              <a:t>razie utraty lub całkowitego zniszczenia mienia odszkodowanie ustala się według ceny zakupu obowiązującej w czasie ustalania odszkodowania, z uwzględnieniem stopnia zużycia mienia; </a:t>
            </a:r>
          </a:p>
          <a:p>
            <a:pPr algn="just">
              <a:buFontTx/>
              <a:buChar char="-"/>
            </a:pPr>
            <a:r>
              <a:rPr lang="pl-PL" sz="1800" dirty="0" smtClean="0"/>
              <a:t>w </a:t>
            </a:r>
            <a:r>
              <a:rPr lang="pl-PL" sz="1800" dirty="0"/>
              <a:t>razie uszkodzenia mienia odszkodowanie stanowi równowartość przywrócenia go do stanu sprzed wypadku; jeżeli jednak stopień uszkodzenia jest znaczny albo koszty naprawy przekroczyłyby wartość uszkodzonego mienia, wypłaca się odszkodowanie w wysokości określonej </a:t>
            </a:r>
            <a:r>
              <a:rPr lang="pl-PL" sz="1800" dirty="0" smtClean="0"/>
              <a:t>według ceny </a:t>
            </a:r>
            <a:r>
              <a:rPr lang="pl-PL" sz="1800" dirty="0"/>
              <a:t>zakupu obowiązującej w czasie ustalania odszkodowania, z uwzględnieniem stopnia zużycia mienia; </a:t>
            </a:r>
          </a:p>
          <a:p>
            <a:pPr>
              <a:buFontTx/>
              <a:buChar char="-"/>
            </a:pPr>
            <a:endParaRPr lang="pl-PL" sz="1800" dirty="0" smtClean="0"/>
          </a:p>
          <a:p>
            <a:pPr algn="just">
              <a:buFont typeface="Noto Sans Symbols"/>
              <a:buNone/>
            </a:pPr>
            <a:endParaRPr lang="pl-PL" sz="800" dirty="0" smtClean="0"/>
          </a:p>
          <a:p>
            <a:pPr marL="276860" indent="0">
              <a:buNone/>
            </a:pPr>
            <a:endParaRPr lang="pl-PL" sz="1800" dirty="0" smtClean="0"/>
          </a:p>
        </p:txBody>
      </p:sp>
    </p:spTree>
    <p:extLst>
      <p:ext uri="{BB962C8B-B14F-4D97-AF65-F5344CB8AC3E}">
        <p14:creationId xmlns:p14="http://schemas.microsoft.com/office/powerpoint/2010/main" val="2657847923"/>
      </p:ext>
    </p:extLst>
  </p:cSld>
  <p:clrMapOvr>
    <a:masterClrMapping/>
  </p:clrMapOvr>
  <p:transition spd="slow">
    <p:cu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1331640" y="250031"/>
            <a:ext cx="7128792" cy="874712"/>
          </a:xfrm>
          <a:prstGeom prst="rect">
            <a:avLst/>
          </a:prstGeom>
          <a:noFill/>
          <a:ln>
            <a:noFill/>
          </a:ln>
        </p:spPr>
        <p:txBody>
          <a:bodyPr lIns="91425" tIns="45700" rIns="45700" bIns="45700" anchor="ctr" anchorCtr="0">
            <a:noAutofit/>
          </a:bodyPr>
          <a:lstStyle/>
          <a:p>
            <a:pPr algn="ctr"/>
            <a:r>
              <a:rPr lang="pl-PL" sz="2800" dirty="0" smtClean="0"/>
              <a:t>BHP w ustawie o ochronie przeciwpożarowej</a:t>
            </a:r>
            <a:endParaRPr lang="pl-PL" sz="2520" b="1" i="0" u="none" strike="noStrike" cap="none" dirty="0">
              <a:solidFill>
                <a:srgbClr val="FFC700"/>
              </a:solidFill>
              <a:latin typeface="Calibri"/>
              <a:ea typeface="Calibri"/>
              <a:cs typeface="Calibri"/>
              <a:sym typeface="Calibri"/>
            </a:endParaRPr>
          </a:p>
        </p:txBody>
      </p:sp>
      <p:sp>
        <p:nvSpPr>
          <p:cNvPr id="135" name="Shape 135"/>
          <p:cNvSpPr/>
          <p:nvPr/>
        </p:nvSpPr>
        <p:spPr>
          <a:xfrm>
            <a:off x="272507" y="1636811"/>
            <a:ext cx="8287022" cy="1035574"/>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136" name="Shape 136"/>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spcBef>
                <a:spcPts val="0"/>
              </a:spcBef>
              <a:buSzPct val="25000"/>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38</a:t>
            </a:fld>
            <a:endParaRPr lang="pl-PL" sz="1400" b="0" i="0" u="none" strike="noStrike" cap="none">
              <a:solidFill>
                <a:schemeClr val="lt1"/>
              </a:solidFill>
              <a:latin typeface="Calibri"/>
              <a:ea typeface="Calibri"/>
              <a:cs typeface="Calibri"/>
              <a:sym typeface="Calibri"/>
            </a:endParaRPr>
          </a:p>
        </p:txBody>
      </p:sp>
      <p:sp>
        <p:nvSpPr>
          <p:cNvPr id="137" name="Shape 137"/>
          <p:cNvSpPr txBox="1">
            <a:spLocks noGrp="1"/>
          </p:cNvSpPr>
          <p:nvPr>
            <p:ph type="body" idx="2"/>
          </p:nvPr>
        </p:nvSpPr>
        <p:spPr>
          <a:xfrm>
            <a:off x="272507" y="1570878"/>
            <a:ext cx="8691981" cy="4666434"/>
          </a:xfrm>
          <a:prstGeom prst="rect">
            <a:avLst/>
          </a:prstGeom>
          <a:noFill/>
          <a:ln>
            <a:noFill/>
          </a:ln>
        </p:spPr>
        <p:txBody>
          <a:bodyPr lIns="54850" tIns="91425" rIns="91425" bIns="45700" anchor="t" anchorCtr="0">
            <a:noAutofit/>
          </a:bodyPr>
          <a:lstStyle/>
          <a:p>
            <a:pPr marL="276860" indent="0">
              <a:buNone/>
            </a:pPr>
            <a:endParaRPr lang="pl-PL" sz="800" dirty="0"/>
          </a:p>
          <a:p>
            <a:pPr algn="just"/>
            <a:endParaRPr lang="pl-PL" sz="2000" dirty="0">
              <a:solidFill>
                <a:schemeClr val="tx1"/>
              </a:solidFill>
            </a:endParaRPr>
          </a:p>
          <a:p>
            <a:pPr marL="114300" indent="0">
              <a:buNone/>
            </a:pPr>
            <a:endParaRPr lang="pl-PL" sz="2000" b="0" i="0" u="none" strike="noStrike" cap="none" dirty="0">
              <a:solidFill>
                <a:schemeClr val="dk1"/>
              </a:solidFill>
              <a:latin typeface="Arial"/>
              <a:ea typeface="Arial"/>
              <a:cs typeface="Arial"/>
              <a:sym typeface="Arial"/>
            </a:endParaRPr>
          </a:p>
        </p:txBody>
      </p:sp>
      <p:pic>
        <p:nvPicPr>
          <p:cNvPr id="141" name="Shape 141"/>
          <p:cNvPicPr preferRelativeResize="0"/>
          <p:nvPr/>
        </p:nvPicPr>
        <p:blipFill rotWithShape="1">
          <a:blip r:embed="rId3">
            <a:alphaModFix/>
          </a:blip>
          <a:srcRect/>
          <a:stretch/>
        </p:blipFill>
        <p:spPr>
          <a:xfrm>
            <a:off x="282438" y="254968"/>
            <a:ext cx="822215" cy="935708"/>
          </a:xfrm>
          <a:prstGeom prst="rect">
            <a:avLst/>
          </a:prstGeom>
          <a:noFill/>
          <a:ln>
            <a:noFill/>
          </a:ln>
        </p:spPr>
      </p:pic>
      <p:sp>
        <p:nvSpPr>
          <p:cNvPr id="8" name="Symbol zastępczy zawartości 2"/>
          <p:cNvSpPr txBox="1">
            <a:spLocks/>
          </p:cNvSpPr>
          <p:nvPr/>
        </p:nvSpPr>
        <p:spPr>
          <a:xfrm>
            <a:off x="107504" y="1484784"/>
            <a:ext cx="8856983" cy="5184575"/>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438912" marR="0" lvl="0" indent="-162052" algn="l" rtl="0">
              <a:lnSpc>
                <a:spcPct val="100000"/>
              </a:lnSpc>
              <a:spcBef>
                <a:spcPts val="0"/>
              </a:spcBef>
              <a:spcAft>
                <a:spcPts val="0"/>
              </a:spcAft>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114300" algn="l" rtl="0">
              <a:lnSpc>
                <a:spcPct val="100000"/>
              </a:lnSpc>
              <a:spcBef>
                <a:spcPts val="560"/>
              </a:spcBef>
              <a:spcAft>
                <a:spcPts val="0"/>
              </a:spcAft>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82296" algn="l" rtl="0">
              <a:lnSpc>
                <a:spcPct val="100000"/>
              </a:lnSpc>
              <a:spcBef>
                <a:spcPts val="480"/>
              </a:spcBef>
              <a:spcAft>
                <a:spcPts val="0"/>
              </a:spcAft>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0452" algn="l" rtl="0">
              <a:lnSpc>
                <a:spcPct val="100000"/>
              </a:lnSpc>
              <a:spcBef>
                <a:spcPts val="400"/>
              </a:spcBef>
              <a:spcAft>
                <a:spcPts val="0"/>
              </a:spcAft>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67564"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5532"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762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74167"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72135"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pPr marL="276860" indent="0" algn="just">
              <a:buNone/>
            </a:pPr>
            <a:endParaRPr lang="pl-PL" sz="800" b="1" dirty="0" smtClean="0"/>
          </a:p>
          <a:p>
            <a:pPr algn="just"/>
            <a:r>
              <a:rPr lang="pl-PL" sz="2000" i="1" dirty="0" smtClean="0"/>
              <a:t> </a:t>
            </a:r>
            <a:r>
              <a:rPr lang="pl-PL" sz="2000" dirty="0"/>
              <a:t>o</a:t>
            </a:r>
            <a:r>
              <a:rPr lang="pl-PL" sz="2000" dirty="0" smtClean="0"/>
              <a:t>sobie </a:t>
            </a:r>
            <a:r>
              <a:rPr lang="pl-PL" sz="2000" dirty="0"/>
              <a:t>poszkodowanej, której świadczenia odszkodowawcze, </a:t>
            </a:r>
            <a:r>
              <a:rPr lang="pl-PL" sz="2000" dirty="0" smtClean="0"/>
              <a:t>przysługują </a:t>
            </a:r>
            <a:r>
              <a:rPr lang="pl-PL" sz="2000" dirty="0"/>
              <a:t>także z tytułu stosunku pracy lub służby albo ubezpieczenia społecznego lub majątkowego, przyznaje się jedno świadczenie wybrane przez zainteresowanego.</a:t>
            </a:r>
            <a:endParaRPr lang="pl-PL" sz="2000" dirty="0" smtClean="0"/>
          </a:p>
          <a:p>
            <a:pPr algn="just">
              <a:buFont typeface="Noto Sans Symbols"/>
              <a:buNone/>
            </a:pPr>
            <a:endParaRPr lang="pl-PL" sz="800" dirty="0" smtClean="0"/>
          </a:p>
          <a:p>
            <a:pPr algn="just"/>
            <a:r>
              <a:rPr lang="pl-PL" sz="2000" dirty="0"/>
              <a:t> m</a:t>
            </a:r>
            <a:r>
              <a:rPr lang="pl-PL" sz="2000" dirty="0" smtClean="0"/>
              <a:t>inister </a:t>
            </a:r>
            <a:r>
              <a:rPr lang="pl-PL" sz="2000" dirty="0"/>
              <a:t>właściwy do spraw wewnętrznych określi, w drodze rozporządzenia, tryb przyznawania </a:t>
            </a:r>
            <a:r>
              <a:rPr lang="pl-PL" sz="2000" dirty="0" smtClean="0"/>
              <a:t>świadczeń, z </a:t>
            </a:r>
            <a:r>
              <a:rPr lang="pl-PL" sz="2000" dirty="0"/>
              <a:t>uwzględnieniem rodzaju dokumentów stanowiących podstawę do wszczęcia, prowadzenia i zakończenia postępowania, treści orzeczenia kończącego postępowanie oraz trybu odwoławczego. </a:t>
            </a:r>
            <a:endParaRPr lang="pl-PL" sz="2000" dirty="0" smtClean="0"/>
          </a:p>
          <a:p>
            <a:pPr marL="276860" indent="0" algn="just">
              <a:buNone/>
            </a:pPr>
            <a:endParaRPr lang="pl-PL" sz="800" dirty="0" smtClean="0"/>
          </a:p>
          <a:p>
            <a:pPr algn="just"/>
            <a:r>
              <a:rPr lang="pl-PL" sz="2000" dirty="0"/>
              <a:t>c</a:t>
            </a:r>
            <a:r>
              <a:rPr lang="pl-PL" sz="2000" dirty="0" smtClean="0"/>
              <a:t>złonkowi </a:t>
            </a:r>
            <a:r>
              <a:rPr lang="pl-PL" sz="2000" dirty="0"/>
              <a:t>ochotniczej straży pożarnej, który w związku z udziałem w działaniach ratowniczych lub ćwiczeniach doznał uszczerbku na zdrowiu wskutek wypadku, za czas niezdolności do pracy, za który nie zachował prawa do wynagrodzenia albo nie otrzymał zasiłku chorobowego albo świadczenia rehabilitacyjnego na podstawie odrębnych przepisów, przysługuje, na jego wniosek, rekompensata pieniężna, zwana dalej „rekompensatą”. </a:t>
            </a:r>
            <a:endParaRPr lang="pl-PL" sz="2000" dirty="0" smtClean="0"/>
          </a:p>
        </p:txBody>
      </p:sp>
    </p:spTree>
    <p:extLst>
      <p:ext uri="{BB962C8B-B14F-4D97-AF65-F5344CB8AC3E}">
        <p14:creationId xmlns:p14="http://schemas.microsoft.com/office/powerpoint/2010/main" val="734458078"/>
      </p:ext>
    </p:extLst>
  </p:cSld>
  <p:clrMapOvr>
    <a:masterClrMapping/>
  </p:clrMapOvr>
  <p:transition spd="slow">
    <p:cu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1331640" y="250031"/>
            <a:ext cx="7128792" cy="874712"/>
          </a:xfrm>
          <a:prstGeom prst="rect">
            <a:avLst/>
          </a:prstGeom>
          <a:noFill/>
          <a:ln>
            <a:noFill/>
          </a:ln>
        </p:spPr>
        <p:txBody>
          <a:bodyPr lIns="91425" tIns="45700" rIns="45700" bIns="45700" anchor="ctr" anchorCtr="0">
            <a:noAutofit/>
          </a:bodyPr>
          <a:lstStyle/>
          <a:p>
            <a:pPr algn="ctr"/>
            <a:r>
              <a:rPr lang="pl-PL" sz="2800" dirty="0" smtClean="0"/>
              <a:t>BHP w ustawie o ochronie przeciwpożarowej</a:t>
            </a:r>
            <a:endParaRPr lang="pl-PL" sz="2520" b="1" i="0" u="none" strike="noStrike" cap="none" dirty="0">
              <a:solidFill>
                <a:srgbClr val="FFC700"/>
              </a:solidFill>
              <a:latin typeface="Calibri"/>
              <a:ea typeface="Calibri"/>
              <a:cs typeface="Calibri"/>
              <a:sym typeface="Calibri"/>
            </a:endParaRPr>
          </a:p>
        </p:txBody>
      </p:sp>
      <p:sp>
        <p:nvSpPr>
          <p:cNvPr id="135" name="Shape 135"/>
          <p:cNvSpPr/>
          <p:nvPr/>
        </p:nvSpPr>
        <p:spPr>
          <a:xfrm>
            <a:off x="272507" y="1636811"/>
            <a:ext cx="8287022" cy="1035574"/>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136" name="Shape 136"/>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spcBef>
                <a:spcPts val="0"/>
              </a:spcBef>
              <a:buSzPct val="25000"/>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39</a:t>
            </a:fld>
            <a:endParaRPr lang="pl-PL" sz="1400" b="0" i="0" u="none" strike="noStrike" cap="none">
              <a:solidFill>
                <a:schemeClr val="lt1"/>
              </a:solidFill>
              <a:latin typeface="Calibri"/>
              <a:ea typeface="Calibri"/>
              <a:cs typeface="Calibri"/>
              <a:sym typeface="Calibri"/>
            </a:endParaRPr>
          </a:p>
        </p:txBody>
      </p:sp>
      <p:sp>
        <p:nvSpPr>
          <p:cNvPr id="137" name="Shape 137"/>
          <p:cNvSpPr txBox="1">
            <a:spLocks noGrp="1"/>
          </p:cNvSpPr>
          <p:nvPr>
            <p:ph type="body" idx="2"/>
          </p:nvPr>
        </p:nvSpPr>
        <p:spPr>
          <a:xfrm>
            <a:off x="272507" y="1570878"/>
            <a:ext cx="8691981" cy="4666434"/>
          </a:xfrm>
          <a:prstGeom prst="rect">
            <a:avLst/>
          </a:prstGeom>
          <a:noFill/>
          <a:ln>
            <a:noFill/>
          </a:ln>
        </p:spPr>
        <p:txBody>
          <a:bodyPr lIns="54850" tIns="91425" rIns="91425" bIns="45700" anchor="t" anchorCtr="0">
            <a:noAutofit/>
          </a:bodyPr>
          <a:lstStyle/>
          <a:p>
            <a:pPr marL="276860" indent="0">
              <a:buNone/>
            </a:pPr>
            <a:endParaRPr lang="pl-PL" sz="800" dirty="0"/>
          </a:p>
          <a:p>
            <a:pPr algn="just"/>
            <a:endParaRPr lang="pl-PL" sz="2000" dirty="0">
              <a:solidFill>
                <a:schemeClr val="tx1"/>
              </a:solidFill>
            </a:endParaRPr>
          </a:p>
          <a:p>
            <a:pPr marL="114300" indent="0">
              <a:buNone/>
            </a:pPr>
            <a:endParaRPr lang="pl-PL" sz="2000" b="0" i="0" u="none" strike="noStrike" cap="none" dirty="0">
              <a:solidFill>
                <a:schemeClr val="dk1"/>
              </a:solidFill>
              <a:latin typeface="Arial"/>
              <a:ea typeface="Arial"/>
              <a:cs typeface="Arial"/>
              <a:sym typeface="Arial"/>
            </a:endParaRPr>
          </a:p>
        </p:txBody>
      </p:sp>
      <p:pic>
        <p:nvPicPr>
          <p:cNvPr id="141" name="Shape 141"/>
          <p:cNvPicPr preferRelativeResize="0"/>
          <p:nvPr/>
        </p:nvPicPr>
        <p:blipFill rotWithShape="1">
          <a:blip r:embed="rId3">
            <a:alphaModFix/>
          </a:blip>
          <a:srcRect/>
          <a:stretch/>
        </p:blipFill>
        <p:spPr>
          <a:xfrm>
            <a:off x="282438" y="254968"/>
            <a:ext cx="822215" cy="935708"/>
          </a:xfrm>
          <a:prstGeom prst="rect">
            <a:avLst/>
          </a:prstGeom>
          <a:noFill/>
          <a:ln>
            <a:noFill/>
          </a:ln>
        </p:spPr>
      </p:pic>
      <p:sp>
        <p:nvSpPr>
          <p:cNvPr id="8" name="Symbol zastępczy zawartości 2"/>
          <p:cNvSpPr txBox="1">
            <a:spLocks/>
          </p:cNvSpPr>
          <p:nvPr/>
        </p:nvSpPr>
        <p:spPr>
          <a:xfrm>
            <a:off x="107504" y="1484784"/>
            <a:ext cx="8856983" cy="5184575"/>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438912" marR="0" lvl="0" indent="-162052" algn="l" rtl="0">
              <a:lnSpc>
                <a:spcPct val="100000"/>
              </a:lnSpc>
              <a:spcBef>
                <a:spcPts val="0"/>
              </a:spcBef>
              <a:spcAft>
                <a:spcPts val="0"/>
              </a:spcAft>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114300" algn="l" rtl="0">
              <a:lnSpc>
                <a:spcPct val="100000"/>
              </a:lnSpc>
              <a:spcBef>
                <a:spcPts val="560"/>
              </a:spcBef>
              <a:spcAft>
                <a:spcPts val="0"/>
              </a:spcAft>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82296" algn="l" rtl="0">
              <a:lnSpc>
                <a:spcPct val="100000"/>
              </a:lnSpc>
              <a:spcBef>
                <a:spcPts val="480"/>
              </a:spcBef>
              <a:spcAft>
                <a:spcPts val="0"/>
              </a:spcAft>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0452" algn="l" rtl="0">
              <a:lnSpc>
                <a:spcPct val="100000"/>
              </a:lnSpc>
              <a:spcBef>
                <a:spcPts val="400"/>
              </a:spcBef>
              <a:spcAft>
                <a:spcPts val="0"/>
              </a:spcAft>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67564"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5532"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762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74167"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72135"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pPr marL="276860" indent="0" algn="just">
              <a:buNone/>
            </a:pPr>
            <a:endParaRPr lang="pl-PL" sz="800" b="1" dirty="0" smtClean="0"/>
          </a:p>
          <a:p>
            <a:pPr algn="just"/>
            <a:r>
              <a:rPr lang="pl-PL" sz="2000" i="1" dirty="0" smtClean="0"/>
              <a:t> </a:t>
            </a:r>
            <a:r>
              <a:rPr lang="pl-PL" sz="2000" dirty="0"/>
              <a:t>r</a:t>
            </a:r>
            <a:r>
              <a:rPr lang="pl-PL" sz="2000" dirty="0" smtClean="0"/>
              <a:t>ekompensata </a:t>
            </a:r>
            <a:r>
              <a:rPr lang="pl-PL" sz="2000" dirty="0"/>
              <a:t>przysługuje za każdy dzień niezdolności do pracy w wysokości 1/30 minimalnego wynagrodzenia za pracę ustalanego na podstawie ustawy z dnia 10 października 2002 r. o minimalnym wynagrodzeniu za </a:t>
            </a:r>
            <a:r>
              <a:rPr lang="pl-PL" sz="2000" dirty="0" smtClean="0"/>
              <a:t>pracę.</a:t>
            </a:r>
          </a:p>
          <a:p>
            <a:pPr marL="276860" indent="0" algn="just">
              <a:buNone/>
            </a:pPr>
            <a:endParaRPr lang="pl-PL" sz="800" dirty="0" smtClean="0"/>
          </a:p>
          <a:p>
            <a:pPr algn="just"/>
            <a:r>
              <a:rPr lang="pl-PL" sz="2000" dirty="0"/>
              <a:t>r</a:t>
            </a:r>
            <a:r>
              <a:rPr lang="pl-PL" sz="2000" dirty="0" smtClean="0"/>
              <a:t>ekompensatę</a:t>
            </a:r>
            <a:r>
              <a:rPr lang="pl-PL" sz="2000" dirty="0"/>
              <a:t>, przysługującą członkowi ochotniczej straży pożarnej niewłączonej do krajowego systemu ratowniczo-gaśniczego, ustala i wypłaca podmiot ponoszący koszty funkcjonowania jednostki ochrony przeciwpożarowej jako zadanie zlecone z zakresu administracji rządowej. </a:t>
            </a:r>
            <a:endParaRPr lang="pl-PL" sz="2000" dirty="0" smtClean="0"/>
          </a:p>
          <a:p>
            <a:pPr marL="276860" indent="0" algn="just">
              <a:buNone/>
            </a:pPr>
            <a:endParaRPr lang="pl-PL" sz="800" dirty="0" smtClean="0"/>
          </a:p>
          <a:p>
            <a:pPr algn="just"/>
            <a:r>
              <a:rPr lang="pl-PL" sz="2000" dirty="0"/>
              <a:t>r</a:t>
            </a:r>
            <a:r>
              <a:rPr lang="pl-PL" sz="2000" dirty="0" smtClean="0"/>
              <a:t>ekompensatę</a:t>
            </a:r>
            <a:r>
              <a:rPr lang="pl-PL" sz="2000" dirty="0"/>
              <a:t>, przysługującą członkowi ochotniczej straży pożarnej włączonej do krajowego systemu ratowniczo-gaśniczego, ustala i wypłaca właściwy komendant wojewódzki Państwowej Straży Pożarnej. </a:t>
            </a:r>
            <a:endParaRPr lang="pl-PL" sz="2000" dirty="0" smtClean="0"/>
          </a:p>
          <a:p>
            <a:pPr marL="276860" indent="0" algn="just">
              <a:buNone/>
            </a:pPr>
            <a:endParaRPr lang="pl-PL" sz="800" dirty="0" smtClean="0"/>
          </a:p>
          <a:p>
            <a:pPr algn="just"/>
            <a:r>
              <a:rPr lang="pl-PL" sz="2000" dirty="0"/>
              <a:t>w</a:t>
            </a:r>
            <a:r>
              <a:rPr lang="pl-PL" sz="2000" dirty="0" smtClean="0"/>
              <a:t> </a:t>
            </a:r>
            <a:r>
              <a:rPr lang="pl-PL" sz="2000" dirty="0"/>
              <a:t>przypadku gdy członkowi ochotniczej straży pożarnej przysługiwałaby rekompensata przyznana w wysokości wyższej niż otrzymane wynagrodzenie albo otrzymany zasiłek chorobowy albo świadczenie rehabilitacyjne, na jego wniosek, wypłaca się wyrównanie do wysokości rekompensaty. </a:t>
            </a:r>
            <a:endParaRPr lang="pl-PL" sz="2000" dirty="0" smtClean="0"/>
          </a:p>
        </p:txBody>
      </p:sp>
    </p:spTree>
    <p:extLst>
      <p:ext uri="{BB962C8B-B14F-4D97-AF65-F5344CB8AC3E}">
        <p14:creationId xmlns:p14="http://schemas.microsoft.com/office/powerpoint/2010/main" val="943385490"/>
      </p:ext>
    </p:extLst>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1331640" y="250031"/>
            <a:ext cx="7128792" cy="874712"/>
          </a:xfrm>
          <a:prstGeom prst="rect">
            <a:avLst/>
          </a:prstGeom>
          <a:noFill/>
          <a:ln>
            <a:noFill/>
          </a:ln>
        </p:spPr>
        <p:txBody>
          <a:bodyPr lIns="91425" tIns="45700" rIns="45700" bIns="45700" anchor="ctr" anchorCtr="0">
            <a:noAutofit/>
          </a:bodyPr>
          <a:lstStyle/>
          <a:p>
            <a:pPr algn="ctr"/>
            <a:r>
              <a:rPr lang="pl-PL" sz="2520" b="1" i="1" u="none" strike="noStrike" cap="none" dirty="0">
                <a:solidFill>
                  <a:srgbClr val="FF0000"/>
                </a:solidFill>
                <a:latin typeface="Calibri"/>
                <a:ea typeface="Calibri"/>
                <a:cs typeface="Calibri"/>
                <a:sym typeface="Calibri"/>
              </a:rPr>
              <a:t/>
            </a:r>
            <a:br>
              <a:rPr lang="pl-PL" sz="2520" b="1" i="1" u="none" strike="noStrike" cap="none" dirty="0">
                <a:solidFill>
                  <a:srgbClr val="FF0000"/>
                </a:solidFill>
                <a:latin typeface="Calibri"/>
                <a:ea typeface="Calibri"/>
                <a:cs typeface="Calibri"/>
                <a:sym typeface="Calibri"/>
              </a:rPr>
            </a:br>
            <a:r>
              <a:rPr lang="pl-PL" sz="2800" dirty="0" smtClean="0"/>
              <a:t>Istota bezpieczeństwa i higieny pracy</a:t>
            </a:r>
            <a:r>
              <a:rPr lang="pl-PL" sz="2800" dirty="0"/>
              <a:t/>
            </a:r>
            <a:br>
              <a:rPr lang="pl-PL" sz="2800" dirty="0"/>
            </a:br>
            <a:endParaRPr lang="pl-PL" sz="2520" b="1" i="0" u="none" strike="noStrike" cap="none" dirty="0">
              <a:solidFill>
                <a:srgbClr val="FFC700"/>
              </a:solidFill>
              <a:latin typeface="Calibri"/>
              <a:ea typeface="Calibri"/>
              <a:cs typeface="Calibri"/>
              <a:sym typeface="Calibri"/>
            </a:endParaRPr>
          </a:p>
        </p:txBody>
      </p:sp>
      <p:sp>
        <p:nvSpPr>
          <p:cNvPr id="135" name="Shape 135"/>
          <p:cNvSpPr/>
          <p:nvPr/>
        </p:nvSpPr>
        <p:spPr>
          <a:xfrm>
            <a:off x="272507" y="1636811"/>
            <a:ext cx="8287022" cy="1035574"/>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136" name="Shape 136"/>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spcBef>
                <a:spcPts val="0"/>
              </a:spcBef>
              <a:buSzPct val="25000"/>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4</a:t>
            </a:fld>
            <a:endParaRPr lang="pl-PL" sz="1400" b="0" i="0" u="none" strike="noStrike" cap="none">
              <a:solidFill>
                <a:schemeClr val="lt1"/>
              </a:solidFill>
              <a:latin typeface="Calibri"/>
              <a:ea typeface="Calibri"/>
              <a:cs typeface="Calibri"/>
              <a:sym typeface="Calibri"/>
            </a:endParaRPr>
          </a:p>
        </p:txBody>
      </p:sp>
      <p:sp>
        <p:nvSpPr>
          <p:cNvPr id="137" name="Shape 137"/>
          <p:cNvSpPr txBox="1">
            <a:spLocks noGrp="1"/>
          </p:cNvSpPr>
          <p:nvPr>
            <p:ph type="body" idx="2"/>
          </p:nvPr>
        </p:nvSpPr>
        <p:spPr>
          <a:xfrm>
            <a:off x="272507" y="1570878"/>
            <a:ext cx="8691981" cy="4666434"/>
          </a:xfrm>
          <a:prstGeom prst="rect">
            <a:avLst/>
          </a:prstGeom>
          <a:noFill/>
          <a:ln>
            <a:noFill/>
          </a:ln>
        </p:spPr>
        <p:txBody>
          <a:bodyPr lIns="54850" tIns="91425" rIns="91425" bIns="45700" anchor="t" anchorCtr="0">
            <a:noAutofit/>
          </a:bodyPr>
          <a:lstStyle/>
          <a:p>
            <a:pPr marL="276860" indent="0">
              <a:buNone/>
            </a:pPr>
            <a:endParaRPr lang="pl-PL" sz="800" dirty="0"/>
          </a:p>
          <a:p>
            <a:pPr algn="just"/>
            <a:endParaRPr lang="pl-PL" sz="2000" dirty="0">
              <a:solidFill>
                <a:schemeClr val="tx1"/>
              </a:solidFill>
            </a:endParaRPr>
          </a:p>
          <a:p>
            <a:pPr marL="114300" indent="0">
              <a:buNone/>
            </a:pPr>
            <a:endParaRPr lang="pl-PL" sz="2000" b="0" i="0" u="none" strike="noStrike" cap="none" dirty="0">
              <a:solidFill>
                <a:schemeClr val="dk1"/>
              </a:solidFill>
              <a:latin typeface="Arial"/>
              <a:ea typeface="Arial"/>
              <a:cs typeface="Arial"/>
              <a:sym typeface="Arial"/>
            </a:endParaRPr>
          </a:p>
        </p:txBody>
      </p:sp>
      <p:pic>
        <p:nvPicPr>
          <p:cNvPr id="141" name="Shape 141"/>
          <p:cNvPicPr preferRelativeResize="0"/>
          <p:nvPr/>
        </p:nvPicPr>
        <p:blipFill rotWithShape="1">
          <a:blip r:embed="rId3">
            <a:alphaModFix/>
          </a:blip>
          <a:srcRect/>
          <a:stretch/>
        </p:blipFill>
        <p:spPr>
          <a:xfrm>
            <a:off x="282438" y="254968"/>
            <a:ext cx="822215" cy="935708"/>
          </a:xfrm>
          <a:prstGeom prst="rect">
            <a:avLst/>
          </a:prstGeom>
          <a:noFill/>
          <a:ln>
            <a:noFill/>
          </a:ln>
        </p:spPr>
      </p:pic>
      <p:sp>
        <p:nvSpPr>
          <p:cNvPr id="9" name="Symbol zastępczy zawartości 2"/>
          <p:cNvSpPr txBox="1">
            <a:spLocks/>
          </p:cNvSpPr>
          <p:nvPr/>
        </p:nvSpPr>
        <p:spPr>
          <a:xfrm>
            <a:off x="457200" y="1484784"/>
            <a:ext cx="8229600" cy="4970024"/>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438912" marR="0" lvl="0" indent="-162052" algn="l" rtl="0">
              <a:lnSpc>
                <a:spcPct val="100000"/>
              </a:lnSpc>
              <a:spcBef>
                <a:spcPts val="0"/>
              </a:spcBef>
              <a:spcAft>
                <a:spcPts val="0"/>
              </a:spcAft>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114300" algn="l" rtl="0">
              <a:lnSpc>
                <a:spcPct val="100000"/>
              </a:lnSpc>
              <a:spcBef>
                <a:spcPts val="560"/>
              </a:spcBef>
              <a:spcAft>
                <a:spcPts val="0"/>
              </a:spcAft>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82296" algn="l" rtl="0">
              <a:lnSpc>
                <a:spcPct val="100000"/>
              </a:lnSpc>
              <a:spcBef>
                <a:spcPts val="480"/>
              </a:spcBef>
              <a:spcAft>
                <a:spcPts val="0"/>
              </a:spcAft>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0452" algn="l" rtl="0">
              <a:lnSpc>
                <a:spcPct val="100000"/>
              </a:lnSpc>
              <a:spcBef>
                <a:spcPts val="400"/>
              </a:spcBef>
              <a:spcAft>
                <a:spcPts val="0"/>
              </a:spcAft>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67564"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5532"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762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74167"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72135"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pPr>
              <a:buFont typeface="Noto Sans Symbols"/>
              <a:buNone/>
            </a:pPr>
            <a:r>
              <a:rPr lang="pl-PL" sz="2400" b="1" u="sng" dirty="0" smtClean="0">
                <a:solidFill>
                  <a:schemeClr val="tx1"/>
                </a:solidFill>
              </a:rPr>
              <a:t>Przepisy</a:t>
            </a:r>
          </a:p>
          <a:p>
            <a:pPr>
              <a:buFont typeface="Noto Sans Symbols"/>
              <a:buNone/>
            </a:pPr>
            <a:endParaRPr lang="pl-PL" sz="800" dirty="0" smtClean="0"/>
          </a:p>
          <a:p>
            <a:pPr algn="just"/>
            <a:r>
              <a:rPr lang="pl-PL" sz="2000" dirty="0" smtClean="0"/>
              <a:t>Przepisy bhp to zbiór nakazów i zakazów określających organizacyjne i techniczne warunki zapewniające bezpieczeństwo pracy strażaka podczas realizacji działań statutowych.</a:t>
            </a:r>
          </a:p>
          <a:p>
            <a:endParaRPr lang="pl-PL" sz="800" dirty="0" smtClean="0"/>
          </a:p>
          <a:p>
            <a:pPr algn="just"/>
            <a:r>
              <a:rPr lang="pl-PL" sz="2000" dirty="0" smtClean="0"/>
              <a:t>Znajomość </a:t>
            </a:r>
            <a:r>
              <a:rPr lang="pl-PL" sz="2000" dirty="0" smtClean="0">
                <a:solidFill>
                  <a:schemeClr val="tx1"/>
                </a:solidFill>
              </a:rPr>
              <a:t>obowiązujących</a:t>
            </a:r>
            <a:r>
              <a:rPr lang="pl-PL" sz="2000" dirty="0" smtClean="0"/>
              <a:t> przepisów i zasad bhp, oraz uzupełnianie tej wiedzy </a:t>
            </a:r>
            <a:r>
              <a:rPr lang="pl-PL" sz="2000" dirty="0" smtClean="0">
                <a:solidFill>
                  <a:schemeClr val="tx1"/>
                </a:solidFill>
              </a:rPr>
              <a:t>jest</a:t>
            </a:r>
            <a:r>
              <a:rPr lang="pl-PL" sz="2000" dirty="0" smtClean="0"/>
              <a:t> podstawowym i niezbędnym warunkiem zapewnienia bezpieczeństwa własnego, współpracowników i otoczenia.</a:t>
            </a:r>
          </a:p>
          <a:p>
            <a:pPr algn="just"/>
            <a:endParaRPr lang="pl-PL" sz="800" dirty="0" smtClean="0"/>
          </a:p>
          <a:p>
            <a:pPr algn="just"/>
            <a:r>
              <a:rPr lang="pl-PL" sz="2000" dirty="0"/>
              <a:t> </a:t>
            </a:r>
            <a:r>
              <a:rPr lang="pl-PL" sz="2000" dirty="0" smtClean="0"/>
              <a:t>Niezbędnym </a:t>
            </a:r>
            <a:r>
              <a:rPr lang="pl-PL" sz="2000" dirty="0"/>
              <a:t>i jednym z podstawowych warunków zapewniających bezpieczeństwo strażaków jest ich </a:t>
            </a:r>
            <a:r>
              <a:rPr lang="pl-PL" sz="2000" b="1" dirty="0"/>
              <a:t>zdyscyplinowanie. </a:t>
            </a:r>
            <a:endParaRPr lang="pl-PL" sz="2000" b="1" dirty="0" smtClean="0"/>
          </a:p>
          <a:p>
            <a:pPr algn="just"/>
            <a:endParaRPr lang="pl-PL" sz="800" b="1" dirty="0" smtClean="0"/>
          </a:p>
          <a:p>
            <a:pPr algn="just"/>
            <a:r>
              <a:rPr lang="pl-PL" sz="2000" b="1" dirty="0"/>
              <a:t> </a:t>
            </a:r>
            <a:r>
              <a:rPr lang="pl-PL" sz="2000" b="1" dirty="0" smtClean="0"/>
              <a:t>Dyscyplina </a:t>
            </a:r>
            <a:r>
              <a:rPr lang="pl-PL" sz="2000" dirty="0"/>
              <a:t>polega przede wszystkim na doskonałej znajomości swoich obowiązków, przestrzeganiu obowiązujących przepisów i zasad bhp oraz wypełnianiu poleceń i nakazów przełożonych.</a:t>
            </a:r>
          </a:p>
          <a:p>
            <a:endParaRPr lang="pl-PL" sz="2000" dirty="0"/>
          </a:p>
        </p:txBody>
      </p:sp>
    </p:spTree>
    <p:extLst>
      <p:ext uri="{BB962C8B-B14F-4D97-AF65-F5344CB8AC3E}">
        <p14:creationId xmlns:p14="http://schemas.microsoft.com/office/powerpoint/2010/main" val="1989340526"/>
      </p:ext>
    </p:extLst>
  </p:cSld>
  <p:clrMapOvr>
    <a:masterClrMapping/>
  </p:clrMapOvr>
  <p:transition spd="slow">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1331640" y="250031"/>
            <a:ext cx="7128792" cy="874712"/>
          </a:xfrm>
          <a:prstGeom prst="rect">
            <a:avLst/>
          </a:prstGeom>
          <a:noFill/>
          <a:ln>
            <a:noFill/>
          </a:ln>
        </p:spPr>
        <p:txBody>
          <a:bodyPr lIns="91425" tIns="45700" rIns="45700" bIns="45700" anchor="ctr" anchorCtr="0">
            <a:noAutofit/>
          </a:bodyPr>
          <a:lstStyle/>
          <a:p>
            <a:pPr algn="ctr"/>
            <a:r>
              <a:rPr lang="pl-PL" sz="2800" dirty="0" smtClean="0"/>
              <a:t>BHP w ustawie o ochronie przeciwpożarowej</a:t>
            </a:r>
            <a:endParaRPr lang="pl-PL" sz="2520" b="1" i="0" u="none" strike="noStrike" cap="none" dirty="0">
              <a:solidFill>
                <a:srgbClr val="FFC700"/>
              </a:solidFill>
              <a:latin typeface="Calibri"/>
              <a:ea typeface="Calibri"/>
              <a:cs typeface="Calibri"/>
              <a:sym typeface="Calibri"/>
            </a:endParaRPr>
          </a:p>
        </p:txBody>
      </p:sp>
      <p:sp>
        <p:nvSpPr>
          <p:cNvPr id="135" name="Shape 135"/>
          <p:cNvSpPr/>
          <p:nvPr/>
        </p:nvSpPr>
        <p:spPr>
          <a:xfrm>
            <a:off x="272507" y="1636811"/>
            <a:ext cx="8287022" cy="1035574"/>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136" name="Shape 136"/>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spcBef>
                <a:spcPts val="0"/>
              </a:spcBef>
              <a:buSzPct val="25000"/>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40</a:t>
            </a:fld>
            <a:endParaRPr lang="pl-PL" sz="1400" b="0" i="0" u="none" strike="noStrike" cap="none">
              <a:solidFill>
                <a:schemeClr val="lt1"/>
              </a:solidFill>
              <a:latin typeface="Calibri"/>
              <a:ea typeface="Calibri"/>
              <a:cs typeface="Calibri"/>
              <a:sym typeface="Calibri"/>
            </a:endParaRPr>
          </a:p>
        </p:txBody>
      </p:sp>
      <p:sp>
        <p:nvSpPr>
          <p:cNvPr id="137" name="Shape 137"/>
          <p:cNvSpPr txBox="1">
            <a:spLocks noGrp="1"/>
          </p:cNvSpPr>
          <p:nvPr>
            <p:ph type="body" idx="2"/>
          </p:nvPr>
        </p:nvSpPr>
        <p:spPr>
          <a:xfrm>
            <a:off x="272507" y="1570878"/>
            <a:ext cx="8691981" cy="4666434"/>
          </a:xfrm>
          <a:prstGeom prst="rect">
            <a:avLst/>
          </a:prstGeom>
          <a:noFill/>
          <a:ln>
            <a:noFill/>
          </a:ln>
        </p:spPr>
        <p:txBody>
          <a:bodyPr lIns="54850" tIns="91425" rIns="91425" bIns="45700" anchor="t" anchorCtr="0">
            <a:noAutofit/>
          </a:bodyPr>
          <a:lstStyle/>
          <a:p>
            <a:pPr marL="276860" indent="0">
              <a:buNone/>
            </a:pPr>
            <a:endParaRPr lang="pl-PL" sz="800" dirty="0"/>
          </a:p>
          <a:p>
            <a:pPr algn="just"/>
            <a:endParaRPr lang="pl-PL" sz="2000" dirty="0">
              <a:solidFill>
                <a:schemeClr val="tx1"/>
              </a:solidFill>
            </a:endParaRPr>
          </a:p>
          <a:p>
            <a:pPr marL="114300" indent="0">
              <a:buNone/>
            </a:pPr>
            <a:endParaRPr lang="pl-PL" sz="2000" b="0" i="0" u="none" strike="noStrike" cap="none" dirty="0">
              <a:solidFill>
                <a:schemeClr val="dk1"/>
              </a:solidFill>
              <a:latin typeface="Arial"/>
              <a:ea typeface="Arial"/>
              <a:cs typeface="Arial"/>
              <a:sym typeface="Arial"/>
            </a:endParaRPr>
          </a:p>
        </p:txBody>
      </p:sp>
      <p:pic>
        <p:nvPicPr>
          <p:cNvPr id="141" name="Shape 141"/>
          <p:cNvPicPr preferRelativeResize="0"/>
          <p:nvPr/>
        </p:nvPicPr>
        <p:blipFill rotWithShape="1">
          <a:blip r:embed="rId3">
            <a:alphaModFix/>
          </a:blip>
          <a:srcRect/>
          <a:stretch/>
        </p:blipFill>
        <p:spPr>
          <a:xfrm>
            <a:off x="282438" y="254968"/>
            <a:ext cx="822215" cy="935708"/>
          </a:xfrm>
          <a:prstGeom prst="rect">
            <a:avLst/>
          </a:prstGeom>
          <a:noFill/>
          <a:ln>
            <a:noFill/>
          </a:ln>
        </p:spPr>
      </p:pic>
      <p:sp>
        <p:nvSpPr>
          <p:cNvPr id="8" name="Symbol zastępczy zawartości 2"/>
          <p:cNvSpPr txBox="1">
            <a:spLocks/>
          </p:cNvSpPr>
          <p:nvPr/>
        </p:nvSpPr>
        <p:spPr>
          <a:xfrm>
            <a:off x="107504" y="1484784"/>
            <a:ext cx="8856983" cy="5184575"/>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438912" marR="0" lvl="0" indent="-162052" algn="l" rtl="0">
              <a:lnSpc>
                <a:spcPct val="100000"/>
              </a:lnSpc>
              <a:spcBef>
                <a:spcPts val="0"/>
              </a:spcBef>
              <a:spcAft>
                <a:spcPts val="0"/>
              </a:spcAft>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114300" algn="l" rtl="0">
              <a:lnSpc>
                <a:spcPct val="100000"/>
              </a:lnSpc>
              <a:spcBef>
                <a:spcPts val="560"/>
              </a:spcBef>
              <a:spcAft>
                <a:spcPts val="0"/>
              </a:spcAft>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82296" algn="l" rtl="0">
              <a:lnSpc>
                <a:spcPct val="100000"/>
              </a:lnSpc>
              <a:spcBef>
                <a:spcPts val="480"/>
              </a:spcBef>
              <a:spcAft>
                <a:spcPts val="0"/>
              </a:spcAft>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0452" algn="l" rtl="0">
              <a:lnSpc>
                <a:spcPct val="100000"/>
              </a:lnSpc>
              <a:spcBef>
                <a:spcPts val="400"/>
              </a:spcBef>
              <a:spcAft>
                <a:spcPts val="0"/>
              </a:spcAft>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67564"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5532"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762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74167"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72135"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pPr marL="276860" indent="0" algn="just">
              <a:buNone/>
            </a:pPr>
            <a:endParaRPr lang="pl-PL" sz="800" b="1" dirty="0" smtClean="0"/>
          </a:p>
          <a:p>
            <a:pPr algn="just"/>
            <a:r>
              <a:rPr lang="pl-PL" sz="2000" i="1" dirty="0" smtClean="0"/>
              <a:t> </a:t>
            </a:r>
            <a:r>
              <a:rPr lang="pl-PL" sz="2000" dirty="0" smtClean="0"/>
              <a:t>rekompensata </a:t>
            </a:r>
            <a:r>
              <a:rPr lang="pl-PL" sz="2000" dirty="0"/>
              <a:t>wypłacana jest za okres niezdolności do pracy, lecz nie dłużej niż przez okres łącznego pobierania zasiłku chorobowego i świadczenia rehabilitacyjnego na podstawie przepisów ustawy o świadczeniach pieniężnych z ubezpieczenia społecznego w razie choroby i macierzyństwa. </a:t>
            </a:r>
            <a:endParaRPr lang="pl-PL" sz="2000" dirty="0" smtClean="0"/>
          </a:p>
          <a:p>
            <a:pPr marL="276860" indent="0" algn="just">
              <a:buNone/>
            </a:pPr>
            <a:endParaRPr lang="pl-PL" sz="800" dirty="0" smtClean="0"/>
          </a:p>
          <a:p>
            <a:pPr algn="just"/>
            <a:r>
              <a:rPr lang="pl-PL" sz="2000" dirty="0"/>
              <a:t>m</a:t>
            </a:r>
            <a:r>
              <a:rPr lang="pl-PL" sz="2000" dirty="0" smtClean="0"/>
              <a:t>inister </a:t>
            </a:r>
            <a:r>
              <a:rPr lang="pl-PL" sz="2000" dirty="0"/>
              <a:t>właściwy do spraw wewnętrznych określi, w drodze rozporządzenia, tryb przyznawania rekompensaty oraz wyrównania, </a:t>
            </a:r>
            <a:r>
              <a:rPr lang="pl-PL" sz="2000" dirty="0" smtClean="0"/>
              <a:t>wzór </a:t>
            </a:r>
            <a:r>
              <a:rPr lang="pl-PL" sz="2000" dirty="0"/>
              <a:t>wniosków o ustalenie prawa do rekompensaty i wyrównania oraz dokumenty stanowiące podstawę do ich ustalenia i wypłaty, kierując </a:t>
            </a:r>
            <a:r>
              <a:rPr lang="pl-PL" sz="2000" dirty="0" smtClean="0"/>
              <a:t>się</a:t>
            </a:r>
            <a:r>
              <a:rPr lang="pl-PL" sz="2000" dirty="0"/>
              <a:t> </a:t>
            </a:r>
            <a:r>
              <a:rPr lang="pl-PL" sz="2000" dirty="0" smtClean="0"/>
              <a:t>koniecznością </a:t>
            </a:r>
            <a:r>
              <a:rPr lang="pl-PL" sz="2000" dirty="0"/>
              <a:t>ujednolicenia procedur oraz zapewnienia sprawnej realizacji przyznawania rekompensaty oraz wyrównania, a także biorąc pod uwagę dokumenty zgromadzone w toku postępowania o </a:t>
            </a:r>
            <a:r>
              <a:rPr lang="pl-PL" sz="2000" dirty="0" smtClean="0"/>
              <a:t>odszkodowanie</a:t>
            </a:r>
            <a:r>
              <a:rPr lang="pl-PL" sz="2000" dirty="0"/>
              <a:t>.</a:t>
            </a:r>
            <a:endParaRPr lang="pl-PL" sz="2000" dirty="0" smtClean="0"/>
          </a:p>
        </p:txBody>
      </p:sp>
    </p:spTree>
    <p:extLst>
      <p:ext uri="{BB962C8B-B14F-4D97-AF65-F5344CB8AC3E}">
        <p14:creationId xmlns:p14="http://schemas.microsoft.com/office/powerpoint/2010/main" val="3689703610"/>
      </p:ext>
    </p:extLst>
  </p:cSld>
  <p:clrMapOvr>
    <a:masterClrMapping/>
  </p:clrMapOvr>
  <p:transition spd="slow">
    <p:cu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1331640" y="250031"/>
            <a:ext cx="7128792" cy="874712"/>
          </a:xfrm>
          <a:prstGeom prst="rect">
            <a:avLst/>
          </a:prstGeom>
          <a:noFill/>
          <a:ln>
            <a:noFill/>
          </a:ln>
        </p:spPr>
        <p:txBody>
          <a:bodyPr lIns="91425" tIns="45700" rIns="45700" bIns="45700" anchor="ctr" anchorCtr="0">
            <a:noAutofit/>
          </a:bodyPr>
          <a:lstStyle/>
          <a:p>
            <a:pPr algn="ctr"/>
            <a:r>
              <a:rPr lang="pl-PL" sz="2800" dirty="0"/>
              <a:t>Profilaktyczna opieka lekarska</a:t>
            </a:r>
            <a:endParaRPr lang="pl-PL" sz="2520" b="1" i="0" u="none" strike="noStrike" cap="none" dirty="0">
              <a:solidFill>
                <a:srgbClr val="FFC700"/>
              </a:solidFill>
              <a:latin typeface="Calibri"/>
              <a:ea typeface="Calibri"/>
              <a:cs typeface="Calibri"/>
              <a:sym typeface="Calibri"/>
            </a:endParaRPr>
          </a:p>
        </p:txBody>
      </p:sp>
      <p:sp>
        <p:nvSpPr>
          <p:cNvPr id="135" name="Shape 135"/>
          <p:cNvSpPr/>
          <p:nvPr/>
        </p:nvSpPr>
        <p:spPr>
          <a:xfrm>
            <a:off x="272507" y="1636811"/>
            <a:ext cx="8287022" cy="1035574"/>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136" name="Shape 136"/>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spcBef>
                <a:spcPts val="0"/>
              </a:spcBef>
              <a:buSzPct val="25000"/>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41</a:t>
            </a:fld>
            <a:endParaRPr lang="pl-PL" sz="1400" b="0" i="0" u="none" strike="noStrike" cap="none">
              <a:solidFill>
                <a:schemeClr val="lt1"/>
              </a:solidFill>
              <a:latin typeface="Calibri"/>
              <a:ea typeface="Calibri"/>
              <a:cs typeface="Calibri"/>
              <a:sym typeface="Calibri"/>
            </a:endParaRPr>
          </a:p>
        </p:txBody>
      </p:sp>
      <p:sp>
        <p:nvSpPr>
          <p:cNvPr id="137" name="Shape 137"/>
          <p:cNvSpPr txBox="1">
            <a:spLocks noGrp="1"/>
          </p:cNvSpPr>
          <p:nvPr>
            <p:ph type="body" idx="2"/>
          </p:nvPr>
        </p:nvSpPr>
        <p:spPr>
          <a:xfrm>
            <a:off x="272507" y="1570878"/>
            <a:ext cx="8691981" cy="4666434"/>
          </a:xfrm>
          <a:prstGeom prst="rect">
            <a:avLst/>
          </a:prstGeom>
          <a:noFill/>
          <a:ln>
            <a:noFill/>
          </a:ln>
        </p:spPr>
        <p:txBody>
          <a:bodyPr lIns="54850" tIns="91425" rIns="91425" bIns="45700" anchor="t" anchorCtr="0">
            <a:noAutofit/>
          </a:bodyPr>
          <a:lstStyle/>
          <a:p>
            <a:pPr marL="276860" indent="0">
              <a:buNone/>
            </a:pPr>
            <a:endParaRPr lang="pl-PL" sz="800" dirty="0"/>
          </a:p>
          <a:p>
            <a:pPr algn="just"/>
            <a:endParaRPr lang="pl-PL" sz="2000" dirty="0">
              <a:solidFill>
                <a:schemeClr val="tx1"/>
              </a:solidFill>
            </a:endParaRPr>
          </a:p>
          <a:p>
            <a:pPr marL="114300" indent="0">
              <a:buNone/>
            </a:pPr>
            <a:endParaRPr lang="pl-PL" sz="2000" b="0" i="0" u="none" strike="noStrike" cap="none" dirty="0">
              <a:solidFill>
                <a:schemeClr val="dk1"/>
              </a:solidFill>
              <a:latin typeface="Arial"/>
              <a:ea typeface="Arial"/>
              <a:cs typeface="Arial"/>
              <a:sym typeface="Arial"/>
            </a:endParaRPr>
          </a:p>
        </p:txBody>
      </p:sp>
      <p:pic>
        <p:nvPicPr>
          <p:cNvPr id="141" name="Shape 141"/>
          <p:cNvPicPr preferRelativeResize="0"/>
          <p:nvPr/>
        </p:nvPicPr>
        <p:blipFill rotWithShape="1">
          <a:blip r:embed="rId3">
            <a:alphaModFix/>
          </a:blip>
          <a:srcRect/>
          <a:stretch/>
        </p:blipFill>
        <p:spPr>
          <a:xfrm>
            <a:off x="282438" y="254968"/>
            <a:ext cx="822215" cy="935708"/>
          </a:xfrm>
          <a:prstGeom prst="rect">
            <a:avLst/>
          </a:prstGeom>
          <a:noFill/>
          <a:ln>
            <a:noFill/>
          </a:ln>
        </p:spPr>
      </p:pic>
      <p:sp>
        <p:nvSpPr>
          <p:cNvPr id="9" name="Symbol zastępczy zawartości 2"/>
          <p:cNvSpPr txBox="1">
            <a:spLocks/>
          </p:cNvSpPr>
          <p:nvPr/>
        </p:nvSpPr>
        <p:spPr>
          <a:xfrm>
            <a:off x="0" y="1772816"/>
            <a:ext cx="9036496" cy="5085184"/>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438912" marR="0" lvl="0" indent="-162052" algn="l" rtl="0">
              <a:lnSpc>
                <a:spcPct val="100000"/>
              </a:lnSpc>
              <a:spcBef>
                <a:spcPts val="0"/>
              </a:spcBef>
              <a:spcAft>
                <a:spcPts val="0"/>
              </a:spcAft>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114300" algn="l" rtl="0">
              <a:lnSpc>
                <a:spcPct val="100000"/>
              </a:lnSpc>
              <a:spcBef>
                <a:spcPts val="560"/>
              </a:spcBef>
              <a:spcAft>
                <a:spcPts val="0"/>
              </a:spcAft>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82296" algn="l" rtl="0">
              <a:lnSpc>
                <a:spcPct val="100000"/>
              </a:lnSpc>
              <a:spcBef>
                <a:spcPts val="480"/>
              </a:spcBef>
              <a:spcAft>
                <a:spcPts val="0"/>
              </a:spcAft>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0452" algn="l" rtl="0">
              <a:lnSpc>
                <a:spcPct val="100000"/>
              </a:lnSpc>
              <a:spcBef>
                <a:spcPts val="400"/>
              </a:spcBef>
              <a:spcAft>
                <a:spcPts val="0"/>
              </a:spcAft>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67564"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5532"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762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74167"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72135"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pPr>
              <a:buFont typeface="Noto Sans Symbols"/>
              <a:buNone/>
            </a:pPr>
            <a:endParaRPr lang="pl-PL" sz="800" b="1" dirty="0" smtClean="0"/>
          </a:p>
          <a:p>
            <a:pPr algn="just">
              <a:buFont typeface="Noto Sans Symbols"/>
              <a:buNone/>
            </a:pPr>
            <a:r>
              <a:rPr lang="pl-PL" sz="2400" b="1" dirty="0" smtClean="0"/>
              <a:t>	„Członek OSP biorący bezpośredni udział w działaniach ratowniczych ma prawo do okresowych bezpłatnych badań lekarskich”</a:t>
            </a:r>
          </a:p>
          <a:p>
            <a:pPr algn="just">
              <a:buFont typeface="Noto Sans Symbols"/>
              <a:buNone/>
            </a:pPr>
            <a:r>
              <a:rPr lang="pl-PL" sz="2400" b="1" dirty="0" smtClean="0"/>
              <a:t>	</a:t>
            </a:r>
            <a:r>
              <a:rPr lang="pl-PL" sz="2000" dirty="0" smtClean="0"/>
              <a:t>Profilaktyczna opieka lekarska – podstawa prawna art. 28 pkt. 6 Ustawy z                  24 sierpnia 1991 r. o ochronie przeciwpożarowej</a:t>
            </a:r>
            <a:r>
              <a:rPr lang="pl-PL" sz="2400" dirty="0" smtClean="0"/>
              <a:t>	</a:t>
            </a:r>
          </a:p>
          <a:p>
            <a:pPr algn="just">
              <a:buFont typeface="Noto Sans Symbols"/>
              <a:buNone/>
            </a:pPr>
            <a:endParaRPr lang="pl-PL" sz="800" dirty="0" smtClean="0"/>
          </a:p>
          <a:p>
            <a:pPr algn="just"/>
            <a:r>
              <a:rPr lang="pl-PL" sz="2000" dirty="0" smtClean="0"/>
              <a:t>Badania lekarskie strażaków ochotników przeprowadzane są na koszt urzędu gminy</a:t>
            </a:r>
          </a:p>
          <a:p>
            <a:pPr algn="just">
              <a:buFont typeface="Noto Sans Symbols"/>
              <a:buNone/>
            </a:pPr>
            <a:endParaRPr lang="pl-PL" sz="800" dirty="0" smtClean="0"/>
          </a:p>
          <a:p>
            <a:pPr algn="just"/>
            <a:r>
              <a:rPr lang="pl-PL" sz="2000" dirty="0" smtClean="0"/>
              <a:t>Każdy strażak ma obowiązek poddawać się wstępnym i okresowym badaniom lekarskim i stosować się do wskazań lekarskich </a:t>
            </a:r>
            <a:r>
              <a:rPr lang="pl-PL" sz="2400" dirty="0" smtClean="0"/>
              <a:t>	</a:t>
            </a:r>
          </a:p>
          <a:p>
            <a:pPr algn="just">
              <a:buFont typeface="Noto Sans Symbols"/>
              <a:buNone/>
            </a:pPr>
            <a:r>
              <a:rPr lang="pl-PL" sz="2400" dirty="0" smtClean="0"/>
              <a:t>									</a:t>
            </a:r>
            <a:r>
              <a:rPr lang="pl-PL" sz="5400" dirty="0" smtClean="0"/>
              <a:t> </a:t>
            </a:r>
            <a:r>
              <a:rPr lang="pl-PL" sz="2400" dirty="0" smtClean="0"/>
              <a:t>							</a:t>
            </a:r>
            <a:endParaRPr lang="pl-PL" sz="9600" dirty="0" smtClean="0"/>
          </a:p>
        </p:txBody>
      </p:sp>
    </p:spTree>
    <p:extLst>
      <p:ext uri="{BB962C8B-B14F-4D97-AF65-F5344CB8AC3E}">
        <p14:creationId xmlns:p14="http://schemas.microsoft.com/office/powerpoint/2010/main" val="1332857488"/>
      </p:ext>
    </p:extLst>
  </p:cSld>
  <p:clrMapOvr>
    <a:masterClrMapping/>
  </p:clrMapOvr>
  <p:transition spd="slow">
    <p:cu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1331640" y="250031"/>
            <a:ext cx="7128792" cy="874712"/>
          </a:xfrm>
          <a:prstGeom prst="rect">
            <a:avLst/>
          </a:prstGeom>
          <a:noFill/>
          <a:ln>
            <a:noFill/>
          </a:ln>
        </p:spPr>
        <p:txBody>
          <a:bodyPr lIns="91425" tIns="45700" rIns="45700" bIns="45700" anchor="ctr" anchorCtr="0">
            <a:noAutofit/>
          </a:bodyPr>
          <a:lstStyle/>
          <a:p>
            <a:pPr algn="ctr"/>
            <a:r>
              <a:rPr lang="pl-PL" sz="2800" dirty="0" smtClean="0"/>
              <a:t>Przyczyny wypadków</a:t>
            </a:r>
            <a:endParaRPr lang="pl-PL" sz="2520" b="1" i="0" u="none" strike="noStrike" cap="none" dirty="0">
              <a:solidFill>
                <a:srgbClr val="FFC700"/>
              </a:solidFill>
              <a:latin typeface="Calibri"/>
              <a:ea typeface="Calibri"/>
              <a:cs typeface="Calibri"/>
              <a:sym typeface="Calibri"/>
            </a:endParaRPr>
          </a:p>
        </p:txBody>
      </p:sp>
      <p:sp>
        <p:nvSpPr>
          <p:cNvPr id="135" name="Shape 135"/>
          <p:cNvSpPr/>
          <p:nvPr/>
        </p:nvSpPr>
        <p:spPr>
          <a:xfrm>
            <a:off x="272507" y="1636811"/>
            <a:ext cx="8287022" cy="1035574"/>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136" name="Shape 136"/>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spcBef>
                <a:spcPts val="0"/>
              </a:spcBef>
              <a:buSzPct val="25000"/>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42</a:t>
            </a:fld>
            <a:endParaRPr lang="pl-PL" sz="1400" b="0" i="0" u="none" strike="noStrike" cap="none">
              <a:solidFill>
                <a:schemeClr val="lt1"/>
              </a:solidFill>
              <a:latin typeface="Calibri"/>
              <a:ea typeface="Calibri"/>
              <a:cs typeface="Calibri"/>
              <a:sym typeface="Calibri"/>
            </a:endParaRPr>
          </a:p>
        </p:txBody>
      </p:sp>
      <p:sp>
        <p:nvSpPr>
          <p:cNvPr id="137" name="Shape 137"/>
          <p:cNvSpPr txBox="1">
            <a:spLocks noGrp="1"/>
          </p:cNvSpPr>
          <p:nvPr>
            <p:ph type="body" idx="2"/>
          </p:nvPr>
        </p:nvSpPr>
        <p:spPr>
          <a:xfrm>
            <a:off x="272507" y="1570878"/>
            <a:ext cx="8691981" cy="4666434"/>
          </a:xfrm>
          <a:prstGeom prst="rect">
            <a:avLst/>
          </a:prstGeom>
          <a:noFill/>
          <a:ln>
            <a:noFill/>
          </a:ln>
        </p:spPr>
        <p:txBody>
          <a:bodyPr lIns="54850" tIns="91425" rIns="91425" bIns="45700" anchor="t" anchorCtr="0">
            <a:noAutofit/>
          </a:bodyPr>
          <a:lstStyle/>
          <a:p>
            <a:pPr marL="276860" indent="0">
              <a:buNone/>
            </a:pPr>
            <a:endParaRPr lang="pl-PL" sz="800" dirty="0"/>
          </a:p>
          <a:p>
            <a:pPr algn="just"/>
            <a:endParaRPr lang="pl-PL" sz="2000" dirty="0">
              <a:solidFill>
                <a:schemeClr val="tx1"/>
              </a:solidFill>
            </a:endParaRPr>
          </a:p>
          <a:p>
            <a:pPr marL="114300" indent="0">
              <a:buNone/>
            </a:pPr>
            <a:endParaRPr lang="pl-PL" sz="2000" b="0" i="0" u="none" strike="noStrike" cap="none" dirty="0">
              <a:solidFill>
                <a:schemeClr val="dk1"/>
              </a:solidFill>
              <a:latin typeface="Arial"/>
              <a:ea typeface="Arial"/>
              <a:cs typeface="Arial"/>
              <a:sym typeface="Arial"/>
            </a:endParaRPr>
          </a:p>
        </p:txBody>
      </p:sp>
      <p:pic>
        <p:nvPicPr>
          <p:cNvPr id="141" name="Shape 141"/>
          <p:cNvPicPr preferRelativeResize="0"/>
          <p:nvPr/>
        </p:nvPicPr>
        <p:blipFill rotWithShape="1">
          <a:blip r:embed="rId3">
            <a:alphaModFix/>
          </a:blip>
          <a:srcRect/>
          <a:stretch/>
        </p:blipFill>
        <p:spPr>
          <a:xfrm>
            <a:off x="282438" y="254968"/>
            <a:ext cx="822215" cy="935708"/>
          </a:xfrm>
          <a:prstGeom prst="rect">
            <a:avLst/>
          </a:prstGeom>
          <a:noFill/>
          <a:ln>
            <a:noFill/>
          </a:ln>
        </p:spPr>
      </p:pic>
      <p:sp>
        <p:nvSpPr>
          <p:cNvPr id="8" name="Symbol zastępczy zawartości 2"/>
          <p:cNvSpPr txBox="1">
            <a:spLocks/>
          </p:cNvSpPr>
          <p:nvPr/>
        </p:nvSpPr>
        <p:spPr>
          <a:xfrm>
            <a:off x="457200" y="1484784"/>
            <a:ext cx="8229600" cy="5112568"/>
          </a:xfrm>
          <a:prstGeom prst="rect">
            <a:avLst/>
          </a:prstGeom>
          <a:noFill/>
          <a:ln>
            <a:noFill/>
          </a:ln>
        </p:spPr>
        <p:txBody>
          <a:bodyPr lIns="91425" tIns="91425" rIns="91425" bIns="91425" anchor="t" anchorCtr="0">
            <a:normAutofit/>
          </a:bodyPr>
          <a:lstStyle>
            <a:defPPr marR="0" lvl="0" algn="l" rtl="0">
              <a:lnSpc>
                <a:spcPct val="100000"/>
              </a:lnSpc>
              <a:spcBef>
                <a:spcPts val="0"/>
              </a:spcBef>
              <a:spcAft>
                <a:spcPts val="0"/>
              </a:spcAft>
            </a:defPPr>
            <a:lvl1pPr marL="438912" marR="0" lvl="0" indent="-162052" algn="l" rtl="0">
              <a:lnSpc>
                <a:spcPct val="100000"/>
              </a:lnSpc>
              <a:spcBef>
                <a:spcPts val="0"/>
              </a:spcBef>
              <a:spcAft>
                <a:spcPts val="0"/>
              </a:spcAft>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114300" algn="l" rtl="0">
              <a:lnSpc>
                <a:spcPct val="100000"/>
              </a:lnSpc>
              <a:spcBef>
                <a:spcPts val="560"/>
              </a:spcBef>
              <a:spcAft>
                <a:spcPts val="0"/>
              </a:spcAft>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82296" algn="l" rtl="0">
              <a:lnSpc>
                <a:spcPct val="100000"/>
              </a:lnSpc>
              <a:spcBef>
                <a:spcPts val="480"/>
              </a:spcBef>
              <a:spcAft>
                <a:spcPts val="0"/>
              </a:spcAft>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0452" algn="l" rtl="0">
              <a:lnSpc>
                <a:spcPct val="100000"/>
              </a:lnSpc>
              <a:spcBef>
                <a:spcPts val="400"/>
              </a:spcBef>
              <a:spcAft>
                <a:spcPts val="0"/>
              </a:spcAft>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67564"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5532"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762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74167"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72135"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pPr marL="0" indent="0" algn="just">
              <a:buFont typeface="Noto Sans Symbols"/>
              <a:buNone/>
            </a:pPr>
            <a:endParaRPr lang="pl-PL" sz="2400" b="1" u="sng" dirty="0" smtClean="0">
              <a:solidFill>
                <a:srgbClr val="92D050"/>
              </a:solidFill>
            </a:endParaRPr>
          </a:p>
          <a:p>
            <a:pPr marL="0" indent="0" algn="just">
              <a:buFont typeface="Noto Sans Symbols"/>
              <a:buNone/>
            </a:pPr>
            <a:endParaRPr lang="pl-PL" sz="2400" b="1" u="sng" dirty="0" smtClean="0">
              <a:solidFill>
                <a:srgbClr val="92D050"/>
              </a:solidFill>
            </a:endParaRPr>
          </a:p>
          <a:p>
            <a:pPr marL="0" indent="0" algn="just">
              <a:buFont typeface="Noto Sans Symbols"/>
              <a:buNone/>
            </a:pPr>
            <a:endParaRPr lang="pl-PL" sz="2400" b="1" u="sng" dirty="0">
              <a:solidFill>
                <a:srgbClr val="92D050"/>
              </a:solidFill>
            </a:endParaRPr>
          </a:p>
          <a:p>
            <a:pPr marL="0" indent="0" algn="just">
              <a:buFont typeface="Noto Sans Symbols"/>
              <a:buNone/>
            </a:pPr>
            <a:endParaRPr lang="pl-PL" sz="2400" b="1" u="sng" dirty="0" smtClean="0">
              <a:solidFill>
                <a:srgbClr val="92D050"/>
              </a:solidFill>
            </a:endParaRPr>
          </a:p>
          <a:p>
            <a:pPr marL="0" indent="0" algn="just">
              <a:buFont typeface="Noto Sans Symbols"/>
              <a:buNone/>
            </a:pPr>
            <a:endParaRPr lang="pl-PL" sz="2400" b="1" u="sng" dirty="0" smtClean="0">
              <a:solidFill>
                <a:srgbClr val="92D050"/>
              </a:solidFill>
            </a:endParaRPr>
          </a:p>
          <a:p>
            <a:pPr marL="0" indent="0" algn="just">
              <a:buFont typeface="Noto Sans Symbols"/>
              <a:buNone/>
            </a:pPr>
            <a:endParaRPr lang="pl-PL" sz="2400" b="1" dirty="0" smtClean="0">
              <a:solidFill>
                <a:srgbClr val="00B0F0"/>
              </a:solidFill>
            </a:endParaRPr>
          </a:p>
        </p:txBody>
      </p:sp>
      <p:sp>
        <p:nvSpPr>
          <p:cNvPr id="13" name="Strzałka w prawo 12"/>
          <p:cNvSpPr/>
          <p:nvPr/>
        </p:nvSpPr>
        <p:spPr>
          <a:xfrm>
            <a:off x="1979712" y="1669966"/>
            <a:ext cx="978408" cy="484632"/>
          </a:xfrm>
          <a:prstGeom prst="right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 name="Symbol zastępczy zawartości 2"/>
          <p:cNvSpPr txBox="1">
            <a:spLocks/>
          </p:cNvSpPr>
          <p:nvPr/>
        </p:nvSpPr>
        <p:spPr>
          <a:xfrm>
            <a:off x="272507" y="1636810"/>
            <a:ext cx="8414293" cy="5104557"/>
          </a:xfrm>
          <a:prstGeom prst="rect">
            <a:avLst/>
          </a:prstGeom>
          <a:noFill/>
          <a:ln>
            <a:noFill/>
          </a:ln>
        </p:spPr>
        <p:txBody>
          <a:bodyPr lIns="91425" tIns="91425" rIns="91425" bIns="91425" anchor="t" anchorCtr="0">
            <a:normAutofit fontScale="92500" lnSpcReduction="20000"/>
          </a:bodyPr>
          <a:lstStyle>
            <a:defPPr marR="0" lvl="0" algn="l" rtl="0">
              <a:lnSpc>
                <a:spcPct val="100000"/>
              </a:lnSpc>
              <a:spcBef>
                <a:spcPts val="0"/>
              </a:spcBef>
              <a:spcAft>
                <a:spcPts val="0"/>
              </a:spcAft>
            </a:defPPr>
            <a:lvl1pPr marL="438912" marR="0" lvl="0" indent="-162052" algn="l" rtl="0">
              <a:lnSpc>
                <a:spcPct val="100000"/>
              </a:lnSpc>
              <a:spcBef>
                <a:spcPts val="0"/>
              </a:spcBef>
              <a:spcAft>
                <a:spcPts val="0"/>
              </a:spcAft>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114300" algn="l" rtl="0">
              <a:lnSpc>
                <a:spcPct val="100000"/>
              </a:lnSpc>
              <a:spcBef>
                <a:spcPts val="560"/>
              </a:spcBef>
              <a:spcAft>
                <a:spcPts val="0"/>
              </a:spcAft>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82296" algn="l" rtl="0">
              <a:lnSpc>
                <a:spcPct val="100000"/>
              </a:lnSpc>
              <a:spcBef>
                <a:spcPts val="480"/>
              </a:spcBef>
              <a:spcAft>
                <a:spcPts val="0"/>
              </a:spcAft>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0452" algn="l" rtl="0">
              <a:lnSpc>
                <a:spcPct val="100000"/>
              </a:lnSpc>
              <a:spcBef>
                <a:spcPts val="400"/>
              </a:spcBef>
              <a:spcAft>
                <a:spcPts val="0"/>
              </a:spcAft>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67564"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5532"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762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74167"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72135"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pPr marL="0" indent="0" algn="just">
              <a:buFont typeface="Noto Sans Symbols"/>
              <a:buNone/>
            </a:pPr>
            <a:r>
              <a:rPr lang="pl-PL" sz="2400" b="1" dirty="0" smtClean="0">
                <a:solidFill>
                  <a:schemeClr val="tx1"/>
                </a:solidFill>
              </a:rPr>
              <a:t>Przyczyna</a:t>
            </a:r>
            <a:r>
              <a:rPr lang="pl-PL" sz="2400" b="1" dirty="0" smtClean="0">
                <a:solidFill>
                  <a:srgbClr val="00B0F0"/>
                </a:solidFill>
              </a:rPr>
              <a:t> 		</a:t>
            </a:r>
            <a:r>
              <a:rPr lang="pl-PL" sz="2400" b="1" dirty="0" smtClean="0">
                <a:solidFill>
                  <a:schemeClr val="tx1"/>
                </a:solidFill>
              </a:rPr>
              <a:t>rozwiązania techniczne</a:t>
            </a:r>
          </a:p>
          <a:p>
            <a:pPr marL="0" indent="0" algn="just">
              <a:buFont typeface="Noto Sans Symbols"/>
              <a:buNone/>
            </a:pPr>
            <a:r>
              <a:rPr lang="pl-PL" sz="2400" b="1" dirty="0" smtClean="0">
                <a:solidFill>
                  <a:schemeClr val="tx1"/>
                </a:solidFill>
              </a:rPr>
              <a:t> </a:t>
            </a:r>
            <a:endParaRPr lang="pl-PL" sz="1400" b="1" dirty="0" smtClean="0">
              <a:solidFill>
                <a:schemeClr val="tx1"/>
              </a:solidFill>
            </a:endParaRPr>
          </a:p>
          <a:p>
            <a:pPr algn="just"/>
            <a:r>
              <a:rPr lang="pl-PL" sz="2100" dirty="0"/>
              <a:t>Stosowanie ruchomych maszyn i ich części oraz pojazdów, w tym transportu drogowego, urządzeń dźwigowych, drabin, śliskich posadzek</a:t>
            </a:r>
            <a:r>
              <a:rPr lang="pl-PL" sz="2100" dirty="0" smtClean="0"/>
              <a:t>;</a:t>
            </a:r>
          </a:p>
          <a:p>
            <a:pPr marL="276860" indent="0" algn="just">
              <a:buNone/>
            </a:pPr>
            <a:endParaRPr lang="pl-PL" sz="800" dirty="0"/>
          </a:p>
          <a:p>
            <a:pPr algn="just"/>
            <a:r>
              <a:rPr lang="pl-PL" sz="2000" dirty="0"/>
              <a:t>Brak bezpiecznych rozwiązań technicznych – konieczność przebywania pracownika w strefie bezpośredniego zagrożenia</a:t>
            </a:r>
            <a:r>
              <a:rPr lang="pl-PL" sz="2000" dirty="0" smtClean="0"/>
              <a:t>;</a:t>
            </a:r>
          </a:p>
          <a:p>
            <a:pPr marL="276860" indent="0" algn="just">
              <a:buNone/>
            </a:pPr>
            <a:endParaRPr lang="pl-PL" sz="800" dirty="0" smtClean="0"/>
          </a:p>
          <a:p>
            <a:pPr algn="just"/>
            <a:r>
              <a:rPr lang="pl-PL" sz="2000" dirty="0"/>
              <a:t> Zła konstrukcja środków technicznych małej mechanizacji do podnoszenia i przemieszczania ciężarów, np. przy ręcznym podnoszeniu ciężarów</a:t>
            </a:r>
            <a:r>
              <a:rPr lang="pl-PL" sz="2000" dirty="0" smtClean="0"/>
              <a:t>;</a:t>
            </a:r>
          </a:p>
          <a:p>
            <a:pPr marL="276860" indent="0" algn="just">
              <a:buNone/>
            </a:pPr>
            <a:endParaRPr lang="pl-PL" sz="900" dirty="0" smtClean="0"/>
          </a:p>
          <a:p>
            <a:pPr algn="just"/>
            <a:r>
              <a:rPr lang="pl-PL" sz="2000" dirty="0"/>
              <a:t> Zagrożenie urazowe krawędziami, ostrymi elementami tnącymi, szkłem (np. w narzędziach i maszynach do obróbki metali</a:t>
            </a:r>
            <a:r>
              <a:rPr lang="pl-PL" sz="2000" dirty="0" smtClean="0"/>
              <a:t>);</a:t>
            </a:r>
          </a:p>
          <a:p>
            <a:pPr marL="276860" indent="0" algn="just">
              <a:buNone/>
            </a:pPr>
            <a:endParaRPr lang="pl-PL" sz="800" dirty="0"/>
          </a:p>
          <a:p>
            <a:pPr algn="just"/>
            <a:r>
              <a:rPr lang="pl-PL" sz="2000" dirty="0"/>
              <a:t>Zły stan urządzeń technicznych (np. niedrożność zaworów bezpieczeństwa, korozja ścian zbiornika lub przewodu pod dużym ciśnieniem, zużycie lin nośnych, dźwigni</a:t>
            </a:r>
            <a:r>
              <a:rPr lang="pl-PL" sz="2000" dirty="0" smtClean="0"/>
              <a:t>);</a:t>
            </a:r>
          </a:p>
          <a:p>
            <a:pPr marL="276860" indent="0" algn="just">
              <a:buNone/>
            </a:pPr>
            <a:endParaRPr lang="pl-PL" sz="900" dirty="0" smtClean="0"/>
          </a:p>
          <a:p>
            <a:pPr algn="just"/>
            <a:r>
              <a:rPr lang="pl-PL" sz="2000" dirty="0"/>
              <a:t>Ryzyko porażenia prądem elektrycznym, pożaru i wybuchu pyłu, gazu lub substancji, napromieniowania jonizującego, uduszenia, ostrego zatrucia, oparzenia chemicznego itp</a:t>
            </a:r>
            <a:r>
              <a:rPr lang="pl-PL" sz="2000" dirty="0" smtClean="0"/>
              <a:t>.;</a:t>
            </a:r>
          </a:p>
          <a:p>
            <a:pPr marL="276860" indent="0" algn="just">
              <a:buNone/>
            </a:pPr>
            <a:endParaRPr lang="pl-PL" sz="900" dirty="0"/>
          </a:p>
          <a:p>
            <a:pPr algn="just"/>
            <a:r>
              <a:rPr lang="pl-PL" sz="2000" dirty="0"/>
              <a:t>Zagrożenie zbyt wysoką lub zbyt </a:t>
            </a:r>
            <a:r>
              <a:rPr lang="pl-PL" sz="2000" dirty="0" smtClean="0"/>
              <a:t>niską </a:t>
            </a:r>
            <a:r>
              <a:rPr lang="pl-PL" sz="2000" dirty="0"/>
              <a:t>temperaturą substancji lub przedmiotów;</a:t>
            </a:r>
          </a:p>
          <a:p>
            <a:pPr algn="just"/>
            <a:endParaRPr lang="pl-PL" sz="2000" dirty="0"/>
          </a:p>
          <a:p>
            <a:pPr algn="just"/>
            <a:endParaRPr lang="pl-PL" sz="2000" dirty="0"/>
          </a:p>
          <a:p>
            <a:pPr algn="just"/>
            <a:endParaRPr lang="pl-PL" sz="2000" dirty="0"/>
          </a:p>
          <a:p>
            <a:pPr marL="0" indent="0" algn="just">
              <a:buFont typeface="Noto Sans Symbols"/>
              <a:buNone/>
            </a:pPr>
            <a:endParaRPr lang="pl-PL" sz="2400" b="1" dirty="0" smtClean="0"/>
          </a:p>
        </p:txBody>
      </p:sp>
    </p:spTree>
    <p:extLst>
      <p:ext uri="{BB962C8B-B14F-4D97-AF65-F5344CB8AC3E}">
        <p14:creationId xmlns:p14="http://schemas.microsoft.com/office/powerpoint/2010/main" val="4189320160"/>
      </p:ext>
    </p:extLst>
  </p:cSld>
  <p:clrMapOvr>
    <a:masterClrMapping/>
  </p:clrMapOvr>
  <p:transition spd="slow">
    <p:cu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1331640" y="250031"/>
            <a:ext cx="7128792" cy="874712"/>
          </a:xfrm>
          <a:prstGeom prst="rect">
            <a:avLst/>
          </a:prstGeom>
          <a:noFill/>
          <a:ln>
            <a:noFill/>
          </a:ln>
        </p:spPr>
        <p:txBody>
          <a:bodyPr lIns="91425" tIns="45700" rIns="45700" bIns="45700" anchor="ctr" anchorCtr="0">
            <a:noAutofit/>
          </a:bodyPr>
          <a:lstStyle/>
          <a:p>
            <a:pPr algn="ctr"/>
            <a:r>
              <a:rPr lang="pl-PL" sz="2800" dirty="0" smtClean="0"/>
              <a:t>Przyczyny wypadków</a:t>
            </a:r>
            <a:endParaRPr lang="pl-PL" sz="2520" b="1" i="0" u="none" strike="noStrike" cap="none" dirty="0">
              <a:solidFill>
                <a:srgbClr val="FFC700"/>
              </a:solidFill>
              <a:latin typeface="Calibri"/>
              <a:ea typeface="Calibri"/>
              <a:cs typeface="Calibri"/>
              <a:sym typeface="Calibri"/>
            </a:endParaRPr>
          </a:p>
        </p:txBody>
      </p:sp>
      <p:sp>
        <p:nvSpPr>
          <p:cNvPr id="135" name="Shape 135"/>
          <p:cNvSpPr/>
          <p:nvPr/>
        </p:nvSpPr>
        <p:spPr>
          <a:xfrm>
            <a:off x="272507" y="1636811"/>
            <a:ext cx="8287022" cy="1035574"/>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136" name="Shape 136"/>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spcBef>
                <a:spcPts val="0"/>
              </a:spcBef>
              <a:buSzPct val="25000"/>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43</a:t>
            </a:fld>
            <a:endParaRPr lang="pl-PL" sz="1400" b="0" i="0" u="none" strike="noStrike" cap="none">
              <a:solidFill>
                <a:schemeClr val="lt1"/>
              </a:solidFill>
              <a:latin typeface="Calibri"/>
              <a:ea typeface="Calibri"/>
              <a:cs typeface="Calibri"/>
              <a:sym typeface="Calibri"/>
            </a:endParaRPr>
          </a:p>
        </p:txBody>
      </p:sp>
      <p:sp>
        <p:nvSpPr>
          <p:cNvPr id="137" name="Shape 137"/>
          <p:cNvSpPr txBox="1">
            <a:spLocks noGrp="1"/>
          </p:cNvSpPr>
          <p:nvPr>
            <p:ph type="body" idx="2"/>
          </p:nvPr>
        </p:nvSpPr>
        <p:spPr>
          <a:xfrm>
            <a:off x="272507" y="1570878"/>
            <a:ext cx="8691981" cy="4666434"/>
          </a:xfrm>
          <a:prstGeom prst="rect">
            <a:avLst/>
          </a:prstGeom>
          <a:noFill/>
          <a:ln>
            <a:noFill/>
          </a:ln>
        </p:spPr>
        <p:txBody>
          <a:bodyPr lIns="54850" tIns="91425" rIns="91425" bIns="45700" anchor="t" anchorCtr="0">
            <a:noAutofit/>
          </a:bodyPr>
          <a:lstStyle/>
          <a:p>
            <a:pPr marL="276860" indent="0">
              <a:buNone/>
            </a:pPr>
            <a:endParaRPr lang="pl-PL" sz="800" dirty="0"/>
          </a:p>
          <a:p>
            <a:pPr algn="just"/>
            <a:endParaRPr lang="pl-PL" sz="2000" dirty="0">
              <a:solidFill>
                <a:schemeClr val="tx1"/>
              </a:solidFill>
            </a:endParaRPr>
          </a:p>
          <a:p>
            <a:pPr marL="114300" indent="0">
              <a:buNone/>
            </a:pPr>
            <a:endParaRPr lang="pl-PL" sz="2000" b="0" i="0" u="none" strike="noStrike" cap="none" dirty="0">
              <a:solidFill>
                <a:schemeClr val="dk1"/>
              </a:solidFill>
              <a:latin typeface="Arial"/>
              <a:ea typeface="Arial"/>
              <a:cs typeface="Arial"/>
              <a:sym typeface="Arial"/>
            </a:endParaRPr>
          </a:p>
        </p:txBody>
      </p:sp>
      <p:pic>
        <p:nvPicPr>
          <p:cNvPr id="141" name="Shape 141"/>
          <p:cNvPicPr preferRelativeResize="0"/>
          <p:nvPr/>
        </p:nvPicPr>
        <p:blipFill rotWithShape="1">
          <a:blip r:embed="rId3">
            <a:alphaModFix/>
          </a:blip>
          <a:srcRect/>
          <a:stretch/>
        </p:blipFill>
        <p:spPr>
          <a:xfrm>
            <a:off x="282438" y="254968"/>
            <a:ext cx="822215" cy="935708"/>
          </a:xfrm>
          <a:prstGeom prst="rect">
            <a:avLst/>
          </a:prstGeom>
          <a:noFill/>
          <a:ln>
            <a:noFill/>
          </a:ln>
        </p:spPr>
      </p:pic>
      <p:sp>
        <p:nvSpPr>
          <p:cNvPr id="7" name="Symbol zastępczy zawartości 2"/>
          <p:cNvSpPr txBox="1">
            <a:spLocks/>
          </p:cNvSpPr>
          <p:nvPr/>
        </p:nvSpPr>
        <p:spPr>
          <a:xfrm>
            <a:off x="457200" y="1636811"/>
            <a:ext cx="8229600" cy="5032549"/>
          </a:xfrm>
          <a:prstGeom prst="rect">
            <a:avLst/>
          </a:prstGeom>
          <a:noFill/>
          <a:ln>
            <a:noFill/>
          </a:ln>
        </p:spPr>
        <p:txBody>
          <a:bodyPr lIns="91425" tIns="91425" rIns="91425" bIns="91425" anchor="t" anchorCtr="0">
            <a:normAutofit lnSpcReduction="10000"/>
          </a:bodyPr>
          <a:lstStyle>
            <a:defPPr marR="0" lvl="0" algn="l" rtl="0">
              <a:lnSpc>
                <a:spcPct val="100000"/>
              </a:lnSpc>
              <a:spcBef>
                <a:spcPts val="0"/>
              </a:spcBef>
              <a:spcAft>
                <a:spcPts val="0"/>
              </a:spcAft>
            </a:defPPr>
            <a:lvl1pPr marL="438912" marR="0" lvl="0" indent="-162052" algn="l" rtl="0">
              <a:lnSpc>
                <a:spcPct val="100000"/>
              </a:lnSpc>
              <a:spcBef>
                <a:spcPts val="0"/>
              </a:spcBef>
              <a:spcAft>
                <a:spcPts val="0"/>
              </a:spcAft>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114300" algn="l" rtl="0">
              <a:lnSpc>
                <a:spcPct val="100000"/>
              </a:lnSpc>
              <a:spcBef>
                <a:spcPts val="560"/>
              </a:spcBef>
              <a:spcAft>
                <a:spcPts val="0"/>
              </a:spcAft>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82296" algn="l" rtl="0">
              <a:lnSpc>
                <a:spcPct val="100000"/>
              </a:lnSpc>
              <a:spcBef>
                <a:spcPts val="480"/>
              </a:spcBef>
              <a:spcAft>
                <a:spcPts val="0"/>
              </a:spcAft>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0452" algn="l" rtl="0">
              <a:lnSpc>
                <a:spcPct val="100000"/>
              </a:lnSpc>
              <a:spcBef>
                <a:spcPts val="400"/>
              </a:spcBef>
              <a:spcAft>
                <a:spcPts val="0"/>
              </a:spcAft>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67564"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5532"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762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74167"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72135"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pPr marL="0" indent="0" algn="just">
              <a:buFont typeface="Noto Sans Symbols"/>
              <a:buNone/>
            </a:pPr>
            <a:r>
              <a:rPr lang="pl-PL" sz="2400" b="1" dirty="0" smtClean="0">
                <a:solidFill>
                  <a:schemeClr val="tx1"/>
                </a:solidFill>
              </a:rPr>
              <a:t>Przyczyna</a:t>
            </a:r>
            <a:r>
              <a:rPr lang="pl-PL" sz="2400" b="1" dirty="0" smtClean="0">
                <a:solidFill>
                  <a:srgbClr val="00B0F0"/>
                </a:solidFill>
              </a:rPr>
              <a:t> 		</a:t>
            </a:r>
            <a:r>
              <a:rPr lang="pl-PL" sz="2400" b="1" dirty="0" smtClean="0">
                <a:solidFill>
                  <a:schemeClr val="tx1"/>
                </a:solidFill>
              </a:rPr>
              <a:t>niewłaściwa organizacja pracy</a:t>
            </a:r>
          </a:p>
          <a:p>
            <a:pPr marL="0" indent="0" algn="just">
              <a:buFont typeface="Noto Sans Symbols"/>
              <a:buNone/>
            </a:pPr>
            <a:endParaRPr lang="pl-PL" sz="1400" b="1" u="sng" dirty="0" smtClean="0">
              <a:solidFill>
                <a:srgbClr val="92D050"/>
              </a:solidFill>
            </a:endParaRPr>
          </a:p>
          <a:p>
            <a:pPr algn="just"/>
            <a:r>
              <a:rPr lang="pl-PL" sz="1900" dirty="0" smtClean="0"/>
              <a:t>Nieprawidłowy podział pracy;</a:t>
            </a:r>
          </a:p>
          <a:p>
            <a:pPr marL="276860" indent="0" algn="just">
              <a:buNone/>
            </a:pPr>
            <a:endParaRPr lang="pl-PL" sz="800" dirty="0" smtClean="0"/>
          </a:p>
          <a:p>
            <a:pPr algn="just"/>
            <a:r>
              <a:rPr lang="pl-PL" sz="1900" dirty="0" smtClean="0"/>
              <a:t>Niewłaściwe polecenia przełożonych;</a:t>
            </a:r>
          </a:p>
          <a:p>
            <a:pPr marL="276860" indent="0" algn="just">
              <a:buNone/>
            </a:pPr>
            <a:endParaRPr lang="pl-PL" sz="800" dirty="0" smtClean="0"/>
          </a:p>
          <a:p>
            <a:pPr algn="just"/>
            <a:r>
              <a:rPr lang="pl-PL" sz="1900" dirty="0" smtClean="0"/>
              <a:t>Brak nadzoru;</a:t>
            </a:r>
          </a:p>
          <a:p>
            <a:pPr marL="276860" indent="0" algn="just">
              <a:buNone/>
            </a:pPr>
            <a:endParaRPr lang="pl-PL" sz="800" dirty="0" smtClean="0"/>
          </a:p>
          <a:p>
            <a:pPr algn="just"/>
            <a:r>
              <a:rPr lang="pl-PL" sz="1900" dirty="0" smtClean="0"/>
              <a:t>Niewłaściwa koordynacja prac zbiorowych;</a:t>
            </a:r>
          </a:p>
          <a:p>
            <a:pPr marL="276860" indent="0" algn="just">
              <a:buNone/>
            </a:pPr>
            <a:endParaRPr lang="pl-PL" sz="800" dirty="0" smtClean="0"/>
          </a:p>
          <a:p>
            <a:pPr algn="just"/>
            <a:r>
              <a:rPr lang="pl-PL" sz="1900" dirty="0" smtClean="0"/>
              <a:t>Wykonywanie z polecenia nadzoru prac niewchodzących w zakres obowiązków pracownika;</a:t>
            </a:r>
          </a:p>
          <a:p>
            <a:pPr algn="just"/>
            <a:endParaRPr lang="pl-PL" sz="800" dirty="0" smtClean="0"/>
          </a:p>
          <a:p>
            <a:pPr algn="just"/>
            <a:r>
              <a:rPr lang="pl-PL" sz="1900" dirty="0"/>
              <a:t>Brak instrukcji posługiwania się urządzeniami i maszynami</a:t>
            </a:r>
            <a:r>
              <a:rPr lang="pl-PL" sz="1900" dirty="0" smtClean="0"/>
              <a:t>;</a:t>
            </a:r>
          </a:p>
          <a:p>
            <a:pPr marL="276860" indent="0" algn="just">
              <a:buNone/>
            </a:pPr>
            <a:endParaRPr lang="pl-PL" sz="800" dirty="0"/>
          </a:p>
          <a:p>
            <a:pPr algn="just"/>
            <a:r>
              <a:rPr lang="pl-PL" sz="1900" dirty="0"/>
              <a:t>Dopuszczenie do pracy maszyn / urządzeń bez wymaganych kontroli i przeglądów</a:t>
            </a:r>
            <a:r>
              <a:rPr lang="pl-PL" sz="1900" dirty="0" smtClean="0"/>
              <a:t>;</a:t>
            </a:r>
          </a:p>
          <a:p>
            <a:pPr algn="just"/>
            <a:endParaRPr lang="pl-PL" sz="800" dirty="0"/>
          </a:p>
          <a:p>
            <a:pPr algn="just"/>
            <a:r>
              <a:rPr lang="pl-PL" sz="1900" dirty="0"/>
              <a:t>Tolerowanie przez nadzór odstępstw od zasad bezpieczeństwa pracy</a:t>
            </a:r>
            <a:r>
              <a:rPr lang="pl-PL" sz="1900" dirty="0" smtClean="0"/>
              <a:t>;</a:t>
            </a:r>
          </a:p>
          <a:p>
            <a:pPr marL="276860" indent="0" algn="just">
              <a:buNone/>
            </a:pPr>
            <a:endParaRPr lang="pl-PL" sz="800" dirty="0"/>
          </a:p>
          <a:p>
            <a:pPr algn="just"/>
            <a:r>
              <a:rPr lang="pl-PL" sz="1900" dirty="0"/>
              <a:t>Niedostateczne przygotowanie strażaka</a:t>
            </a:r>
            <a:r>
              <a:rPr lang="pl-PL" sz="1900" dirty="0" smtClean="0"/>
              <a:t>;</a:t>
            </a:r>
          </a:p>
          <a:p>
            <a:pPr marL="276860" indent="0" algn="just">
              <a:buNone/>
            </a:pPr>
            <a:endParaRPr lang="pl-PL" sz="800" dirty="0"/>
          </a:p>
          <a:p>
            <a:pPr algn="just"/>
            <a:r>
              <a:rPr lang="pl-PL" sz="1900" dirty="0"/>
              <a:t>Brak lub niewłaściwe przeszkolenie w zakresie bezpieczeństwa pracy;</a:t>
            </a:r>
          </a:p>
          <a:p>
            <a:pPr algn="just"/>
            <a:endParaRPr lang="pl-PL" sz="2000" dirty="0" smtClean="0"/>
          </a:p>
          <a:p>
            <a:pPr algn="just"/>
            <a:endParaRPr lang="pl-PL" sz="2000" dirty="0"/>
          </a:p>
        </p:txBody>
      </p:sp>
      <p:sp>
        <p:nvSpPr>
          <p:cNvPr id="8" name="Strzałka w prawo 7"/>
          <p:cNvSpPr/>
          <p:nvPr/>
        </p:nvSpPr>
        <p:spPr>
          <a:xfrm>
            <a:off x="2012992" y="1669966"/>
            <a:ext cx="978408" cy="484632"/>
          </a:xfrm>
          <a:prstGeom prst="right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4151517653"/>
      </p:ext>
    </p:extLst>
  </p:cSld>
  <p:clrMapOvr>
    <a:masterClrMapping/>
  </p:clrMapOvr>
  <p:transition spd="slow">
    <p:cu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1331640" y="250031"/>
            <a:ext cx="7128792" cy="874712"/>
          </a:xfrm>
          <a:prstGeom prst="rect">
            <a:avLst/>
          </a:prstGeom>
          <a:noFill/>
          <a:ln>
            <a:noFill/>
          </a:ln>
        </p:spPr>
        <p:txBody>
          <a:bodyPr lIns="91425" tIns="45700" rIns="45700" bIns="45700" anchor="ctr" anchorCtr="0">
            <a:noAutofit/>
          </a:bodyPr>
          <a:lstStyle/>
          <a:p>
            <a:pPr algn="ctr"/>
            <a:r>
              <a:rPr lang="pl-PL" sz="2800" dirty="0" smtClean="0"/>
              <a:t>Przyczyny wypadków</a:t>
            </a:r>
            <a:endParaRPr lang="pl-PL" sz="2520" b="1" i="0" u="none" strike="noStrike" cap="none" dirty="0">
              <a:solidFill>
                <a:srgbClr val="FFC700"/>
              </a:solidFill>
              <a:latin typeface="Calibri"/>
              <a:ea typeface="Calibri"/>
              <a:cs typeface="Calibri"/>
              <a:sym typeface="Calibri"/>
            </a:endParaRPr>
          </a:p>
        </p:txBody>
      </p:sp>
      <p:sp>
        <p:nvSpPr>
          <p:cNvPr id="135" name="Shape 135"/>
          <p:cNvSpPr/>
          <p:nvPr/>
        </p:nvSpPr>
        <p:spPr>
          <a:xfrm>
            <a:off x="272507" y="1636811"/>
            <a:ext cx="8287022" cy="1035574"/>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136" name="Shape 136"/>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spcBef>
                <a:spcPts val="0"/>
              </a:spcBef>
              <a:buSzPct val="25000"/>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44</a:t>
            </a:fld>
            <a:endParaRPr lang="pl-PL" sz="1400" b="0" i="0" u="none" strike="noStrike" cap="none">
              <a:solidFill>
                <a:schemeClr val="lt1"/>
              </a:solidFill>
              <a:latin typeface="Calibri"/>
              <a:ea typeface="Calibri"/>
              <a:cs typeface="Calibri"/>
              <a:sym typeface="Calibri"/>
            </a:endParaRPr>
          </a:p>
        </p:txBody>
      </p:sp>
      <p:sp>
        <p:nvSpPr>
          <p:cNvPr id="137" name="Shape 137"/>
          <p:cNvSpPr txBox="1">
            <a:spLocks noGrp="1"/>
          </p:cNvSpPr>
          <p:nvPr>
            <p:ph type="body" idx="2"/>
          </p:nvPr>
        </p:nvSpPr>
        <p:spPr>
          <a:xfrm>
            <a:off x="272507" y="1570878"/>
            <a:ext cx="8691981" cy="4666434"/>
          </a:xfrm>
          <a:prstGeom prst="rect">
            <a:avLst/>
          </a:prstGeom>
          <a:noFill/>
          <a:ln>
            <a:noFill/>
          </a:ln>
        </p:spPr>
        <p:txBody>
          <a:bodyPr lIns="54850" tIns="91425" rIns="91425" bIns="45700" anchor="t" anchorCtr="0">
            <a:noAutofit/>
          </a:bodyPr>
          <a:lstStyle/>
          <a:p>
            <a:pPr marL="276860" indent="0">
              <a:buNone/>
            </a:pPr>
            <a:endParaRPr lang="pl-PL" sz="800" dirty="0"/>
          </a:p>
          <a:p>
            <a:pPr algn="just"/>
            <a:endParaRPr lang="pl-PL" sz="2000" dirty="0">
              <a:solidFill>
                <a:schemeClr val="tx1"/>
              </a:solidFill>
            </a:endParaRPr>
          </a:p>
          <a:p>
            <a:pPr marL="114300" indent="0">
              <a:buNone/>
            </a:pPr>
            <a:endParaRPr lang="pl-PL" sz="2000" b="0" i="0" u="none" strike="noStrike" cap="none" dirty="0">
              <a:solidFill>
                <a:schemeClr val="dk1"/>
              </a:solidFill>
              <a:latin typeface="Arial"/>
              <a:ea typeface="Arial"/>
              <a:cs typeface="Arial"/>
              <a:sym typeface="Arial"/>
            </a:endParaRPr>
          </a:p>
        </p:txBody>
      </p:sp>
      <p:pic>
        <p:nvPicPr>
          <p:cNvPr id="141" name="Shape 141"/>
          <p:cNvPicPr preferRelativeResize="0"/>
          <p:nvPr/>
        </p:nvPicPr>
        <p:blipFill rotWithShape="1">
          <a:blip r:embed="rId3">
            <a:alphaModFix/>
          </a:blip>
          <a:srcRect/>
          <a:stretch/>
        </p:blipFill>
        <p:spPr>
          <a:xfrm>
            <a:off x="282438" y="254968"/>
            <a:ext cx="822215" cy="935708"/>
          </a:xfrm>
          <a:prstGeom prst="rect">
            <a:avLst/>
          </a:prstGeom>
          <a:noFill/>
          <a:ln>
            <a:noFill/>
          </a:ln>
        </p:spPr>
      </p:pic>
      <p:sp>
        <p:nvSpPr>
          <p:cNvPr id="7" name="Symbol zastępczy zawartości 2"/>
          <p:cNvSpPr txBox="1">
            <a:spLocks/>
          </p:cNvSpPr>
          <p:nvPr/>
        </p:nvSpPr>
        <p:spPr>
          <a:xfrm>
            <a:off x="457200" y="1636811"/>
            <a:ext cx="8229600" cy="5032549"/>
          </a:xfrm>
          <a:prstGeom prst="rect">
            <a:avLst/>
          </a:prstGeom>
          <a:noFill/>
          <a:ln>
            <a:noFill/>
          </a:ln>
        </p:spPr>
        <p:txBody>
          <a:bodyPr lIns="91425" tIns="91425" rIns="91425" bIns="91425" anchor="t" anchorCtr="0">
            <a:normAutofit/>
          </a:bodyPr>
          <a:lstStyle>
            <a:defPPr marR="0" lvl="0" algn="l" rtl="0">
              <a:lnSpc>
                <a:spcPct val="100000"/>
              </a:lnSpc>
              <a:spcBef>
                <a:spcPts val="0"/>
              </a:spcBef>
              <a:spcAft>
                <a:spcPts val="0"/>
              </a:spcAft>
            </a:defPPr>
            <a:lvl1pPr marL="438912" marR="0" lvl="0" indent="-162052" algn="l" rtl="0">
              <a:lnSpc>
                <a:spcPct val="100000"/>
              </a:lnSpc>
              <a:spcBef>
                <a:spcPts val="0"/>
              </a:spcBef>
              <a:spcAft>
                <a:spcPts val="0"/>
              </a:spcAft>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114300" algn="l" rtl="0">
              <a:lnSpc>
                <a:spcPct val="100000"/>
              </a:lnSpc>
              <a:spcBef>
                <a:spcPts val="560"/>
              </a:spcBef>
              <a:spcAft>
                <a:spcPts val="0"/>
              </a:spcAft>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82296" algn="l" rtl="0">
              <a:lnSpc>
                <a:spcPct val="100000"/>
              </a:lnSpc>
              <a:spcBef>
                <a:spcPts val="480"/>
              </a:spcBef>
              <a:spcAft>
                <a:spcPts val="0"/>
              </a:spcAft>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0452" algn="l" rtl="0">
              <a:lnSpc>
                <a:spcPct val="100000"/>
              </a:lnSpc>
              <a:spcBef>
                <a:spcPts val="400"/>
              </a:spcBef>
              <a:spcAft>
                <a:spcPts val="0"/>
              </a:spcAft>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67564"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5532"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762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74167"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72135"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pPr marL="0" indent="0" algn="just">
              <a:buFont typeface="Noto Sans Symbols"/>
              <a:buNone/>
            </a:pPr>
            <a:r>
              <a:rPr lang="pl-PL" sz="2400" b="1" dirty="0" smtClean="0">
                <a:solidFill>
                  <a:schemeClr val="tx1"/>
                </a:solidFill>
              </a:rPr>
              <a:t>Przyczyna</a:t>
            </a:r>
            <a:r>
              <a:rPr lang="pl-PL" sz="2400" b="1" dirty="0" smtClean="0">
                <a:solidFill>
                  <a:srgbClr val="00B0F0"/>
                </a:solidFill>
              </a:rPr>
              <a:t> 		</a:t>
            </a:r>
            <a:r>
              <a:rPr lang="pl-PL" sz="2400" b="1" dirty="0" smtClean="0">
                <a:solidFill>
                  <a:schemeClr val="tx1"/>
                </a:solidFill>
              </a:rPr>
              <a:t>niewłaściwa organizacja pracy</a:t>
            </a:r>
          </a:p>
          <a:p>
            <a:pPr marL="276860" indent="0" algn="just">
              <a:buNone/>
            </a:pPr>
            <a:endParaRPr lang="pl-PL" sz="1900" dirty="0" smtClean="0"/>
          </a:p>
          <a:p>
            <a:pPr algn="just"/>
            <a:r>
              <a:rPr lang="pl-PL" sz="1900" dirty="0"/>
              <a:t>Dopuszczenie do pracy człowieka bez badań lekarskich</a:t>
            </a:r>
            <a:r>
              <a:rPr lang="pl-PL" sz="1900" dirty="0" smtClean="0"/>
              <a:t>;</a:t>
            </a:r>
          </a:p>
          <a:p>
            <a:pPr marL="276860" indent="0" algn="just">
              <a:buNone/>
            </a:pPr>
            <a:endParaRPr lang="pl-PL" sz="800" dirty="0"/>
          </a:p>
          <a:p>
            <a:pPr algn="just"/>
            <a:r>
              <a:rPr lang="pl-PL" sz="1900" dirty="0"/>
              <a:t>Wykonywanie pracy w zbyt małej obsadzie </a:t>
            </a:r>
            <a:r>
              <a:rPr lang="pl-PL" sz="1900" dirty="0" smtClean="0"/>
              <a:t>osobowej;</a:t>
            </a:r>
          </a:p>
          <a:p>
            <a:pPr marL="276860" indent="0" algn="just">
              <a:buNone/>
            </a:pPr>
            <a:endParaRPr lang="pl-PL" sz="800" dirty="0"/>
          </a:p>
          <a:p>
            <a:pPr algn="just"/>
            <a:r>
              <a:rPr lang="pl-PL" sz="1900" dirty="0"/>
              <a:t>Stosowanie niewłaściwej technologii</a:t>
            </a:r>
            <a:r>
              <a:rPr lang="pl-PL" sz="1900" dirty="0" smtClean="0"/>
              <a:t>;</a:t>
            </a:r>
          </a:p>
          <a:p>
            <a:pPr marL="276860" indent="0" algn="just">
              <a:buNone/>
            </a:pPr>
            <a:endParaRPr lang="pl-PL" sz="800" dirty="0"/>
          </a:p>
          <a:p>
            <a:pPr algn="just"/>
            <a:r>
              <a:rPr lang="pl-PL" sz="1900" dirty="0"/>
              <a:t>Wykonywanie pracy pomimo niewłaściwego zaopatrzenia w narzędzia</a:t>
            </a:r>
            <a:r>
              <a:rPr lang="pl-PL" sz="1900" dirty="0" smtClean="0"/>
              <a:t>;</a:t>
            </a:r>
          </a:p>
          <a:p>
            <a:pPr marL="276860" indent="0" algn="just">
              <a:buNone/>
            </a:pPr>
            <a:endParaRPr lang="pl-PL" sz="800" dirty="0"/>
          </a:p>
          <a:p>
            <a:pPr algn="just"/>
            <a:r>
              <a:rPr lang="pl-PL" sz="1900" dirty="0"/>
              <a:t>Niewłaściwe usytuowanie urządzeń na stanowiskach pracy</a:t>
            </a:r>
            <a:r>
              <a:rPr lang="pl-PL" sz="1900" dirty="0" smtClean="0"/>
              <a:t>;</a:t>
            </a:r>
          </a:p>
          <a:p>
            <a:pPr marL="276860" indent="0" algn="just">
              <a:buNone/>
            </a:pPr>
            <a:endParaRPr lang="pl-PL" sz="800" dirty="0"/>
          </a:p>
          <a:p>
            <a:r>
              <a:rPr lang="pl-PL" sz="1900" dirty="0"/>
              <a:t>Brak ochron osobistych</a:t>
            </a:r>
            <a:r>
              <a:rPr lang="pl-PL" sz="1900" dirty="0" smtClean="0"/>
              <a:t>;</a:t>
            </a:r>
          </a:p>
          <a:p>
            <a:pPr marL="276860" indent="0">
              <a:buNone/>
            </a:pPr>
            <a:endParaRPr lang="pl-PL" sz="800" dirty="0"/>
          </a:p>
          <a:p>
            <a:r>
              <a:rPr lang="pl-PL" sz="1900" dirty="0"/>
              <a:t>Niewłaściwy dobór ochron osobistych</a:t>
            </a:r>
            <a:r>
              <a:rPr lang="pl-PL" sz="1900" dirty="0" smtClean="0"/>
              <a:t>;</a:t>
            </a:r>
          </a:p>
          <a:p>
            <a:pPr marL="276860" indent="0">
              <a:buNone/>
            </a:pPr>
            <a:endParaRPr lang="pl-PL" sz="800" dirty="0"/>
          </a:p>
          <a:p>
            <a:pPr algn="just"/>
            <a:r>
              <a:rPr lang="pl-PL" sz="1900" dirty="0"/>
              <a:t>Nieusunięcie zbędnych przedmiotów, substancji energii (np. odpadów, opakowań, resztek substancji, niewyłączenie zasilania itp.);</a:t>
            </a:r>
          </a:p>
          <a:p>
            <a:pPr algn="just"/>
            <a:endParaRPr lang="pl-PL" sz="1900" dirty="0" smtClean="0"/>
          </a:p>
          <a:p>
            <a:pPr marL="276860" indent="0" algn="just">
              <a:buNone/>
            </a:pPr>
            <a:endParaRPr lang="pl-PL" sz="800" dirty="0" smtClean="0"/>
          </a:p>
          <a:p>
            <a:pPr marL="276860" indent="0" algn="just">
              <a:buNone/>
            </a:pPr>
            <a:endParaRPr lang="pl-PL" sz="800" dirty="0" smtClean="0"/>
          </a:p>
          <a:p>
            <a:pPr algn="just"/>
            <a:endParaRPr lang="pl-PL" sz="2000" dirty="0" smtClean="0"/>
          </a:p>
          <a:p>
            <a:pPr algn="just"/>
            <a:endParaRPr lang="pl-PL" sz="2000" dirty="0"/>
          </a:p>
        </p:txBody>
      </p:sp>
      <p:sp>
        <p:nvSpPr>
          <p:cNvPr id="8" name="Strzałka w prawo 7"/>
          <p:cNvSpPr/>
          <p:nvPr/>
        </p:nvSpPr>
        <p:spPr>
          <a:xfrm>
            <a:off x="2012992" y="1669966"/>
            <a:ext cx="978408" cy="484632"/>
          </a:xfrm>
          <a:prstGeom prst="right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980386936"/>
      </p:ext>
    </p:extLst>
  </p:cSld>
  <p:clrMapOvr>
    <a:masterClrMapping/>
  </p:clrMapOvr>
  <p:transition spd="slow">
    <p:cu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1331640" y="250031"/>
            <a:ext cx="7128792" cy="874712"/>
          </a:xfrm>
          <a:prstGeom prst="rect">
            <a:avLst/>
          </a:prstGeom>
          <a:noFill/>
          <a:ln>
            <a:noFill/>
          </a:ln>
        </p:spPr>
        <p:txBody>
          <a:bodyPr lIns="91425" tIns="45700" rIns="45700" bIns="45700" anchor="ctr" anchorCtr="0">
            <a:noAutofit/>
          </a:bodyPr>
          <a:lstStyle/>
          <a:p>
            <a:pPr algn="ctr"/>
            <a:r>
              <a:rPr lang="pl-PL" sz="2800" dirty="0" smtClean="0"/>
              <a:t>Przyczyny wypadków</a:t>
            </a:r>
            <a:endParaRPr lang="pl-PL" sz="2520" b="1" i="0" u="none" strike="noStrike" cap="none" dirty="0">
              <a:solidFill>
                <a:srgbClr val="FFC700"/>
              </a:solidFill>
              <a:latin typeface="Calibri"/>
              <a:ea typeface="Calibri"/>
              <a:cs typeface="Calibri"/>
              <a:sym typeface="Calibri"/>
            </a:endParaRPr>
          </a:p>
        </p:txBody>
      </p:sp>
      <p:sp>
        <p:nvSpPr>
          <p:cNvPr id="135" name="Shape 135"/>
          <p:cNvSpPr/>
          <p:nvPr/>
        </p:nvSpPr>
        <p:spPr>
          <a:xfrm>
            <a:off x="272507" y="1636811"/>
            <a:ext cx="8287022" cy="1035574"/>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136" name="Shape 136"/>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spcBef>
                <a:spcPts val="0"/>
              </a:spcBef>
              <a:buSzPct val="25000"/>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45</a:t>
            </a:fld>
            <a:endParaRPr lang="pl-PL" sz="1400" b="0" i="0" u="none" strike="noStrike" cap="none">
              <a:solidFill>
                <a:schemeClr val="lt1"/>
              </a:solidFill>
              <a:latin typeface="Calibri"/>
              <a:ea typeface="Calibri"/>
              <a:cs typeface="Calibri"/>
              <a:sym typeface="Calibri"/>
            </a:endParaRPr>
          </a:p>
        </p:txBody>
      </p:sp>
      <p:sp>
        <p:nvSpPr>
          <p:cNvPr id="137" name="Shape 137"/>
          <p:cNvSpPr txBox="1">
            <a:spLocks noGrp="1"/>
          </p:cNvSpPr>
          <p:nvPr>
            <p:ph type="body" idx="2"/>
          </p:nvPr>
        </p:nvSpPr>
        <p:spPr>
          <a:xfrm>
            <a:off x="272507" y="1570878"/>
            <a:ext cx="8691981" cy="4666434"/>
          </a:xfrm>
          <a:prstGeom prst="rect">
            <a:avLst/>
          </a:prstGeom>
          <a:noFill/>
          <a:ln>
            <a:noFill/>
          </a:ln>
        </p:spPr>
        <p:txBody>
          <a:bodyPr lIns="54850" tIns="91425" rIns="91425" bIns="45700" anchor="t" anchorCtr="0">
            <a:noAutofit/>
          </a:bodyPr>
          <a:lstStyle/>
          <a:p>
            <a:pPr marL="276860" indent="0">
              <a:buNone/>
            </a:pPr>
            <a:endParaRPr lang="pl-PL" sz="800" dirty="0"/>
          </a:p>
          <a:p>
            <a:pPr algn="just"/>
            <a:endParaRPr lang="pl-PL" sz="2000" dirty="0">
              <a:solidFill>
                <a:schemeClr val="tx1"/>
              </a:solidFill>
            </a:endParaRPr>
          </a:p>
          <a:p>
            <a:pPr marL="114300" indent="0">
              <a:buNone/>
            </a:pPr>
            <a:endParaRPr lang="pl-PL" sz="2000" b="0" i="0" u="none" strike="noStrike" cap="none" dirty="0">
              <a:solidFill>
                <a:schemeClr val="dk1"/>
              </a:solidFill>
              <a:latin typeface="Arial"/>
              <a:ea typeface="Arial"/>
              <a:cs typeface="Arial"/>
              <a:sym typeface="Arial"/>
            </a:endParaRPr>
          </a:p>
        </p:txBody>
      </p:sp>
      <p:pic>
        <p:nvPicPr>
          <p:cNvPr id="141" name="Shape 141"/>
          <p:cNvPicPr preferRelativeResize="0"/>
          <p:nvPr/>
        </p:nvPicPr>
        <p:blipFill rotWithShape="1">
          <a:blip r:embed="rId3">
            <a:alphaModFix/>
          </a:blip>
          <a:srcRect/>
          <a:stretch/>
        </p:blipFill>
        <p:spPr>
          <a:xfrm>
            <a:off x="282438" y="254968"/>
            <a:ext cx="822215" cy="935708"/>
          </a:xfrm>
          <a:prstGeom prst="rect">
            <a:avLst/>
          </a:prstGeom>
          <a:noFill/>
          <a:ln>
            <a:noFill/>
          </a:ln>
        </p:spPr>
      </p:pic>
      <p:sp>
        <p:nvSpPr>
          <p:cNvPr id="7" name="Symbol zastępczy zawartości 2"/>
          <p:cNvSpPr txBox="1">
            <a:spLocks/>
          </p:cNvSpPr>
          <p:nvPr/>
        </p:nvSpPr>
        <p:spPr>
          <a:xfrm>
            <a:off x="457200" y="1636811"/>
            <a:ext cx="8229600" cy="5032549"/>
          </a:xfrm>
          <a:prstGeom prst="rect">
            <a:avLst/>
          </a:prstGeom>
          <a:noFill/>
          <a:ln>
            <a:noFill/>
          </a:ln>
        </p:spPr>
        <p:txBody>
          <a:bodyPr lIns="91425" tIns="91425" rIns="91425" bIns="91425" anchor="t" anchorCtr="0">
            <a:normAutofit fontScale="92500" lnSpcReduction="20000"/>
          </a:bodyPr>
          <a:lstStyle>
            <a:defPPr marR="0" lvl="0" algn="l" rtl="0">
              <a:lnSpc>
                <a:spcPct val="100000"/>
              </a:lnSpc>
              <a:spcBef>
                <a:spcPts val="0"/>
              </a:spcBef>
              <a:spcAft>
                <a:spcPts val="0"/>
              </a:spcAft>
            </a:defPPr>
            <a:lvl1pPr marL="438912" marR="0" lvl="0" indent="-162052" algn="l" rtl="0">
              <a:lnSpc>
                <a:spcPct val="100000"/>
              </a:lnSpc>
              <a:spcBef>
                <a:spcPts val="0"/>
              </a:spcBef>
              <a:spcAft>
                <a:spcPts val="0"/>
              </a:spcAft>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114300" algn="l" rtl="0">
              <a:lnSpc>
                <a:spcPct val="100000"/>
              </a:lnSpc>
              <a:spcBef>
                <a:spcPts val="560"/>
              </a:spcBef>
              <a:spcAft>
                <a:spcPts val="0"/>
              </a:spcAft>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82296" algn="l" rtl="0">
              <a:lnSpc>
                <a:spcPct val="100000"/>
              </a:lnSpc>
              <a:spcBef>
                <a:spcPts val="480"/>
              </a:spcBef>
              <a:spcAft>
                <a:spcPts val="0"/>
              </a:spcAft>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0452" algn="l" rtl="0">
              <a:lnSpc>
                <a:spcPct val="100000"/>
              </a:lnSpc>
              <a:spcBef>
                <a:spcPts val="400"/>
              </a:spcBef>
              <a:spcAft>
                <a:spcPts val="0"/>
              </a:spcAft>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67564"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5532"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762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74167"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72135"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pPr marL="0" indent="0" algn="just">
              <a:buFont typeface="Noto Sans Symbols"/>
              <a:buNone/>
            </a:pPr>
            <a:r>
              <a:rPr lang="pl-PL" sz="2400" b="1" dirty="0" smtClean="0">
                <a:solidFill>
                  <a:schemeClr val="tx1"/>
                </a:solidFill>
              </a:rPr>
              <a:t>Przyczyna</a:t>
            </a:r>
            <a:r>
              <a:rPr lang="pl-PL" sz="2400" b="1" dirty="0" smtClean="0">
                <a:solidFill>
                  <a:srgbClr val="00B0F0"/>
                </a:solidFill>
              </a:rPr>
              <a:t> 		</a:t>
            </a:r>
            <a:r>
              <a:rPr lang="pl-PL" sz="2400" b="1" dirty="0" smtClean="0">
                <a:solidFill>
                  <a:schemeClr val="tx1"/>
                </a:solidFill>
              </a:rPr>
              <a:t>niewłaściwe zachowanie pracownika</a:t>
            </a:r>
          </a:p>
          <a:p>
            <a:pPr marL="276860" indent="0" algn="just">
              <a:buNone/>
            </a:pPr>
            <a:endParaRPr lang="pl-PL" sz="1900" dirty="0" smtClean="0"/>
          </a:p>
          <a:p>
            <a:pPr algn="just"/>
            <a:r>
              <a:rPr lang="pl-PL" sz="2100" dirty="0"/>
              <a:t>Pośpiech, ułatwianie sobie pracy, które powodują lub zwiększają ryzyko zagrożenia, brak urządzeń niezbędnych do bezpiecznego wykonywania pracy</a:t>
            </a:r>
            <a:r>
              <a:rPr lang="pl-PL" sz="2100" dirty="0" smtClean="0"/>
              <a:t>;</a:t>
            </a:r>
          </a:p>
          <a:p>
            <a:pPr algn="just"/>
            <a:endParaRPr lang="pl-PL" sz="800" dirty="0"/>
          </a:p>
          <a:p>
            <a:pPr algn="just"/>
            <a:r>
              <a:rPr lang="pl-PL" sz="2100" dirty="0"/>
              <a:t>Świadome wykonywanie niebezpiecznych czynności bez niezbędnego zabezpieczenia w przekonaniu, że uda się uniknąć wypadku</a:t>
            </a:r>
            <a:r>
              <a:rPr lang="pl-PL" sz="2100" dirty="0" smtClean="0"/>
              <a:t>;</a:t>
            </a:r>
          </a:p>
          <a:p>
            <a:pPr marL="276860" indent="0" algn="just">
              <a:buNone/>
            </a:pPr>
            <a:endParaRPr lang="pl-PL" sz="900" dirty="0" smtClean="0"/>
          </a:p>
          <a:p>
            <a:pPr algn="just"/>
            <a:r>
              <a:rPr lang="pl-PL" sz="1900" dirty="0"/>
              <a:t> </a:t>
            </a:r>
            <a:r>
              <a:rPr lang="pl-PL" sz="2100" dirty="0" smtClean="0"/>
              <a:t>Niezdawanie </a:t>
            </a:r>
            <a:r>
              <a:rPr lang="pl-PL" sz="2100" dirty="0"/>
              <a:t>sobie sprawy z zagrożenia i działania w stanie bezpośredniego zagrożenia</a:t>
            </a:r>
            <a:r>
              <a:rPr lang="pl-PL" sz="2100" dirty="0" smtClean="0"/>
              <a:t>;</a:t>
            </a:r>
          </a:p>
          <a:p>
            <a:pPr marL="276860" indent="0" algn="just">
              <a:buNone/>
            </a:pPr>
            <a:endParaRPr lang="pl-PL" sz="900" dirty="0" smtClean="0"/>
          </a:p>
          <a:p>
            <a:pPr algn="just"/>
            <a:r>
              <a:rPr lang="pl-PL" sz="2100" smtClean="0"/>
              <a:t>Przy </a:t>
            </a:r>
            <a:r>
              <a:rPr lang="pl-PL" sz="2100" dirty="0"/>
              <a:t>pracach i czynnościach, w których występuje szczególne ryzyko wypadku, złe przygotowanie do wykonywania tych czynności, niedostateczny nadzór przy ich wykonywaniu</a:t>
            </a:r>
            <a:r>
              <a:rPr lang="pl-PL" sz="2100" dirty="0" smtClean="0"/>
              <a:t>;</a:t>
            </a:r>
          </a:p>
          <a:p>
            <a:pPr marL="276860" indent="0" algn="just">
              <a:buNone/>
            </a:pPr>
            <a:endParaRPr lang="pl-PL" sz="900" dirty="0" smtClean="0"/>
          </a:p>
          <a:p>
            <a:pPr algn="just"/>
            <a:r>
              <a:rPr lang="pl-PL" sz="2100" dirty="0"/>
              <a:t>Brak kontroli stanu technicznego maszyn, urządzeń, narzędzi</a:t>
            </a:r>
            <a:r>
              <a:rPr lang="pl-PL" sz="2100" dirty="0" smtClean="0"/>
              <a:t>;</a:t>
            </a:r>
          </a:p>
          <a:p>
            <a:pPr marL="276860" indent="0" algn="just">
              <a:buNone/>
            </a:pPr>
            <a:endParaRPr lang="pl-PL" sz="900" dirty="0"/>
          </a:p>
          <a:p>
            <a:pPr algn="just"/>
            <a:r>
              <a:rPr lang="pl-PL" sz="2100" dirty="0"/>
              <a:t>Polecenie wykonania czynności w warunkach sprzecznych z przepisami i zasadami bezpieczeństwa lub tolerowanie zagrożeń wypadkowych na powierzonym odcinku dozoru</a:t>
            </a:r>
            <a:r>
              <a:rPr lang="pl-PL" sz="2100" dirty="0" smtClean="0"/>
              <a:t>;</a:t>
            </a:r>
          </a:p>
          <a:p>
            <a:pPr marL="276860" indent="0" algn="just">
              <a:buNone/>
            </a:pPr>
            <a:endParaRPr lang="pl-PL" sz="900" dirty="0"/>
          </a:p>
          <a:p>
            <a:pPr algn="just"/>
            <a:r>
              <a:rPr lang="pl-PL" sz="2100" dirty="0"/>
              <a:t>Brak zainteresowania wiedzą i umiejętnościami praktycznymi podległych pracowników;</a:t>
            </a:r>
          </a:p>
          <a:p>
            <a:pPr marL="0" algn="just"/>
            <a:endParaRPr lang="pl-PL" sz="1900" dirty="0"/>
          </a:p>
          <a:p>
            <a:pPr algn="just"/>
            <a:endParaRPr lang="pl-PL" sz="1900" dirty="0" smtClean="0"/>
          </a:p>
          <a:p>
            <a:pPr algn="just"/>
            <a:endParaRPr lang="pl-PL" sz="1900" dirty="0" smtClean="0"/>
          </a:p>
          <a:p>
            <a:pPr marL="276860" indent="0" algn="just">
              <a:buNone/>
            </a:pPr>
            <a:endParaRPr lang="pl-PL" sz="800" dirty="0"/>
          </a:p>
          <a:p>
            <a:pPr algn="just"/>
            <a:endParaRPr lang="pl-PL" sz="1900" dirty="0" smtClean="0"/>
          </a:p>
          <a:p>
            <a:pPr marL="276860" indent="0" algn="just">
              <a:buNone/>
            </a:pPr>
            <a:endParaRPr lang="pl-PL" sz="800" dirty="0" smtClean="0"/>
          </a:p>
          <a:p>
            <a:pPr marL="276860" indent="0" algn="just">
              <a:buNone/>
            </a:pPr>
            <a:endParaRPr lang="pl-PL" sz="800" dirty="0" smtClean="0"/>
          </a:p>
          <a:p>
            <a:pPr algn="just"/>
            <a:endParaRPr lang="pl-PL" sz="2000" dirty="0" smtClean="0"/>
          </a:p>
          <a:p>
            <a:pPr algn="just"/>
            <a:endParaRPr lang="pl-PL" sz="2000" dirty="0"/>
          </a:p>
        </p:txBody>
      </p:sp>
      <p:sp>
        <p:nvSpPr>
          <p:cNvPr id="8" name="Strzałka w prawo 7"/>
          <p:cNvSpPr/>
          <p:nvPr/>
        </p:nvSpPr>
        <p:spPr>
          <a:xfrm>
            <a:off x="2012992" y="1669966"/>
            <a:ext cx="978408" cy="484632"/>
          </a:xfrm>
          <a:prstGeom prst="right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573722800"/>
      </p:ext>
    </p:extLst>
  </p:cSld>
  <p:clrMapOvr>
    <a:masterClrMapping/>
  </p:clrMapOvr>
  <p:transition spd="slow">
    <p:cu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1331640" y="250031"/>
            <a:ext cx="7128792" cy="874712"/>
          </a:xfrm>
          <a:prstGeom prst="rect">
            <a:avLst/>
          </a:prstGeom>
          <a:noFill/>
          <a:ln>
            <a:noFill/>
          </a:ln>
        </p:spPr>
        <p:txBody>
          <a:bodyPr lIns="91425" tIns="45700" rIns="45700" bIns="45700" anchor="ctr" anchorCtr="0">
            <a:noAutofit/>
          </a:bodyPr>
          <a:lstStyle/>
          <a:p>
            <a:pPr algn="ctr"/>
            <a:r>
              <a:rPr lang="pl-PL" sz="2800" dirty="0" smtClean="0"/>
              <a:t>Postępowanie w razie wypadku</a:t>
            </a:r>
            <a:endParaRPr lang="pl-PL" sz="2520" b="1" i="0" u="none" strike="noStrike" cap="none" dirty="0">
              <a:solidFill>
                <a:srgbClr val="FFC700"/>
              </a:solidFill>
              <a:latin typeface="Calibri"/>
              <a:ea typeface="Calibri"/>
              <a:cs typeface="Calibri"/>
              <a:sym typeface="Calibri"/>
            </a:endParaRPr>
          </a:p>
        </p:txBody>
      </p:sp>
      <p:sp>
        <p:nvSpPr>
          <p:cNvPr id="135" name="Shape 135"/>
          <p:cNvSpPr/>
          <p:nvPr/>
        </p:nvSpPr>
        <p:spPr>
          <a:xfrm>
            <a:off x="272507" y="1636811"/>
            <a:ext cx="8287022" cy="1035574"/>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136" name="Shape 136"/>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spcBef>
                <a:spcPts val="0"/>
              </a:spcBef>
              <a:buSzPct val="25000"/>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46</a:t>
            </a:fld>
            <a:endParaRPr lang="pl-PL" sz="1400" b="0" i="0" u="none" strike="noStrike" cap="none">
              <a:solidFill>
                <a:schemeClr val="lt1"/>
              </a:solidFill>
              <a:latin typeface="Calibri"/>
              <a:ea typeface="Calibri"/>
              <a:cs typeface="Calibri"/>
              <a:sym typeface="Calibri"/>
            </a:endParaRPr>
          </a:p>
        </p:txBody>
      </p:sp>
      <p:sp>
        <p:nvSpPr>
          <p:cNvPr id="137" name="Shape 137"/>
          <p:cNvSpPr txBox="1">
            <a:spLocks noGrp="1"/>
          </p:cNvSpPr>
          <p:nvPr>
            <p:ph type="body" idx="2"/>
          </p:nvPr>
        </p:nvSpPr>
        <p:spPr>
          <a:xfrm>
            <a:off x="272507" y="1570878"/>
            <a:ext cx="8691981" cy="4666434"/>
          </a:xfrm>
          <a:prstGeom prst="rect">
            <a:avLst/>
          </a:prstGeom>
          <a:noFill/>
          <a:ln>
            <a:noFill/>
          </a:ln>
        </p:spPr>
        <p:txBody>
          <a:bodyPr lIns="54850" tIns="91425" rIns="91425" bIns="45700" anchor="t" anchorCtr="0">
            <a:noAutofit/>
          </a:bodyPr>
          <a:lstStyle/>
          <a:p>
            <a:pPr marL="276860" indent="0">
              <a:buNone/>
            </a:pPr>
            <a:endParaRPr lang="pl-PL" sz="800" dirty="0"/>
          </a:p>
          <a:p>
            <a:pPr algn="just"/>
            <a:endParaRPr lang="pl-PL" sz="2000" dirty="0">
              <a:solidFill>
                <a:schemeClr val="tx1"/>
              </a:solidFill>
            </a:endParaRPr>
          </a:p>
          <a:p>
            <a:pPr marL="114300" indent="0">
              <a:buNone/>
            </a:pPr>
            <a:endParaRPr lang="pl-PL" sz="2000" b="0" i="0" u="none" strike="noStrike" cap="none" dirty="0">
              <a:solidFill>
                <a:schemeClr val="dk1"/>
              </a:solidFill>
              <a:latin typeface="Arial"/>
              <a:ea typeface="Arial"/>
              <a:cs typeface="Arial"/>
              <a:sym typeface="Arial"/>
            </a:endParaRPr>
          </a:p>
        </p:txBody>
      </p:sp>
      <p:pic>
        <p:nvPicPr>
          <p:cNvPr id="141" name="Shape 141"/>
          <p:cNvPicPr preferRelativeResize="0"/>
          <p:nvPr/>
        </p:nvPicPr>
        <p:blipFill rotWithShape="1">
          <a:blip r:embed="rId3">
            <a:alphaModFix/>
          </a:blip>
          <a:srcRect/>
          <a:stretch/>
        </p:blipFill>
        <p:spPr>
          <a:xfrm>
            <a:off x="282438" y="254968"/>
            <a:ext cx="822215" cy="935708"/>
          </a:xfrm>
          <a:prstGeom prst="rect">
            <a:avLst/>
          </a:prstGeom>
          <a:noFill/>
          <a:ln>
            <a:noFill/>
          </a:ln>
        </p:spPr>
      </p:pic>
      <p:sp>
        <p:nvSpPr>
          <p:cNvPr id="9" name="Symbol zastępczy zawartości 2"/>
          <p:cNvSpPr txBox="1">
            <a:spLocks/>
          </p:cNvSpPr>
          <p:nvPr/>
        </p:nvSpPr>
        <p:spPr>
          <a:xfrm>
            <a:off x="471759" y="1909353"/>
            <a:ext cx="8229600" cy="4572000"/>
          </a:xfrm>
          <a:prstGeom prst="rect">
            <a:avLst/>
          </a:prstGeom>
          <a:noFill/>
          <a:ln>
            <a:noFill/>
          </a:ln>
        </p:spPr>
        <p:txBody>
          <a:bodyPr lIns="91425" tIns="91425" rIns="91425" bIns="91425" anchor="t" anchorCtr="0">
            <a:normAutofit/>
          </a:bodyPr>
          <a:lstStyle>
            <a:defPPr marR="0" lvl="0" algn="l" rtl="0">
              <a:lnSpc>
                <a:spcPct val="100000"/>
              </a:lnSpc>
              <a:spcBef>
                <a:spcPts val="0"/>
              </a:spcBef>
              <a:spcAft>
                <a:spcPts val="0"/>
              </a:spcAft>
            </a:defPPr>
            <a:lvl1pPr marL="438912" marR="0" lvl="0" indent="-162052" algn="l" rtl="0">
              <a:lnSpc>
                <a:spcPct val="100000"/>
              </a:lnSpc>
              <a:spcBef>
                <a:spcPts val="0"/>
              </a:spcBef>
              <a:spcAft>
                <a:spcPts val="0"/>
              </a:spcAft>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114300" algn="l" rtl="0">
              <a:lnSpc>
                <a:spcPct val="100000"/>
              </a:lnSpc>
              <a:spcBef>
                <a:spcPts val="560"/>
              </a:spcBef>
              <a:spcAft>
                <a:spcPts val="0"/>
              </a:spcAft>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82296" algn="l" rtl="0">
              <a:lnSpc>
                <a:spcPct val="100000"/>
              </a:lnSpc>
              <a:spcBef>
                <a:spcPts val="480"/>
              </a:spcBef>
              <a:spcAft>
                <a:spcPts val="0"/>
              </a:spcAft>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0452" algn="l" rtl="0">
              <a:lnSpc>
                <a:spcPct val="100000"/>
              </a:lnSpc>
              <a:spcBef>
                <a:spcPts val="400"/>
              </a:spcBef>
              <a:spcAft>
                <a:spcPts val="0"/>
              </a:spcAft>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67564"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5532"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762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74167"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72135"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pPr marL="0" indent="0">
              <a:buFont typeface="Noto Sans Symbols"/>
              <a:buNone/>
            </a:pPr>
            <a:r>
              <a:rPr lang="pl-PL" sz="2400" b="1" u="sng" dirty="0" smtClean="0">
                <a:solidFill>
                  <a:schemeClr val="tx1"/>
                </a:solidFill>
              </a:rPr>
              <a:t>Podstawa prawna</a:t>
            </a:r>
          </a:p>
          <a:p>
            <a:pPr marL="0" indent="0">
              <a:buFont typeface="Noto Sans Symbols"/>
              <a:buNone/>
            </a:pPr>
            <a:endParaRPr lang="pl-PL" sz="2400" b="1" u="sng" dirty="0" smtClean="0">
              <a:solidFill>
                <a:srgbClr val="92D050"/>
              </a:solidFill>
            </a:endParaRPr>
          </a:p>
          <a:p>
            <a:pPr marL="0" indent="0" algn="just">
              <a:buFont typeface="Noto Sans Symbols"/>
              <a:buNone/>
            </a:pPr>
            <a:r>
              <a:rPr lang="pl-PL" sz="2400" b="1" dirty="0" smtClean="0">
                <a:solidFill>
                  <a:schemeClr val="tx1"/>
                </a:solidFill>
              </a:rPr>
              <a:t>Kwestie dotyczące wypadków strażaków OSP reguluje Ustawa z dnia 24 sierpnia 1991 roku o ochronie przeciwpożarowej  </a:t>
            </a:r>
            <a:endParaRPr lang="pl-PL" sz="2400" b="1" dirty="0">
              <a:solidFill>
                <a:schemeClr val="tx1"/>
              </a:solidFill>
            </a:endParaRPr>
          </a:p>
        </p:txBody>
      </p:sp>
      <p:pic>
        <p:nvPicPr>
          <p:cNvPr id="10" name="Picture 1" descr="C:\Documents and Settings\Sekretariat\Pulpit\indeks.pjpeg"/>
          <p:cNvPicPr>
            <a:picLocks noChangeAspect="1" noChangeArrowheads="1"/>
          </p:cNvPicPr>
          <p:nvPr/>
        </p:nvPicPr>
        <p:blipFill>
          <a:blip r:embed="rId4"/>
          <a:srcRect/>
          <a:stretch>
            <a:fillRect/>
          </a:stretch>
        </p:blipFill>
        <p:spPr bwMode="auto">
          <a:xfrm>
            <a:off x="571474" y="4005064"/>
            <a:ext cx="3033128" cy="2271918"/>
          </a:xfrm>
          <a:prstGeom prst="rect">
            <a:avLst/>
          </a:prstGeom>
          <a:solidFill>
            <a:schemeClr val="accent6">
              <a:lumMod val="40000"/>
              <a:lumOff val="60000"/>
            </a:schemeClr>
          </a:solidFill>
        </p:spPr>
      </p:pic>
    </p:spTree>
    <p:extLst>
      <p:ext uri="{BB962C8B-B14F-4D97-AF65-F5344CB8AC3E}">
        <p14:creationId xmlns:p14="http://schemas.microsoft.com/office/powerpoint/2010/main" val="3251316362"/>
      </p:ext>
    </p:extLst>
  </p:cSld>
  <p:clrMapOvr>
    <a:masterClrMapping/>
  </p:clrMapOvr>
  <p:transition spd="slow">
    <p:cu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1331640" y="250031"/>
            <a:ext cx="7128792" cy="874712"/>
          </a:xfrm>
          <a:prstGeom prst="rect">
            <a:avLst/>
          </a:prstGeom>
          <a:noFill/>
          <a:ln>
            <a:noFill/>
          </a:ln>
        </p:spPr>
        <p:txBody>
          <a:bodyPr lIns="91425" tIns="45700" rIns="45700" bIns="45700" anchor="ctr" anchorCtr="0">
            <a:noAutofit/>
          </a:bodyPr>
          <a:lstStyle/>
          <a:p>
            <a:pPr algn="ctr"/>
            <a:r>
              <a:rPr lang="pl-PL" sz="2800" dirty="0" smtClean="0"/>
              <a:t>Postępowanie w razie wypadku</a:t>
            </a:r>
            <a:endParaRPr lang="pl-PL" sz="2520" b="1" i="0" u="none" strike="noStrike" cap="none" dirty="0">
              <a:solidFill>
                <a:srgbClr val="FFC700"/>
              </a:solidFill>
              <a:latin typeface="Calibri"/>
              <a:ea typeface="Calibri"/>
              <a:cs typeface="Calibri"/>
              <a:sym typeface="Calibri"/>
            </a:endParaRPr>
          </a:p>
        </p:txBody>
      </p:sp>
      <p:sp>
        <p:nvSpPr>
          <p:cNvPr id="135" name="Shape 135"/>
          <p:cNvSpPr/>
          <p:nvPr/>
        </p:nvSpPr>
        <p:spPr>
          <a:xfrm>
            <a:off x="272507" y="1636811"/>
            <a:ext cx="8287022" cy="1035574"/>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136" name="Shape 136"/>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spcBef>
                <a:spcPts val="0"/>
              </a:spcBef>
              <a:buSzPct val="25000"/>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47</a:t>
            </a:fld>
            <a:endParaRPr lang="pl-PL" sz="1400" b="0" i="0" u="none" strike="noStrike" cap="none">
              <a:solidFill>
                <a:schemeClr val="lt1"/>
              </a:solidFill>
              <a:latin typeface="Calibri"/>
              <a:ea typeface="Calibri"/>
              <a:cs typeface="Calibri"/>
              <a:sym typeface="Calibri"/>
            </a:endParaRPr>
          </a:p>
        </p:txBody>
      </p:sp>
      <p:sp>
        <p:nvSpPr>
          <p:cNvPr id="137" name="Shape 137"/>
          <p:cNvSpPr txBox="1">
            <a:spLocks noGrp="1"/>
          </p:cNvSpPr>
          <p:nvPr>
            <p:ph type="body" idx="2"/>
          </p:nvPr>
        </p:nvSpPr>
        <p:spPr>
          <a:xfrm>
            <a:off x="272507" y="1570878"/>
            <a:ext cx="8691981" cy="4666434"/>
          </a:xfrm>
          <a:prstGeom prst="rect">
            <a:avLst/>
          </a:prstGeom>
          <a:noFill/>
          <a:ln>
            <a:noFill/>
          </a:ln>
        </p:spPr>
        <p:txBody>
          <a:bodyPr lIns="54850" tIns="91425" rIns="91425" bIns="45700" anchor="t" anchorCtr="0">
            <a:noAutofit/>
          </a:bodyPr>
          <a:lstStyle/>
          <a:p>
            <a:pPr marL="276860" indent="0">
              <a:buNone/>
            </a:pPr>
            <a:endParaRPr lang="pl-PL" sz="800" dirty="0"/>
          </a:p>
          <a:p>
            <a:pPr algn="just"/>
            <a:endParaRPr lang="pl-PL" sz="2000" dirty="0">
              <a:solidFill>
                <a:schemeClr val="tx1"/>
              </a:solidFill>
            </a:endParaRPr>
          </a:p>
          <a:p>
            <a:pPr marL="114300" indent="0">
              <a:buNone/>
            </a:pPr>
            <a:endParaRPr lang="pl-PL" sz="2000" b="0" i="0" u="none" strike="noStrike" cap="none" dirty="0">
              <a:solidFill>
                <a:schemeClr val="dk1"/>
              </a:solidFill>
              <a:latin typeface="Arial"/>
              <a:ea typeface="Arial"/>
              <a:cs typeface="Arial"/>
              <a:sym typeface="Arial"/>
            </a:endParaRPr>
          </a:p>
        </p:txBody>
      </p:sp>
      <p:pic>
        <p:nvPicPr>
          <p:cNvPr id="141" name="Shape 141"/>
          <p:cNvPicPr preferRelativeResize="0"/>
          <p:nvPr/>
        </p:nvPicPr>
        <p:blipFill rotWithShape="1">
          <a:blip r:embed="rId3">
            <a:alphaModFix/>
          </a:blip>
          <a:srcRect/>
          <a:stretch/>
        </p:blipFill>
        <p:spPr>
          <a:xfrm>
            <a:off x="282438" y="254968"/>
            <a:ext cx="822215" cy="935708"/>
          </a:xfrm>
          <a:prstGeom prst="rect">
            <a:avLst/>
          </a:prstGeom>
          <a:noFill/>
          <a:ln>
            <a:noFill/>
          </a:ln>
        </p:spPr>
      </p:pic>
      <p:sp>
        <p:nvSpPr>
          <p:cNvPr id="7" name="Symbol zastępczy zawartości 2"/>
          <p:cNvSpPr txBox="1">
            <a:spLocks/>
          </p:cNvSpPr>
          <p:nvPr/>
        </p:nvSpPr>
        <p:spPr>
          <a:xfrm>
            <a:off x="457200" y="1636811"/>
            <a:ext cx="8229600" cy="4817997"/>
          </a:xfrm>
          <a:prstGeom prst="rect">
            <a:avLst/>
          </a:prstGeom>
          <a:noFill/>
          <a:ln>
            <a:noFill/>
          </a:ln>
        </p:spPr>
        <p:txBody>
          <a:bodyPr lIns="91425" tIns="91425" rIns="91425" bIns="91425" anchor="t" anchorCtr="0">
            <a:normAutofit/>
          </a:bodyPr>
          <a:lstStyle>
            <a:defPPr marR="0" lvl="0" algn="l" rtl="0">
              <a:lnSpc>
                <a:spcPct val="100000"/>
              </a:lnSpc>
              <a:spcBef>
                <a:spcPts val="0"/>
              </a:spcBef>
              <a:spcAft>
                <a:spcPts val="0"/>
              </a:spcAft>
            </a:defPPr>
            <a:lvl1pPr marL="438912" marR="0" lvl="0" indent="-162052" algn="l" rtl="0">
              <a:lnSpc>
                <a:spcPct val="100000"/>
              </a:lnSpc>
              <a:spcBef>
                <a:spcPts val="0"/>
              </a:spcBef>
              <a:spcAft>
                <a:spcPts val="0"/>
              </a:spcAft>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114300" algn="l" rtl="0">
              <a:lnSpc>
                <a:spcPct val="100000"/>
              </a:lnSpc>
              <a:spcBef>
                <a:spcPts val="560"/>
              </a:spcBef>
              <a:spcAft>
                <a:spcPts val="0"/>
              </a:spcAft>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82296" algn="l" rtl="0">
              <a:lnSpc>
                <a:spcPct val="100000"/>
              </a:lnSpc>
              <a:spcBef>
                <a:spcPts val="480"/>
              </a:spcBef>
              <a:spcAft>
                <a:spcPts val="0"/>
              </a:spcAft>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0452" algn="l" rtl="0">
              <a:lnSpc>
                <a:spcPct val="100000"/>
              </a:lnSpc>
              <a:spcBef>
                <a:spcPts val="400"/>
              </a:spcBef>
              <a:spcAft>
                <a:spcPts val="0"/>
              </a:spcAft>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67564"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5532"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762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74167"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72135"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pPr marL="0" indent="0" algn="just">
              <a:buFont typeface="Noto Sans Symbols"/>
              <a:buNone/>
            </a:pPr>
            <a:r>
              <a:rPr lang="pl-PL" sz="2400" b="1" u="sng" dirty="0" smtClean="0">
                <a:solidFill>
                  <a:schemeClr val="tx1"/>
                </a:solidFill>
              </a:rPr>
              <a:t>W razie wypadku przy pracy przełożony/dowódca ma obowiązek:</a:t>
            </a:r>
          </a:p>
          <a:p>
            <a:pPr marL="0" indent="0" algn="just">
              <a:buFont typeface="Noto Sans Symbols"/>
              <a:buNone/>
            </a:pPr>
            <a:endParaRPr lang="pl-PL" sz="800" b="1" u="sng" dirty="0" smtClean="0">
              <a:solidFill>
                <a:schemeClr val="tx1"/>
              </a:solidFill>
            </a:endParaRPr>
          </a:p>
          <a:p>
            <a:pPr algn="just"/>
            <a:r>
              <a:rPr lang="pl-PL" sz="2000" dirty="0" smtClean="0"/>
              <a:t>podjąć niezbędne działania likwidujące lub ograniczające zagrożenia;</a:t>
            </a:r>
          </a:p>
          <a:p>
            <a:pPr marL="276860" indent="0" algn="just">
              <a:buNone/>
            </a:pPr>
            <a:endParaRPr lang="pl-PL" sz="800" dirty="0" smtClean="0"/>
          </a:p>
          <a:p>
            <a:pPr algn="just"/>
            <a:r>
              <a:rPr lang="pl-PL" sz="2000" dirty="0" smtClean="0"/>
              <a:t>zapewnić udzielenie pierwszej pomocy osobom poszkodowanym;</a:t>
            </a:r>
          </a:p>
          <a:p>
            <a:pPr marL="276860" indent="0" algn="just">
              <a:buNone/>
            </a:pPr>
            <a:endParaRPr lang="pl-PL" sz="800" dirty="0" smtClean="0"/>
          </a:p>
          <a:p>
            <a:pPr algn="just"/>
            <a:r>
              <a:rPr lang="pl-PL" sz="2000" dirty="0" smtClean="0"/>
              <a:t>ustalić okoliczności i przyczyny wypadku oraz zastosować odpowiednie środki zapobiegające podobnym wypadkom w przyszłości;</a:t>
            </a:r>
          </a:p>
          <a:p>
            <a:pPr marL="276860" indent="0" algn="just">
              <a:buNone/>
            </a:pPr>
            <a:endParaRPr lang="pl-PL" sz="800" dirty="0" smtClean="0"/>
          </a:p>
          <a:p>
            <a:pPr algn="just"/>
            <a:r>
              <a:rPr lang="pl-PL" sz="2000" b="1" dirty="0" smtClean="0"/>
              <a:t>zawiadomić niezwłocznie Stanowisko Kierowania Komendanta Miejskiego/ Powiatowego PSP</a:t>
            </a:r>
            <a:endParaRPr lang="pl-PL" sz="2000" b="1" dirty="0"/>
          </a:p>
        </p:txBody>
      </p:sp>
    </p:spTree>
    <p:extLst>
      <p:ext uri="{BB962C8B-B14F-4D97-AF65-F5344CB8AC3E}">
        <p14:creationId xmlns:p14="http://schemas.microsoft.com/office/powerpoint/2010/main" val="3107285666"/>
      </p:ext>
    </p:extLst>
  </p:cSld>
  <p:clrMapOvr>
    <a:masterClrMapping/>
  </p:clrMapOvr>
  <p:transition spd="slow">
    <p:cu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1331640" y="250031"/>
            <a:ext cx="7128792" cy="874712"/>
          </a:xfrm>
          <a:prstGeom prst="rect">
            <a:avLst/>
          </a:prstGeom>
          <a:noFill/>
          <a:ln>
            <a:noFill/>
          </a:ln>
        </p:spPr>
        <p:txBody>
          <a:bodyPr lIns="91425" tIns="45700" rIns="45700" bIns="45700" anchor="ctr" anchorCtr="0">
            <a:noAutofit/>
          </a:bodyPr>
          <a:lstStyle/>
          <a:p>
            <a:pPr algn="ctr"/>
            <a:r>
              <a:rPr lang="pl-PL" sz="2800" dirty="0" smtClean="0"/>
              <a:t>Odstępstwo od zasad BHP</a:t>
            </a:r>
            <a:endParaRPr lang="pl-PL" sz="2520" b="1" i="0" u="none" strike="noStrike" cap="none" dirty="0">
              <a:solidFill>
                <a:srgbClr val="FFC700"/>
              </a:solidFill>
              <a:latin typeface="Calibri"/>
              <a:ea typeface="Calibri"/>
              <a:cs typeface="Calibri"/>
              <a:sym typeface="Calibri"/>
            </a:endParaRPr>
          </a:p>
        </p:txBody>
      </p:sp>
      <p:sp>
        <p:nvSpPr>
          <p:cNvPr id="135" name="Shape 135"/>
          <p:cNvSpPr/>
          <p:nvPr/>
        </p:nvSpPr>
        <p:spPr>
          <a:xfrm>
            <a:off x="272507" y="1636811"/>
            <a:ext cx="8287022" cy="1035574"/>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136" name="Shape 136"/>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spcBef>
                <a:spcPts val="0"/>
              </a:spcBef>
              <a:buSzPct val="25000"/>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48</a:t>
            </a:fld>
            <a:endParaRPr lang="pl-PL" sz="1400" b="0" i="0" u="none" strike="noStrike" cap="none">
              <a:solidFill>
                <a:schemeClr val="lt1"/>
              </a:solidFill>
              <a:latin typeface="Calibri"/>
              <a:ea typeface="Calibri"/>
              <a:cs typeface="Calibri"/>
              <a:sym typeface="Calibri"/>
            </a:endParaRPr>
          </a:p>
        </p:txBody>
      </p:sp>
      <p:sp>
        <p:nvSpPr>
          <p:cNvPr id="137" name="Shape 137"/>
          <p:cNvSpPr txBox="1">
            <a:spLocks noGrp="1"/>
          </p:cNvSpPr>
          <p:nvPr>
            <p:ph type="body" idx="2"/>
          </p:nvPr>
        </p:nvSpPr>
        <p:spPr>
          <a:xfrm>
            <a:off x="272507" y="1570878"/>
            <a:ext cx="8691981" cy="4666434"/>
          </a:xfrm>
          <a:prstGeom prst="rect">
            <a:avLst/>
          </a:prstGeom>
          <a:noFill/>
          <a:ln>
            <a:noFill/>
          </a:ln>
        </p:spPr>
        <p:txBody>
          <a:bodyPr lIns="54850" tIns="91425" rIns="91425" bIns="45700" anchor="t" anchorCtr="0">
            <a:noAutofit/>
          </a:bodyPr>
          <a:lstStyle/>
          <a:p>
            <a:pPr marL="276860" indent="0">
              <a:buNone/>
            </a:pPr>
            <a:endParaRPr lang="pl-PL" sz="800" dirty="0"/>
          </a:p>
          <a:p>
            <a:pPr algn="just"/>
            <a:endParaRPr lang="pl-PL" sz="2000" dirty="0">
              <a:solidFill>
                <a:schemeClr val="tx1"/>
              </a:solidFill>
            </a:endParaRPr>
          </a:p>
          <a:p>
            <a:pPr marL="114300" indent="0">
              <a:buNone/>
            </a:pPr>
            <a:endParaRPr lang="pl-PL" sz="2000" b="0" i="0" u="none" strike="noStrike" cap="none" dirty="0">
              <a:solidFill>
                <a:schemeClr val="dk1"/>
              </a:solidFill>
              <a:latin typeface="Arial"/>
              <a:ea typeface="Arial"/>
              <a:cs typeface="Arial"/>
              <a:sym typeface="Arial"/>
            </a:endParaRPr>
          </a:p>
        </p:txBody>
      </p:sp>
      <p:pic>
        <p:nvPicPr>
          <p:cNvPr id="141" name="Shape 141"/>
          <p:cNvPicPr preferRelativeResize="0"/>
          <p:nvPr/>
        </p:nvPicPr>
        <p:blipFill rotWithShape="1">
          <a:blip r:embed="rId3">
            <a:alphaModFix/>
          </a:blip>
          <a:srcRect/>
          <a:stretch/>
        </p:blipFill>
        <p:spPr>
          <a:xfrm>
            <a:off x="282438" y="254968"/>
            <a:ext cx="822215" cy="935708"/>
          </a:xfrm>
          <a:prstGeom prst="rect">
            <a:avLst/>
          </a:prstGeom>
          <a:noFill/>
          <a:ln>
            <a:noFill/>
          </a:ln>
        </p:spPr>
      </p:pic>
      <p:sp>
        <p:nvSpPr>
          <p:cNvPr id="7" name="Symbol zastępczy zawartości 2"/>
          <p:cNvSpPr txBox="1">
            <a:spLocks/>
          </p:cNvSpPr>
          <p:nvPr/>
        </p:nvSpPr>
        <p:spPr>
          <a:xfrm>
            <a:off x="457200" y="1882808"/>
            <a:ext cx="8229600" cy="457200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438912" marR="0" lvl="0" indent="-162052" algn="l" rtl="0">
              <a:lnSpc>
                <a:spcPct val="100000"/>
              </a:lnSpc>
              <a:spcBef>
                <a:spcPts val="0"/>
              </a:spcBef>
              <a:spcAft>
                <a:spcPts val="0"/>
              </a:spcAft>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114300" algn="l" rtl="0">
              <a:lnSpc>
                <a:spcPct val="100000"/>
              </a:lnSpc>
              <a:spcBef>
                <a:spcPts val="560"/>
              </a:spcBef>
              <a:spcAft>
                <a:spcPts val="0"/>
              </a:spcAft>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82296" algn="l" rtl="0">
              <a:lnSpc>
                <a:spcPct val="100000"/>
              </a:lnSpc>
              <a:spcBef>
                <a:spcPts val="480"/>
              </a:spcBef>
              <a:spcAft>
                <a:spcPts val="0"/>
              </a:spcAft>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0452" algn="l" rtl="0">
              <a:lnSpc>
                <a:spcPct val="100000"/>
              </a:lnSpc>
              <a:spcBef>
                <a:spcPts val="400"/>
              </a:spcBef>
              <a:spcAft>
                <a:spcPts val="0"/>
              </a:spcAft>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67564"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5532"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762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74167"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72135"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pPr marL="0" indent="0" algn="just">
              <a:buFont typeface="Noto Sans Symbols"/>
              <a:buNone/>
            </a:pPr>
            <a:r>
              <a:rPr lang="pl-PL" sz="2400" b="1" dirty="0" smtClean="0">
                <a:solidFill>
                  <a:schemeClr val="tx1"/>
                </a:solidFill>
              </a:rPr>
              <a:t>Kierujący działaniem ratowniczym może odstąpić w trakcie działania ratowniczego od zasad działania uznanych powszechnie za bezpieczne.</a:t>
            </a:r>
          </a:p>
          <a:p>
            <a:pPr marL="0" indent="0" algn="r">
              <a:buFont typeface="Noto Sans Symbols"/>
              <a:buNone/>
            </a:pPr>
            <a:r>
              <a:rPr lang="pl-PL" sz="2400" dirty="0" smtClean="0"/>
              <a:t>art. 25 ust. 3</a:t>
            </a:r>
          </a:p>
          <a:p>
            <a:pPr marL="0" indent="0" algn="r">
              <a:buFont typeface="Noto Sans Symbols"/>
              <a:buNone/>
            </a:pPr>
            <a:r>
              <a:rPr lang="pl-PL" sz="2400" dirty="0" smtClean="0"/>
              <a:t>ustawy z dnia 24.08.1991 r.</a:t>
            </a:r>
          </a:p>
          <a:p>
            <a:pPr marL="0" indent="0" algn="r">
              <a:buFont typeface="Noto Sans Symbols"/>
              <a:buNone/>
            </a:pPr>
            <a:r>
              <a:rPr lang="pl-PL" sz="2400" dirty="0" smtClean="0"/>
              <a:t>o ochronie przeciwpożarowej</a:t>
            </a:r>
          </a:p>
          <a:p>
            <a:pPr marL="0" indent="0" algn="just">
              <a:buFont typeface="Noto Sans Symbols"/>
              <a:buNone/>
            </a:pPr>
            <a:endParaRPr lang="pl-PL" sz="2400" b="1" dirty="0" smtClean="0"/>
          </a:p>
          <a:p>
            <a:pPr marL="0" indent="0" algn="just">
              <a:buFont typeface="Noto Sans Symbols"/>
              <a:buNone/>
            </a:pPr>
            <a:r>
              <a:rPr lang="pl-PL" sz="2400" b="1" dirty="0" smtClean="0"/>
              <a:t>Pełną odpowiedzialność za taką decyzję ponosi osoba, która ją podjęła!!!</a:t>
            </a:r>
            <a:endParaRPr lang="pl-PL" sz="2400" dirty="0" smtClean="0"/>
          </a:p>
          <a:p>
            <a:pPr marL="0" indent="0" algn="just">
              <a:buFont typeface="Noto Sans Symbols"/>
              <a:buNone/>
            </a:pPr>
            <a:endParaRPr lang="pl-PL" sz="2400" dirty="0"/>
          </a:p>
        </p:txBody>
      </p:sp>
    </p:spTree>
    <p:extLst>
      <p:ext uri="{BB962C8B-B14F-4D97-AF65-F5344CB8AC3E}">
        <p14:creationId xmlns:p14="http://schemas.microsoft.com/office/powerpoint/2010/main" val="4260413008"/>
      </p:ext>
    </p:extLst>
  </p:cSld>
  <p:clrMapOvr>
    <a:masterClrMapping/>
  </p:clrMapOvr>
  <p:transition spd="slow">
    <p:cu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1331640" y="250031"/>
            <a:ext cx="7128792" cy="874712"/>
          </a:xfrm>
          <a:prstGeom prst="rect">
            <a:avLst/>
          </a:prstGeom>
          <a:noFill/>
          <a:ln>
            <a:noFill/>
          </a:ln>
        </p:spPr>
        <p:txBody>
          <a:bodyPr lIns="91425" tIns="45700" rIns="45700" bIns="45700" anchor="ctr" anchorCtr="0">
            <a:noAutofit/>
          </a:bodyPr>
          <a:lstStyle/>
          <a:p>
            <a:pPr algn="ctr"/>
            <a:r>
              <a:rPr lang="pl-PL" sz="2800" dirty="0" smtClean="0"/>
              <a:t>Odstępstwo od zasad BHP</a:t>
            </a:r>
            <a:endParaRPr lang="pl-PL" sz="2520" b="1" i="0" u="none" strike="noStrike" cap="none" dirty="0">
              <a:solidFill>
                <a:srgbClr val="FFC700"/>
              </a:solidFill>
              <a:latin typeface="Calibri"/>
              <a:ea typeface="Calibri"/>
              <a:cs typeface="Calibri"/>
              <a:sym typeface="Calibri"/>
            </a:endParaRPr>
          </a:p>
        </p:txBody>
      </p:sp>
      <p:sp>
        <p:nvSpPr>
          <p:cNvPr id="135" name="Shape 135"/>
          <p:cNvSpPr/>
          <p:nvPr/>
        </p:nvSpPr>
        <p:spPr>
          <a:xfrm>
            <a:off x="272507" y="1636811"/>
            <a:ext cx="8287022" cy="1035574"/>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136" name="Shape 136"/>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spcBef>
                <a:spcPts val="0"/>
              </a:spcBef>
              <a:buSzPct val="25000"/>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49</a:t>
            </a:fld>
            <a:endParaRPr lang="pl-PL" sz="1400" b="0" i="0" u="none" strike="noStrike" cap="none">
              <a:solidFill>
                <a:schemeClr val="lt1"/>
              </a:solidFill>
              <a:latin typeface="Calibri"/>
              <a:ea typeface="Calibri"/>
              <a:cs typeface="Calibri"/>
              <a:sym typeface="Calibri"/>
            </a:endParaRPr>
          </a:p>
        </p:txBody>
      </p:sp>
      <p:sp>
        <p:nvSpPr>
          <p:cNvPr id="137" name="Shape 137"/>
          <p:cNvSpPr txBox="1">
            <a:spLocks noGrp="1"/>
          </p:cNvSpPr>
          <p:nvPr>
            <p:ph type="body" idx="2"/>
          </p:nvPr>
        </p:nvSpPr>
        <p:spPr>
          <a:xfrm>
            <a:off x="272507" y="1570878"/>
            <a:ext cx="8691981" cy="4666434"/>
          </a:xfrm>
          <a:prstGeom prst="rect">
            <a:avLst/>
          </a:prstGeom>
          <a:noFill/>
          <a:ln>
            <a:noFill/>
          </a:ln>
        </p:spPr>
        <p:txBody>
          <a:bodyPr lIns="54850" tIns="91425" rIns="91425" bIns="45700" anchor="t" anchorCtr="0">
            <a:noAutofit/>
          </a:bodyPr>
          <a:lstStyle/>
          <a:p>
            <a:pPr marL="276860" indent="0">
              <a:buNone/>
            </a:pPr>
            <a:endParaRPr lang="pl-PL" sz="800" dirty="0"/>
          </a:p>
          <a:p>
            <a:pPr algn="just"/>
            <a:endParaRPr lang="pl-PL" sz="2000" dirty="0">
              <a:solidFill>
                <a:schemeClr val="tx1"/>
              </a:solidFill>
            </a:endParaRPr>
          </a:p>
          <a:p>
            <a:pPr marL="114300" indent="0">
              <a:buNone/>
            </a:pPr>
            <a:endParaRPr lang="pl-PL" sz="2000" b="0" i="0" u="none" strike="noStrike" cap="none" dirty="0">
              <a:solidFill>
                <a:schemeClr val="dk1"/>
              </a:solidFill>
              <a:latin typeface="Arial"/>
              <a:ea typeface="Arial"/>
              <a:cs typeface="Arial"/>
              <a:sym typeface="Arial"/>
            </a:endParaRPr>
          </a:p>
        </p:txBody>
      </p:sp>
      <p:pic>
        <p:nvPicPr>
          <p:cNvPr id="141" name="Shape 141"/>
          <p:cNvPicPr preferRelativeResize="0"/>
          <p:nvPr/>
        </p:nvPicPr>
        <p:blipFill rotWithShape="1">
          <a:blip r:embed="rId3">
            <a:alphaModFix/>
          </a:blip>
          <a:srcRect/>
          <a:stretch/>
        </p:blipFill>
        <p:spPr>
          <a:xfrm>
            <a:off x="282438" y="254968"/>
            <a:ext cx="822215" cy="935708"/>
          </a:xfrm>
          <a:prstGeom prst="rect">
            <a:avLst/>
          </a:prstGeom>
          <a:noFill/>
          <a:ln>
            <a:noFill/>
          </a:ln>
        </p:spPr>
      </p:pic>
      <p:sp>
        <p:nvSpPr>
          <p:cNvPr id="7" name="Symbol zastępczy zawartości 2"/>
          <p:cNvSpPr txBox="1">
            <a:spLocks/>
          </p:cNvSpPr>
          <p:nvPr/>
        </p:nvSpPr>
        <p:spPr>
          <a:xfrm>
            <a:off x="457200" y="1636811"/>
            <a:ext cx="8229600" cy="4817997"/>
          </a:xfrm>
          <a:prstGeom prst="rect">
            <a:avLst/>
          </a:prstGeom>
          <a:noFill/>
          <a:ln>
            <a:noFill/>
          </a:ln>
        </p:spPr>
        <p:txBody>
          <a:bodyPr lIns="91425" tIns="91425" rIns="91425" bIns="91425" anchor="t" anchorCtr="0">
            <a:normAutofit/>
          </a:bodyPr>
          <a:lstStyle>
            <a:defPPr marR="0" lvl="0" algn="l" rtl="0">
              <a:lnSpc>
                <a:spcPct val="100000"/>
              </a:lnSpc>
              <a:spcBef>
                <a:spcPts val="0"/>
              </a:spcBef>
              <a:spcAft>
                <a:spcPts val="0"/>
              </a:spcAft>
            </a:defPPr>
            <a:lvl1pPr marL="438912" marR="0" lvl="0" indent="-162052" algn="l" rtl="0">
              <a:lnSpc>
                <a:spcPct val="100000"/>
              </a:lnSpc>
              <a:spcBef>
                <a:spcPts val="0"/>
              </a:spcBef>
              <a:spcAft>
                <a:spcPts val="0"/>
              </a:spcAft>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114300" algn="l" rtl="0">
              <a:lnSpc>
                <a:spcPct val="100000"/>
              </a:lnSpc>
              <a:spcBef>
                <a:spcPts val="560"/>
              </a:spcBef>
              <a:spcAft>
                <a:spcPts val="0"/>
              </a:spcAft>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82296" algn="l" rtl="0">
              <a:lnSpc>
                <a:spcPct val="100000"/>
              </a:lnSpc>
              <a:spcBef>
                <a:spcPts val="480"/>
              </a:spcBef>
              <a:spcAft>
                <a:spcPts val="0"/>
              </a:spcAft>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0452" algn="l" rtl="0">
              <a:lnSpc>
                <a:spcPct val="100000"/>
              </a:lnSpc>
              <a:spcBef>
                <a:spcPts val="400"/>
              </a:spcBef>
              <a:spcAft>
                <a:spcPts val="0"/>
              </a:spcAft>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67564"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5532"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762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74167"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72135"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pPr marL="276860" indent="0">
              <a:buNone/>
            </a:pPr>
            <a:r>
              <a:rPr lang="pl-PL" sz="2400" b="1" dirty="0" smtClean="0">
                <a:solidFill>
                  <a:schemeClr val="tx1"/>
                </a:solidFill>
              </a:rPr>
              <a:t>KDR w celu realizacji zadań ratowniczych ma prawo:</a:t>
            </a:r>
          </a:p>
          <a:p>
            <a:pPr marL="276860" indent="0">
              <a:buNone/>
            </a:pPr>
            <a:endParaRPr lang="pl-PL" sz="800" b="1" dirty="0" smtClean="0">
              <a:solidFill>
                <a:schemeClr val="tx1"/>
              </a:solidFill>
            </a:endParaRPr>
          </a:p>
          <a:p>
            <a:pPr marL="0" algn="just">
              <a:buFont typeface="Noto Sans Symbols"/>
              <a:buNone/>
            </a:pPr>
            <a:r>
              <a:rPr lang="pl-PL" sz="2000" dirty="0" smtClean="0"/>
              <a:t>Odstąpić od zasad działania uznanych powszechnie za bezpieczne, z zachowaniem wszelkich dostępnych w danych warunkach zabezpieczeń, jeżeli w ocenie kierującego działaniem ratowniczym, dokonanej w miejscu i czasie zdarzenia, istnieje prawdopodobieństwo uratowania życia ludzkiego, w szczególności w przypadkach, gdy:</a:t>
            </a:r>
          </a:p>
          <a:p>
            <a:pPr marL="180848" indent="-342900" algn="just">
              <a:buFontTx/>
              <a:buChar char="-"/>
            </a:pPr>
            <a:r>
              <a:rPr lang="pl-PL" sz="2000" dirty="0" smtClean="0"/>
              <a:t>Z </a:t>
            </a:r>
            <a:r>
              <a:rPr lang="pl-PL" sz="2000" dirty="0"/>
              <a:t>powodu braku specjalistycznego sprzętu zachodzi konieczność zastosowania sprzętu </a:t>
            </a:r>
            <a:r>
              <a:rPr lang="pl-PL" sz="2000" dirty="0" smtClean="0"/>
              <a:t>zastępczego;</a:t>
            </a:r>
          </a:p>
          <a:p>
            <a:pPr marL="0" indent="0" algn="just">
              <a:buNone/>
            </a:pPr>
            <a:endParaRPr lang="pl-PL" sz="800" dirty="0" smtClean="0"/>
          </a:p>
          <a:p>
            <a:pPr marL="180848" indent="-342900" algn="just">
              <a:buFontTx/>
              <a:buChar char="-"/>
            </a:pPr>
            <a:r>
              <a:rPr lang="pl-PL" sz="2000" dirty="0" smtClean="0"/>
              <a:t>Fizyczne </a:t>
            </a:r>
            <a:r>
              <a:rPr lang="pl-PL" sz="2000" dirty="0"/>
              <a:t>możliwości ratownika mogą zastąpić brak możliwości użycia właściwego </a:t>
            </a:r>
            <a:r>
              <a:rPr lang="pl-PL" sz="2000" dirty="0" smtClean="0"/>
              <a:t>sprzętu;</a:t>
            </a:r>
          </a:p>
          <a:p>
            <a:pPr marL="0" indent="0" algn="just">
              <a:buNone/>
            </a:pPr>
            <a:endParaRPr lang="pl-PL" sz="800" dirty="0" smtClean="0"/>
          </a:p>
          <a:p>
            <a:pPr marL="180848" indent="-342900" algn="just">
              <a:buFontTx/>
              <a:buChar char="-"/>
            </a:pPr>
            <a:r>
              <a:rPr lang="pl-PL" sz="2000" dirty="0" smtClean="0"/>
              <a:t>Jest </a:t>
            </a:r>
            <a:r>
              <a:rPr lang="pl-PL" sz="2000" dirty="0"/>
              <a:t>możliwe wykonanie określonej czynności przez osobę zgłaszającą się dobrowolnie </a:t>
            </a:r>
          </a:p>
          <a:p>
            <a:pPr marL="0" algn="just">
              <a:buFont typeface="Noto Sans Symbols"/>
              <a:buNone/>
            </a:pPr>
            <a:endParaRPr lang="pl-PL" sz="2000" dirty="0"/>
          </a:p>
        </p:txBody>
      </p:sp>
    </p:spTree>
    <p:extLst>
      <p:ext uri="{BB962C8B-B14F-4D97-AF65-F5344CB8AC3E}">
        <p14:creationId xmlns:p14="http://schemas.microsoft.com/office/powerpoint/2010/main" val="4260413008"/>
      </p:ext>
    </p:extLst>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1331640" y="250030"/>
            <a:ext cx="7355160" cy="1090737"/>
          </a:xfrm>
          <a:prstGeom prst="rect">
            <a:avLst/>
          </a:prstGeom>
          <a:noFill/>
          <a:ln>
            <a:noFill/>
          </a:ln>
        </p:spPr>
        <p:txBody>
          <a:bodyPr lIns="91425" tIns="45700" rIns="45700" bIns="45700" anchor="ctr" anchorCtr="0">
            <a:noAutofit/>
          </a:bodyPr>
          <a:lstStyle/>
          <a:p>
            <a:pPr algn="ctr">
              <a:defRPr/>
            </a:pPr>
            <a:r>
              <a:rPr lang="pl-PL" sz="2800" dirty="0"/>
              <a:t>Obowiązki i uprawnienia </a:t>
            </a:r>
            <a:r>
              <a:rPr lang="pl-PL" sz="2800" dirty="0" smtClean="0"/>
              <a:t>przełożonego/ dowódcy i </a:t>
            </a:r>
            <a:r>
              <a:rPr lang="pl-PL" sz="2800" dirty="0"/>
              <a:t>podwładnego w zakresie </a:t>
            </a:r>
            <a:br>
              <a:rPr lang="pl-PL" sz="2800" dirty="0"/>
            </a:br>
            <a:r>
              <a:rPr lang="pl-PL" sz="2800" dirty="0"/>
              <a:t>bezpieczeństwa i higieny pracy </a:t>
            </a:r>
          </a:p>
        </p:txBody>
      </p:sp>
      <p:sp>
        <p:nvSpPr>
          <p:cNvPr id="135" name="Shape 135"/>
          <p:cNvSpPr/>
          <p:nvPr/>
        </p:nvSpPr>
        <p:spPr>
          <a:xfrm>
            <a:off x="272507" y="1636811"/>
            <a:ext cx="8287022" cy="1035574"/>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136" name="Shape 136"/>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spcBef>
                <a:spcPts val="0"/>
              </a:spcBef>
              <a:buSzPct val="25000"/>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5</a:t>
            </a:fld>
            <a:endParaRPr lang="pl-PL" sz="1400" b="0" i="0" u="none" strike="noStrike" cap="none">
              <a:solidFill>
                <a:schemeClr val="lt1"/>
              </a:solidFill>
              <a:latin typeface="Calibri"/>
              <a:ea typeface="Calibri"/>
              <a:cs typeface="Calibri"/>
              <a:sym typeface="Calibri"/>
            </a:endParaRPr>
          </a:p>
        </p:txBody>
      </p:sp>
      <p:sp>
        <p:nvSpPr>
          <p:cNvPr id="137" name="Shape 137"/>
          <p:cNvSpPr txBox="1">
            <a:spLocks noGrp="1"/>
          </p:cNvSpPr>
          <p:nvPr>
            <p:ph type="body" idx="2"/>
          </p:nvPr>
        </p:nvSpPr>
        <p:spPr>
          <a:xfrm>
            <a:off x="272507" y="1570878"/>
            <a:ext cx="8691981" cy="4666434"/>
          </a:xfrm>
          <a:prstGeom prst="rect">
            <a:avLst/>
          </a:prstGeom>
          <a:noFill/>
          <a:ln>
            <a:noFill/>
          </a:ln>
        </p:spPr>
        <p:txBody>
          <a:bodyPr lIns="54850" tIns="91425" rIns="91425" bIns="45700" anchor="t" anchorCtr="0">
            <a:noAutofit/>
          </a:bodyPr>
          <a:lstStyle/>
          <a:p>
            <a:pPr marL="276860" indent="0">
              <a:buNone/>
            </a:pPr>
            <a:endParaRPr lang="pl-PL" sz="800" dirty="0"/>
          </a:p>
          <a:p>
            <a:pPr algn="just"/>
            <a:endParaRPr lang="pl-PL" sz="2000" dirty="0">
              <a:solidFill>
                <a:schemeClr val="tx1"/>
              </a:solidFill>
            </a:endParaRPr>
          </a:p>
          <a:p>
            <a:pPr marL="114300" indent="0">
              <a:buNone/>
            </a:pPr>
            <a:endParaRPr lang="pl-PL" sz="2000" b="0" i="0" u="none" strike="noStrike" cap="none" dirty="0">
              <a:solidFill>
                <a:schemeClr val="dk1"/>
              </a:solidFill>
              <a:latin typeface="Arial"/>
              <a:ea typeface="Arial"/>
              <a:cs typeface="Arial"/>
              <a:sym typeface="Arial"/>
            </a:endParaRPr>
          </a:p>
        </p:txBody>
      </p:sp>
      <p:pic>
        <p:nvPicPr>
          <p:cNvPr id="141" name="Shape 141"/>
          <p:cNvPicPr preferRelativeResize="0"/>
          <p:nvPr/>
        </p:nvPicPr>
        <p:blipFill rotWithShape="1">
          <a:blip r:embed="rId3">
            <a:alphaModFix/>
          </a:blip>
          <a:srcRect/>
          <a:stretch/>
        </p:blipFill>
        <p:spPr>
          <a:xfrm>
            <a:off x="282438" y="254968"/>
            <a:ext cx="822215" cy="935708"/>
          </a:xfrm>
          <a:prstGeom prst="rect">
            <a:avLst/>
          </a:prstGeom>
          <a:noFill/>
          <a:ln>
            <a:noFill/>
          </a:ln>
        </p:spPr>
      </p:pic>
      <p:sp>
        <p:nvSpPr>
          <p:cNvPr id="7" name="Symbol zastępczy zawartości 2"/>
          <p:cNvSpPr txBox="1">
            <a:spLocks/>
          </p:cNvSpPr>
          <p:nvPr/>
        </p:nvSpPr>
        <p:spPr>
          <a:xfrm>
            <a:off x="457200" y="1636811"/>
            <a:ext cx="8229600" cy="5032549"/>
          </a:xfrm>
          <a:prstGeom prst="rect">
            <a:avLst/>
          </a:prstGeom>
          <a:noFill/>
          <a:ln>
            <a:noFill/>
          </a:ln>
        </p:spPr>
        <p:txBody>
          <a:bodyPr lIns="91425" tIns="91425" rIns="91425" bIns="91425" anchor="t" anchorCtr="0">
            <a:normAutofit lnSpcReduction="10000"/>
          </a:bodyPr>
          <a:lstStyle>
            <a:defPPr marR="0" lvl="0" algn="l" rtl="0">
              <a:lnSpc>
                <a:spcPct val="100000"/>
              </a:lnSpc>
              <a:spcBef>
                <a:spcPts val="0"/>
              </a:spcBef>
              <a:spcAft>
                <a:spcPts val="0"/>
              </a:spcAft>
            </a:defPPr>
            <a:lvl1pPr marL="438912" marR="0" lvl="0" indent="-162052" algn="l" rtl="0">
              <a:lnSpc>
                <a:spcPct val="100000"/>
              </a:lnSpc>
              <a:spcBef>
                <a:spcPts val="0"/>
              </a:spcBef>
              <a:spcAft>
                <a:spcPts val="0"/>
              </a:spcAft>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114300" algn="l" rtl="0">
              <a:lnSpc>
                <a:spcPct val="100000"/>
              </a:lnSpc>
              <a:spcBef>
                <a:spcPts val="560"/>
              </a:spcBef>
              <a:spcAft>
                <a:spcPts val="0"/>
              </a:spcAft>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82296" algn="l" rtl="0">
              <a:lnSpc>
                <a:spcPct val="100000"/>
              </a:lnSpc>
              <a:spcBef>
                <a:spcPts val="480"/>
              </a:spcBef>
              <a:spcAft>
                <a:spcPts val="0"/>
              </a:spcAft>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0452" algn="l" rtl="0">
              <a:lnSpc>
                <a:spcPct val="100000"/>
              </a:lnSpc>
              <a:spcBef>
                <a:spcPts val="400"/>
              </a:spcBef>
              <a:spcAft>
                <a:spcPts val="0"/>
              </a:spcAft>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67564"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5532"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762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74167"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72135"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pPr algn="just">
              <a:buFont typeface="Wingdings 2" pitchFamily="18" charset="2"/>
              <a:buNone/>
            </a:pPr>
            <a:r>
              <a:rPr lang="pl-PL" sz="2400" b="1" u="sng" dirty="0" smtClean="0">
                <a:solidFill>
                  <a:schemeClr val="tx1"/>
                </a:solidFill>
              </a:rPr>
              <a:t>Obowiązki przełożonego/dowódcy</a:t>
            </a:r>
          </a:p>
          <a:p>
            <a:pPr algn="just">
              <a:buFont typeface="Wingdings 2" pitchFamily="18" charset="2"/>
              <a:buNone/>
            </a:pPr>
            <a:endParaRPr lang="pl-PL" sz="800" dirty="0" smtClean="0"/>
          </a:p>
          <a:p>
            <a:pPr marL="276860" indent="0" algn="just">
              <a:buNone/>
            </a:pPr>
            <a:r>
              <a:rPr lang="pl-PL" sz="2400" b="1" dirty="0" smtClean="0"/>
              <a:t>Podstawowy obowiązek przełożonego/dowódcy:    </a:t>
            </a:r>
            <a:r>
              <a:rPr lang="pl-PL" sz="2000" dirty="0" smtClean="0"/>
              <a:t>przełożony odpowiada za stan bezpieczeństwa i higieny pracy. Przełożony ponosi odpowiedzialność za stan bhp w dowodzonym lub kierowanym przez siebie zespole oraz za przestrzeganie przez podległych strażaków przepisów i zasad bhp.</a:t>
            </a:r>
          </a:p>
          <a:p>
            <a:pPr algn="just">
              <a:buFont typeface="Noto Sans Symbols"/>
              <a:buNone/>
            </a:pPr>
            <a:endParaRPr lang="pl-PL" sz="800" u="sng" dirty="0" smtClean="0"/>
          </a:p>
          <a:p>
            <a:pPr marL="276860" indent="0" algn="just">
              <a:buNone/>
            </a:pPr>
            <a:r>
              <a:rPr lang="pl-PL" sz="2400" b="1" dirty="0" smtClean="0"/>
              <a:t>Przełożony jest obowiązany </a:t>
            </a:r>
            <a:r>
              <a:rPr lang="pl-PL" sz="2000" dirty="0" smtClean="0"/>
              <a:t>chronić zdrowie i życie podwładnego poprzez zapewnienie bezpiecznych i higienicznych warunków pracy przy odpowiednim wykorzystaniu osiągnięć nauki i techniki.</a:t>
            </a:r>
          </a:p>
          <a:p>
            <a:pPr algn="just"/>
            <a:endParaRPr lang="pl-PL" sz="800" dirty="0" smtClean="0"/>
          </a:p>
          <a:p>
            <a:pPr marL="276860" indent="0" algn="just">
              <a:buNone/>
            </a:pPr>
            <a:r>
              <a:rPr lang="pl-PL" sz="2400" b="1" dirty="0" smtClean="0"/>
              <a:t>Oznacza </a:t>
            </a:r>
            <a:r>
              <a:rPr lang="pl-PL" sz="2400" b="1" dirty="0"/>
              <a:t>to w szczególności obowiązek:</a:t>
            </a:r>
          </a:p>
          <a:p>
            <a:pPr algn="just" eaLnBrk="1" hangingPunct="1">
              <a:buFont typeface="Arial" charset="0"/>
              <a:buChar char="•"/>
            </a:pPr>
            <a:r>
              <a:rPr lang="pl-PL" sz="2000" dirty="0"/>
              <a:t>Organizowania pracy w sposób zapewniający bezpieczne i higieniczne warunki pracy;</a:t>
            </a:r>
          </a:p>
          <a:p>
            <a:pPr algn="just" eaLnBrk="1" hangingPunct="1">
              <a:buFont typeface="Arial" charset="0"/>
              <a:buChar char="•"/>
            </a:pPr>
            <a:r>
              <a:rPr lang="pl-PL" sz="2000" dirty="0"/>
              <a:t>Zapewniania przestrzegania przepisów oraz zasad bhp;</a:t>
            </a:r>
          </a:p>
          <a:p>
            <a:pPr algn="just" eaLnBrk="1" hangingPunct="1">
              <a:buFont typeface="Arial" charset="0"/>
              <a:buChar char="•"/>
            </a:pPr>
            <a:r>
              <a:rPr lang="pl-PL" sz="2000" dirty="0"/>
              <a:t>Wydawania poleceń usunięcia uchybień w tym zakresie oraz kontrolowania wykonywania tych </a:t>
            </a:r>
            <a:r>
              <a:rPr lang="pl-PL" sz="2000" dirty="0" smtClean="0"/>
              <a:t>poleceń.</a:t>
            </a:r>
            <a:endParaRPr lang="pl-PL" sz="2000" dirty="0"/>
          </a:p>
          <a:p>
            <a:pPr algn="just"/>
            <a:endParaRPr lang="pl-PL" sz="2000" dirty="0" smtClean="0"/>
          </a:p>
          <a:p>
            <a:pPr algn="just">
              <a:buFont typeface="Wingdings 2" pitchFamily="18" charset="2"/>
              <a:buNone/>
            </a:pPr>
            <a:endParaRPr lang="pl-PL" sz="2400" u="sng" dirty="0" smtClean="0"/>
          </a:p>
        </p:txBody>
      </p:sp>
    </p:spTree>
    <p:extLst>
      <p:ext uri="{BB962C8B-B14F-4D97-AF65-F5344CB8AC3E}">
        <p14:creationId xmlns:p14="http://schemas.microsoft.com/office/powerpoint/2010/main" val="286797082"/>
      </p:ext>
    </p:extLst>
  </p:cSld>
  <p:clrMapOvr>
    <a:masterClrMapping/>
  </p:clrMapOvr>
  <p:transition spd="slow">
    <p:cu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1331640" y="250031"/>
            <a:ext cx="7128792" cy="874712"/>
          </a:xfrm>
          <a:prstGeom prst="rect">
            <a:avLst/>
          </a:prstGeom>
          <a:noFill/>
          <a:ln>
            <a:noFill/>
          </a:ln>
        </p:spPr>
        <p:txBody>
          <a:bodyPr lIns="91425" tIns="45700" rIns="45700" bIns="45700" anchor="ctr" anchorCtr="0">
            <a:noAutofit/>
          </a:bodyPr>
          <a:lstStyle/>
          <a:p>
            <a:pPr marL="0" marR="0" lvl="0" indent="0" algn="l" rtl="0">
              <a:spcBef>
                <a:spcPts val="0"/>
              </a:spcBef>
              <a:buClr>
                <a:srgbClr val="FFC700"/>
              </a:buClr>
              <a:buSzPct val="25000"/>
              <a:buFont typeface="Calibri"/>
              <a:buNone/>
            </a:pPr>
            <a:r>
              <a:rPr lang="pl-PL" sz="2800" b="1" i="0" u="none" strike="noStrike" cap="none" dirty="0">
                <a:solidFill>
                  <a:srgbClr val="FFC700"/>
                </a:solidFill>
                <a:latin typeface="Calibri"/>
                <a:ea typeface="Calibri"/>
                <a:cs typeface="Calibri"/>
                <a:sym typeface="Calibri"/>
              </a:rPr>
              <a:t>BIBLIOGRAFIA</a:t>
            </a:r>
          </a:p>
        </p:txBody>
      </p:sp>
      <p:sp>
        <p:nvSpPr>
          <p:cNvPr id="187" name="Shape 187"/>
          <p:cNvSpPr/>
          <p:nvPr/>
        </p:nvSpPr>
        <p:spPr>
          <a:xfrm>
            <a:off x="272507" y="1636811"/>
            <a:ext cx="8287022" cy="1035574"/>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a:solidFill>
                <a:schemeClr val="dk1"/>
              </a:solidFill>
              <a:latin typeface="Arial"/>
              <a:ea typeface="Arial"/>
              <a:cs typeface="Arial"/>
              <a:sym typeface="Arial"/>
            </a:endParaRPr>
          </a:p>
          <a:p>
            <a:pPr marL="0" marR="0" lvl="0" indent="12700" algn="just" rtl="0">
              <a:lnSpc>
                <a:spcPct val="80000"/>
              </a:lnSpc>
              <a:spcBef>
                <a:spcPts val="480"/>
              </a:spcBef>
              <a:buClr>
                <a:schemeClr val="dk1"/>
              </a:buClr>
              <a:buFont typeface="Arial"/>
              <a:buNone/>
            </a:pPr>
            <a:endParaRPr sz="2400" b="1">
              <a:solidFill>
                <a:schemeClr val="dk1"/>
              </a:solidFill>
              <a:latin typeface="Arial"/>
              <a:ea typeface="Arial"/>
              <a:cs typeface="Arial"/>
              <a:sym typeface="Arial"/>
            </a:endParaRPr>
          </a:p>
        </p:txBody>
      </p:sp>
      <p:sp>
        <p:nvSpPr>
          <p:cNvPr id="188" name="Shape 188"/>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spcBef>
                <a:spcPts val="0"/>
              </a:spcBef>
              <a:buSzPct val="25000"/>
              <a:buNone/>
            </a:pPr>
            <a:r>
              <a:rPr lang="pl-PL" sz="1050">
                <a:solidFill>
                  <a:schemeClr val="lt1"/>
                </a:solidFill>
                <a:latin typeface="Calibri"/>
                <a:ea typeface="Calibri"/>
                <a:cs typeface="Calibri"/>
                <a:sym typeface="Calibri"/>
              </a:rPr>
              <a:t>str. </a:t>
            </a:r>
            <a:fld id="{00000000-1234-1234-1234-123412341234}" type="slidenum">
              <a:rPr lang="pl-PL" sz="1400">
                <a:solidFill>
                  <a:schemeClr val="lt1"/>
                </a:solidFill>
                <a:latin typeface="Calibri"/>
                <a:ea typeface="Calibri"/>
                <a:cs typeface="Calibri"/>
                <a:sym typeface="Calibri"/>
              </a:rPr>
              <a:t>50</a:t>
            </a:fld>
            <a:endParaRPr lang="pl-PL" sz="1400">
              <a:solidFill>
                <a:schemeClr val="lt1"/>
              </a:solidFill>
              <a:latin typeface="Calibri"/>
              <a:ea typeface="Calibri"/>
              <a:cs typeface="Calibri"/>
              <a:sym typeface="Calibri"/>
            </a:endParaRPr>
          </a:p>
        </p:txBody>
      </p:sp>
      <p:sp>
        <p:nvSpPr>
          <p:cNvPr id="189" name="Shape 189"/>
          <p:cNvSpPr txBox="1">
            <a:spLocks noGrp="1"/>
          </p:cNvSpPr>
          <p:nvPr>
            <p:ph type="body" idx="2"/>
          </p:nvPr>
        </p:nvSpPr>
        <p:spPr>
          <a:xfrm>
            <a:off x="0" y="1636811"/>
            <a:ext cx="9144000" cy="4528493"/>
          </a:xfrm>
          <a:prstGeom prst="rect">
            <a:avLst/>
          </a:prstGeom>
          <a:noFill/>
          <a:ln>
            <a:noFill/>
          </a:ln>
        </p:spPr>
        <p:txBody>
          <a:bodyPr lIns="54850" tIns="91425" rIns="91425" bIns="45700" anchor="t" anchorCtr="0">
            <a:noAutofit/>
          </a:bodyPr>
          <a:lstStyle/>
          <a:p>
            <a:pPr marL="114300" indent="0">
              <a:buNone/>
            </a:pPr>
            <a:endParaRPr lang="pl-PL" sz="2000" dirty="0" smtClean="0">
              <a:solidFill>
                <a:srgbClr val="FF0000"/>
              </a:solidFill>
            </a:endParaRPr>
          </a:p>
          <a:p>
            <a:pPr lvl="0" indent="-324612"/>
            <a:endParaRPr lang="pl-PL" sz="2000" dirty="0"/>
          </a:p>
          <a:p>
            <a:pPr indent="-324612"/>
            <a:endParaRPr lang="pl-PL" sz="2000" dirty="0"/>
          </a:p>
          <a:p>
            <a:pPr indent="-324612"/>
            <a:endParaRPr lang="pl-PL" sz="2000" dirty="0"/>
          </a:p>
          <a:p>
            <a:pPr indent="-324612"/>
            <a:endParaRPr lang="pl-PL" sz="2000" dirty="0"/>
          </a:p>
          <a:p>
            <a:pPr marL="438912" marR="0" lvl="0" indent="-324612" algn="l" rtl="0">
              <a:spcBef>
                <a:spcPts val="0"/>
              </a:spcBef>
              <a:spcAft>
                <a:spcPts val="0"/>
              </a:spcAft>
              <a:buClr>
                <a:schemeClr val="accent1"/>
              </a:buClr>
              <a:buSzPct val="80000"/>
              <a:buFont typeface="Noto Sans Symbols"/>
              <a:buChar char="◼"/>
            </a:pPr>
            <a:endParaRPr lang="pl-PL" sz="2000" b="0" i="0" u="none" strike="noStrike" cap="none" dirty="0">
              <a:solidFill>
                <a:schemeClr val="dk1"/>
              </a:solidFill>
              <a:latin typeface="Arial"/>
              <a:ea typeface="Arial"/>
              <a:cs typeface="Arial"/>
              <a:sym typeface="Arial"/>
            </a:endParaRPr>
          </a:p>
          <a:p>
            <a:pPr marL="438912" marR="0" lvl="0" indent="-324612" algn="l" rtl="0">
              <a:spcBef>
                <a:spcPts val="0"/>
              </a:spcBef>
              <a:buClr>
                <a:schemeClr val="accent1"/>
              </a:buClr>
              <a:buSzPct val="80000"/>
              <a:buFont typeface="Noto Sans Symbols"/>
              <a:buNone/>
            </a:pPr>
            <a:endParaRPr sz="3200" b="0" i="0" u="none" strike="noStrike" cap="none" dirty="0">
              <a:solidFill>
                <a:schemeClr val="dk1"/>
              </a:solidFill>
              <a:latin typeface="Calibri"/>
              <a:ea typeface="Calibri"/>
              <a:cs typeface="Calibri"/>
              <a:sym typeface="Calibri"/>
            </a:endParaRPr>
          </a:p>
        </p:txBody>
      </p:sp>
      <p:pic>
        <p:nvPicPr>
          <p:cNvPr id="192" name="Shape 192"/>
          <p:cNvPicPr preferRelativeResize="0"/>
          <p:nvPr/>
        </p:nvPicPr>
        <p:blipFill rotWithShape="1">
          <a:blip r:embed="rId3">
            <a:alphaModFix/>
          </a:blip>
          <a:srcRect/>
          <a:stretch/>
        </p:blipFill>
        <p:spPr>
          <a:xfrm>
            <a:off x="282438" y="254968"/>
            <a:ext cx="822215" cy="935708"/>
          </a:xfrm>
          <a:prstGeom prst="rect">
            <a:avLst/>
          </a:prstGeom>
          <a:noFill/>
          <a:ln>
            <a:noFill/>
          </a:ln>
        </p:spPr>
      </p:pic>
      <p:sp>
        <p:nvSpPr>
          <p:cNvPr id="2" name="Prostokąt 1"/>
          <p:cNvSpPr/>
          <p:nvPr/>
        </p:nvSpPr>
        <p:spPr>
          <a:xfrm>
            <a:off x="272507" y="2013228"/>
            <a:ext cx="8619973" cy="4093428"/>
          </a:xfrm>
          <a:prstGeom prst="rect">
            <a:avLst/>
          </a:prstGeom>
        </p:spPr>
        <p:txBody>
          <a:bodyPr wrap="square">
            <a:spAutoFit/>
          </a:bodyPr>
          <a:lstStyle/>
          <a:p>
            <a:pPr algn="just"/>
            <a:r>
              <a:rPr lang="pl-PL" sz="2000" dirty="0" smtClean="0">
                <a:latin typeface="Calibri" pitchFamily="34" charset="0"/>
              </a:rPr>
              <a:t>Ustawa z dnia 26 czerwca 1974 r. Kodeks </a:t>
            </a:r>
            <a:r>
              <a:rPr lang="pl-PL" sz="2000" dirty="0">
                <a:latin typeface="Calibri" pitchFamily="34" charset="0"/>
              </a:rPr>
              <a:t>pracy (Dz. U. z 1998 r. Nr 21, poz. 94 z późn. zm.) </a:t>
            </a:r>
            <a:endParaRPr lang="pl-PL" sz="2000" dirty="0" smtClean="0">
              <a:latin typeface="Calibri" pitchFamily="34" charset="0"/>
            </a:endParaRPr>
          </a:p>
          <a:p>
            <a:pPr algn="just"/>
            <a:endParaRPr lang="pl-PL" sz="2000" dirty="0">
              <a:latin typeface="Calibri" pitchFamily="34" charset="0"/>
            </a:endParaRPr>
          </a:p>
          <a:p>
            <a:pPr lvl="0" algn="just"/>
            <a:r>
              <a:rPr lang="pl-PL" sz="2000" dirty="0">
                <a:latin typeface="Calibri" pitchFamily="34" charset="0"/>
              </a:rPr>
              <a:t>Ustawa z dnia 24 sierpnia 1991 r. o ochronie przeciwpożarowej  (Dz. U. z 2009 r. Nr 178, poz. 1380 z późn. zm.)</a:t>
            </a:r>
          </a:p>
          <a:p>
            <a:pPr algn="just"/>
            <a:endParaRPr lang="pl-PL" sz="2000" dirty="0">
              <a:latin typeface="Calibri" pitchFamily="34" charset="0"/>
            </a:endParaRPr>
          </a:p>
          <a:p>
            <a:pPr algn="just"/>
            <a:r>
              <a:rPr lang="pl-PL" sz="2000" dirty="0">
                <a:latin typeface="Calibri" pitchFamily="34" charset="0"/>
              </a:rPr>
              <a:t>Rozporządzenie Ministra Pracy i Polityki Socjalnej z 26 września 1997 r. w sprawie ogólnych przepisów bezpieczeństwa i higieny pracy (Dz. U. z </a:t>
            </a:r>
            <a:r>
              <a:rPr lang="pl-PL" sz="2000" dirty="0" smtClean="0">
                <a:latin typeface="Calibri" pitchFamily="34" charset="0"/>
              </a:rPr>
              <a:t>2003 r</a:t>
            </a:r>
            <a:r>
              <a:rPr lang="pl-PL" sz="2000" dirty="0">
                <a:latin typeface="Calibri" pitchFamily="34" charset="0"/>
              </a:rPr>
              <a:t>. Nr 169, poz. 1650 z późn. zm.)</a:t>
            </a:r>
          </a:p>
          <a:p>
            <a:pPr algn="just"/>
            <a:endParaRPr lang="pl-PL" sz="2000" dirty="0">
              <a:latin typeface="Calibri" pitchFamily="34" charset="0"/>
            </a:endParaRPr>
          </a:p>
          <a:p>
            <a:pPr algn="just"/>
            <a:r>
              <a:rPr lang="pl-PL" sz="2000" dirty="0">
                <a:latin typeface="Calibri" pitchFamily="34" charset="0"/>
              </a:rPr>
              <a:t>Rozporządzenie Ministra Spraw Wewnętrznych i Administracji (Dz. U. z </a:t>
            </a:r>
            <a:r>
              <a:rPr lang="pl-PL" sz="2000" dirty="0" smtClean="0">
                <a:latin typeface="Calibri" pitchFamily="34" charset="0"/>
              </a:rPr>
              <a:t>2008 r</a:t>
            </a:r>
            <a:r>
              <a:rPr lang="pl-PL" sz="2000" dirty="0">
                <a:latin typeface="Calibri" pitchFamily="34" charset="0"/>
              </a:rPr>
              <a:t>. Nr 169, poz. 1115) w sprawie szczegółowych warunków bezpieczeństwa i higieny służby strażaków PSP</a:t>
            </a:r>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1331640" y="250030"/>
            <a:ext cx="7355160" cy="1090737"/>
          </a:xfrm>
          <a:prstGeom prst="rect">
            <a:avLst/>
          </a:prstGeom>
          <a:noFill/>
          <a:ln>
            <a:noFill/>
          </a:ln>
        </p:spPr>
        <p:txBody>
          <a:bodyPr lIns="91425" tIns="45700" rIns="45700" bIns="45700" anchor="ctr" anchorCtr="0">
            <a:noAutofit/>
          </a:bodyPr>
          <a:lstStyle/>
          <a:p>
            <a:pPr algn="ctr">
              <a:defRPr/>
            </a:pPr>
            <a:r>
              <a:rPr lang="pl-PL" sz="2800" dirty="0"/>
              <a:t>Obowiązki i uprawnienia </a:t>
            </a:r>
            <a:r>
              <a:rPr lang="pl-PL" sz="2800" dirty="0" smtClean="0"/>
              <a:t>przełożonego/ dowódcy i </a:t>
            </a:r>
            <a:r>
              <a:rPr lang="pl-PL" sz="2800" dirty="0"/>
              <a:t>podwładnego w zakresie </a:t>
            </a:r>
            <a:br>
              <a:rPr lang="pl-PL" sz="2800" dirty="0"/>
            </a:br>
            <a:r>
              <a:rPr lang="pl-PL" sz="2800" dirty="0"/>
              <a:t>bezpieczeństwa i higieny pracy </a:t>
            </a:r>
          </a:p>
        </p:txBody>
      </p:sp>
      <p:sp>
        <p:nvSpPr>
          <p:cNvPr id="135" name="Shape 135"/>
          <p:cNvSpPr/>
          <p:nvPr/>
        </p:nvSpPr>
        <p:spPr>
          <a:xfrm>
            <a:off x="272507" y="1636811"/>
            <a:ext cx="8287022" cy="1035574"/>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136" name="Shape 136"/>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spcBef>
                <a:spcPts val="0"/>
              </a:spcBef>
              <a:buSzPct val="25000"/>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6</a:t>
            </a:fld>
            <a:endParaRPr lang="pl-PL" sz="1400" b="0" i="0" u="none" strike="noStrike" cap="none">
              <a:solidFill>
                <a:schemeClr val="lt1"/>
              </a:solidFill>
              <a:latin typeface="Calibri"/>
              <a:ea typeface="Calibri"/>
              <a:cs typeface="Calibri"/>
              <a:sym typeface="Calibri"/>
            </a:endParaRPr>
          </a:p>
        </p:txBody>
      </p:sp>
      <p:sp>
        <p:nvSpPr>
          <p:cNvPr id="137" name="Shape 137"/>
          <p:cNvSpPr txBox="1">
            <a:spLocks noGrp="1"/>
          </p:cNvSpPr>
          <p:nvPr>
            <p:ph type="body" idx="2"/>
          </p:nvPr>
        </p:nvSpPr>
        <p:spPr>
          <a:xfrm>
            <a:off x="272507" y="1570878"/>
            <a:ext cx="8691981" cy="4666434"/>
          </a:xfrm>
          <a:prstGeom prst="rect">
            <a:avLst/>
          </a:prstGeom>
          <a:noFill/>
          <a:ln>
            <a:noFill/>
          </a:ln>
        </p:spPr>
        <p:txBody>
          <a:bodyPr lIns="54850" tIns="91425" rIns="91425" bIns="45700" anchor="t" anchorCtr="0">
            <a:noAutofit/>
          </a:bodyPr>
          <a:lstStyle/>
          <a:p>
            <a:pPr marL="276860" indent="0">
              <a:buNone/>
            </a:pPr>
            <a:endParaRPr lang="pl-PL" sz="800" dirty="0"/>
          </a:p>
          <a:p>
            <a:pPr algn="just"/>
            <a:endParaRPr lang="pl-PL" sz="2000" dirty="0">
              <a:solidFill>
                <a:schemeClr val="tx1"/>
              </a:solidFill>
            </a:endParaRPr>
          </a:p>
          <a:p>
            <a:pPr marL="114300" indent="0">
              <a:buNone/>
            </a:pPr>
            <a:endParaRPr lang="pl-PL" sz="2000" b="0" i="0" u="none" strike="noStrike" cap="none" dirty="0">
              <a:solidFill>
                <a:schemeClr val="dk1"/>
              </a:solidFill>
              <a:latin typeface="Arial"/>
              <a:ea typeface="Arial"/>
              <a:cs typeface="Arial"/>
              <a:sym typeface="Arial"/>
            </a:endParaRPr>
          </a:p>
        </p:txBody>
      </p:sp>
      <p:pic>
        <p:nvPicPr>
          <p:cNvPr id="141" name="Shape 141"/>
          <p:cNvPicPr preferRelativeResize="0"/>
          <p:nvPr/>
        </p:nvPicPr>
        <p:blipFill rotWithShape="1">
          <a:blip r:embed="rId3">
            <a:alphaModFix/>
          </a:blip>
          <a:srcRect/>
          <a:stretch/>
        </p:blipFill>
        <p:spPr>
          <a:xfrm>
            <a:off x="282438" y="254968"/>
            <a:ext cx="822215" cy="935708"/>
          </a:xfrm>
          <a:prstGeom prst="rect">
            <a:avLst/>
          </a:prstGeom>
          <a:noFill/>
          <a:ln>
            <a:noFill/>
          </a:ln>
        </p:spPr>
      </p:pic>
      <p:sp>
        <p:nvSpPr>
          <p:cNvPr id="8" name="Symbol zastępczy zawartości 2"/>
          <p:cNvSpPr txBox="1">
            <a:spLocks/>
          </p:cNvSpPr>
          <p:nvPr/>
        </p:nvSpPr>
        <p:spPr>
          <a:xfrm>
            <a:off x="457200" y="1882808"/>
            <a:ext cx="8229600" cy="4572000"/>
          </a:xfrm>
          <a:prstGeom prst="rect">
            <a:avLst/>
          </a:prstGeom>
          <a:noFill/>
          <a:ln>
            <a:noFill/>
          </a:ln>
        </p:spPr>
        <p:txBody>
          <a:bodyPr lIns="91425" tIns="91425" rIns="91425" bIns="91425" anchor="t" anchorCtr="0">
            <a:normAutofit/>
          </a:bodyPr>
          <a:lstStyle>
            <a:defPPr marR="0" lvl="0" algn="l" rtl="0">
              <a:lnSpc>
                <a:spcPct val="100000"/>
              </a:lnSpc>
              <a:spcBef>
                <a:spcPts val="0"/>
              </a:spcBef>
              <a:spcAft>
                <a:spcPts val="0"/>
              </a:spcAft>
            </a:defPPr>
            <a:lvl1pPr marL="438912" marR="0" lvl="0" indent="-162052" algn="l" rtl="0">
              <a:lnSpc>
                <a:spcPct val="100000"/>
              </a:lnSpc>
              <a:spcBef>
                <a:spcPts val="0"/>
              </a:spcBef>
              <a:spcAft>
                <a:spcPts val="0"/>
              </a:spcAft>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114300" algn="l" rtl="0">
              <a:lnSpc>
                <a:spcPct val="100000"/>
              </a:lnSpc>
              <a:spcBef>
                <a:spcPts val="560"/>
              </a:spcBef>
              <a:spcAft>
                <a:spcPts val="0"/>
              </a:spcAft>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82296" algn="l" rtl="0">
              <a:lnSpc>
                <a:spcPct val="100000"/>
              </a:lnSpc>
              <a:spcBef>
                <a:spcPts val="480"/>
              </a:spcBef>
              <a:spcAft>
                <a:spcPts val="0"/>
              </a:spcAft>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0452" algn="l" rtl="0">
              <a:lnSpc>
                <a:spcPct val="100000"/>
              </a:lnSpc>
              <a:spcBef>
                <a:spcPts val="400"/>
              </a:spcBef>
              <a:spcAft>
                <a:spcPts val="0"/>
              </a:spcAft>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67564"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5532"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762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74167"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72135"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pPr>
              <a:buFont typeface="Wingdings 2" pitchFamily="18" charset="2"/>
              <a:buNone/>
            </a:pPr>
            <a:r>
              <a:rPr lang="pl-PL" sz="2400" b="1" u="sng" dirty="0" smtClean="0">
                <a:solidFill>
                  <a:schemeClr val="tx1"/>
                </a:solidFill>
              </a:rPr>
              <a:t>Obowiązki przełożonego/dowódcy</a:t>
            </a:r>
          </a:p>
          <a:p>
            <a:pPr>
              <a:buFont typeface="Wingdings 2" pitchFamily="18" charset="2"/>
              <a:buNone/>
            </a:pPr>
            <a:endParaRPr lang="pl-PL" sz="800" b="1" dirty="0" smtClean="0">
              <a:solidFill>
                <a:srgbClr val="002060"/>
              </a:solidFill>
            </a:endParaRPr>
          </a:p>
          <a:p>
            <a:pPr algn="just">
              <a:buFont typeface="Wingdings 2" pitchFamily="18" charset="2"/>
              <a:buNone/>
            </a:pPr>
            <a:r>
              <a:rPr lang="pl-PL" sz="2400" b="1" dirty="0" smtClean="0"/>
              <a:t>Dotyczą one:</a:t>
            </a:r>
            <a:endParaRPr lang="pl-PL" sz="800" b="1" dirty="0" smtClean="0"/>
          </a:p>
          <a:p>
            <a:pPr algn="just">
              <a:buFont typeface="Wingdings 2" pitchFamily="18" charset="2"/>
              <a:buNone/>
            </a:pPr>
            <a:endParaRPr lang="pl-PL" sz="800" b="1" dirty="0" smtClean="0"/>
          </a:p>
          <a:p>
            <a:pPr algn="just"/>
            <a:r>
              <a:rPr lang="pl-PL" sz="2000" dirty="0" smtClean="0"/>
              <a:t>Obiektów budowlanych i pomieszczeń pracy;</a:t>
            </a:r>
          </a:p>
          <a:p>
            <a:pPr marL="276860" indent="0" algn="just">
              <a:buNone/>
            </a:pPr>
            <a:endParaRPr lang="pl-PL" sz="800" dirty="0" smtClean="0"/>
          </a:p>
          <a:p>
            <a:pPr algn="just"/>
            <a:r>
              <a:rPr lang="pl-PL" sz="2000" dirty="0" smtClean="0"/>
              <a:t>Czynników oraz procesów pracy stwarzających szczególne zagrożenie dla zdrowia lub życia pracowników;</a:t>
            </a:r>
          </a:p>
          <a:p>
            <a:pPr marL="276860" indent="0" algn="just">
              <a:buNone/>
            </a:pPr>
            <a:endParaRPr lang="pl-PL" sz="800" dirty="0" smtClean="0"/>
          </a:p>
          <a:p>
            <a:pPr algn="just"/>
            <a:r>
              <a:rPr lang="pl-PL" sz="2000" dirty="0" smtClean="0"/>
              <a:t>Profilaktycznej ochrony zdrowia pracowników;</a:t>
            </a:r>
          </a:p>
          <a:p>
            <a:pPr marL="276860" indent="0" algn="just">
              <a:buNone/>
            </a:pPr>
            <a:endParaRPr lang="pl-PL" sz="800" dirty="0" smtClean="0"/>
          </a:p>
          <a:p>
            <a:pPr algn="just"/>
            <a:r>
              <a:rPr lang="pl-PL" sz="2000" dirty="0" smtClean="0"/>
              <a:t>Wypadków przy pracy i chorób zawodowych;</a:t>
            </a:r>
          </a:p>
          <a:p>
            <a:pPr marL="276860" indent="0" algn="just">
              <a:buNone/>
            </a:pPr>
            <a:endParaRPr lang="pl-PL" sz="800" dirty="0" smtClean="0"/>
          </a:p>
          <a:p>
            <a:pPr algn="just"/>
            <a:r>
              <a:rPr lang="pl-PL" sz="2000" dirty="0" smtClean="0"/>
              <a:t>Szkoleń bhp;</a:t>
            </a:r>
          </a:p>
          <a:p>
            <a:pPr marL="276860" indent="0" algn="just">
              <a:buNone/>
            </a:pPr>
            <a:endParaRPr lang="pl-PL" sz="800" dirty="0" smtClean="0"/>
          </a:p>
          <a:p>
            <a:pPr algn="just"/>
            <a:r>
              <a:rPr lang="pl-PL" sz="2000" dirty="0" smtClean="0"/>
              <a:t>Środków ochrony indywidualnej oraz odzieży i obuwia roboczego.</a:t>
            </a:r>
          </a:p>
        </p:txBody>
      </p:sp>
    </p:spTree>
    <p:extLst>
      <p:ext uri="{BB962C8B-B14F-4D97-AF65-F5344CB8AC3E}">
        <p14:creationId xmlns:p14="http://schemas.microsoft.com/office/powerpoint/2010/main" val="1537141404"/>
      </p:ext>
    </p:extLst>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1331640" y="250030"/>
            <a:ext cx="7355160" cy="1090737"/>
          </a:xfrm>
          <a:prstGeom prst="rect">
            <a:avLst/>
          </a:prstGeom>
          <a:noFill/>
          <a:ln>
            <a:noFill/>
          </a:ln>
        </p:spPr>
        <p:txBody>
          <a:bodyPr lIns="91425" tIns="45700" rIns="45700" bIns="45700" anchor="ctr" anchorCtr="0">
            <a:noAutofit/>
          </a:bodyPr>
          <a:lstStyle/>
          <a:p>
            <a:pPr algn="ctr">
              <a:defRPr/>
            </a:pPr>
            <a:r>
              <a:rPr lang="pl-PL" sz="2800" dirty="0"/>
              <a:t>Obowiązki i uprawnienia </a:t>
            </a:r>
            <a:r>
              <a:rPr lang="pl-PL" sz="2800" dirty="0" smtClean="0"/>
              <a:t>przełożonego/ dowódcy i </a:t>
            </a:r>
            <a:r>
              <a:rPr lang="pl-PL" sz="2800" dirty="0"/>
              <a:t>podwładnego w zakresie </a:t>
            </a:r>
            <a:br>
              <a:rPr lang="pl-PL" sz="2800" dirty="0"/>
            </a:br>
            <a:r>
              <a:rPr lang="pl-PL" sz="2800" dirty="0"/>
              <a:t>bezpieczeństwa i higieny pracy </a:t>
            </a:r>
          </a:p>
        </p:txBody>
      </p:sp>
      <p:sp>
        <p:nvSpPr>
          <p:cNvPr id="135" name="Shape 135"/>
          <p:cNvSpPr/>
          <p:nvPr/>
        </p:nvSpPr>
        <p:spPr>
          <a:xfrm>
            <a:off x="272507" y="1636811"/>
            <a:ext cx="8287022" cy="1035574"/>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136" name="Shape 136"/>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spcBef>
                <a:spcPts val="0"/>
              </a:spcBef>
              <a:buSzPct val="25000"/>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7</a:t>
            </a:fld>
            <a:endParaRPr lang="pl-PL" sz="1400" b="0" i="0" u="none" strike="noStrike" cap="none">
              <a:solidFill>
                <a:schemeClr val="lt1"/>
              </a:solidFill>
              <a:latin typeface="Calibri"/>
              <a:ea typeface="Calibri"/>
              <a:cs typeface="Calibri"/>
              <a:sym typeface="Calibri"/>
            </a:endParaRPr>
          </a:p>
        </p:txBody>
      </p:sp>
      <p:sp>
        <p:nvSpPr>
          <p:cNvPr id="137" name="Shape 137"/>
          <p:cNvSpPr txBox="1">
            <a:spLocks noGrp="1"/>
          </p:cNvSpPr>
          <p:nvPr>
            <p:ph type="body" idx="2"/>
          </p:nvPr>
        </p:nvSpPr>
        <p:spPr>
          <a:xfrm>
            <a:off x="272507" y="1570878"/>
            <a:ext cx="8691981" cy="4666434"/>
          </a:xfrm>
          <a:prstGeom prst="rect">
            <a:avLst/>
          </a:prstGeom>
          <a:noFill/>
          <a:ln>
            <a:noFill/>
          </a:ln>
        </p:spPr>
        <p:txBody>
          <a:bodyPr lIns="54850" tIns="91425" rIns="91425" bIns="45700" anchor="t" anchorCtr="0">
            <a:noAutofit/>
          </a:bodyPr>
          <a:lstStyle/>
          <a:p>
            <a:pPr marL="276860" indent="0">
              <a:buNone/>
            </a:pPr>
            <a:endParaRPr lang="pl-PL" sz="800" dirty="0"/>
          </a:p>
          <a:p>
            <a:pPr algn="just"/>
            <a:endParaRPr lang="pl-PL" sz="2000" dirty="0">
              <a:solidFill>
                <a:schemeClr val="tx1"/>
              </a:solidFill>
            </a:endParaRPr>
          </a:p>
          <a:p>
            <a:pPr marL="114300" indent="0">
              <a:buNone/>
            </a:pPr>
            <a:endParaRPr lang="pl-PL" sz="2000" b="0" i="0" u="none" strike="noStrike" cap="none" dirty="0">
              <a:solidFill>
                <a:schemeClr val="dk1"/>
              </a:solidFill>
              <a:latin typeface="Arial"/>
              <a:ea typeface="Arial"/>
              <a:cs typeface="Arial"/>
              <a:sym typeface="Arial"/>
            </a:endParaRPr>
          </a:p>
        </p:txBody>
      </p:sp>
      <p:pic>
        <p:nvPicPr>
          <p:cNvPr id="141" name="Shape 141"/>
          <p:cNvPicPr preferRelativeResize="0"/>
          <p:nvPr/>
        </p:nvPicPr>
        <p:blipFill rotWithShape="1">
          <a:blip r:embed="rId3">
            <a:alphaModFix/>
          </a:blip>
          <a:srcRect/>
          <a:stretch/>
        </p:blipFill>
        <p:spPr>
          <a:xfrm>
            <a:off x="282438" y="254968"/>
            <a:ext cx="822215" cy="935708"/>
          </a:xfrm>
          <a:prstGeom prst="rect">
            <a:avLst/>
          </a:prstGeom>
          <a:noFill/>
          <a:ln>
            <a:noFill/>
          </a:ln>
        </p:spPr>
      </p:pic>
      <p:sp>
        <p:nvSpPr>
          <p:cNvPr id="8" name="Symbol zastępczy zawartości 2"/>
          <p:cNvSpPr txBox="1">
            <a:spLocks/>
          </p:cNvSpPr>
          <p:nvPr/>
        </p:nvSpPr>
        <p:spPr>
          <a:xfrm>
            <a:off x="285750" y="1500188"/>
            <a:ext cx="8504239" cy="4687887"/>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438912" marR="0" lvl="0" indent="-162052" algn="l" rtl="0">
              <a:lnSpc>
                <a:spcPct val="100000"/>
              </a:lnSpc>
              <a:spcBef>
                <a:spcPts val="0"/>
              </a:spcBef>
              <a:spcAft>
                <a:spcPts val="0"/>
              </a:spcAft>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114300" algn="l" rtl="0">
              <a:lnSpc>
                <a:spcPct val="100000"/>
              </a:lnSpc>
              <a:spcBef>
                <a:spcPts val="560"/>
              </a:spcBef>
              <a:spcAft>
                <a:spcPts val="0"/>
              </a:spcAft>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82296" algn="l" rtl="0">
              <a:lnSpc>
                <a:spcPct val="100000"/>
              </a:lnSpc>
              <a:spcBef>
                <a:spcPts val="480"/>
              </a:spcBef>
              <a:spcAft>
                <a:spcPts val="0"/>
              </a:spcAft>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0452" algn="l" rtl="0">
              <a:lnSpc>
                <a:spcPct val="100000"/>
              </a:lnSpc>
              <a:spcBef>
                <a:spcPts val="400"/>
              </a:spcBef>
              <a:spcAft>
                <a:spcPts val="0"/>
              </a:spcAft>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67564"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5532"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762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74167"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72135"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pPr marL="0" algn="just">
              <a:buFont typeface="Wingdings 2" pitchFamily="18" charset="2"/>
              <a:buNone/>
              <a:defRPr/>
            </a:pPr>
            <a:r>
              <a:rPr lang="pl-PL" sz="2400" b="1" u="sng" dirty="0" smtClean="0">
                <a:solidFill>
                  <a:schemeClr val="tx1"/>
                </a:solidFill>
              </a:rPr>
              <a:t>Obowiązki przełożonego/dowódcy dot. wypadków przy pracy</a:t>
            </a:r>
            <a:endParaRPr lang="pl-PL" sz="2400" b="1" dirty="0" smtClean="0">
              <a:solidFill>
                <a:schemeClr val="tx1"/>
              </a:solidFill>
            </a:endParaRPr>
          </a:p>
          <a:p>
            <a:pPr>
              <a:buFont typeface="Wingdings 2" pitchFamily="18" charset="2"/>
              <a:buNone/>
              <a:defRPr/>
            </a:pPr>
            <a:endParaRPr lang="pl-PL" b="1" dirty="0" smtClean="0"/>
          </a:p>
          <a:p>
            <a:pPr>
              <a:buFont typeface="Wingdings 2" pitchFamily="18" charset="2"/>
              <a:buNone/>
              <a:defRPr/>
            </a:pPr>
            <a:endParaRPr lang="pl-PL" b="1" dirty="0" smtClean="0"/>
          </a:p>
        </p:txBody>
      </p:sp>
      <p:sp>
        <p:nvSpPr>
          <p:cNvPr id="9" name="Prostokąt 8"/>
          <p:cNvSpPr/>
          <p:nvPr/>
        </p:nvSpPr>
        <p:spPr>
          <a:xfrm>
            <a:off x="285720" y="2357430"/>
            <a:ext cx="8572560" cy="785818"/>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l-PL" sz="2400" b="1" dirty="0">
                <a:solidFill>
                  <a:schemeClr val="tx1"/>
                </a:solidFill>
                <a:latin typeface="Calibri" pitchFamily="34" charset="0"/>
              </a:rPr>
              <a:t>Podstawowe obowiązki przełożonego/dowódcy w zakresie wypadków przy pracy</a:t>
            </a:r>
          </a:p>
        </p:txBody>
      </p:sp>
      <p:sp>
        <p:nvSpPr>
          <p:cNvPr id="10" name="Strzałka w dół 9"/>
          <p:cNvSpPr/>
          <p:nvPr/>
        </p:nvSpPr>
        <p:spPr>
          <a:xfrm>
            <a:off x="4286251" y="3286126"/>
            <a:ext cx="500063" cy="785813"/>
          </a:xfrm>
          <a:prstGeom prst="downArrow">
            <a:avLst/>
          </a:prstGeom>
          <a:solidFill>
            <a:srgbClr val="50A7D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1" name="Prostokąt 10"/>
          <p:cNvSpPr/>
          <p:nvPr/>
        </p:nvSpPr>
        <p:spPr>
          <a:xfrm>
            <a:off x="285750" y="4285498"/>
            <a:ext cx="8572560" cy="1877907"/>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l-PL" sz="2400" b="1" dirty="0">
                <a:solidFill>
                  <a:schemeClr val="tx1"/>
                </a:solidFill>
                <a:latin typeface="Calibri" pitchFamily="34" charset="0"/>
              </a:rPr>
              <a:t>Podjęcie niezbędnych działań eliminujących lub ograniczających zagrożenie, zapewnienie udzielenia pierwszej pomocy osobom poszkodowanym i ustalenia w przewidzianym trybie okoliczności i przyczyn wypadku oraz zastosowanie odpowiednich środków zapobiegających podobnym </a:t>
            </a:r>
            <a:r>
              <a:rPr lang="pl-PL" sz="2400" b="1" dirty="0" smtClean="0">
                <a:solidFill>
                  <a:schemeClr val="tx1"/>
                </a:solidFill>
                <a:latin typeface="Calibri" pitchFamily="34" charset="0"/>
              </a:rPr>
              <a:t>wypadkom. </a:t>
            </a:r>
            <a:endParaRPr lang="pl-PL" sz="2400" b="1" dirty="0">
              <a:solidFill>
                <a:schemeClr val="tx1"/>
              </a:solidFill>
              <a:latin typeface="Calibri" pitchFamily="34" charset="0"/>
            </a:endParaRPr>
          </a:p>
        </p:txBody>
      </p:sp>
    </p:spTree>
    <p:extLst>
      <p:ext uri="{BB962C8B-B14F-4D97-AF65-F5344CB8AC3E}">
        <p14:creationId xmlns:p14="http://schemas.microsoft.com/office/powerpoint/2010/main" val="286797082"/>
      </p:ext>
    </p:extLst>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1331640" y="250030"/>
            <a:ext cx="7355160" cy="1090737"/>
          </a:xfrm>
          <a:prstGeom prst="rect">
            <a:avLst/>
          </a:prstGeom>
          <a:noFill/>
          <a:ln>
            <a:noFill/>
          </a:ln>
        </p:spPr>
        <p:txBody>
          <a:bodyPr lIns="91425" tIns="45700" rIns="45700" bIns="45700" anchor="ctr" anchorCtr="0">
            <a:noAutofit/>
          </a:bodyPr>
          <a:lstStyle/>
          <a:p>
            <a:pPr algn="ctr">
              <a:defRPr/>
            </a:pPr>
            <a:r>
              <a:rPr lang="pl-PL" sz="2800" dirty="0"/>
              <a:t>Obowiązki i uprawnienia </a:t>
            </a:r>
            <a:r>
              <a:rPr lang="pl-PL" sz="2800" dirty="0" smtClean="0"/>
              <a:t>przełożonego/ dowódcy i </a:t>
            </a:r>
            <a:r>
              <a:rPr lang="pl-PL" sz="2800" dirty="0"/>
              <a:t>podwładnego w zakresie </a:t>
            </a:r>
            <a:br>
              <a:rPr lang="pl-PL" sz="2800" dirty="0"/>
            </a:br>
            <a:r>
              <a:rPr lang="pl-PL" sz="2800" dirty="0"/>
              <a:t>bezpieczeństwa i higieny pracy </a:t>
            </a:r>
          </a:p>
        </p:txBody>
      </p:sp>
      <p:sp>
        <p:nvSpPr>
          <p:cNvPr id="135" name="Shape 135"/>
          <p:cNvSpPr/>
          <p:nvPr/>
        </p:nvSpPr>
        <p:spPr>
          <a:xfrm>
            <a:off x="272507" y="1636811"/>
            <a:ext cx="8287022" cy="1035574"/>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136" name="Shape 136"/>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spcBef>
                <a:spcPts val="0"/>
              </a:spcBef>
              <a:buSzPct val="25000"/>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8</a:t>
            </a:fld>
            <a:endParaRPr lang="pl-PL" sz="1400" b="0" i="0" u="none" strike="noStrike" cap="none">
              <a:solidFill>
                <a:schemeClr val="lt1"/>
              </a:solidFill>
              <a:latin typeface="Calibri"/>
              <a:ea typeface="Calibri"/>
              <a:cs typeface="Calibri"/>
              <a:sym typeface="Calibri"/>
            </a:endParaRPr>
          </a:p>
        </p:txBody>
      </p:sp>
      <p:sp>
        <p:nvSpPr>
          <p:cNvPr id="137" name="Shape 137"/>
          <p:cNvSpPr txBox="1">
            <a:spLocks noGrp="1"/>
          </p:cNvSpPr>
          <p:nvPr>
            <p:ph type="body" idx="2"/>
          </p:nvPr>
        </p:nvSpPr>
        <p:spPr>
          <a:xfrm>
            <a:off x="272507" y="1570878"/>
            <a:ext cx="8691981" cy="4666434"/>
          </a:xfrm>
          <a:prstGeom prst="rect">
            <a:avLst/>
          </a:prstGeom>
          <a:noFill/>
          <a:ln>
            <a:noFill/>
          </a:ln>
        </p:spPr>
        <p:txBody>
          <a:bodyPr lIns="54850" tIns="91425" rIns="91425" bIns="45700" anchor="t" anchorCtr="0">
            <a:noAutofit/>
          </a:bodyPr>
          <a:lstStyle/>
          <a:p>
            <a:pPr marL="276860" indent="0">
              <a:buNone/>
            </a:pPr>
            <a:endParaRPr lang="pl-PL" sz="800" dirty="0"/>
          </a:p>
          <a:p>
            <a:pPr algn="just"/>
            <a:endParaRPr lang="pl-PL" sz="2000" dirty="0">
              <a:solidFill>
                <a:schemeClr val="tx1"/>
              </a:solidFill>
            </a:endParaRPr>
          </a:p>
          <a:p>
            <a:pPr marL="114300" indent="0">
              <a:buNone/>
            </a:pPr>
            <a:endParaRPr lang="pl-PL" sz="2000" b="0" i="0" u="none" strike="noStrike" cap="none" dirty="0">
              <a:solidFill>
                <a:schemeClr val="dk1"/>
              </a:solidFill>
              <a:latin typeface="Arial"/>
              <a:ea typeface="Arial"/>
              <a:cs typeface="Arial"/>
              <a:sym typeface="Arial"/>
            </a:endParaRPr>
          </a:p>
        </p:txBody>
      </p:sp>
      <p:pic>
        <p:nvPicPr>
          <p:cNvPr id="141" name="Shape 141"/>
          <p:cNvPicPr preferRelativeResize="0"/>
          <p:nvPr/>
        </p:nvPicPr>
        <p:blipFill rotWithShape="1">
          <a:blip r:embed="rId3">
            <a:alphaModFix/>
          </a:blip>
          <a:srcRect/>
          <a:stretch/>
        </p:blipFill>
        <p:spPr>
          <a:xfrm>
            <a:off x="282438" y="254968"/>
            <a:ext cx="822215" cy="935708"/>
          </a:xfrm>
          <a:prstGeom prst="rect">
            <a:avLst/>
          </a:prstGeom>
          <a:noFill/>
          <a:ln>
            <a:noFill/>
          </a:ln>
        </p:spPr>
      </p:pic>
      <p:sp>
        <p:nvSpPr>
          <p:cNvPr id="9" name="Symbol zastępczy zawartości 2"/>
          <p:cNvSpPr txBox="1">
            <a:spLocks/>
          </p:cNvSpPr>
          <p:nvPr/>
        </p:nvSpPr>
        <p:spPr>
          <a:xfrm>
            <a:off x="214283" y="1500175"/>
            <a:ext cx="8628093" cy="4786346"/>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438912" marR="0" lvl="0" indent="-162052" algn="l" rtl="0">
              <a:lnSpc>
                <a:spcPct val="100000"/>
              </a:lnSpc>
              <a:spcBef>
                <a:spcPts val="0"/>
              </a:spcBef>
              <a:spcAft>
                <a:spcPts val="0"/>
              </a:spcAft>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114300" algn="l" rtl="0">
              <a:lnSpc>
                <a:spcPct val="100000"/>
              </a:lnSpc>
              <a:spcBef>
                <a:spcPts val="560"/>
              </a:spcBef>
              <a:spcAft>
                <a:spcPts val="0"/>
              </a:spcAft>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82296" algn="l" rtl="0">
              <a:lnSpc>
                <a:spcPct val="100000"/>
              </a:lnSpc>
              <a:spcBef>
                <a:spcPts val="480"/>
              </a:spcBef>
              <a:spcAft>
                <a:spcPts val="0"/>
              </a:spcAft>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0452" algn="l" rtl="0">
              <a:lnSpc>
                <a:spcPct val="100000"/>
              </a:lnSpc>
              <a:spcBef>
                <a:spcPts val="400"/>
              </a:spcBef>
              <a:spcAft>
                <a:spcPts val="0"/>
              </a:spcAft>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67564"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5532"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762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74167"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72135"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pPr marL="0" algn="just">
              <a:buFont typeface="Wingdings 2" pitchFamily="18" charset="2"/>
              <a:buNone/>
              <a:defRPr/>
            </a:pPr>
            <a:r>
              <a:rPr lang="pl-PL" sz="2400" b="1" u="sng" dirty="0" smtClean="0">
                <a:solidFill>
                  <a:schemeClr val="tx1"/>
                </a:solidFill>
              </a:rPr>
              <a:t>Obowiązki przełożonego/dowódcy dot. środków ochrony indywidualnej:</a:t>
            </a:r>
          </a:p>
          <a:p>
            <a:pPr>
              <a:buFont typeface="Wingdings 2" pitchFamily="18" charset="2"/>
              <a:buNone/>
              <a:defRPr/>
            </a:pPr>
            <a:endParaRPr lang="pl-PL" sz="2400" b="1" dirty="0" smtClean="0"/>
          </a:p>
          <a:p>
            <a:pPr marL="0" algn="just">
              <a:buFont typeface="Wingdings 2" pitchFamily="18" charset="2"/>
              <a:buNone/>
              <a:defRPr/>
            </a:pPr>
            <a:r>
              <a:rPr lang="pl-PL" sz="2400" b="1" dirty="0" smtClean="0"/>
              <a:t>Przełożony/dowódca nie może dopuścić </a:t>
            </a:r>
            <a:r>
              <a:rPr lang="pl-PL" sz="2400" dirty="0" smtClean="0"/>
              <a:t>podwładnego do pracy i działań, do której wykonywania nie posiada on wymaganych kwalifikacji lub potrzebnych umiejętności, a także dostatecznej znajomości przepisów oraz zasad bhp.</a:t>
            </a:r>
          </a:p>
          <a:p>
            <a:pPr marL="0" algn="just">
              <a:buFont typeface="Wingdings 2" pitchFamily="18" charset="2"/>
              <a:buNone/>
              <a:defRPr/>
            </a:pPr>
            <a:endParaRPr lang="pl-PL" sz="2400" b="1" dirty="0" smtClean="0"/>
          </a:p>
        </p:txBody>
      </p:sp>
      <p:pic>
        <p:nvPicPr>
          <p:cNvPr id="10" name="Picture 4" descr="http://olsp.pl/wp-content/uploads/2012/11/stop1.jpg"/>
          <p:cNvPicPr>
            <a:picLocks noChangeAspect="1" noChangeArrowheads="1"/>
          </p:cNvPicPr>
          <p:nvPr/>
        </p:nvPicPr>
        <p:blipFill>
          <a:blip r:embed="rId4" cstate="print"/>
          <a:srcRect/>
          <a:stretch>
            <a:fillRect/>
          </a:stretch>
        </p:blipFill>
        <p:spPr bwMode="auto">
          <a:xfrm>
            <a:off x="3500431" y="4286257"/>
            <a:ext cx="2000264" cy="2000265"/>
          </a:xfrm>
          <a:prstGeom prst="rect">
            <a:avLst/>
          </a:prstGeom>
          <a:noFill/>
        </p:spPr>
      </p:pic>
    </p:spTree>
    <p:extLst>
      <p:ext uri="{BB962C8B-B14F-4D97-AF65-F5344CB8AC3E}">
        <p14:creationId xmlns:p14="http://schemas.microsoft.com/office/powerpoint/2010/main" val="4268519651"/>
      </p:ext>
    </p:extLst>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1331640" y="250030"/>
            <a:ext cx="7355160" cy="1090737"/>
          </a:xfrm>
          <a:prstGeom prst="rect">
            <a:avLst/>
          </a:prstGeom>
          <a:noFill/>
          <a:ln>
            <a:noFill/>
          </a:ln>
        </p:spPr>
        <p:txBody>
          <a:bodyPr lIns="91425" tIns="45700" rIns="45700" bIns="45700" anchor="ctr" anchorCtr="0">
            <a:noAutofit/>
          </a:bodyPr>
          <a:lstStyle/>
          <a:p>
            <a:pPr algn="ctr">
              <a:defRPr/>
            </a:pPr>
            <a:r>
              <a:rPr lang="pl-PL" sz="2800" dirty="0"/>
              <a:t>Obowiązki i uprawnienia </a:t>
            </a:r>
            <a:r>
              <a:rPr lang="pl-PL" sz="2800" dirty="0" smtClean="0"/>
              <a:t>przełożonego/ dowódcy i </a:t>
            </a:r>
            <a:r>
              <a:rPr lang="pl-PL" sz="2800" dirty="0"/>
              <a:t>podwładnego w zakresie </a:t>
            </a:r>
            <a:br>
              <a:rPr lang="pl-PL" sz="2800" dirty="0"/>
            </a:br>
            <a:r>
              <a:rPr lang="pl-PL" sz="2800" dirty="0"/>
              <a:t>bezpieczeństwa i higieny pracy </a:t>
            </a:r>
          </a:p>
        </p:txBody>
      </p:sp>
      <p:sp>
        <p:nvSpPr>
          <p:cNvPr id="135" name="Shape 135"/>
          <p:cNvSpPr/>
          <p:nvPr/>
        </p:nvSpPr>
        <p:spPr>
          <a:xfrm>
            <a:off x="272507" y="1636811"/>
            <a:ext cx="8287022" cy="1035574"/>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136" name="Shape 136"/>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spcBef>
                <a:spcPts val="0"/>
              </a:spcBef>
              <a:buSzPct val="25000"/>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9</a:t>
            </a:fld>
            <a:endParaRPr lang="pl-PL" sz="1400" b="0" i="0" u="none" strike="noStrike" cap="none">
              <a:solidFill>
                <a:schemeClr val="lt1"/>
              </a:solidFill>
              <a:latin typeface="Calibri"/>
              <a:ea typeface="Calibri"/>
              <a:cs typeface="Calibri"/>
              <a:sym typeface="Calibri"/>
            </a:endParaRPr>
          </a:p>
        </p:txBody>
      </p:sp>
      <p:sp>
        <p:nvSpPr>
          <p:cNvPr id="137" name="Shape 137"/>
          <p:cNvSpPr txBox="1">
            <a:spLocks noGrp="1"/>
          </p:cNvSpPr>
          <p:nvPr>
            <p:ph type="body" idx="2"/>
          </p:nvPr>
        </p:nvSpPr>
        <p:spPr>
          <a:xfrm>
            <a:off x="272507" y="1570878"/>
            <a:ext cx="8691981" cy="4666434"/>
          </a:xfrm>
          <a:prstGeom prst="rect">
            <a:avLst/>
          </a:prstGeom>
          <a:noFill/>
          <a:ln>
            <a:noFill/>
          </a:ln>
        </p:spPr>
        <p:txBody>
          <a:bodyPr lIns="54850" tIns="91425" rIns="91425" bIns="45700" anchor="t" anchorCtr="0">
            <a:noAutofit/>
          </a:bodyPr>
          <a:lstStyle/>
          <a:p>
            <a:pPr marL="276860" indent="0">
              <a:buNone/>
            </a:pPr>
            <a:endParaRPr lang="pl-PL" sz="800" dirty="0"/>
          </a:p>
          <a:p>
            <a:pPr algn="just"/>
            <a:endParaRPr lang="pl-PL" sz="2000" dirty="0">
              <a:solidFill>
                <a:schemeClr val="tx1"/>
              </a:solidFill>
            </a:endParaRPr>
          </a:p>
          <a:p>
            <a:pPr marL="114300" indent="0">
              <a:buNone/>
            </a:pPr>
            <a:endParaRPr lang="pl-PL" sz="2000" b="0" i="0" u="none" strike="noStrike" cap="none" dirty="0">
              <a:solidFill>
                <a:schemeClr val="dk1"/>
              </a:solidFill>
              <a:latin typeface="Arial"/>
              <a:ea typeface="Arial"/>
              <a:cs typeface="Arial"/>
              <a:sym typeface="Arial"/>
            </a:endParaRPr>
          </a:p>
        </p:txBody>
      </p:sp>
      <p:pic>
        <p:nvPicPr>
          <p:cNvPr id="141" name="Shape 141"/>
          <p:cNvPicPr preferRelativeResize="0"/>
          <p:nvPr/>
        </p:nvPicPr>
        <p:blipFill rotWithShape="1">
          <a:blip r:embed="rId3">
            <a:alphaModFix/>
          </a:blip>
          <a:srcRect/>
          <a:stretch/>
        </p:blipFill>
        <p:spPr>
          <a:xfrm>
            <a:off x="282438" y="254968"/>
            <a:ext cx="822215" cy="935708"/>
          </a:xfrm>
          <a:prstGeom prst="rect">
            <a:avLst/>
          </a:prstGeom>
          <a:noFill/>
          <a:ln>
            <a:noFill/>
          </a:ln>
        </p:spPr>
      </p:pic>
      <p:sp>
        <p:nvSpPr>
          <p:cNvPr id="7" name="Prostokąt 6"/>
          <p:cNvSpPr/>
          <p:nvPr/>
        </p:nvSpPr>
        <p:spPr>
          <a:xfrm>
            <a:off x="214283" y="1500175"/>
            <a:ext cx="8572560" cy="830997"/>
          </a:xfrm>
          <a:prstGeom prst="rect">
            <a:avLst/>
          </a:prstGeom>
        </p:spPr>
        <p:txBody>
          <a:bodyPr wrap="square">
            <a:spAutoFit/>
          </a:bodyPr>
          <a:lstStyle/>
          <a:p>
            <a:pPr marL="0" algn="just" eaLnBrk="1" hangingPunct="1">
              <a:buFont typeface="Wingdings 2" pitchFamily="18" charset="2"/>
              <a:buNone/>
              <a:defRPr/>
            </a:pPr>
            <a:r>
              <a:rPr lang="pl-PL" sz="2400" b="1" u="sng" dirty="0" smtClean="0">
                <a:solidFill>
                  <a:schemeClr val="tx1"/>
                </a:solidFill>
                <a:latin typeface="Calibri" pitchFamily="34" charset="0"/>
              </a:rPr>
              <a:t>Obowiązki przełożonego/dowódcy dot. środków ochrony indywidualnej:</a:t>
            </a:r>
          </a:p>
        </p:txBody>
      </p:sp>
      <p:sp>
        <p:nvSpPr>
          <p:cNvPr id="8" name="Prostokąt 7"/>
          <p:cNvSpPr/>
          <p:nvPr/>
        </p:nvSpPr>
        <p:spPr>
          <a:xfrm>
            <a:off x="357158" y="2285992"/>
            <a:ext cx="5786479" cy="2308324"/>
          </a:xfrm>
          <a:prstGeom prst="rect">
            <a:avLst/>
          </a:prstGeom>
        </p:spPr>
        <p:txBody>
          <a:bodyPr wrap="square">
            <a:spAutoFit/>
          </a:bodyPr>
          <a:lstStyle/>
          <a:p>
            <a:pPr marL="0" algn="just" eaLnBrk="1" hangingPunct="1">
              <a:buFont typeface="Wingdings 2" pitchFamily="18" charset="2"/>
              <a:buNone/>
              <a:defRPr/>
            </a:pPr>
            <a:endParaRPr lang="pl-PL" sz="2400" b="1" dirty="0" smtClean="0">
              <a:latin typeface="+mn-lt"/>
            </a:endParaRPr>
          </a:p>
          <a:p>
            <a:pPr marL="0" algn="just" eaLnBrk="1" hangingPunct="1">
              <a:buFont typeface="Wingdings 2" pitchFamily="18" charset="2"/>
              <a:buNone/>
              <a:defRPr/>
            </a:pPr>
            <a:r>
              <a:rPr lang="pl-PL" sz="2400" b="1" dirty="0" smtClean="0">
                <a:latin typeface="Calibri" pitchFamily="34" charset="0"/>
              </a:rPr>
              <a:t>Przełożony / dowódca nie może dopuścić </a:t>
            </a:r>
            <a:r>
              <a:rPr lang="pl-PL" sz="2400" dirty="0" smtClean="0">
                <a:latin typeface="Calibri" pitchFamily="34" charset="0"/>
              </a:rPr>
              <a:t>podwładnego do pracy bez środków ochrony indywidualnej oraz odzieży i obuwia roboczego, przewidzianych do stosowania na danym stanowisku pracy.</a:t>
            </a:r>
          </a:p>
        </p:txBody>
      </p:sp>
      <p:pic>
        <p:nvPicPr>
          <p:cNvPr id="9" name="Picture 2"/>
          <p:cNvPicPr>
            <a:picLocks noChangeAspect="1" noChangeArrowheads="1"/>
          </p:cNvPicPr>
          <p:nvPr/>
        </p:nvPicPr>
        <p:blipFill>
          <a:blip r:embed="rId4" cstate="print"/>
          <a:stretch>
            <a:fillRect/>
          </a:stretch>
        </p:blipFill>
        <p:spPr bwMode="auto">
          <a:xfrm>
            <a:off x="6237853" y="2214555"/>
            <a:ext cx="2520136" cy="3786214"/>
          </a:xfrm>
          <a:prstGeom prst="rect">
            <a:avLst/>
          </a:prstGeom>
          <a:noFill/>
          <a:ln w="9525">
            <a:noFill/>
            <a:miter lim="800000"/>
            <a:headEnd/>
            <a:tailEnd/>
          </a:ln>
          <a:effectLst/>
        </p:spPr>
      </p:pic>
    </p:spTree>
    <p:extLst>
      <p:ext uri="{BB962C8B-B14F-4D97-AF65-F5344CB8AC3E}">
        <p14:creationId xmlns:p14="http://schemas.microsoft.com/office/powerpoint/2010/main" val="1121223350"/>
      </p:ext>
    </p:extLst>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Moduł">
  <a:themeElements>
    <a:clrScheme name="Moduł">
      <a:dk1>
        <a:srgbClr val="000000"/>
      </a:dk1>
      <a:lt1>
        <a:srgbClr val="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duł">
  <a:themeElements>
    <a:clrScheme name="Moduł">
      <a:dk1>
        <a:srgbClr val="000000"/>
      </a:dk1>
      <a:lt1>
        <a:srgbClr val="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1235</TotalTime>
  <Words>3450</Words>
  <Application>Microsoft Office PowerPoint</Application>
  <PresentationFormat>Pokaz na ekranie (4:3)</PresentationFormat>
  <Paragraphs>716</Paragraphs>
  <Slides>50</Slides>
  <Notes>50</Notes>
  <HiddenSlides>0</HiddenSlides>
  <MMClips>0</MMClips>
  <ScaleCrop>false</ScaleCrop>
  <HeadingPairs>
    <vt:vector size="6" baseType="variant">
      <vt:variant>
        <vt:lpstr>Używane czcionki</vt:lpstr>
      </vt:variant>
      <vt:variant>
        <vt:i4>7</vt:i4>
      </vt:variant>
      <vt:variant>
        <vt:lpstr>Motyw</vt:lpstr>
      </vt:variant>
      <vt:variant>
        <vt:i4>2</vt:i4>
      </vt:variant>
      <vt:variant>
        <vt:lpstr>Tytuły slajdów</vt:lpstr>
      </vt:variant>
      <vt:variant>
        <vt:i4>50</vt:i4>
      </vt:variant>
    </vt:vector>
  </HeadingPairs>
  <TitlesOfParts>
    <vt:vector size="59" baseType="lpstr">
      <vt:lpstr>Noto Sans Symbols</vt:lpstr>
      <vt:lpstr>Arial Black</vt:lpstr>
      <vt:lpstr>Wingdings 2</vt:lpstr>
      <vt:lpstr>Century Gothic</vt:lpstr>
      <vt:lpstr>Arial</vt:lpstr>
      <vt:lpstr>Wingdings</vt:lpstr>
      <vt:lpstr>Calibri</vt:lpstr>
      <vt:lpstr>Moduł</vt:lpstr>
      <vt:lpstr>Moduł</vt:lpstr>
      <vt:lpstr>TEMAT 6:   Bezpieczeństwo i higiena pracy/służby oraz postępowanie na wypadek zagrożeń  </vt:lpstr>
      <vt:lpstr>MATERIAŁ NAUCZANIA</vt:lpstr>
      <vt:lpstr> Istota bezpieczeństwa i higieny pracy </vt:lpstr>
      <vt:lpstr> Istota bezpieczeństwa i higieny pracy </vt:lpstr>
      <vt:lpstr>Obowiązki i uprawnienia przełożonego/ dowódcy i podwładnego w zakresie  bezpieczeństwa i higieny pracy </vt:lpstr>
      <vt:lpstr>Obowiązki i uprawnienia przełożonego/ dowódcy i podwładnego w zakresie  bezpieczeństwa i higieny pracy </vt:lpstr>
      <vt:lpstr>Obowiązki i uprawnienia przełożonego/ dowódcy i podwładnego w zakresie  bezpieczeństwa i higieny pracy </vt:lpstr>
      <vt:lpstr>Obowiązki i uprawnienia przełożonego/ dowódcy i podwładnego w zakresie  bezpieczeństwa i higieny pracy </vt:lpstr>
      <vt:lpstr>Obowiązki i uprawnienia przełożonego/ dowódcy i podwładnego w zakresie  bezpieczeństwa i higieny pracy </vt:lpstr>
      <vt:lpstr>Obowiązki i uprawnienia przełożonego/ dowódcy i podwładnego w zakresie  bezpieczeństwa i higieny pracy </vt:lpstr>
      <vt:lpstr>Obowiązki i uprawnienia przełożonego/ dowódcy i podwładnego w zakresie  bezpieczeństwa i higieny pracy </vt:lpstr>
      <vt:lpstr>Zagrożenia i czynniki szkodliwe w czasie działań ratowniczych i ćwiczeń </vt:lpstr>
      <vt:lpstr>Zagrożenia i czynniki szkodliwe w czasie działań ratowniczych i ćwiczeń </vt:lpstr>
      <vt:lpstr>Zagrożenia i czynniki szkodliwe w czasie działań ratowniczych i ćwiczeń </vt:lpstr>
      <vt:lpstr>Zagrożenia i czynniki szkodliwe w czasie działań ratowniczych i ćwiczeń </vt:lpstr>
      <vt:lpstr>Zagrożenia i czynniki szkodliwe w czasie działań ratowniczych i ćwiczeń </vt:lpstr>
      <vt:lpstr>Zagrożenia i czynniki szkodliwe w czasie działań ratowniczych i ćwiczeń </vt:lpstr>
      <vt:lpstr>Zagrożenia i czynniki szkodliwe w czasie działań ratowniczych i ćwiczeń </vt:lpstr>
      <vt:lpstr>Zagrożenia i czynniki szkodliwe w czasie działań ratowniczych i ćwiczeń </vt:lpstr>
      <vt:lpstr>Zagrożenia i czynniki szkodliwe w czasie działań ratowniczych i ćwiczeń </vt:lpstr>
      <vt:lpstr>Zagrożenia i czynniki szkodliwe w czasie działań ratowniczych i ćwiczeń </vt:lpstr>
      <vt:lpstr>Zagrożenia i czynniki szkodliwe w czasie działań ratowniczych i ćwiczeń </vt:lpstr>
      <vt:lpstr>Zagrożenia i czynniki szkodliwe w czasie działań ratowniczych i ćwiczeń </vt:lpstr>
      <vt:lpstr>Zagrożenia i czynniki szkodliwe w czasie działań ratowniczych i ćwiczeń </vt:lpstr>
      <vt:lpstr>Wymagania BHP podczas ćwiczeń i szkoleń </vt:lpstr>
      <vt:lpstr>Wymagania BHP podczas ćwiczeń i szkoleń </vt:lpstr>
      <vt:lpstr>Wymagania BHP podczas ćwiczeń i szkoleń </vt:lpstr>
      <vt:lpstr>Wymagania BHP podczas ćwiczeń i szkoleń </vt:lpstr>
      <vt:lpstr>Wymagania BHP podczas ćwiczeń i szkoleń </vt:lpstr>
      <vt:lpstr>Wymagania BHP podczas ćwiczeń i szkoleń </vt:lpstr>
      <vt:lpstr>Wymagania BHP podczas działań ratowniczych </vt:lpstr>
      <vt:lpstr>Wymagania BHP podczas działań ratowniczych </vt:lpstr>
      <vt:lpstr>Wymagania BHP podczas działań ratowniczych </vt:lpstr>
      <vt:lpstr>Wymagania BHP podczas działań ratowniczych </vt:lpstr>
      <vt:lpstr>BHP w ustawie o ochronie przeciwpożarowej</vt:lpstr>
      <vt:lpstr>BHP w ustawie o ochronie przeciwpożarowej</vt:lpstr>
      <vt:lpstr>BHP w ustawie o ochronie przeciwpożarowej</vt:lpstr>
      <vt:lpstr>BHP w ustawie o ochronie przeciwpożarowej</vt:lpstr>
      <vt:lpstr>BHP w ustawie o ochronie przeciwpożarowej</vt:lpstr>
      <vt:lpstr>BHP w ustawie o ochronie przeciwpożarowej</vt:lpstr>
      <vt:lpstr>Profilaktyczna opieka lekarska</vt:lpstr>
      <vt:lpstr>Przyczyny wypadków</vt:lpstr>
      <vt:lpstr>Przyczyny wypadków</vt:lpstr>
      <vt:lpstr>Przyczyny wypadków</vt:lpstr>
      <vt:lpstr>Przyczyny wypadków</vt:lpstr>
      <vt:lpstr>Postępowanie w razie wypadku</vt:lpstr>
      <vt:lpstr>Postępowanie w razie wypadku</vt:lpstr>
      <vt:lpstr>Odstępstwo od zasad BHP</vt:lpstr>
      <vt:lpstr>Odstępstwo od zasad BHP</vt:lpstr>
      <vt:lpstr>BIBLIOGRAFIA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TEMAT 3:  Współdziałanie OSP                                                                   z organami administracji publicznej i jednostkami PSP </dc:title>
  <cp:lastModifiedBy>Marek E</cp:lastModifiedBy>
  <cp:revision>143</cp:revision>
  <dcterms:modified xsi:type="dcterms:W3CDTF">2016-06-14T11:50:39Z</dcterms:modified>
</cp:coreProperties>
</file>