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6"/>
  </p:notesMasterIdLst>
  <p:sldIdLst>
    <p:sldId id="280" r:id="rId6"/>
    <p:sldId id="286" r:id="rId7"/>
    <p:sldId id="292" r:id="rId8"/>
    <p:sldId id="293" r:id="rId9"/>
    <p:sldId id="290" r:id="rId10"/>
    <p:sldId id="289" r:id="rId11"/>
    <p:sldId id="307" r:id="rId12"/>
    <p:sldId id="295" r:id="rId13"/>
    <p:sldId id="296" r:id="rId14"/>
    <p:sldId id="297" r:id="rId15"/>
    <p:sldId id="298" r:id="rId16"/>
    <p:sldId id="299" r:id="rId17"/>
    <p:sldId id="301" r:id="rId18"/>
    <p:sldId id="302" r:id="rId19"/>
    <p:sldId id="303" r:id="rId20"/>
    <p:sldId id="304" r:id="rId21"/>
    <p:sldId id="305" r:id="rId22"/>
    <p:sldId id="306" r:id="rId23"/>
    <p:sldId id="308" r:id="rId24"/>
    <p:sldId id="281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A5349B-C9B7-735E-B8C5-AB9A6C7124D9}" name="Milena Tlak" initials="MT" userId="S::mcieszczyk@cppc.gov.pl::08ee282c-d70c-4bcb-b8aa-70afea66b06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0012" autoAdjust="0"/>
  </p:normalViewPr>
  <p:slideViewPr>
    <p:cSldViewPr snapToGrid="0">
      <p:cViewPr varScale="1">
        <p:scale>
          <a:sx n="97" d="100"/>
          <a:sy n="97" d="100"/>
        </p:scale>
        <p:origin x="102" y="204"/>
      </p:cViewPr>
      <p:guideLst/>
    </p:cSldViewPr>
  </p:slideViewPr>
  <p:outlineViewPr>
    <p:cViewPr>
      <p:scale>
        <a:sx n="33" d="100"/>
        <a:sy n="33" d="100"/>
      </p:scale>
      <p:origin x="0" y="-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9CE48-0425-4DC7-BE72-9D0AAEBB2680}" type="datetimeFigureOut">
              <a:rPr lang="pl-PL" smtClean="0"/>
              <a:t>19.02.2024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0FF02-EDB7-420C-8DDE-2030D86866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7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2183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960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096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018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28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6440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81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914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862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513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16A0A-4328-4A2B-F43B-42C02CD8B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A206041-5BD4-F9CA-76C3-F6ABD96CE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7AFC1ED-C1D2-7BC4-61C5-EF9656727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66A87FF-B7C5-A8A9-25F8-0A6BCB38A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011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8910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899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3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0374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442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221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542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364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53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b="0" i="0" dirty="0">
              <a:solidFill>
                <a:srgbClr val="333333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0FF02-EDB7-420C-8DDE-2030D86866A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36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8C70C5-9838-7F81-B92D-54388E74E4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8368" y="264983"/>
            <a:ext cx="10881102" cy="97860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0B5FA35-26FA-8714-EB69-89BBA3EC62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58368" y="1527049"/>
            <a:ext cx="10881103" cy="41906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8713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  <p:sldLayoutId id="2147483671" r:id="rId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122361"/>
            <a:ext cx="9144000" cy="1911253"/>
          </a:xfrm>
        </p:spPr>
        <p:txBody>
          <a:bodyPr>
            <a:normAutofit/>
          </a:bodyPr>
          <a:lstStyle/>
          <a:p>
            <a:r>
              <a:rPr lang="pl-PL" dirty="0"/>
              <a:t>Rozliczanie Przedsięwzięcia</a:t>
            </a:r>
            <a:br>
              <a:rPr lang="pl-PL" dirty="0"/>
            </a:br>
            <a:r>
              <a:rPr lang="pl-PL" dirty="0"/>
              <a:t>KPO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911253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Warszawa</a:t>
            </a:r>
          </a:p>
          <a:p>
            <a:r>
              <a:rPr lang="pl-PL" dirty="0"/>
              <a:t>19.02.2024 r.</a:t>
            </a: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dokumentacja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803414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800" b="1" kern="1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400" b="1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Prawidłowe dokumentowanie realizacji PA </a:t>
            </a:r>
            <a:r>
              <a:rPr lang="pl-PL" sz="2400" kern="1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przez OOW: 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dokumentacja dot. prac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wykonawcy zewnętrznego i prac wykonanych siłami własnymi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np.: </a:t>
            </a: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protokoły odbioru prac/ wydania materiałów; zlecenia wykonania prac/zadań; raporty z zakończenia prac/ przeprowadzenia testów jakościowych/ wydajnościowych, raporty z działania, etc.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pl-PL" sz="1800" b="1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dokumentach:</a:t>
            </a:r>
          </a:p>
          <a:p>
            <a:pPr>
              <a:lnSpc>
                <a:spcPct val="114000"/>
              </a:lnSpc>
              <a:spcAft>
                <a:spcPts val="800"/>
              </a:spcAft>
            </a:pP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konkretne daty/terminy, adresy, osoby realizujące</a:t>
            </a:r>
            <a:r>
              <a:rPr lang="pl-PL" sz="1800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</a:t>
            </a:r>
            <a:r>
              <a:rPr lang="pl-PL" sz="18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ewentualna dokumentacja fotograficzna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1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kumenty potwierdzające rozpoczęcie prac,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również prac wykonanych siłami własnymi.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4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</a:t>
            </a:r>
            <a:r>
              <a:rPr lang="pl-PL" dirty="0" err="1"/>
              <a:t>niekwalifikowalność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Jednostka wspierająca (JW) może uznać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kwotę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wskazaną w danym wniosku o płatność za </a:t>
            </a:r>
            <a:r>
              <a:rPr lang="pl-PL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niekwalifikowalną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jeśli wykonanie danego punktu adresowego zostało 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niewłaściwie udokumentowane = </a:t>
            </a:r>
            <a:r>
              <a:rPr lang="pl-PL" sz="2400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 jest możliwe potwierdzenie, zweryfikowanie, zidentyfikowanie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jego realizacji.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18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Wnioski o płatność (§ 9. Umowy ust. 6, 7, 8) 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80931"/>
            <a:ext cx="10704773" cy="486125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Rodzaje wniosków o płatność 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 CST2021: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zaliczkowy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dirty="0">
                <a:latin typeface="+mn-lt"/>
              </a:rPr>
              <a:t>o przyznanie płatności zaliczkowej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refundacyjny</a:t>
            </a:r>
            <a:r>
              <a:rPr lang="pl-PL" sz="1800" b="1" kern="100" dirty="0">
                <a:solidFill>
                  <a:srgbClr val="FF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dirty="0">
                <a:latin typeface="+mn-lt"/>
              </a:rPr>
              <a:t>o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refundację wydatków już poniesionych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rozliczający zaliczkę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rozliczenie środków</a:t>
            </a:r>
            <a:r>
              <a:rPr lang="pl-PL" sz="1800" dirty="0">
                <a:latin typeface="+mn-lt"/>
              </a:rPr>
              <a:t> przekazanych OOW w ramach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wcześniejszych transz zaliczkowych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sprawozdawczy - </a:t>
            </a:r>
            <a:r>
              <a:rPr lang="pl-PL" sz="1800" dirty="0">
                <a:latin typeface="+mn-lt"/>
              </a:rPr>
              <a:t>składany, gdy w danym okresie sprawozdawczym nie zostały zrealizowane żadne z PA; OOW opisuje postęp dotyczący realizacji projektu, zadań i etapów oraz planowane działania do realizacji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b="1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wniosek końcowy </a:t>
            </a:r>
            <a:r>
              <a:rPr lang="pl-PL" sz="1800" dirty="0">
                <a:latin typeface="+mn-lt"/>
              </a:rPr>
              <a:t>– rozliczenie końcowe projektu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Tworząc wniosek refundacyjny lub rozliczający zaliczkę, system CST2021 automatycznie oznaczy taki wniosek także jako sprawozdawczy.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4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Wnioski o płatność  - terminy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03506"/>
            <a:ext cx="10704773" cy="5107022"/>
          </a:xfrm>
        </p:spPr>
        <p:txBody>
          <a:bodyPr/>
          <a:lstStyle/>
          <a:p>
            <a:pPr marL="0" indent="0">
              <a:spcAft>
                <a:spcPts val="39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Terminy składania wniosków o płatność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 Systemie CST2021</a:t>
            </a: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marL="0" indent="0">
              <a:spcAft>
                <a:spcPts val="390"/>
              </a:spcAft>
              <a:buNone/>
            </a:pPr>
            <a:endParaRPr lang="pl-PL" sz="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minimum co </a:t>
            </a:r>
            <a:r>
              <a:rPr lang="pl-P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6 miesięcy</a:t>
            </a:r>
            <a:endParaRPr lang="pl-PL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pierwszy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wniosek o płatność w terminie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6 miesięcy od dnia zawarcia Umowy</a:t>
            </a:r>
            <a:endParaRPr lang="pl-PL" sz="20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każdy kolejny wniosek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 płatność w terminie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6 miesięcy od dnia złożenia poprzedniego </a:t>
            </a:r>
            <a:r>
              <a:rPr lang="pl-PL" sz="2000" b="1" dirty="0" err="1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WoP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*uzupełnienie lub poprawa bądź złożenie dodatkowych wyjaśnień do złożonego wcześniej wniosku o płatność 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jest traktowane jako złożenie kolejnego/nowego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wniosku o płatność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ostatni wniosek o płatność końcową,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potwierdza rozliczenie całości wydatków kwalifikowalnych,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składany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 terminie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14 dni 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zakończenia okresu kwalifikowalności wydatków</a:t>
            </a:r>
          </a:p>
          <a:p>
            <a:pPr marL="0" lv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Pamiętaj:</a:t>
            </a:r>
            <a:r>
              <a:rPr lang="pl-PL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terminy składania wniosków </a:t>
            </a:r>
            <a:r>
              <a:rPr lang="pl-PL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należy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dostosować do terminów dotyczących rozliczania zaliczki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(§ 8 ust. </a:t>
            </a:r>
            <a:r>
              <a:rPr lang="pl-PL" sz="2000" dirty="0">
                <a:latin typeface="Calibri" panose="020F0502020204030204" pitchFamily="34" charset="0"/>
                <a:ea typeface="Aptos" panose="020B0004020202020204" pitchFamily="34" charset="0"/>
              </a:rPr>
              <a:t>8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Umowy)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1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>
              <a:spcAft>
                <a:spcPts val="75"/>
              </a:spcAft>
            </a:pPr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Dofinansowanie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 formie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zaliczki</a:t>
            </a: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 max.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90%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udzielonego dofinansowania w ramach Przedsięwzięcia na koszty związane z realizacją projektu.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Poszczególna zaliczka = max.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40% kwoty dofinansowania.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Pozostała kwota dofinansowania, tj. min.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10%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=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refundacja końcowa</a:t>
            </a:r>
            <a:endParaRPr lang="pl-PL" sz="2000" b="1" dirty="0"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przekazana po akceptacji przez JW wniosku o płatność końcową (§ 9 ust. 8 Umowy).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3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204544"/>
            <a:ext cx="10879587" cy="540401"/>
          </a:xfrm>
        </p:spPr>
        <p:txBody>
          <a:bodyPr>
            <a:normAutofit fontScale="90000"/>
          </a:bodyPr>
          <a:lstStyle/>
          <a:p>
            <a:r>
              <a:rPr lang="pl-PL" dirty="0"/>
              <a:t>Zaliczka – warunki wypłaty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225686"/>
            <a:ext cx="10879587" cy="502920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900" b="1" dirty="0">
              <a:solidFill>
                <a:srgbClr val="156082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Pierwsza transza zaliczki </a:t>
            </a: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warunek wypłaty</a:t>
            </a:r>
            <a:r>
              <a:rPr lang="pl-P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wniesienie przez Ostatecznego odbiorcę wsparcia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wszystkich wymaganych zabezpieczeń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prawidłowej realizacji Umowy (§ 14 Umowy) oraz zatwierdzenie przez JW wniosku o płatność zaliczkową.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Druga i kolejne transze zaliczki </a:t>
            </a:r>
            <a:endParaRPr lang="pl-P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warunek wypłaty</a:t>
            </a:r>
            <a:r>
              <a:rPr lang="pl-PL" sz="24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Rozliczenie w </a:t>
            </a:r>
            <a:r>
              <a:rPr lang="pl-PL" sz="1800" dirty="0" err="1">
                <a:latin typeface="Calibri" panose="020F0502020204030204" pitchFamily="34" charset="0"/>
                <a:ea typeface="Aptos" panose="020B0004020202020204" pitchFamily="34" charset="0"/>
              </a:rPr>
              <a:t>WoP</a:t>
            </a:r>
            <a:r>
              <a:rPr lang="pl-PL" sz="1800" dirty="0">
                <a:latin typeface="Calibri" panose="020F0502020204030204" pitchFamily="34" charset="0"/>
                <a:ea typeface="Aptos" panose="020B0004020202020204" pitchFamily="34" charset="0"/>
              </a:rPr>
              <a:t> PA, dla których </a:t>
            </a:r>
            <a:r>
              <a:rPr lang="pl-PL" sz="1800" b="1" dirty="0">
                <a:latin typeface="Calibri" panose="020F0502020204030204" pitchFamily="34" charset="0"/>
                <a:ea typeface="Aptos" panose="020B0004020202020204" pitchFamily="34" charset="0"/>
              </a:rPr>
              <a:t>suma stawek jednostkowych stanowi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min. 70%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dotychczas udzielonych zaliczek.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118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 a Kamienie Milowe (KM)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931437"/>
            <a:ext cx="10704773" cy="4030092"/>
          </a:xfrm>
        </p:spPr>
        <p:txBody>
          <a:bodyPr/>
          <a:lstStyle/>
          <a:p>
            <a:pPr>
              <a:spcAft>
                <a:spcPts val="75"/>
              </a:spcAft>
            </a:pPr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Nieterminowe realizowanie Kamieni Milowych </a:t>
            </a:r>
            <a:r>
              <a:rPr lang="pl-PL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(KM) przez OOW: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obniżenie wysokości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wnioskowanej przez OOW zaliczki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lub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odmowa jej wypłaty.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indent="0">
              <a:lnSpc>
                <a:spcPct val="150000"/>
              </a:lnSpc>
              <a:spcAft>
                <a:spcPts val="75"/>
              </a:spcAft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75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Jednostka wspierająca ma prawo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wstrzymać wypłatę kolejnej zaliczki do czasu osiągnięcia Kamieni Milowych.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84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Zaliczka – jak i kiedy rozliczyć otrzymaną zaliczkę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0"/>
            <a:ext cx="10704773" cy="476737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Sposoby rozliczenia zaliczki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złożenie </a:t>
            </a:r>
            <a:r>
              <a:rPr lang="pl-PL" sz="1800" b="1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WoP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rozliczających zaliczkę/i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(wykazanie/rozliczenie w tych wnioskach wydatków kwalifikowalnych w formie stawek jednostkowych na wartość otrzymanej/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ych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 zaliczki/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ek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)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zwrot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zaliczki/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ek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Termin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rozliczenia zaliczki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najpóźniej w terminie 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18 m-</a:t>
            </a:r>
            <a:r>
              <a:rPr lang="pl-PL" sz="1800" b="1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cy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od dnia </a:t>
            </a:r>
            <a:r>
              <a:rPr lang="pl-PL" sz="1800" b="1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</a:rPr>
              <a:t>otrzymania transzy zaliczki 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nie później niż w dniu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złożenia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wniosku o płatność końcową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.</a:t>
            </a:r>
          </a:p>
          <a:p>
            <a:pPr marL="0" indent="0">
              <a:spcAft>
                <a:spcPts val="75"/>
              </a:spcAft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Odsetki od zaliczki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 marL="0" indent="0">
              <a:spcAft>
                <a:spcPts val="75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Odsetki </a:t>
            </a:r>
            <a:endParaRPr lang="pl-P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zaliczki rozliczonej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w terminie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i/lub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na kwotę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wydatków kwalifikowalnych w formie stawek jednostkowych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niższą niż wymagana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liczone w wysokości określonej jak dla zaległości podatkowych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środków pozostałych do rozliczenia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liczone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 dnia przekazania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OOW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środków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dnia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złożenia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przez OOW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wniosku o płatność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rozliczającego zaliczkę </a:t>
            </a:r>
            <a:r>
              <a:rPr lang="pl-PL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lub</a:t>
            </a:r>
            <a:r>
              <a:rPr lang="pl-PL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dnia zwrotu niewykorzystanej </a:t>
            </a:r>
            <a:r>
              <a:rPr lang="pl-PL" sz="1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części zaliczki </a:t>
            </a:r>
          </a:p>
          <a:p>
            <a:pPr marL="342900" lvl="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OOW zwraca odsetki do JW lub, po wezwaniu przez JW, wyraża zgodę na pomniejszenie kolejnych płatności.</a:t>
            </a: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31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2D39B-D24A-8B8A-0BE9-924F50EF0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D3021D8-29C1-D4AD-4C9E-A957E9D7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15" y="197708"/>
            <a:ext cx="10879587" cy="963827"/>
          </a:xfrm>
        </p:spPr>
        <p:txBody>
          <a:bodyPr>
            <a:normAutofit fontScale="90000"/>
          </a:bodyPr>
          <a:lstStyle/>
          <a:p>
            <a:r>
              <a:rPr lang="pl-PL" dirty="0"/>
              <a:t>Odsetki od zaliczki narosłe na rachunku </a:t>
            </a:r>
            <a:br>
              <a:rPr lang="pl-PL" dirty="0"/>
            </a:br>
            <a:r>
              <a:rPr lang="pl-PL" dirty="0"/>
              <a:t>(§ 11 ust. 12)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56C0708-A20A-C390-A276-51F5ADEC0D2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704773" cy="4588078"/>
          </a:xfrm>
        </p:spPr>
        <p:txBody>
          <a:bodyPr/>
          <a:lstStyle/>
          <a:p>
            <a:pPr marL="0" indent="0">
              <a:spcAft>
                <a:spcPts val="75"/>
              </a:spcAft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 </a:t>
            </a:r>
          </a:p>
          <a:p>
            <a:pPr marL="0" indent="0">
              <a:spcAft>
                <a:spcPts val="75"/>
              </a:spcAft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spcAft>
                <a:spcPts val="75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Odsetki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bankowe narosłe od dofinansowania w formie zaliczki</a:t>
            </a:r>
          </a:p>
          <a:p>
            <a:pPr marL="0" indent="0">
              <a:spcBef>
                <a:spcPts val="0"/>
              </a:spcBef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latin typeface="Calibri" panose="020F0502020204030204" pitchFamily="34" charset="0"/>
              </a:rPr>
              <a:t>zwrot </a:t>
            </a:r>
            <a:r>
              <a:rPr lang="pl-PL" sz="1800" dirty="0">
                <a:latin typeface="Calibri" panose="020F0502020204030204" pitchFamily="34" charset="0"/>
              </a:rPr>
              <a:t>najpóźniej </a:t>
            </a:r>
            <a:r>
              <a:rPr lang="pl-PL" sz="1800" b="1" dirty="0">
                <a:latin typeface="Calibri" panose="020F0502020204030204" pitchFamily="34" charset="0"/>
              </a:rPr>
              <a:t>z dniem złożenia wniosku o płatność końcową </a:t>
            </a:r>
          </a:p>
          <a:p>
            <a:pPr marL="342900" indent="-342900">
              <a:lnSpc>
                <a:spcPct val="150000"/>
              </a:lnSpc>
              <a:spcAft>
                <a:spcPts val="75"/>
              </a:spcAft>
              <a:buFont typeface="Symbol" panose="05050102010706020507" pitchFamily="18" charset="2"/>
              <a:buChar char=""/>
            </a:pPr>
            <a:r>
              <a:rPr lang="pl-PL" sz="1800" b="1" dirty="0">
                <a:latin typeface="Calibri" panose="020F0502020204030204" pitchFamily="34" charset="0"/>
              </a:rPr>
              <a:t>wyciągi bankowe</a:t>
            </a:r>
            <a:r>
              <a:rPr lang="pl-PL" sz="1800" dirty="0">
                <a:latin typeface="Calibri" panose="020F0502020204030204" pitchFamily="34" charset="0"/>
              </a:rPr>
              <a:t>, które potwierdzą wysokość narosłych odsetek </a:t>
            </a:r>
            <a:r>
              <a:rPr lang="pl-PL" sz="1800" b="1" dirty="0">
                <a:latin typeface="Calibri" panose="020F0502020204030204" pitchFamily="34" charset="0"/>
              </a:rPr>
              <a:t>należy przesłać do CPPC</a:t>
            </a:r>
            <a:r>
              <a:rPr lang="pl-PL" sz="1800" dirty="0">
                <a:latin typeface="Calibri" panose="020F050202020403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3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1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879587" cy="444464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Rozliczanie Przedsięwzięcia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(§ 9. Umowy oraz zał. nr 4 do Umowy)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Ostateczny odbiorca wsparcia (OOW) w KPO 1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rozlicza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Przedsięwzięcie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uproszczoną metodą rozliczania wydatków </a:t>
            </a:r>
            <a:r>
              <a:rPr lang="pl-PL" sz="1800" b="1" dirty="0">
                <a:latin typeface="Calibri" panose="020F0502020204030204" pitchFamily="34" charset="0"/>
                <a:ea typeface="Aptos" panose="020B0004020202020204" pitchFamily="34" charset="0"/>
              </a:rPr>
              <a:t>=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wyłącznie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stawkami jednostkowymi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3000"/>
              </a:spcBef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Cel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stawek jednostkowych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ułatwienie OOW realizacji i rozliczania realizowanego Przedsięwzięcia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brak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obowiązku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opisywania dokumentów księgowych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i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przekazywania ich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 CPPC przez OOW w ramach przedsięwzięcia na potwierdzenie poniesienia wydatków. </a:t>
            </a: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55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73E7DB-108A-783A-81D3-58BD31FA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1781175"/>
            <a:ext cx="10881102" cy="2085975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Dziękuję za uwagę.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06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2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0"/>
            <a:ext cx="10879587" cy="4910617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Stawka jednostkowa</a:t>
            </a:r>
            <a:r>
              <a:rPr lang="pl-PL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: </a:t>
            </a:r>
          </a:p>
          <a:p>
            <a:pPr marL="0" indent="0">
              <a:buNone/>
            </a:pPr>
            <a:endParaRPr lang="pl-PL" sz="900" dirty="0">
              <a:solidFill>
                <a:srgbClr val="000000"/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uśredniony koszt/zapłata</a:t>
            </a:r>
            <a:r>
              <a:rPr lang="pl-PL" sz="18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objęcie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przez OOW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zasięgiem szerokopasmowego Internetu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, zgodnie z wymaganiami technicznymi, </a:t>
            </a:r>
            <a:r>
              <a:rPr lang="pl-PL" sz="1800" b="1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punktów adresowych (PA) 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określonych we Wniosku o dofinansowanie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(</a:t>
            </a:r>
            <a:r>
              <a:rPr lang="pl-PL" sz="1800" dirty="0" err="1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WoD</a:t>
            </a:r>
            <a:r>
              <a:rPr lang="pl-PL" sz="18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</a:rPr>
              <a:t>, tj. zał. 2 do Umowy)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solidFill>
                  <a:srgbClr val="C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niezbędna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opublikowana i zatwierdzona przez prezesa UKE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oferta hurtowa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(dot. Zad. 1 i 2);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b="1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wysokość </a:t>
            </a:r>
            <a:r>
              <a:rPr lang="pl-PL" sz="1800" b="1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stawek jednostkowych 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została określona na etapie naboru wniosków oraz </a:t>
            </a:r>
            <a:r>
              <a:rPr lang="pl-PL" sz="18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zgodnie z Wyciągiem z metodyki stawek jednostkowych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(zał.</a:t>
            </a:r>
            <a:r>
              <a:rPr lang="pl-PL" sz="18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nr 4</a:t>
            </a:r>
            <a:r>
              <a:rPr lang="pl-PL" sz="18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do Umowy).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b="1" dirty="0">
              <a:solidFill>
                <a:srgbClr val="FF0000"/>
              </a:solidFill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Maksymalne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dofinansowanie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 ramach KPO 1 = </a:t>
            </a:r>
            <a:r>
              <a:rPr lang="pl-PL" sz="1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79,71 %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sumy wartości stawek jednostkowych,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tj. stawka jednostkowa x intensywność pomocy (79,71%).</a:t>
            </a: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-PL" sz="1800" b="1" dirty="0">
              <a:solidFill>
                <a:srgbClr val="FF0000"/>
              </a:solidFill>
              <a:effectLst/>
              <a:latin typeface="+mn-lt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231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Stawki jednostkowe - </a:t>
            </a:r>
            <a:r>
              <a:rPr lang="pl-PL" dirty="0" err="1"/>
              <a:t>WoD</a:t>
            </a:r>
            <a:r>
              <a:rPr lang="pl-PL" dirty="0"/>
              <a:t> pkt. 14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213CFE36-2678-099D-7B49-F7CC54F17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22278"/>
            <a:ext cx="5485911" cy="486937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129BBFD-07D8-8BA7-C2C6-CF208300B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98" y="1193520"/>
            <a:ext cx="5485911" cy="50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90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3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42417"/>
            <a:ext cx="10879587" cy="485310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pl-PL" b="1" kern="100" dirty="0">
                <a:solidFill>
                  <a:schemeClr val="accent6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Rozliczenie/ zakończenie Przedsięwzięcia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objęcie zasięgiem sieci szerokopasmowego Internetu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danego punktu adresowego (PA)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podstawa do wypła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ty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wsparcia/rozliczenia stawki jednostkowej.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OOW we wnioskach o płatność (</a:t>
            </a:r>
            <a:r>
              <a:rPr lang="pl-PL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) wykazuje wykonanie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Kamieni Milowych i osiągnięcie wskaźników produktu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określonych w </a:t>
            </a:r>
            <a:r>
              <a:rPr lang="pl-PL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właściwych do rozliczenia stawki jednostkowej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 Zad.1.,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 dla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Zad. 2.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wartość zrealizowanych inwestycji własnych (proporcjonalnie, równolegle do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% realizacji </a:t>
            </a: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Zad. 1.).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Kamienie Milowe 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powinny przekładać się bezpośrednio na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liczbę wskazanych do rozliczenia we wnioskach o płatność PA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objętych zasięgiem szerokopasmowego Internetu.</a:t>
            </a: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8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4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879587" cy="4498431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Wydatek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rozliczany w formie stawki jednostkowej =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wydatek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poniesiony.</a:t>
            </a: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Wydatek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będzie rozliczony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wg (pkt. 14. Zakres finansowy, Wniosek o dofinansowanie): </a:t>
            </a:r>
          </a:p>
          <a:p>
            <a:pPr marL="342900" lvl="0" indent="-342900">
              <a:lnSpc>
                <a:spcPct val="114000"/>
              </a:lnSpc>
              <a:spcAft>
                <a:spcPts val="34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</a:tabLs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wysokości stawki jednostkowej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przypisanej dla danego PA,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nie po kosztach rzeczywiście poniesionych</a:t>
            </a:r>
            <a:r>
              <a:rPr lang="pl-PL" sz="1800" b="1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*</a:t>
            </a: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342900" lvl="0" indent="-342900">
              <a:lnSpc>
                <a:spcPct val="114000"/>
              </a:lnSpc>
              <a:spcAft>
                <a:spcPts val="340"/>
              </a:spcAft>
              <a:buFont typeface="Arial" panose="020B0604020202020204" pitchFamily="34" charset="0"/>
              <a:buChar char="•"/>
              <a:tabLst>
                <a:tab pos="450215" algn="l"/>
                <a:tab pos="540385" algn="l"/>
              </a:tabLst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kwoty dofinansowania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przypisanej danemu </a:t>
            </a: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punktowi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adresowemu. </a:t>
            </a:r>
          </a:p>
          <a:p>
            <a:pPr marL="0" lvl="0" indent="0">
              <a:lnSpc>
                <a:spcPct val="114000"/>
              </a:lnSpc>
              <a:spcAft>
                <a:spcPts val="340"/>
              </a:spcAft>
              <a:buNone/>
              <a:tabLst>
                <a:tab pos="450215" algn="l"/>
                <a:tab pos="540385" algn="l"/>
              </a:tabLst>
            </a:pPr>
            <a:endParaRPr lang="pl-PL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5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stawki jednostkowe 5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73451"/>
            <a:ext cx="10879587" cy="4498431"/>
          </a:xfrm>
        </p:spPr>
        <p:txBody>
          <a:bodyPr/>
          <a:lstStyle/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OOW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przekazuje do Jednostki wspierającej (JW) żadnych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dowodów księgowych/ faktur/ opisów do faktur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2400" kern="100" dirty="0"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CPPC </a:t>
            </a:r>
            <a:r>
              <a:rPr lang="pl-PL" sz="1800" b="1" kern="100" dirty="0">
                <a:solidFill>
                  <a:srgbClr val="C00000"/>
                </a:solidFill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weryfikuje wysokości faktycznie poniesionych wydatków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przez OOW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OOW otrzymuje </a:t>
            </a:r>
            <a:r>
              <a:rPr lang="pl-PL" sz="1800" b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zryczałtowaną kwotę i strony nie mogą wykazywać wzajemnych roszczeń</a:t>
            </a:r>
            <a:r>
              <a:rPr lang="pl-PL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z wyjątkiem mechanizmu waloryzacji opisanego w Umowie.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18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800" b="1" kern="100" dirty="0">
                <a:effectLst/>
                <a:highlight>
                  <a:srgbClr val="FF0000"/>
                </a:highligh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 </a:t>
            </a:r>
            <a:r>
              <a:rPr lang="pl-PL" sz="1800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CPPC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nie</a:t>
            </a:r>
            <a:r>
              <a:rPr lang="pl-PL" sz="1800" b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prowadzi kontroli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ex-</a:t>
            </a:r>
            <a:r>
              <a:rPr lang="pl-PL" sz="1800" b="1" kern="100" dirty="0" err="1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ante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b="1" kern="100" dirty="0">
                <a:solidFill>
                  <a:schemeClr val="tx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ex-post</a:t>
            </a:r>
            <a:r>
              <a:rPr lang="pl-PL" sz="1800" kern="100" dirty="0">
                <a:solidFill>
                  <a:srgbClr val="C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solidFill>
                  <a:srgbClr val="000000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umów zawieranych z Wykonawcami.</a:t>
            </a:r>
            <a:endParaRPr lang="pl-PL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7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62269"/>
            <a:ext cx="10704773" cy="4668880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  <a:buNone/>
            </a:pP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celu rozliczenia realizacji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Przedsięwzięcia OOW</a:t>
            </a:r>
            <a:r>
              <a:rPr lang="pl-PL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l-PL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składa w CST2021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wniosek o płatność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(rozliczający zaliczkę, refundacyjny) za konkretny okres rozliczeniowy, minimum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raz na 6 miesięcy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wniosku o płatność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poświadcza osiągnięcie rezultatów</a:t>
            </a:r>
            <a:r>
              <a:rPr lang="pl-PL" sz="18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(tj.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objęcie zasięgiem PA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zgodnych z punktami wskazanymi w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);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 Systemie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SIMBA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oznacza rozliczane PA statusem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„wykonane”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raport z postępów prac w SIMBA min. </a:t>
            </a:r>
            <a:r>
              <a:rPr lang="pl-PL" sz="1800" b="1" kern="100" dirty="0">
                <a:solidFill>
                  <a:srgbClr val="C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 miesiąc</a:t>
            </a:r>
            <a:endParaRPr lang="pl-PL" sz="18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poprzez CST2021 przekazuje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dokumenty potwierdzające realizację wykonanych PA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1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Rozliczanie Przedsięwzięcia – dokumentacja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5" y="1303506"/>
            <a:ext cx="10704773" cy="496666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JW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weryfikując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potwierdza realizację wykonanych punktów adresowych 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(PA), zgodnie z określonymi w </a:t>
            </a:r>
            <a:r>
              <a:rPr lang="pl-PL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WoD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Kamieniami </a:t>
            </a:r>
            <a:r>
              <a:rPr lang="pl-PL" sz="1800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ilowymi, poprzez: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dokumentację powykonawczą;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projekty wybudowanej sieci w postaci wektorowej SHP;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dokumenty przyjęcia środka trwałego – OT;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inne, równoważne dokumenty wskazane przez OOW (np. oświadczenie projektanta/geodety o zgłoszeniu do zasobów);</a:t>
            </a:r>
          </a:p>
          <a:p>
            <a:pPr marL="342900" indent="-342900">
              <a:lnSpc>
                <a:spcPct val="114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protokoły odbioru prac lub inne równoważne dowody (dotyczy </a:t>
            </a:r>
            <a:r>
              <a:rPr lang="pl-PL" sz="18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także prac wykonanych siłami własnymi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pl-PL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l-PL" sz="1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Lista dokumentów </a:t>
            </a:r>
            <a:r>
              <a:rPr lang="pl-PL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będzie wskazana przez CPPC OOW 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etapie weryfikacji </a:t>
            </a:r>
            <a:r>
              <a:rPr lang="pl-PL" sz="18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WoP</a:t>
            </a:r>
            <a:r>
              <a:rPr lang="pl-PL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na podstawie próby.</a:t>
            </a:r>
            <a:endParaRPr lang="pl-PL" sz="1800" b="1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Rozliczane PA mogą zostać 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dodatkowo potwierdzone</a:t>
            </a:r>
            <a:r>
              <a:rPr lang="pl-PL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poprzez analizę dostępnych rejestrów publicznych. </a:t>
            </a: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95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DAB43-12F6-41C1-BBC6-3FBA7F8D1776}">
  <ds:schemaRefs>
    <ds:schemaRef ds:uri="http://schemas.microsoft.com/office/2006/documentManagement/types"/>
    <ds:schemaRef ds:uri="http://purl.org/dc/elements/1.1/"/>
    <ds:schemaRef ds:uri="3b41daa1-6750-4b31-afda-36cb41ae05c8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1349</Words>
  <Application>Microsoft Office PowerPoint</Application>
  <PresentationFormat>Panoramiczny</PresentationFormat>
  <Paragraphs>171</Paragraphs>
  <Slides>20</Slides>
  <Notes>20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Segoe UI</vt:lpstr>
      <vt:lpstr>Symbol</vt:lpstr>
      <vt:lpstr>Motyw pakietu Office</vt:lpstr>
      <vt:lpstr>3_Projekt niestandardowy</vt:lpstr>
      <vt:lpstr>Rozliczanie Przedsięwzięcia KPO 1</vt:lpstr>
      <vt:lpstr>Rozliczanie Przedsięwzięcia – stawki jednostkowe 1</vt:lpstr>
      <vt:lpstr>Rozliczanie Przedsięwzięcia – stawki jednostkowe 2</vt:lpstr>
      <vt:lpstr>Stawki jednostkowe - WoD pkt. 14</vt:lpstr>
      <vt:lpstr>Rozliczanie Przedsięwzięcia – stawki jednostkowe 3</vt:lpstr>
      <vt:lpstr>Rozliczanie Przedsięwzięcia – stawki jednostkowe 4</vt:lpstr>
      <vt:lpstr>Rozliczanie Przedsięwzięcia – stawki jednostkowe 5</vt:lpstr>
      <vt:lpstr>Rozliczanie Przedsięwzięcia</vt:lpstr>
      <vt:lpstr>Rozliczanie Przedsięwzięcia – dokumentacja</vt:lpstr>
      <vt:lpstr>Rozliczanie Przedsięwzięcia – dokumentacja 2</vt:lpstr>
      <vt:lpstr>Rozliczanie Przedsięwzięcia – niekwalifikowalność</vt:lpstr>
      <vt:lpstr>Wnioski o płatność (§ 9. Umowy ust. 6, 7, 8) </vt:lpstr>
      <vt:lpstr>Wnioski o płatność  - terminy</vt:lpstr>
      <vt:lpstr>Zaliczka</vt:lpstr>
      <vt:lpstr>Zaliczka – warunki wypłaty</vt:lpstr>
      <vt:lpstr>Zaliczka a Kamienie Milowe (KM)</vt:lpstr>
      <vt:lpstr>Zaliczka – jak i kiedy rozliczyć otrzymaną zaliczkę</vt:lpstr>
      <vt:lpstr>Odsetki od zaliczki</vt:lpstr>
      <vt:lpstr>Odsetki od zaliczki narosłe na rachunku  (§ 11 ust. 12)</vt:lpstr>
      <vt:lpstr>Dziękuję za uwagę.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dla OOW KPO1_19.02.2024</dc:title>
  <dc:creator>Anna Czekalska</dc:creator>
  <cp:lastModifiedBy>Milena Tlak</cp:lastModifiedBy>
  <cp:revision>108</cp:revision>
  <dcterms:created xsi:type="dcterms:W3CDTF">2023-03-05T08:28:36Z</dcterms:created>
  <dcterms:modified xsi:type="dcterms:W3CDTF">2024-02-19T19:27:38Z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