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notesMasterIdLst>
    <p:notesMasterId r:id="rId13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F0AD3-6679-4EF4-A4EB-9C86AF76DF80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F7F15-69F5-4DEF-967C-62EE03E624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9643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F7F15-69F5-4DEF-967C-62EE03E6240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8610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075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574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2222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5580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1250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7890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5758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86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259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20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004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41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853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54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927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61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26656-AA0D-4A8E-90E4-B3FDFD2D47B8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378CC0-0C64-4A69-8263-41485ED00F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860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  <p:sldLayoutId id="2147483893" r:id="rId15"/>
    <p:sldLayoutId id="21474838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192.168.8.5/#/document/16794312?unitId=art(14)ust(2)&amp;cm=DOCUM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345D1E-02CE-44DE-BA46-8C545030A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18" y="1020932"/>
            <a:ext cx="9987379" cy="4332302"/>
          </a:xfrm>
        </p:spPr>
        <p:txBody>
          <a:bodyPr/>
          <a:lstStyle/>
          <a:p>
            <a:pPr algn="ctr"/>
            <a:r>
              <a:rPr lang="pl-PL" sz="4400" b="1" dirty="0"/>
              <a:t>Wymagania bezpieczeństwa </a:t>
            </a:r>
            <a:br>
              <a:rPr lang="pl-PL" sz="4400" b="1" dirty="0"/>
            </a:br>
            <a:r>
              <a:rPr lang="pl-PL" sz="4400" b="1" dirty="0"/>
              <a:t>i higieny służby podczas używania pojazdów pożarniczych </a:t>
            </a:r>
            <a:br>
              <a:rPr lang="pl-PL" sz="4400" b="1" dirty="0"/>
            </a:br>
            <a:r>
              <a:rPr lang="pl-PL" sz="4400" b="1" dirty="0"/>
              <a:t>i innych środków transportu</a:t>
            </a:r>
            <a:br>
              <a:rPr lang="pl-PL" sz="4400" b="1" dirty="0"/>
            </a:br>
            <a:endParaRPr lang="pl-PL" sz="44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D674191-D792-4364-94B3-FCE1F9DFC559}"/>
              </a:ext>
            </a:extLst>
          </p:cNvPr>
          <p:cNvSpPr txBox="1"/>
          <p:nvPr/>
        </p:nvSpPr>
        <p:spPr>
          <a:xfrm>
            <a:off x="7661429" y="6267635"/>
            <a:ext cx="3577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/>
              <a:t>Wykonała: inż. Joanna Łukasiak</a:t>
            </a:r>
          </a:p>
        </p:txBody>
      </p:sp>
    </p:spTree>
    <p:extLst>
      <p:ext uri="{BB962C8B-B14F-4D97-AF65-F5344CB8AC3E}">
        <p14:creationId xmlns:p14="http://schemas.microsoft.com/office/powerpoint/2010/main" val="2565761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548C4F-B635-415F-81AF-18208F1E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82967"/>
            <a:ext cx="8596668" cy="1320800"/>
          </a:xfrm>
        </p:spPr>
        <p:txBody>
          <a:bodyPr>
            <a:noAutofit/>
          </a:bodyPr>
          <a:lstStyle/>
          <a:p>
            <a:br>
              <a:rPr lang="pl-PL" sz="2800" b="1" dirty="0"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przypadku gdy akcja ratownicza jest prowadzona na drodze lub w jej pobliżu:</a:t>
            </a:r>
            <a:endParaRPr lang="pl-PL" sz="2800" b="1" dirty="0"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E962E-E765-4157-A3BA-C4E2F109C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94260"/>
            <a:ext cx="8596668" cy="3880773"/>
          </a:xfrm>
        </p:spPr>
        <p:txBody>
          <a:bodyPr/>
          <a:lstStyle/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każdorazowo przed wejściem na drogę strażak zachowuje szczególną ostrożność, upewniając się, że nie ma zagrożenia ze strony innych jej użytkowników;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pojazdach pożarniczych włącza się światła mijania oraz sygnały świetlne w postaci niebieskich świateł błyskowych;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do zabezpieczenia lub zamknięcia drogi używa się, w razie potrzeby, pojazdów pożarniczych.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2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641CC0-0915-4206-B453-14CCCAAB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6260" y="2584511"/>
            <a:ext cx="5767854" cy="1688977"/>
          </a:xfrm>
        </p:spPr>
        <p:txBody>
          <a:bodyPr/>
          <a:lstStyle/>
          <a:p>
            <a:r>
              <a:rPr lang="pl-PL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KONIEC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060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3FAE23-79B9-4754-9377-217613D4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57" y="522167"/>
            <a:ext cx="9928626" cy="6171596"/>
          </a:xfrm>
        </p:spPr>
        <p:txBody>
          <a:bodyPr>
            <a:normAutofit/>
          </a:bodyPr>
          <a:lstStyle/>
          <a:p>
            <a:pPr algn="just"/>
            <a:r>
              <a:rPr lang="pl-PL" sz="2000" b="1" dirty="0">
                <a:solidFill>
                  <a:schemeClr val="tx1"/>
                </a:solidFill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związku z powtarzającymi się przypadkami kolizji i wypadkami drogowymi z udziałem pojazdów pożarniczych PSP i OSP oraz tragicznym wypadkiem z udziałem pojazdu ratowniczo- gaśniczego OSP Czernikowo, do którego doszło w dniu 2 grudnia 2021r. zostaną przedstawione zasady BHP podczas używania pojazdów pożarniczych zgodnie z Rozporządzeniem Ministra Spraw Wewnętrznych i Administracji z dnia 31 sierpnia 2021r. w sprawie szczegółowych warunków bezpieczeństwa i higieny służby strażaków Państwowej Straży Pożarnej.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038E4109-2858-41AA-8242-B94C23CB55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320" y="3302493"/>
            <a:ext cx="3844070" cy="2553064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B036F990-7A0E-4D89-B74A-295D75CAE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994" y="3302493"/>
            <a:ext cx="3844070" cy="2553064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102CA4EC-80E0-48FA-BF89-891A1B48C1A7}"/>
              </a:ext>
            </a:extLst>
          </p:cNvPr>
          <p:cNvSpPr txBox="1"/>
          <p:nvPr/>
        </p:nvSpPr>
        <p:spPr>
          <a:xfrm>
            <a:off x="4307148" y="6074223"/>
            <a:ext cx="41813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i="1" dirty="0"/>
              <a:t>Fot. Piotr Lampkowski- SUPER EXPRESS</a:t>
            </a:r>
          </a:p>
        </p:txBody>
      </p:sp>
    </p:spTree>
    <p:extLst>
      <p:ext uri="{BB962C8B-B14F-4D97-AF65-F5344CB8AC3E}">
        <p14:creationId xmlns:p14="http://schemas.microsoft.com/office/powerpoint/2010/main" val="344741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A53A2B-AD16-452F-8B8E-B29167F1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Przed każdym wyjazdem kierowca pojazdu pożarniczego:</a:t>
            </a:r>
            <a:endParaRPr lang="pl-PL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8C339A-ECC4-496F-BD51-F37B3684A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54057"/>
            <a:ext cx="8596668" cy="3880773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sprawdza gotowość eksploatacyjną pojazdu pożarniczego oraz jego bezpieczeństwo dla ruchu;</a:t>
            </a:r>
          </a:p>
          <a:p>
            <a:pPr algn="just">
              <a:buFont typeface="+mj-lt"/>
              <a:buAutoNum type="arabicPeriod"/>
            </a:pP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zabezpiecza wszelkie elementy wysuwane i ruchome pojazdu pożarniczego, </a:t>
            </a:r>
            <a:b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 szczególności wysięgnik, podpory, maszt oświetleniowy, maszt antenowy, uniemożliwiając przypadkowe ich wysunięcie się podczas jazdy;</a:t>
            </a:r>
          </a:p>
          <a:p>
            <a:pPr algn="just">
              <a:buFont typeface="+mj-lt"/>
              <a:buAutoNum type="arabicPeriod"/>
            </a:pP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zamyka wszystkie skrytki sprzętowe, skrzynie oraz dodatkowe stopnie pojazdu pożarniczego;</a:t>
            </a:r>
          </a:p>
          <a:p>
            <a:pPr algn="just">
              <a:buFont typeface="+mj-lt"/>
              <a:buAutoNum type="arabicPeriod"/>
            </a:pP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sprawdza poprawne zamocowanie sprzętu wewnątrz skrytek w kabinie i na dachu pojazdu pożarniczego, uniemożliwiające przypadkowe ich przesunięcie lub upadek podczas jazdy;</a:t>
            </a:r>
          </a:p>
          <a:p>
            <a:pPr algn="just">
              <a:buFont typeface="+mj-lt"/>
              <a:buAutoNum type="arabicPeriod"/>
            </a:pP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sprawdza prawidłowe zamknięcie oraz przewożenie elementów wyposażenia </a:t>
            </a:r>
            <a:b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7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sprzętu w przewidzianych dla nich miejscach.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13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33BD42-457E-489A-8FD5-967067FA7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232" y="328474"/>
            <a:ext cx="8516769" cy="1695635"/>
          </a:xfrm>
        </p:spPr>
        <p:txBody>
          <a:bodyPr>
            <a:noAutofit/>
          </a:bodyPr>
          <a:lstStyle/>
          <a:p>
            <a:pPr algn="just"/>
            <a:br>
              <a:rPr lang="pl-PL" sz="2800" b="1" dirty="0">
                <a:latin typeface="Microsoft New Tai Lue" panose="020B0502040204020203" pitchFamily="34" charset="0"/>
                <a:cs typeface="Microsoft New Tai Lue" panose="020B0502040204020203" pitchFamily="34" charset="0"/>
              </a:rPr>
            </a:br>
            <a:r>
              <a:rPr lang="pl-PL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Rozpoczęcie jazdy pojazdem pożarniczym następuje wyłącznie na rozkaz dowódcy, po uzyskaniu informacji od załogi o:</a:t>
            </a:r>
            <a:endParaRPr lang="pl-PL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6EBB96-6EBF-4E96-8473-56DC3B26A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232" y="2672179"/>
            <a:ext cx="8596668" cy="3324794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zabezpieczeniu sprzętu i przestrzeni ładunkowej;</a:t>
            </a:r>
          </a:p>
          <a:p>
            <a:pPr algn="l">
              <a:buFont typeface="+mj-lt"/>
              <a:buAutoNum type="arabicPeriod"/>
            </a:pPr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zajęciu miejsc przez wszystkich członków załogi;</a:t>
            </a:r>
          </a:p>
          <a:p>
            <a:pPr algn="l">
              <a:buFont typeface="+mj-lt"/>
              <a:buAutoNum type="arabicPeriod"/>
            </a:pPr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zamknięciu drzwi pojazdu.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361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239C70-2774-4875-806A-8241E9535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822" y="1219556"/>
            <a:ext cx="8812895" cy="43467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Dowódca lub dysponent pojazdu pożarniczego nie może żądać zwiększenia prędkości pojazdu, natomiast może, ze względów bezpieczeństwa, żądać jej zmniejszenia.</a:t>
            </a:r>
          </a:p>
          <a:p>
            <a:pPr algn="just"/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Podczas jazdy pojazdem pożarniczym zbiornik na środek gaśniczy utrzymuje się w stanie całkowitego wypełnienia. W przypadku niemożności jego wypełnienia dopuszcza się jazdę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 niepełnym zbiornikiem przy zachowaniu podczas jazdy szczególnej ostrożności.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Rozpoczęcie jazdy pojazdem pożarniczym jako uprzywilejowanym w ruchu drogowym rozpoczyna się na polecenie lub za zgodą dyżurnego stanowiska kierowania albo na polecenie kierującego działaniem ratowniczym.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Kierujący pojazdem pożarniczym uprzywilejowanym w ruchu drogowym zachowuje szczególną ostrożność.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Kierujący pojazdem pożarniczym może prowadzić pojazd bez hełmu i butów strażackich przeznaczonych do akcji ratowniczej.</a:t>
            </a:r>
          </a:p>
          <a:p>
            <a:pPr algn="just"/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09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AC7CEA-FC5F-4DFD-9336-BA04D0EBB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16638"/>
            <a:ext cx="8596668" cy="1320800"/>
          </a:xfrm>
        </p:spPr>
        <p:txBody>
          <a:bodyPr>
            <a:normAutofit/>
          </a:bodyPr>
          <a:lstStyle/>
          <a:p>
            <a:pPr algn="just"/>
            <a:r>
              <a:rPr lang="pl-PL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czasie jazdy pojazdem pożarniczym strażak:</a:t>
            </a:r>
            <a:endParaRPr lang="pl-PL" sz="2800" b="1" dirty="0"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4287DD-D3A8-4213-A65C-A624654DE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zajmuje miejsc innych niż ustalone;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zajmuje miejsc na stopniach i innych zewnętrznych elementach pojazdu pożarniczego, z wyjątkiem sytuacji, o której mowa w § 77 ust. 2;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pali wyrobów tytoniowych, w tym nowatorskich wyrobów tytoniowych lub papierosów elektronicznych;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opuszcza pojazdu pożarniczego;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prowadzi zbędnych rozmów z kierowcą;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zdejmuje hełmu lub kasku podczas jazdy pojazdu pożarniczego jako uprzywilejowanego w ruchu, z wyjątkiem okoliczności, o których mowa w § 62;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nie zakłada sprzętu ochrony układu oddechowego.</a:t>
            </a:r>
          </a:p>
          <a:p>
            <a:pPr>
              <a:buFont typeface="+mj-lt"/>
              <a:buAutoNum type="arabicPeriod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46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EAE0F7-75A8-449E-9B55-66B1A0228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4493"/>
            <a:ext cx="8596668" cy="1320800"/>
          </a:xfrm>
        </p:spPr>
        <p:txBody>
          <a:bodyPr>
            <a:noAutofit/>
          </a:bodyPr>
          <a:lstStyle/>
          <a:p>
            <a:pPr algn="just"/>
            <a:br>
              <a:rPr lang="pl-PL" sz="28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pl-PL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Załoga pojazdu przemieszcza się pojazdem pożarniczym w hełmach oraz ubraniu specjalnym z wyjątkiem:</a:t>
            </a:r>
            <a:endParaRPr lang="pl-PL" sz="2800" b="1" dirty="0"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1FBB75-BCD0-45D7-9024-5FEA86086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38142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jazdy alarmowej w związku z dojazdem do rejonu koncentracji lub punktu przyjęcia sił i środków;</a:t>
            </a:r>
          </a:p>
          <a:p>
            <a:pPr algn="just"/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jazdy alarmowej grupy operacyjnej lub innych osób funkcyjnych w ramach prowadzonej akcji ratowniczej na szczeblu taktycznym i strategicznym,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o której mowa w przepisach wydanych na podstawie </a:t>
            </a:r>
            <a:r>
              <a:rPr lang="pl-PL" sz="1600" b="0" i="0" u="none" strike="noStrike" dirty="0">
                <a:solidFill>
                  <a:srgbClr val="1B7AB8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  <a:hlinkClick r:id="rId3"/>
              </a:rPr>
              <a:t>art. 14 ust. 2</a:t>
            </a: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 ustawy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 dnia 24 sierpnia 1991 r. o ochronie przeciwpożarowej (Dz. U. z 2021 r. poz. 869);</a:t>
            </a:r>
          </a:p>
          <a:p>
            <a:pPr algn="just"/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jazdy niealarmowej, związanej z powrotem z akcji ratowniczej, dojazdem do miejsca ćwiczeń, szkolenia lub wykonywania czynności służbowych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i powrotem z niego.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559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124CB5-1F0A-4CB4-BF2C-8A4AB7069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967" y="1370477"/>
            <a:ext cx="8596668" cy="3880773"/>
          </a:xfrm>
        </p:spPr>
        <p:txBody>
          <a:bodyPr/>
          <a:lstStyle/>
          <a:p>
            <a:pPr algn="just"/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Podczas przejazdu pod mostami, wiaduktami i innymi przeszkodami należy wziąć pod uwagę wysokość transportową pojazdu pożarniczego.</a:t>
            </a:r>
          </a:p>
          <a:p>
            <a:pPr marL="0" indent="0" algn="just">
              <a:buNone/>
            </a:pPr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kabinie pojazdu pożarniczego w miejscu widocznym dla kierowcy znajduje się informacja o wymiarach gabarytowych pojazdu i maksymalnej masie całkowitej.</a:t>
            </a:r>
          </a:p>
          <a:p>
            <a:pPr marL="0" indent="0" algn="just">
              <a:buNone/>
            </a:pPr>
            <a:endParaRPr lang="pl-PL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Przepisów ust. 2 nie stosuje się do pojazdów o masie całkowitej nieprzekraczającej 3,5 tony.</a:t>
            </a:r>
          </a:p>
          <a:p>
            <a:pPr algn="just"/>
            <a:endParaRPr lang="pl-PL" dirty="0"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62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A1A036-7293-425A-BC8D-94B21D94A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3" y="1000957"/>
            <a:ext cx="9321552" cy="485608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Po przybyciu na miejsce ćwiczeń, szkolenia lub akcji ratowniczej pojazd pożarniczy ustawia się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 sposób zapewniający bezpieczeństwo miejsca prowadzonej akcji, załogi i pojazdu,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 zachowaniem możliwości manewrowania, w tym odjazdu lub ewakuacji.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O wyborze miejsca ustawienia pojazdu pożarniczego decyduje dowódca, w porozumieniu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 kierowcą.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Jeżeli dowódca wyraźnie nie określił miejsca ustawienia pojazdu, o jego wyborze decyduje samodzielnie kierowca.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Dowódca wyznacza strażaków do asekuracji w celu zapewnienia bezpieczeństwa podczas manewrowania pojazdem pożarniczym, szczególnie w porze nocnej, w miejscach o ograniczonej przestrzeni i w warunkach ograniczonej widoczności.</a:t>
            </a:r>
          </a:p>
          <a:p>
            <a:pPr marL="0" indent="0" algn="just">
              <a:buNone/>
            </a:pPr>
            <a:endParaRPr lang="pl-PL" sz="1600" b="0" i="0" dirty="0">
              <a:solidFill>
                <a:srgbClr val="333333"/>
              </a:solidFill>
              <a:effectLst/>
              <a:latin typeface="Arial" panose="020B0604020202020204" pitchFamily="34" charset="0"/>
              <a:ea typeface="Microsoft JhengHei UI" panose="020B0604030504040204" pitchFamily="34" charset="-120"/>
              <a:cs typeface="Arial" panose="020B0604020202020204" pitchFamily="34" charset="0"/>
            </a:endParaRPr>
          </a:p>
          <a:p>
            <a:pPr algn="just"/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Wsiadanie do pojazdu pożarniczego i wysiadanie z niego odbywa się przodem do kabiny,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z wykorzystaniem elementów do tego przeznaczonych, w szczególności stopni, poręczy </a:t>
            </a:r>
            <a:b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pl-PL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</a:rPr>
              <a:t>i drabinek.</a:t>
            </a:r>
          </a:p>
          <a:p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8138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816</Words>
  <Application>Microsoft Office PowerPoint</Application>
  <PresentationFormat>Panoramiczny</PresentationFormat>
  <Paragraphs>59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Microsoft JhengHei UI</vt:lpstr>
      <vt:lpstr>Arial</vt:lpstr>
      <vt:lpstr>Calibri</vt:lpstr>
      <vt:lpstr>Microsoft New Tai Lue</vt:lpstr>
      <vt:lpstr>Trebuchet MS</vt:lpstr>
      <vt:lpstr>Wingdings 3</vt:lpstr>
      <vt:lpstr>Faseta</vt:lpstr>
      <vt:lpstr>Wymagania bezpieczeństwa  i higieny służby podczas używania pojazdów pożarniczych  i innych środków transportu </vt:lpstr>
      <vt:lpstr>W związku z powtarzającymi się przypadkami kolizji i wypadkami drogowymi z udziałem pojazdów pożarniczych PSP i OSP oraz tragicznym wypadkiem z udziałem pojazdu ratowniczo- gaśniczego OSP Czernikowo, do którego doszło w dniu 2 grudnia 2021r. zostaną przedstawione zasady BHP podczas używania pojazdów pożarniczych zgodnie z Rozporządzeniem Ministra Spraw Wewnętrznych i Administracji z dnia 31 sierpnia 2021r. w sprawie szczegółowych warunków bezpieczeństwa i higieny służby strażaków Państwowej Straży Pożarnej.                                                                                                                                                                        </vt:lpstr>
      <vt:lpstr>Przed każdym wyjazdem kierowca pojazdu pożarniczego:</vt:lpstr>
      <vt:lpstr> Rozpoczęcie jazdy pojazdem pożarniczym następuje wyłącznie na rozkaz dowódcy, po uzyskaniu informacji od załogi o:</vt:lpstr>
      <vt:lpstr>Prezentacja programu PowerPoint</vt:lpstr>
      <vt:lpstr>W czasie jazdy pojazdem pożarniczym strażak:</vt:lpstr>
      <vt:lpstr> Załoga pojazdu przemieszcza się pojazdem pożarniczym w hełmach oraz ubraniu specjalnym z wyjątkiem:</vt:lpstr>
      <vt:lpstr>Prezentacja programu PowerPoint</vt:lpstr>
      <vt:lpstr>Prezentacja programu PowerPoint</vt:lpstr>
      <vt:lpstr> W przypadku gdy akcja ratownicza jest prowadzona na drodze lub w jej pobliżu:</vt:lpstr>
      <vt:lpstr>KONIEC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Wymagania bezpieczeństwa  i higieny służby </dc:title>
  <dc:creator>J.Łukasiak (KP Żuromin)</dc:creator>
  <cp:lastModifiedBy>J.Łukasiak (KP Żuromin)</cp:lastModifiedBy>
  <cp:revision>19</cp:revision>
  <dcterms:created xsi:type="dcterms:W3CDTF">2021-12-13T10:52:08Z</dcterms:created>
  <dcterms:modified xsi:type="dcterms:W3CDTF">2021-12-13T13:58:43Z</dcterms:modified>
</cp:coreProperties>
</file>