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78" r:id="rId1"/>
  </p:sldMasterIdLst>
  <p:notesMasterIdLst>
    <p:notesMasterId r:id="rId13"/>
  </p:notesMasterIdLst>
  <p:sldIdLst>
    <p:sldId id="256" r:id="rId2"/>
    <p:sldId id="265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6" r:id="rId1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8" d="100"/>
          <a:sy n="108" d="100"/>
        </p:scale>
        <p:origin x="678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E0F0AD3-6679-4EF4-A4EB-9C86AF76DF80}" type="datetimeFigureOut">
              <a:rPr lang="pl-PL" smtClean="0"/>
              <a:t>13.12.2021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41F7F15-69F5-4DEF-967C-62EE03E6240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37964364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41F7F15-69F5-4DEF-967C-62EE03E6240A}" type="slidenum">
              <a:rPr lang="pl-PL" smtClean="0"/>
              <a:t>7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74861012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l-PL"/>
              <a:t>Kliknij, aby edytować styl wzorca podtytułu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826656-AA0D-4A8E-90E4-B3FDFD2D47B8}" type="datetimeFigureOut">
              <a:rPr lang="pl-PL" smtClean="0"/>
              <a:t>13.12.2021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378CC0-0C64-4A69-8263-41485ED00F30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5207500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ytuł i po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826656-AA0D-4A8E-90E4-B3FDFD2D47B8}" type="datetimeFigureOut">
              <a:rPr lang="pl-PL" smtClean="0"/>
              <a:t>13.12.2021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378CC0-0C64-4A69-8263-41485ED00F30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6057483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Oferta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826656-AA0D-4A8E-90E4-B3FDFD2D47B8}" type="datetimeFigureOut">
              <a:rPr lang="pl-PL" smtClean="0"/>
              <a:t>13.12.2021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378CC0-0C64-4A69-8263-41485ED00F30}" type="slidenum">
              <a:rPr lang="pl-PL" smtClean="0"/>
              <a:t>‹#›</a:t>
            </a:fld>
            <a:endParaRPr lang="pl-PL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89222215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Karta naz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826656-AA0D-4A8E-90E4-B3FDFD2D47B8}" type="datetimeFigureOut">
              <a:rPr lang="pl-PL" smtClean="0"/>
              <a:t>13.12.2021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378CC0-0C64-4A69-8263-41485ED00F30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41558064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Karta nazwy cytat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826656-AA0D-4A8E-90E4-B3FDFD2D47B8}" type="datetimeFigureOut">
              <a:rPr lang="pl-PL" smtClean="0"/>
              <a:t>13.12.2021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378CC0-0C64-4A69-8263-41485ED00F30}" type="slidenum">
              <a:rPr lang="pl-PL" smtClean="0"/>
              <a:t>‹#›</a:t>
            </a:fld>
            <a:endParaRPr lang="pl-PL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46125086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rawda lub fał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826656-AA0D-4A8E-90E4-B3FDFD2D47B8}" type="datetimeFigureOut">
              <a:rPr lang="pl-PL" smtClean="0"/>
              <a:t>13.12.2021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378CC0-0C64-4A69-8263-41485ED00F30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05789068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826656-AA0D-4A8E-90E4-B3FDFD2D47B8}" type="datetimeFigureOut">
              <a:rPr lang="pl-PL" smtClean="0"/>
              <a:t>13.12.2021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378CC0-0C64-4A69-8263-41485ED00F30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80575836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826656-AA0D-4A8E-90E4-B3FDFD2D47B8}" type="datetimeFigureOut">
              <a:rPr lang="pl-PL" smtClean="0"/>
              <a:t>13.12.2021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378CC0-0C64-4A69-8263-41485ED00F30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628657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826656-AA0D-4A8E-90E4-B3FDFD2D47B8}" type="datetimeFigureOut">
              <a:rPr lang="pl-PL" smtClean="0"/>
              <a:t>13.12.2021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378CC0-0C64-4A69-8263-41485ED00F30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5525963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826656-AA0D-4A8E-90E4-B3FDFD2D47B8}" type="datetimeFigureOut">
              <a:rPr lang="pl-PL" smtClean="0"/>
              <a:t>13.12.2021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378CC0-0C64-4A69-8263-41485ED00F30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652069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826656-AA0D-4A8E-90E4-B3FDFD2D47B8}" type="datetimeFigureOut">
              <a:rPr lang="pl-PL" smtClean="0"/>
              <a:t>13.12.2021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378CC0-0C64-4A69-8263-41485ED00F30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6600478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826656-AA0D-4A8E-90E4-B3FDFD2D47B8}" type="datetimeFigureOut">
              <a:rPr lang="pl-PL" smtClean="0"/>
              <a:t>13.12.2021</a:t>
            </a:fld>
            <a:endParaRPr lang="pl-P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378CC0-0C64-4A69-8263-41485ED00F30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294158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826656-AA0D-4A8E-90E4-B3FDFD2D47B8}" type="datetimeFigureOut">
              <a:rPr lang="pl-PL" smtClean="0"/>
              <a:t>13.12.2021</a:t>
            </a:fld>
            <a:endParaRPr lang="pl-P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378CC0-0C64-4A69-8263-41485ED00F30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8685361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826656-AA0D-4A8E-90E4-B3FDFD2D47B8}" type="datetimeFigureOut">
              <a:rPr lang="pl-PL" smtClean="0"/>
              <a:t>13.12.2021</a:t>
            </a:fld>
            <a:endParaRPr lang="pl-P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378CC0-0C64-4A69-8263-41485ED00F30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2515414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826656-AA0D-4A8E-90E4-B3FDFD2D47B8}" type="datetimeFigureOut">
              <a:rPr lang="pl-PL" smtClean="0"/>
              <a:t>13.12.2021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378CC0-0C64-4A69-8263-41485ED00F30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3992754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pl-PL"/>
              <a:t>Kliknij ikonę, aby dodać obraz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826656-AA0D-4A8E-90E4-B3FDFD2D47B8}" type="datetimeFigureOut">
              <a:rPr lang="pl-PL" smtClean="0"/>
              <a:t>13.12.2021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378CC0-0C64-4A69-8263-41485ED00F30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6846197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7826656-AA0D-4A8E-90E4-B3FDFD2D47B8}" type="datetimeFigureOut">
              <a:rPr lang="pl-PL" smtClean="0"/>
              <a:t>13.12.2021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BB378CC0-0C64-4A69-8263-41485ED00F30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1586068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79" r:id="rId1"/>
    <p:sldLayoutId id="2147483880" r:id="rId2"/>
    <p:sldLayoutId id="2147483881" r:id="rId3"/>
    <p:sldLayoutId id="2147483882" r:id="rId4"/>
    <p:sldLayoutId id="2147483883" r:id="rId5"/>
    <p:sldLayoutId id="2147483884" r:id="rId6"/>
    <p:sldLayoutId id="2147483885" r:id="rId7"/>
    <p:sldLayoutId id="2147483886" r:id="rId8"/>
    <p:sldLayoutId id="2147483887" r:id="rId9"/>
    <p:sldLayoutId id="2147483888" r:id="rId10"/>
    <p:sldLayoutId id="2147483889" r:id="rId11"/>
    <p:sldLayoutId id="2147483890" r:id="rId12"/>
    <p:sldLayoutId id="2147483891" r:id="rId13"/>
    <p:sldLayoutId id="2147483892" r:id="rId14"/>
    <p:sldLayoutId id="2147483893" r:id="rId15"/>
    <p:sldLayoutId id="2147483894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://192.168.8.5/#/document/16794312?unitId=art(14)ust(2)&amp;cm=DOCUMENT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50345D1E-02CE-44DE-BA46-8C545030AB8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90618" y="1020932"/>
            <a:ext cx="9987379" cy="4332302"/>
          </a:xfrm>
        </p:spPr>
        <p:txBody>
          <a:bodyPr/>
          <a:lstStyle/>
          <a:p>
            <a:pPr algn="ctr"/>
            <a:r>
              <a:rPr lang="pl-PL" sz="4400" b="1" dirty="0"/>
              <a:t>Wymagania bezpieczeństwa </a:t>
            </a:r>
            <a:br>
              <a:rPr lang="pl-PL" sz="4400" b="1" dirty="0"/>
            </a:br>
            <a:r>
              <a:rPr lang="pl-PL" sz="4400" b="1" dirty="0"/>
              <a:t>i higieny służby podczas używania pojazdów pożarniczych </a:t>
            </a:r>
            <a:br>
              <a:rPr lang="pl-PL" sz="4400" b="1" dirty="0"/>
            </a:br>
            <a:r>
              <a:rPr lang="pl-PL" sz="4400" b="1" dirty="0"/>
              <a:t>i innych środków transportu</a:t>
            </a:r>
            <a:br>
              <a:rPr lang="pl-PL" sz="4400" b="1" dirty="0"/>
            </a:br>
            <a:endParaRPr lang="pl-PL" sz="4400" b="1" dirty="0"/>
          </a:p>
        </p:txBody>
      </p:sp>
      <p:sp>
        <p:nvSpPr>
          <p:cNvPr id="4" name="pole tekstowe 3">
            <a:extLst>
              <a:ext uri="{FF2B5EF4-FFF2-40B4-BE49-F238E27FC236}">
                <a16:creationId xmlns:a16="http://schemas.microsoft.com/office/drawing/2014/main" id="{CD674191-D792-4364-94B3-FCE1F9DFC559}"/>
              </a:ext>
            </a:extLst>
          </p:cNvPr>
          <p:cNvSpPr txBox="1"/>
          <p:nvPr/>
        </p:nvSpPr>
        <p:spPr>
          <a:xfrm>
            <a:off x="7661429" y="6267635"/>
            <a:ext cx="357770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600" i="1" dirty="0"/>
              <a:t>Wykonała: inż. Joanna Łukasiak</a:t>
            </a:r>
          </a:p>
        </p:txBody>
      </p:sp>
    </p:spTree>
    <p:extLst>
      <p:ext uri="{BB962C8B-B14F-4D97-AF65-F5344CB8AC3E}">
        <p14:creationId xmlns:p14="http://schemas.microsoft.com/office/powerpoint/2010/main" val="256576139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67548C4F-B635-415F-81AF-18208F1E79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582967"/>
            <a:ext cx="8596668" cy="1320800"/>
          </a:xfrm>
        </p:spPr>
        <p:txBody>
          <a:bodyPr>
            <a:noAutofit/>
          </a:bodyPr>
          <a:lstStyle/>
          <a:p>
            <a:br>
              <a:rPr lang="pl-PL" sz="2800" b="1" dirty="0">
                <a:latin typeface="Arial" panose="020B0604020202020204" pitchFamily="34" charset="0"/>
                <a:ea typeface="Microsoft JhengHei UI" panose="020B0604030504040204" pitchFamily="34" charset="-120"/>
                <a:cs typeface="Arial" panose="020B0604020202020204" pitchFamily="34" charset="0"/>
              </a:rPr>
            </a:br>
            <a:r>
              <a:rPr lang="pl-PL" sz="2800" b="1" i="0" dirty="0">
                <a:solidFill>
                  <a:srgbClr val="333333"/>
                </a:solidFill>
                <a:effectLst/>
                <a:latin typeface="Arial" panose="020B0604020202020204" pitchFamily="34" charset="0"/>
                <a:ea typeface="Microsoft JhengHei UI" panose="020B0604030504040204" pitchFamily="34" charset="-120"/>
                <a:cs typeface="Arial" panose="020B0604020202020204" pitchFamily="34" charset="0"/>
              </a:rPr>
              <a:t>W przypadku gdy akcja ratownicza jest prowadzona na drodze lub w jej pobliżu:</a:t>
            </a:r>
            <a:endParaRPr lang="pl-PL" sz="2800" b="1" dirty="0">
              <a:latin typeface="Arial" panose="020B0604020202020204" pitchFamily="34" charset="0"/>
              <a:ea typeface="Microsoft JhengHei UI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F91E962E-E765-4157-A3BA-C4E2F109C14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2394260"/>
            <a:ext cx="8596668" cy="3880773"/>
          </a:xfrm>
        </p:spPr>
        <p:txBody>
          <a:bodyPr/>
          <a:lstStyle/>
          <a:p>
            <a:pPr algn="just"/>
            <a:r>
              <a:rPr lang="pl-PL" sz="1600" b="0" i="0" dirty="0">
                <a:solidFill>
                  <a:srgbClr val="333333"/>
                </a:solidFill>
                <a:effectLst/>
                <a:latin typeface="Arial" panose="020B0604020202020204" pitchFamily="34" charset="0"/>
                <a:ea typeface="Microsoft JhengHei UI" panose="020B0604030504040204" pitchFamily="34" charset="-120"/>
                <a:cs typeface="Arial" panose="020B0604020202020204" pitchFamily="34" charset="0"/>
              </a:rPr>
              <a:t>każdorazowo przed wejściem na drogę strażak zachowuje szczególną ostrożność, upewniając się, że nie ma zagrożenia ze strony innych jej użytkowników;</a:t>
            </a:r>
          </a:p>
          <a:p>
            <a:pPr marL="0" indent="0" algn="just">
              <a:buNone/>
            </a:pPr>
            <a:endParaRPr lang="pl-PL" sz="1600" b="0" i="0" dirty="0">
              <a:solidFill>
                <a:srgbClr val="333333"/>
              </a:solidFill>
              <a:effectLst/>
              <a:latin typeface="Arial" panose="020B0604020202020204" pitchFamily="34" charset="0"/>
              <a:ea typeface="Microsoft JhengHei UI" panose="020B0604030504040204" pitchFamily="34" charset="-120"/>
              <a:cs typeface="Arial" panose="020B0604020202020204" pitchFamily="34" charset="0"/>
            </a:endParaRPr>
          </a:p>
          <a:p>
            <a:pPr algn="just"/>
            <a:r>
              <a:rPr lang="pl-PL" sz="1600" b="0" i="0" dirty="0">
                <a:solidFill>
                  <a:srgbClr val="333333"/>
                </a:solidFill>
                <a:effectLst/>
                <a:latin typeface="Arial" panose="020B0604020202020204" pitchFamily="34" charset="0"/>
                <a:ea typeface="Microsoft JhengHei UI" panose="020B0604030504040204" pitchFamily="34" charset="-120"/>
                <a:cs typeface="Arial" panose="020B0604020202020204" pitchFamily="34" charset="0"/>
              </a:rPr>
              <a:t>w pojazdach pożarniczych włącza się światła mijania oraz sygnały świetlne w postaci niebieskich świateł błyskowych;</a:t>
            </a:r>
          </a:p>
          <a:p>
            <a:pPr marL="0" indent="0" algn="just">
              <a:buNone/>
            </a:pPr>
            <a:endParaRPr lang="pl-PL" sz="1600" b="0" i="0" dirty="0">
              <a:solidFill>
                <a:srgbClr val="333333"/>
              </a:solidFill>
              <a:effectLst/>
              <a:latin typeface="Arial" panose="020B0604020202020204" pitchFamily="34" charset="0"/>
              <a:ea typeface="Microsoft JhengHei UI" panose="020B0604030504040204" pitchFamily="34" charset="-120"/>
              <a:cs typeface="Arial" panose="020B0604020202020204" pitchFamily="34" charset="0"/>
            </a:endParaRPr>
          </a:p>
          <a:p>
            <a:pPr algn="just"/>
            <a:r>
              <a:rPr lang="pl-PL" sz="1600" b="0" i="0" dirty="0">
                <a:solidFill>
                  <a:srgbClr val="333333"/>
                </a:solidFill>
                <a:effectLst/>
                <a:latin typeface="Arial" panose="020B0604020202020204" pitchFamily="34" charset="0"/>
                <a:ea typeface="Microsoft JhengHei UI" panose="020B0604030504040204" pitchFamily="34" charset="-120"/>
                <a:cs typeface="Arial" panose="020B0604020202020204" pitchFamily="34" charset="0"/>
              </a:rPr>
              <a:t>do zabezpieczenia lub zamknięcia drogi używa się, w razie potrzeby, pojazdów pożarniczych.</a:t>
            </a:r>
          </a:p>
          <a:p>
            <a:endParaRPr lang="pl-PL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8232609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8E641CC0-0915-4206-B453-14CCCAAB21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16260" y="2584511"/>
            <a:ext cx="5767854" cy="1688977"/>
          </a:xfrm>
        </p:spPr>
        <p:txBody>
          <a:bodyPr/>
          <a:lstStyle/>
          <a:p>
            <a:r>
              <a:rPr lang="pl-PL" sz="8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KONIEC</a:t>
            </a:r>
            <a:endParaRPr lang="pl-PL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60060489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263FAE23-79B9-4754-9377-217613D4F6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3557" y="522167"/>
            <a:ext cx="9928626" cy="6171596"/>
          </a:xfrm>
        </p:spPr>
        <p:txBody>
          <a:bodyPr>
            <a:normAutofit/>
          </a:bodyPr>
          <a:lstStyle/>
          <a:p>
            <a:pPr algn="just"/>
            <a:r>
              <a:rPr lang="pl-PL" sz="2000" b="1" dirty="0">
                <a:solidFill>
                  <a:schemeClr val="tx1"/>
                </a:solidFill>
                <a:latin typeface="Arial" panose="020B0604020202020204" pitchFamily="34" charset="0"/>
                <a:ea typeface="Microsoft JhengHei UI" panose="020B0604030504040204" pitchFamily="34" charset="-120"/>
                <a:cs typeface="Arial" panose="020B0604020202020204" pitchFamily="34" charset="0"/>
              </a:rPr>
              <a:t>W związku z powtarzającymi się przypadkami kolizji i wypadkami drogowymi z udziałem pojazdów pożarniczych PSP i OSP oraz tragicznym wypadkiem z udziałem pojazdu ratowniczo- gaśniczego OSP Czernikowo, do którego doszło w dniu 2 grudnia 2021r. zostaną przedstawione zasady BHP podczas używania pojazdów pożarniczych zgodnie z Rozporządzeniem Ministra Spraw Wewnętrznych i Administracji z dnia 31 sierpnia 2021r. w sprawie szczegółowych warunków bezpieczeństwa i higieny służby strażaków Państwowej Straży Pożarnej.                                                                                                                                                                        </a:t>
            </a:r>
          </a:p>
        </p:txBody>
      </p:sp>
      <p:pic>
        <p:nvPicPr>
          <p:cNvPr id="5" name="Symbol zastępczy zawartości 4">
            <a:extLst>
              <a:ext uri="{FF2B5EF4-FFF2-40B4-BE49-F238E27FC236}">
                <a16:creationId xmlns:a16="http://schemas.microsoft.com/office/drawing/2014/main" id="{038E4109-2858-41AA-8242-B94C23CB558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8320" y="3302493"/>
            <a:ext cx="3844070" cy="2553064"/>
          </a:xfrm>
        </p:spPr>
      </p:pic>
      <p:pic>
        <p:nvPicPr>
          <p:cNvPr id="7" name="Obraz 6">
            <a:extLst>
              <a:ext uri="{FF2B5EF4-FFF2-40B4-BE49-F238E27FC236}">
                <a16:creationId xmlns:a16="http://schemas.microsoft.com/office/drawing/2014/main" id="{B036F990-7A0E-4D89-B74A-295D75CAE93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52994" y="3302493"/>
            <a:ext cx="3844070" cy="2553064"/>
          </a:xfrm>
          <a:prstGeom prst="rect">
            <a:avLst/>
          </a:prstGeom>
        </p:spPr>
      </p:pic>
      <p:sp>
        <p:nvSpPr>
          <p:cNvPr id="8" name="pole tekstowe 7">
            <a:extLst>
              <a:ext uri="{FF2B5EF4-FFF2-40B4-BE49-F238E27FC236}">
                <a16:creationId xmlns:a16="http://schemas.microsoft.com/office/drawing/2014/main" id="{102CA4EC-80E0-48FA-BF89-891A1B48C1A7}"/>
              </a:ext>
            </a:extLst>
          </p:cNvPr>
          <p:cNvSpPr txBox="1"/>
          <p:nvPr/>
        </p:nvSpPr>
        <p:spPr>
          <a:xfrm>
            <a:off x="4307148" y="6074223"/>
            <a:ext cx="4181383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100" i="1" dirty="0"/>
              <a:t>Fot. Piotr Lampkowski- SUPER EXPRESS</a:t>
            </a:r>
          </a:p>
        </p:txBody>
      </p:sp>
    </p:spTree>
    <p:extLst>
      <p:ext uri="{BB962C8B-B14F-4D97-AF65-F5344CB8AC3E}">
        <p14:creationId xmlns:p14="http://schemas.microsoft.com/office/powerpoint/2010/main" val="344741101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A9A53A2B-AD16-452F-8B8E-B29167F158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just"/>
            <a:r>
              <a:rPr lang="pl-PL" sz="2800" b="1" i="0" dirty="0">
                <a:solidFill>
                  <a:srgbClr val="333333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Przed każdym wyjazdem kierowca pojazdu pożarniczego:</a:t>
            </a:r>
            <a:endParaRPr lang="pl-PL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028C339A-ECC4-496F-BD51-F37B3684A48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2054057"/>
            <a:ext cx="8596668" cy="3880773"/>
          </a:xfrm>
        </p:spPr>
        <p:txBody>
          <a:bodyPr>
            <a:normAutofit/>
          </a:bodyPr>
          <a:lstStyle/>
          <a:p>
            <a:pPr algn="just">
              <a:buFont typeface="+mj-lt"/>
              <a:buAutoNum type="arabicPeriod"/>
            </a:pPr>
            <a:r>
              <a:rPr lang="pl-PL" sz="1700" b="0" i="0" dirty="0">
                <a:solidFill>
                  <a:srgbClr val="333333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sprawdza gotowość eksploatacyjną pojazdu pożarniczego oraz jego bezpieczeństwo dla ruchu;</a:t>
            </a:r>
          </a:p>
          <a:p>
            <a:pPr algn="just">
              <a:buFont typeface="+mj-lt"/>
              <a:buAutoNum type="arabicPeriod"/>
            </a:pPr>
            <a:r>
              <a:rPr lang="pl-PL" sz="1700" b="0" i="0" dirty="0">
                <a:solidFill>
                  <a:srgbClr val="333333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zabezpiecza wszelkie elementy wysuwane i ruchome pojazdu pożarniczego, </a:t>
            </a:r>
            <a:br>
              <a:rPr lang="pl-PL" sz="1700" b="0" i="0" dirty="0">
                <a:solidFill>
                  <a:srgbClr val="333333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l-PL" sz="1700" b="0" i="0" dirty="0">
                <a:solidFill>
                  <a:srgbClr val="333333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w szczególności wysięgnik, podpory, maszt oświetleniowy, maszt antenowy, uniemożliwiając przypadkowe ich wysunięcie się podczas jazdy;</a:t>
            </a:r>
          </a:p>
          <a:p>
            <a:pPr algn="just">
              <a:buFont typeface="+mj-lt"/>
              <a:buAutoNum type="arabicPeriod"/>
            </a:pPr>
            <a:r>
              <a:rPr lang="pl-PL" sz="1700" b="0" i="0" dirty="0">
                <a:solidFill>
                  <a:srgbClr val="333333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zamyka wszystkie skrytki sprzętowe, skrzynie oraz dodatkowe stopnie pojazdu pożarniczego;</a:t>
            </a:r>
          </a:p>
          <a:p>
            <a:pPr algn="just">
              <a:buFont typeface="+mj-lt"/>
              <a:buAutoNum type="arabicPeriod"/>
            </a:pPr>
            <a:r>
              <a:rPr lang="pl-PL" sz="1700" b="0" i="0" dirty="0">
                <a:solidFill>
                  <a:srgbClr val="333333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sprawdza poprawne zamocowanie sprzętu wewnątrz skrytek w kabinie i na dachu pojazdu pożarniczego, uniemożliwiające przypadkowe ich przesunięcie lub upadek podczas jazdy;</a:t>
            </a:r>
          </a:p>
          <a:p>
            <a:pPr algn="just">
              <a:buFont typeface="+mj-lt"/>
              <a:buAutoNum type="arabicPeriod"/>
            </a:pPr>
            <a:r>
              <a:rPr lang="pl-PL" sz="1700" b="0" i="0" dirty="0">
                <a:solidFill>
                  <a:srgbClr val="333333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sprawdza prawidłowe zamknięcie oraz przewożenie elementów wyposażenia </a:t>
            </a:r>
            <a:br>
              <a:rPr lang="pl-PL" sz="1700" b="0" i="0" dirty="0">
                <a:solidFill>
                  <a:srgbClr val="333333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l-PL" sz="1700" b="0" i="0" dirty="0">
                <a:solidFill>
                  <a:srgbClr val="333333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i sprzętu w przewidzianych dla nich miejscach.</a:t>
            </a:r>
          </a:p>
          <a:p>
            <a:endParaRPr lang="pl-PL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7313709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9133BD42-457E-489A-8FD5-967067FA72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7232" y="328474"/>
            <a:ext cx="8516769" cy="1695635"/>
          </a:xfrm>
        </p:spPr>
        <p:txBody>
          <a:bodyPr>
            <a:noAutofit/>
          </a:bodyPr>
          <a:lstStyle/>
          <a:p>
            <a:pPr algn="just"/>
            <a:br>
              <a:rPr lang="pl-PL" sz="2800" b="1" dirty="0">
                <a:latin typeface="Microsoft New Tai Lue" panose="020B0502040204020203" pitchFamily="34" charset="0"/>
                <a:cs typeface="Microsoft New Tai Lue" panose="020B0502040204020203" pitchFamily="34" charset="0"/>
              </a:rPr>
            </a:br>
            <a:r>
              <a:rPr lang="pl-PL" sz="2400" b="1" i="0" dirty="0">
                <a:solidFill>
                  <a:srgbClr val="333333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Rozpoczęcie jazdy pojazdem pożarniczym następuje wyłącznie na rozkaz dowódcy, po uzyskaniu informacji od załogi o:</a:t>
            </a:r>
            <a:endParaRPr lang="pl-PL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FC6EBB96-6EBF-4E96-8473-56DC3B26A1F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57232" y="2672179"/>
            <a:ext cx="8596668" cy="3324794"/>
          </a:xfrm>
        </p:spPr>
        <p:txBody>
          <a:bodyPr/>
          <a:lstStyle/>
          <a:p>
            <a:pPr algn="l">
              <a:buFont typeface="+mj-lt"/>
              <a:buAutoNum type="arabicPeriod"/>
            </a:pPr>
            <a:r>
              <a:rPr lang="pl-PL" b="0" i="0" dirty="0">
                <a:solidFill>
                  <a:srgbClr val="333333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zabezpieczeniu sprzętu i przestrzeni ładunkowej;</a:t>
            </a:r>
          </a:p>
          <a:p>
            <a:pPr algn="l">
              <a:buFont typeface="+mj-lt"/>
              <a:buAutoNum type="arabicPeriod"/>
            </a:pPr>
            <a:r>
              <a:rPr lang="pl-PL" b="0" i="0" dirty="0">
                <a:solidFill>
                  <a:srgbClr val="333333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zajęciu miejsc przez wszystkich członków załogi;</a:t>
            </a:r>
          </a:p>
          <a:p>
            <a:pPr algn="l">
              <a:buFont typeface="+mj-lt"/>
              <a:buAutoNum type="arabicPeriod"/>
            </a:pPr>
            <a:r>
              <a:rPr lang="pl-PL" b="0" i="0" dirty="0">
                <a:solidFill>
                  <a:srgbClr val="333333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zamknięciu drzwi pojazdu.</a:t>
            </a:r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95361752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8E239C70-2774-4875-806A-8241E9535B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1822" y="1219556"/>
            <a:ext cx="8812895" cy="4346743"/>
          </a:xfrm>
        </p:spPr>
        <p:txBody>
          <a:bodyPr>
            <a:normAutofit fontScale="92500" lnSpcReduction="20000"/>
          </a:bodyPr>
          <a:lstStyle/>
          <a:p>
            <a:pPr algn="just"/>
            <a:r>
              <a:rPr lang="pl-PL" sz="1600" b="0" i="0" dirty="0">
                <a:solidFill>
                  <a:srgbClr val="333333"/>
                </a:solidFill>
                <a:effectLst/>
                <a:latin typeface="Arial" panose="020B0604020202020204" pitchFamily="34" charset="0"/>
                <a:ea typeface="Microsoft JhengHei UI" panose="020B0604030504040204" pitchFamily="34" charset="-120"/>
                <a:cs typeface="Arial" panose="020B0604020202020204" pitchFamily="34" charset="0"/>
              </a:rPr>
              <a:t>Dowódca lub dysponent pojazdu pożarniczego nie może żądać zwiększenia prędkości pojazdu, natomiast może, ze względów bezpieczeństwa, żądać jej zmniejszenia.</a:t>
            </a:r>
          </a:p>
          <a:p>
            <a:pPr algn="just"/>
            <a:endParaRPr lang="pl-PL" sz="1600" b="0" i="0" dirty="0">
              <a:solidFill>
                <a:srgbClr val="333333"/>
              </a:solidFill>
              <a:effectLst/>
              <a:latin typeface="Arial" panose="020B0604020202020204" pitchFamily="34" charset="0"/>
              <a:ea typeface="Microsoft JhengHei UI" panose="020B0604030504040204" pitchFamily="34" charset="-120"/>
              <a:cs typeface="Arial" panose="020B0604020202020204" pitchFamily="34" charset="0"/>
            </a:endParaRPr>
          </a:p>
          <a:p>
            <a:pPr algn="just"/>
            <a:r>
              <a:rPr lang="pl-PL" sz="1600" b="0" i="0" dirty="0">
                <a:solidFill>
                  <a:srgbClr val="333333"/>
                </a:solidFill>
                <a:effectLst/>
                <a:latin typeface="Arial" panose="020B0604020202020204" pitchFamily="34" charset="0"/>
                <a:ea typeface="Microsoft JhengHei UI" panose="020B0604030504040204" pitchFamily="34" charset="-120"/>
                <a:cs typeface="Arial" panose="020B0604020202020204" pitchFamily="34" charset="0"/>
              </a:rPr>
              <a:t>Podczas jazdy pojazdem pożarniczym zbiornik na środek gaśniczy utrzymuje się w stanie całkowitego wypełnienia. W przypadku niemożności jego wypełnienia dopuszcza się jazdę </a:t>
            </a:r>
            <a:br>
              <a:rPr lang="pl-PL" sz="1600" b="0" i="0" dirty="0">
                <a:solidFill>
                  <a:srgbClr val="333333"/>
                </a:solidFill>
                <a:effectLst/>
                <a:latin typeface="Arial" panose="020B0604020202020204" pitchFamily="34" charset="0"/>
                <a:ea typeface="Microsoft JhengHei UI" panose="020B0604030504040204" pitchFamily="34" charset="-120"/>
                <a:cs typeface="Arial" panose="020B0604020202020204" pitchFamily="34" charset="0"/>
              </a:rPr>
            </a:br>
            <a:r>
              <a:rPr lang="pl-PL" sz="1600" b="0" i="0" dirty="0">
                <a:solidFill>
                  <a:srgbClr val="333333"/>
                </a:solidFill>
                <a:effectLst/>
                <a:latin typeface="Arial" panose="020B0604020202020204" pitchFamily="34" charset="0"/>
                <a:ea typeface="Microsoft JhengHei UI" panose="020B0604030504040204" pitchFamily="34" charset="-120"/>
                <a:cs typeface="Arial" panose="020B0604020202020204" pitchFamily="34" charset="0"/>
              </a:rPr>
              <a:t>z niepełnym zbiornikiem przy zachowaniu podczas jazdy szczególnej ostrożności.</a:t>
            </a:r>
          </a:p>
          <a:p>
            <a:pPr marL="0" indent="0" algn="just">
              <a:buNone/>
            </a:pPr>
            <a:endParaRPr lang="pl-PL" sz="1600" b="0" i="0" dirty="0">
              <a:solidFill>
                <a:srgbClr val="333333"/>
              </a:solidFill>
              <a:effectLst/>
              <a:latin typeface="Arial" panose="020B0604020202020204" pitchFamily="34" charset="0"/>
              <a:ea typeface="Microsoft JhengHei UI" panose="020B0604030504040204" pitchFamily="34" charset="-120"/>
              <a:cs typeface="Arial" panose="020B0604020202020204" pitchFamily="34" charset="0"/>
            </a:endParaRPr>
          </a:p>
          <a:p>
            <a:pPr algn="just"/>
            <a:r>
              <a:rPr lang="pl-PL" sz="1600" b="0" i="0" dirty="0">
                <a:solidFill>
                  <a:srgbClr val="333333"/>
                </a:solidFill>
                <a:effectLst/>
                <a:latin typeface="Arial" panose="020B0604020202020204" pitchFamily="34" charset="0"/>
                <a:ea typeface="Microsoft JhengHei UI" panose="020B0604030504040204" pitchFamily="34" charset="-120"/>
                <a:cs typeface="Arial" panose="020B0604020202020204" pitchFamily="34" charset="0"/>
              </a:rPr>
              <a:t>Rozpoczęcie jazdy pojazdem pożarniczym jako uprzywilejowanym w ruchu drogowym rozpoczyna się na polecenie lub za zgodą dyżurnego stanowiska kierowania albo na polecenie kierującego działaniem ratowniczym.</a:t>
            </a:r>
          </a:p>
          <a:p>
            <a:pPr marL="0" indent="0" algn="just">
              <a:buNone/>
            </a:pPr>
            <a:endParaRPr lang="pl-PL" sz="1600" b="0" i="0" dirty="0">
              <a:solidFill>
                <a:srgbClr val="333333"/>
              </a:solidFill>
              <a:effectLst/>
              <a:latin typeface="Arial" panose="020B0604020202020204" pitchFamily="34" charset="0"/>
              <a:ea typeface="Microsoft JhengHei UI" panose="020B0604030504040204" pitchFamily="34" charset="-120"/>
              <a:cs typeface="Arial" panose="020B0604020202020204" pitchFamily="34" charset="0"/>
            </a:endParaRPr>
          </a:p>
          <a:p>
            <a:pPr algn="just"/>
            <a:r>
              <a:rPr lang="pl-PL" sz="1600" b="0" i="0" dirty="0">
                <a:solidFill>
                  <a:srgbClr val="333333"/>
                </a:solidFill>
                <a:effectLst/>
                <a:latin typeface="Arial" panose="020B0604020202020204" pitchFamily="34" charset="0"/>
                <a:ea typeface="Microsoft JhengHei UI" panose="020B0604030504040204" pitchFamily="34" charset="-120"/>
                <a:cs typeface="Arial" panose="020B0604020202020204" pitchFamily="34" charset="0"/>
              </a:rPr>
              <a:t>Kierujący pojazdem pożarniczym uprzywilejowanym w ruchu drogowym zachowuje szczególną ostrożność.</a:t>
            </a:r>
          </a:p>
          <a:p>
            <a:pPr marL="0" indent="0" algn="just">
              <a:buNone/>
            </a:pPr>
            <a:endParaRPr lang="pl-PL" sz="1600" b="0" i="0" dirty="0">
              <a:solidFill>
                <a:srgbClr val="333333"/>
              </a:solidFill>
              <a:effectLst/>
              <a:latin typeface="Arial" panose="020B0604020202020204" pitchFamily="34" charset="0"/>
              <a:ea typeface="Microsoft JhengHei UI" panose="020B0604030504040204" pitchFamily="34" charset="-120"/>
              <a:cs typeface="Arial" panose="020B0604020202020204" pitchFamily="34" charset="0"/>
            </a:endParaRPr>
          </a:p>
          <a:p>
            <a:pPr algn="just"/>
            <a:r>
              <a:rPr lang="pl-PL" sz="1600" b="0" i="0" dirty="0">
                <a:solidFill>
                  <a:srgbClr val="333333"/>
                </a:solidFill>
                <a:effectLst/>
                <a:latin typeface="Arial" panose="020B0604020202020204" pitchFamily="34" charset="0"/>
                <a:ea typeface="Microsoft JhengHei UI" panose="020B0604030504040204" pitchFamily="34" charset="-120"/>
                <a:cs typeface="Arial" panose="020B0604020202020204" pitchFamily="34" charset="0"/>
              </a:rPr>
              <a:t>Kierujący pojazdem pożarniczym może prowadzić pojazd bez hełmu i butów strażackich przeznaczonych do akcji ratowniczej.</a:t>
            </a:r>
          </a:p>
          <a:p>
            <a:pPr algn="just"/>
            <a:endParaRPr lang="pl-PL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6509799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F4AC7CEA-FC5F-4DFD-9336-BA04D0EBB9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816638"/>
            <a:ext cx="8596668" cy="1320800"/>
          </a:xfrm>
        </p:spPr>
        <p:txBody>
          <a:bodyPr>
            <a:normAutofit/>
          </a:bodyPr>
          <a:lstStyle/>
          <a:p>
            <a:pPr algn="just"/>
            <a:r>
              <a:rPr lang="pl-PL" sz="2800" b="1" i="0" dirty="0">
                <a:solidFill>
                  <a:srgbClr val="333333"/>
                </a:solidFill>
                <a:effectLst/>
                <a:latin typeface="Arial" panose="020B0604020202020204" pitchFamily="34" charset="0"/>
                <a:ea typeface="Microsoft JhengHei UI" panose="020B0604030504040204" pitchFamily="34" charset="-120"/>
                <a:cs typeface="Arial" panose="020B0604020202020204" pitchFamily="34" charset="0"/>
              </a:rPr>
              <a:t>W czasie jazdy pojazdem pożarniczym strażak:</a:t>
            </a:r>
            <a:endParaRPr lang="pl-PL" sz="2800" b="1" dirty="0">
              <a:latin typeface="Arial" panose="020B0604020202020204" pitchFamily="34" charset="0"/>
              <a:ea typeface="Microsoft JhengHei UI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AD4287DD-D3A8-4213-A65C-A624654DED8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l">
              <a:buFont typeface="+mj-lt"/>
              <a:buAutoNum type="arabicPeriod"/>
            </a:pPr>
            <a:r>
              <a:rPr lang="pl-PL" sz="1600" b="0" i="0" dirty="0">
                <a:solidFill>
                  <a:srgbClr val="333333"/>
                </a:solidFill>
                <a:effectLst/>
                <a:latin typeface="Arial" panose="020B0604020202020204" pitchFamily="34" charset="0"/>
                <a:ea typeface="Microsoft JhengHei UI" panose="020B0604030504040204" pitchFamily="34" charset="-120"/>
                <a:cs typeface="Arial" panose="020B0604020202020204" pitchFamily="34" charset="0"/>
              </a:rPr>
              <a:t>nie zajmuje miejsc innych niż ustalone;</a:t>
            </a:r>
          </a:p>
          <a:p>
            <a:pPr algn="l">
              <a:buFont typeface="+mj-lt"/>
              <a:buAutoNum type="arabicPeriod"/>
            </a:pPr>
            <a:r>
              <a:rPr lang="pl-PL" sz="1600" b="0" i="0" dirty="0">
                <a:solidFill>
                  <a:srgbClr val="333333"/>
                </a:solidFill>
                <a:effectLst/>
                <a:latin typeface="Arial" panose="020B0604020202020204" pitchFamily="34" charset="0"/>
                <a:ea typeface="Microsoft JhengHei UI" panose="020B0604030504040204" pitchFamily="34" charset="-120"/>
                <a:cs typeface="Arial" panose="020B0604020202020204" pitchFamily="34" charset="0"/>
              </a:rPr>
              <a:t>nie zajmuje miejsc na stopniach i innych zewnętrznych elementach pojazdu pożarniczego, z wyjątkiem sytuacji, o której mowa w § 77 ust. 2;</a:t>
            </a:r>
          </a:p>
          <a:p>
            <a:pPr algn="l">
              <a:buFont typeface="+mj-lt"/>
              <a:buAutoNum type="arabicPeriod"/>
            </a:pPr>
            <a:r>
              <a:rPr lang="pl-PL" sz="1600" b="0" i="0" dirty="0">
                <a:solidFill>
                  <a:srgbClr val="333333"/>
                </a:solidFill>
                <a:effectLst/>
                <a:latin typeface="Arial" panose="020B0604020202020204" pitchFamily="34" charset="0"/>
                <a:ea typeface="Microsoft JhengHei UI" panose="020B0604030504040204" pitchFamily="34" charset="-120"/>
                <a:cs typeface="Arial" panose="020B0604020202020204" pitchFamily="34" charset="0"/>
              </a:rPr>
              <a:t>nie pali wyrobów tytoniowych, w tym nowatorskich wyrobów tytoniowych lub papierosów elektronicznych;</a:t>
            </a:r>
          </a:p>
          <a:p>
            <a:pPr algn="l">
              <a:buFont typeface="+mj-lt"/>
              <a:buAutoNum type="arabicPeriod"/>
            </a:pPr>
            <a:r>
              <a:rPr lang="pl-PL" sz="1600" b="0" i="0" dirty="0">
                <a:solidFill>
                  <a:srgbClr val="333333"/>
                </a:solidFill>
                <a:effectLst/>
                <a:latin typeface="Arial" panose="020B0604020202020204" pitchFamily="34" charset="0"/>
                <a:ea typeface="Microsoft JhengHei UI" panose="020B0604030504040204" pitchFamily="34" charset="-120"/>
                <a:cs typeface="Arial" panose="020B0604020202020204" pitchFamily="34" charset="0"/>
              </a:rPr>
              <a:t>nie opuszcza pojazdu pożarniczego;</a:t>
            </a:r>
          </a:p>
          <a:p>
            <a:pPr algn="l">
              <a:buFont typeface="+mj-lt"/>
              <a:buAutoNum type="arabicPeriod"/>
            </a:pPr>
            <a:r>
              <a:rPr lang="pl-PL" sz="1600" b="0" i="0" dirty="0">
                <a:solidFill>
                  <a:srgbClr val="333333"/>
                </a:solidFill>
                <a:effectLst/>
                <a:latin typeface="Arial" panose="020B0604020202020204" pitchFamily="34" charset="0"/>
                <a:ea typeface="Microsoft JhengHei UI" panose="020B0604030504040204" pitchFamily="34" charset="-120"/>
                <a:cs typeface="Arial" panose="020B0604020202020204" pitchFamily="34" charset="0"/>
              </a:rPr>
              <a:t>nie prowadzi zbędnych rozmów z kierowcą;</a:t>
            </a:r>
          </a:p>
          <a:p>
            <a:pPr algn="l">
              <a:buFont typeface="+mj-lt"/>
              <a:buAutoNum type="arabicPeriod"/>
            </a:pPr>
            <a:r>
              <a:rPr lang="pl-PL" sz="1600" b="0" i="0" dirty="0">
                <a:solidFill>
                  <a:srgbClr val="333333"/>
                </a:solidFill>
                <a:effectLst/>
                <a:latin typeface="Arial" panose="020B0604020202020204" pitchFamily="34" charset="0"/>
                <a:ea typeface="Microsoft JhengHei UI" panose="020B0604030504040204" pitchFamily="34" charset="-120"/>
                <a:cs typeface="Arial" panose="020B0604020202020204" pitchFamily="34" charset="0"/>
              </a:rPr>
              <a:t>nie zdejmuje hełmu lub kasku podczas jazdy pojazdu pożarniczego jako uprzywilejowanego w ruchu, z wyjątkiem okoliczności, o których mowa w § 62;</a:t>
            </a:r>
          </a:p>
          <a:p>
            <a:pPr algn="l">
              <a:buFont typeface="+mj-lt"/>
              <a:buAutoNum type="arabicPeriod"/>
            </a:pPr>
            <a:r>
              <a:rPr lang="pl-PL" sz="1600" b="0" i="0" dirty="0">
                <a:solidFill>
                  <a:srgbClr val="333333"/>
                </a:solidFill>
                <a:effectLst/>
                <a:latin typeface="Arial" panose="020B0604020202020204" pitchFamily="34" charset="0"/>
                <a:ea typeface="Microsoft JhengHei UI" panose="020B0604030504040204" pitchFamily="34" charset="-120"/>
                <a:cs typeface="Arial" panose="020B0604020202020204" pitchFamily="34" charset="0"/>
              </a:rPr>
              <a:t>nie zakłada sprzętu ochrony układu oddechowego.</a:t>
            </a:r>
          </a:p>
          <a:p>
            <a:pPr>
              <a:buFont typeface="+mj-lt"/>
              <a:buAutoNum type="arabicPeriod"/>
            </a:pPr>
            <a:endParaRPr lang="pl-PL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9146524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B9EAE0F7-75A8-449E-9B55-66B1A0228F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254493"/>
            <a:ext cx="8596668" cy="1320800"/>
          </a:xfrm>
        </p:spPr>
        <p:txBody>
          <a:bodyPr>
            <a:noAutofit/>
          </a:bodyPr>
          <a:lstStyle/>
          <a:p>
            <a:pPr algn="just"/>
            <a:br>
              <a:rPr lang="pl-PL" sz="2800" b="1" dirty="0">
                <a:latin typeface="Microsoft JhengHei UI" panose="020B0604030504040204" pitchFamily="34" charset="-120"/>
                <a:ea typeface="Microsoft JhengHei UI" panose="020B0604030504040204" pitchFamily="34" charset="-120"/>
              </a:rPr>
            </a:br>
            <a:r>
              <a:rPr lang="pl-PL" sz="2400" b="1" i="0" dirty="0">
                <a:solidFill>
                  <a:srgbClr val="333333"/>
                </a:solidFill>
                <a:effectLst/>
                <a:latin typeface="Arial" panose="020B0604020202020204" pitchFamily="34" charset="0"/>
                <a:ea typeface="Microsoft JhengHei UI" panose="020B0604030504040204" pitchFamily="34" charset="-120"/>
                <a:cs typeface="Arial" panose="020B0604020202020204" pitchFamily="34" charset="0"/>
              </a:rPr>
              <a:t>Załoga pojazdu przemieszcza się pojazdem pożarniczym w hełmach oraz ubraniu specjalnym z wyjątkiem:</a:t>
            </a:r>
            <a:endParaRPr lang="pl-PL" sz="2800" b="1" dirty="0">
              <a:latin typeface="Arial" panose="020B0604020202020204" pitchFamily="34" charset="0"/>
              <a:ea typeface="Microsoft JhengHei UI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5A1FBB75-BCD0-45D7-9024-5FEA86086FC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2338142"/>
            <a:ext cx="8596668" cy="3880773"/>
          </a:xfrm>
        </p:spPr>
        <p:txBody>
          <a:bodyPr>
            <a:normAutofit/>
          </a:bodyPr>
          <a:lstStyle/>
          <a:p>
            <a:pPr algn="just"/>
            <a:r>
              <a:rPr lang="pl-PL" sz="1600" b="0" i="0" dirty="0">
                <a:solidFill>
                  <a:srgbClr val="333333"/>
                </a:solidFill>
                <a:effectLst/>
                <a:latin typeface="Arial" panose="020B0604020202020204" pitchFamily="34" charset="0"/>
                <a:ea typeface="Microsoft JhengHei UI" panose="020B0604030504040204" pitchFamily="34" charset="-120"/>
                <a:cs typeface="Arial" panose="020B0604020202020204" pitchFamily="34" charset="0"/>
              </a:rPr>
              <a:t>jazdy alarmowej w związku z dojazdem do rejonu koncentracji lub punktu przyjęcia sił i środków;</a:t>
            </a:r>
          </a:p>
          <a:p>
            <a:pPr algn="just"/>
            <a:endParaRPr lang="pl-PL" sz="1600" b="0" i="0" dirty="0">
              <a:solidFill>
                <a:srgbClr val="333333"/>
              </a:solidFill>
              <a:effectLst/>
              <a:latin typeface="Arial" panose="020B0604020202020204" pitchFamily="34" charset="0"/>
              <a:ea typeface="Microsoft JhengHei UI" panose="020B0604030504040204" pitchFamily="34" charset="-120"/>
              <a:cs typeface="Arial" panose="020B0604020202020204" pitchFamily="34" charset="0"/>
            </a:endParaRPr>
          </a:p>
          <a:p>
            <a:pPr algn="just"/>
            <a:r>
              <a:rPr lang="pl-PL" sz="1600" b="0" i="0" dirty="0">
                <a:solidFill>
                  <a:srgbClr val="333333"/>
                </a:solidFill>
                <a:effectLst/>
                <a:latin typeface="Arial" panose="020B0604020202020204" pitchFamily="34" charset="0"/>
                <a:ea typeface="Microsoft JhengHei UI" panose="020B0604030504040204" pitchFamily="34" charset="-120"/>
                <a:cs typeface="Arial" panose="020B0604020202020204" pitchFamily="34" charset="0"/>
              </a:rPr>
              <a:t>jazdy alarmowej grupy operacyjnej lub innych osób funkcyjnych w ramach prowadzonej akcji ratowniczej na szczeblu taktycznym i strategicznym, </a:t>
            </a:r>
            <a:br>
              <a:rPr lang="pl-PL" sz="1600" b="0" i="0" dirty="0">
                <a:solidFill>
                  <a:srgbClr val="333333"/>
                </a:solidFill>
                <a:effectLst/>
                <a:latin typeface="Arial" panose="020B0604020202020204" pitchFamily="34" charset="0"/>
                <a:ea typeface="Microsoft JhengHei UI" panose="020B0604030504040204" pitchFamily="34" charset="-120"/>
                <a:cs typeface="Arial" panose="020B0604020202020204" pitchFamily="34" charset="0"/>
              </a:rPr>
            </a:br>
            <a:r>
              <a:rPr lang="pl-PL" sz="1600" b="0" i="0" dirty="0">
                <a:solidFill>
                  <a:srgbClr val="333333"/>
                </a:solidFill>
                <a:effectLst/>
                <a:latin typeface="Arial" panose="020B0604020202020204" pitchFamily="34" charset="0"/>
                <a:ea typeface="Microsoft JhengHei UI" panose="020B0604030504040204" pitchFamily="34" charset="-120"/>
                <a:cs typeface="Arial" panose="020B0604020202020204" pitchFamily="34" charset="0"/>
              </a:rPr>
              <a:t>o której mowa w przepisach wydanych na podstawie </a:t>
            </a:r>
            <a:r>
              <a:rPr lang="pl-PL" sz="1600" b="0" i="0" u="none" strike="noStrike" dirty="0">
                <a:solidFill>
                  <a:srgbClr val="1B7AB8"/>
                </a:solidFill>
                <a:effectLst/>
                <a:latin typeface="Arial" panose="020B0604020202020204" pitchFamily="34" charset="0"/>
                <a:ea typeface="Microsoft JhengHei UI" panose="020B0604030504040204" pitchFamily="34" charset="-120"/>
                <a:cs typeface="Arial" panose="020B0604020202020204" pitchFamily="34" charset="0"/>
                <a:hlinkClick r:id="rId3"/>
              </a:rPr>
              <a:t>art. 14 ust. 2</a:t>
            </a:r>
            <a:r>
              <a:rPr lang="pl-PL" sz="1600" b="0" i="0" dirty="0">
                <a:solidFill>
                  <a:srgbClr val="333333"/>
                </a:solidFill>
                <a:effectLst/>
                <a:latin typeface="Arial" panose="020B0604020202020204" pitchFamily="34" charset="0"/>
                <a:ea typeface="Microsoft JhengHei UI" panose="020B0604030504040204" pitchFamily="34" charset="-120"/>
                <a:cs typeface="Arial" panose="020B0604020202020204" pitchFamily="34" charset="0"/>
              </a:rPr>
              <a:t> ustawy </a:t>
            </a:r>
            <a:br>
              <a:rPr lang="pl-PL" sz="1600" b="0" i="0" dirty="0">
                <a:solidFill>
                  <a:srgbClr val="333333"/>
                </a:solidFill>
                <a:effectLst/>
                <a:latin typeface="Arial" panose="020B0604020202020204" pitchFamily="34" charset="0"/>
                <a:ea typeface="Microsoft JhengHei UI" panose="020B0604030504040204" pitchFamily="34" charset="-120"/>
                <a:cs typeface="Arial" panose="020B0604020202020204" pitchFamily="34" charset="0"/>
              </a:rPr>
            </a:br>
            <a:r>
              <a:rPr lang="pl-PL" sz="1600" b="0" i="0" dirty="0">
                <a:solidFill>
                  <a:srgbClr val="333333"/>
                </a:solidFill>
                <a:effectLst/>
                <a:latin typeface="Arial" panose="020B0604020202020204" pitchFamily="34" charset="0"/>
                <a:ea typeface="Microsoft JhengHei UI" panose="020B0604030504040204" pitchFamily="34" charset="-120"/>
                <a:cs typeface="Arial" panose="020B0604020202020204" pitchFamily="34" charset="0"/>
              </a:rPr>
              <a:t>z dnia 24 sierpnia 1991 r. o ochronie przeciwpożarowej (Dz. U. z 2021 r. poz. 869);</a:t>
            </a:r>
          </a:p>
          <a:p>
            <a:pPr algn="just"/>
            <a:endParaRPr lang="pl-PL" sz="1600" b="0" i="0" dirty="0">
              <a:solidFill>
                <a:srgbClr val="333333"/>
              </a:solidFill>
              <a:effectLst/>
              <a:latin typeface="Arial" panose="020B0604020202020204" pitchFamily="34" charset="0"/>
              <a:ea typeface="Microsoft JhengHei UI" panose="020B0604030504040204" pitchFamily="34" charset="-120"/>
              <a:cs typeface="Arial" panose="020B0604020202020204" pitchFamily="34" charset="0"/>
            </a:endParaRPr>
          </a:p>
          <a:p>
            <a:pPr algn="just"/>
            <a:r>
              <a:rPr lang="pl-PL" sz="1600" b="0" i="0" dirty="0">
                <a:solidFill>
                  <a:srgbClr val="333333"/>
                </a:solidFill>
                <a:effectLst/>
                <a:latin typeface="Arial" panose="020B0604020202020204" pitchFamily="34" charset="0"/>
                <a:ea typeface="Microsoft JhengHei UI" panose="020B0604030504040204" pitchFamily="34" charset="-120"/>
                <a:cs typeface="Arial" panose="020B0604020202020204" pitchFamily="34" charset="0"/>
              </a:rPr>
              <a:t>jazdy niealarmowej, związanej z powrotem z akcji ratowniczej, dojazdem do miejsca ćwiczeń, szkolenia lub wykonywania czynności służbowych </a:t>
            </a:r>
            <a:br>
              <a:rPr lang="pl-PL" sz="1600" b="0" i="0" dirty="0">
                <a:solidFill>
                  <a:srgbClr val="333333"/>
                </a:solidFill>
                <a:effectLst/>
                <a:latin typeface="Arial" panose="020B0604020202020204" pitchFamily="34" charset="0"/>
                <a:ea typeface="Microsoft JhengHei UI" panose="020B0604030504040204" pitchFamily="34" charset="-120"/>
                <a:cs typeface="Arial" panose="020B0604020202020204" pitchFamily="34" charset="0"/>
              </a:rPr>
            </a:br>
            <a:r>
              <a:rPr lang="pl-PL" sz="1600" b="0" i="0" dirty="0">
                <a:solidFill>
                  <a:srgbClr val="333333"/>
                </a:solidFill>
                <a:effectLst/>
                <a:latin typeface="Arial" panose="020B0604020202020204" pitchFamily="34" charset="0"/>
                <a:ea typeface="Microsoft JhengHei UI" panose="020B0604030504040204" pitchFamily="34" charset="-120"/>
                <a:cs typeface="Arial" panose="020B0604020202020204" pitchFamily="34" charset="0"/>
              </a:rPr>
              <a:t>i powrotem z niego.</a:t>
            </a:r>
          </a:p>
          <a:p>
            <a:endParaRPr lang="pl-PL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7555953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0D124CB5-1F0A-4CB4-BF2C-8A4AB7069B4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03967" y="1370477"/>
            <a:ext cx="8596668" cy="3880773"/>
          </a:xfrm>
        </p:spPr>
        <p:txBody>
          <a:bodyPr/>
          <a:lstStyle/>
          <a:p>
            <a:pPr algn="just"/>
            <a:r>
              <a:rPr lang="pl-PL" b="0" i="0" dirty="0">
                <a:solidFill>
                  <a:srgbClr val="333333"/>
                </a:solidFill>
                <a:effectLst/>
                <a:latin typeface="Arial" panose="020B0604020202020204" pitchFamily="34" charset="0"/>
                <a:ea typeface="Microsoft JhengHei UI" panose="020B0604030504040204" pitchFamily="34" charset="-120"/>
                <a:cs typeface="Arial" panose="020B0604020202020204" pitchFamily="34" charset="0"/>
              </a:rPr>
              <a:t>Podczas przejazdu pod mostami, wiaduktami i innymi przeszkodami należy wziąć pod uwagę wysokość transportową pojazdu pożarniczego.</a:t>
            </a:r>
          </a:p>
          <a:p>
            <a:pPr marL="0" indent="0" algn="just">
              <a:buNone/>
            </a:pPr>
            <a:r>
              <a:rPr lang="pl-PL" b="0" i="0" dirty="0">
                <a:solidFill>
                  <a:srgbClr val="333333"/>
                </a:solidFill>
                <a:effectLst/>
                <a:latin typeface="Arial" panose="020B0604020202020204" pitchFamily="34" charset="0"/>
                <a:ea typeface="Microsoft JhengHei UI" panose="020B0604030504040204" pitchFamily="34" charset="-120"/>
                <a:cs typeface="Arial" panose="020B0604020202020204" pitchFamily="34" charset="0"/>
              </a:rPr>
              <a:t> </a:t>
            </a:r>
          </a:p>
          <a:p>
            <a:pPr algn="just"/>
            <a:r>
              <a:rPr lang="pl-PL" b="0" i="0" dirty="0">
                <a:solidFill>
                  <a:srgbClr val="333333"/>
                </a:solidFill>
                <a:effectLst/>
                <a:latin typeface="Arial" panose="020B0604020202020204" pitchFamily="34" charset="0"/>
                <a:ea typeface="Microsoft JhengHei UI" panose="020B0604030504040204" pitchFamily="34" charset="-120"/>
                <a:cs typeface="Arial" panose="020B0604020202020204" pitchFamily="34" charset="0"/>
              </a:rPr>
              <a:t>W kabinie pojazdu pożarniczego w miejscu widocznym dla kierowcy znajduje się informacja o wymiarach gabarytowych pojazdu i maksymalnej masie całkowitej.</a:t>
            </a:r>
          </a:p>
          <a:p>
            <a:pPr marL="0" indent="0" algn="just">
              <a:buNone/>
            </a:pPr>
            <a:endParaRPr lang="pl-PL" b="0" i="0" dirty="0">
              <a:solidFill>
                <a:srgbClr val="333333"/>
              </a:solidFill>
              <a:effectLst/>
              <a:latin typeface="Arial" panose="020B0604020202020204" pitchFamily="34" charset="0"/>
              <a:ea typeface="Microsoft JhengHei UI" panose="020B0604030504040204" pitchFamily="34" charset="-120"/>
              <a:cs typeface="Arial" panose="020B0604020202020204" pitchFamily="34" charset="0"/>
            </a:endParaRPr>
          </a:p>
          <a:p>
            <a:pPr algn="just"/>
            <a:r>
              <a:rPr lang="pl-PL" b="0" i="0" dirty="0">
                <a:solidFill>
                  <a:srgbClr val="333333"/>
                </a:solidFill>
                <a:effectLst/>
                <a:latin typeface="Arial" panose="020B0604020202020204" pitchFamily="34" charset="0"/>
                <a:ea typeface="Microsoft JhengHei UI" panose="020B0604030504040204" pitchFamily="34" charset="-120"/>
                <a:cs typeface="Arial" panose="020B0604020202020204" pitchFamily="34" charset="0"/>
              </a:rPr>
              <a:t>Przepisów ust. 2 nie stosuje się do pojazdów o masie całkowitej nieprzekraczającej 3,5 tony.</a:t>
            </a:r>
          </a:p>
          <a:p>
            <a:pPr algn="just"/>
            <a:endParaRPr lang="pl-PL" dirty="0">
              <a:latin typeface="Arial" panose="020B0604020202020204" pitchFamily="34" charset="0"/>
              <a:ea typeface="Microsoft JhengHei UI" panose="020B0604030504040204" pitchFamily="34" charset="-12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756238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BEA1A036-7293-425A-BC8D-94B21D94A37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6433" y="1000957"/>
            <a:ext cx="9321552" cy="4856086"/>
          </a:xfrm>
        </p:spPr>
        <p:txBody>
          <a:bodyPr>
            <a:normAutofit lnSpcReduction="10000"/>
          </a:bodyPr>
          <a:lstStyle/>
          <a:p>
            <a:pPr algn="just"/>
            <a:r>
              <a:rPr lang="pl-PL" sz="1600" b="0" i="0" dirty="0">
                <a:solidFill>
                  <a:srgbClr val="333333"/>
                </a:solidFill>
                <a:effectLst/>
                <a:latin typeface="Arial" panose="020B0604020202020204" pitchFamily="34" charset="0"/>
                <a:ea typeface="Microsoft JhengHei UI" panose="020B0604030504040204" pitchFamily="34" charset="-120"/>
                <a:cs typeface="Arial" panose="020B0604020202020204" pitchFamily="34" charset="0"/>
              </a:rPr>
              <a:t>Po przybyciu na miejsce ćwiczeń, szkolenia lub akcji ratowniczej pojazd pożarniczy ustawia się </a:t>
            </a:r>
            <a:br>
              <a:rPr lang="pl-PL" sz="1600" b="0" i="0" dirty="0">
                <a:solidFill>
                  <a:srgbClr val="333333"/>
                </a:solidFill>
                <a:effectLst/>
                <a:latin typeface="Arial" panose="020B0604020202020204" pitchFamily="34" charset="0"/>
                <a:ea typeface="Microsoft JhengHei UI" panose="020B0604030504040204" pitchFamily="34" charset="-120"/>
                <a:cs typeface="Arial" panose="020B0604020202020204" pitchFamily="34" charset="0"/>
              </a:rPr>
            </a:br>
            <a:r>
              <a:rPr lang="pl-PL" sz="1600" b="0" i="0" dirty="0">
                <a:solidFill>
                  <a:srgbClr val="333333"/>
                </a:solidFill>
                <a:effectLst/>
                <a:latin typeface="Arial" panose="020B0604020202020204" pitchFamily="34" charset="0"/>
                <a:ea typeface="Microsoft JhengHei UI" panose="020B0604030504040204" pitchFamily="34" charset="-120"/>
                <a:cs typeface="Arial" panose="020B0604020202020204" pitchFamily="34" charset="0"/>
              </a:rPr>
              <a:t>w sposób zapewniający bezpieczeństwo miejsca prowadzonej akcji, załogi i pojazdu, </a:t>
            </a:r>
            <a:br>
              <a:rPr lang="pl-PL" sz="1600" b="0" i="0" dirty="0">
                <a:solidFill>
                  <a:srgbClr val="333333"/>
                </a:solidFill>
                <a:effectLst/>
                <a:latin typeface="Arial" panose="020B0604020202020204" pitchFamily="34" charset="0"/>
                <a:ea typeface="Microsoft JhengHei UI" panose="020B0604030504040204" pitchFamily="34" charset="-120"/>
                <a:cs typeface="Arial" panose="020B0604020202020204" pitchFamily="34" charset="0"/>
              </a:rPr>
            </a:br>
            <a:r>
              <a:rPr lang="pl-PL" sz="1600" b="0" i="0" dirty="0">
                <a:solidFill>
                  <a:srgbClr val="333333"/>
                </a:solidFill>
                <a:effectLst/>
                <a:latin typeface="Arial" panose="020B0604020202020204" pitchFamily="34" charset="0"/>
                <a:ea typeface="Microsoft JhengHei UI" panose="020B0604030504040204" pitchFamily="34" charset="-120"/>
                <a:cs typeface="Arial" panose="020B0604020202020204" pitchFamily="34" charset="0"/>
              </a:rPr>
              <a:t>z zachowaniem możliwości manewrowania, w tym odjazdu lub ewakuacji.</a:t>
            </a:r>
          </a:p>
          <a:p>
            <a:pPr marL="0" indent="0" algn="just">
              <a:buNone/>
            </a:pPr>
            <a:endParaRPr lang="pl-PL" sz="1600" b="0" i="0" dirty="0">
              <a:solidFill>
                <a:srgbClr val="333333"/>
              </a:solidFill>
              <a:effectLst/>
              <a:latin typeface="Arial" panose="020B0604020202020204" pitchFamily="34" charset="0"/>
              <a:ea typeface="Microsoft JhengHei UI" panose="020B0604030504040204" pitchFamily="34" charset="-120"/>
              <a:cs typeface="Arial" panose="020B0604020202020204" pitchFamily="34" charset="0"/>
            </a:endParaRPr>
          </a:p>
          <a:p>
            <a:pPr algn="just"/>
            <a:r>
              <a:rPr lang="pl-PL" sz="1600" b="0" i="0" dirty="0">
                <a:solidFill>
                  <a:srgbClr val="333333"/>
                </a:solidFill>
                <a:effectLst/>
                <a:latin typeface="Arial" panose="020B0604020202020204" pitchFamily="34" charset="0"/>
                <a:ea typeface="Microsoft JhengHei UI" panose="020B0604030504040204" pitchFamily="34" charset="-120"/>
                <a:cs typeface="Arial" panose="020B0604020202020204" pitchFamily="34" charset="0"/>
              </a:rPr>
              <a:t>O wyborze miejsca ustawienia pojazdu pożarniczego decyduje dowódca, w porozumieniu </a:t>
            </a:r>
            <a:br>
              <a:rPr lang="pl-PL" sz="1600" b="0" i="0" dirty="0">
                <a:solidFill>
                  <a:srgbClr val="333333"/>
                </a:solidFill>
                <a:effectLst/>
                <a:latin typeface="Arial" panose="020B0604020202020204" pitchFamily="34" charset="0"/>
                <a:ea typeface="Microsoft JhengHei UI" panose="020B0604030504040204" pitchFamily="34" charset="-120"/>
                <a:cs typeface="Arial" panose="020B0604020202020204" pitchFamily="34" charset="0"/>
              </a:rPr>
            </a:br>
            <a:r>
              <a:rPr lang="pl-PL" sz="1600" b="0" i="0" dirty="0">
                <a:solidFill>
                  <a:srgbClr val="333333"/>
                </a:solidFill>
                <a:effectLst/>
                <a:latin typeface="Arial" panose="020B0604020202020204" pitchFamily="34" charset="0"/>
                <a:ea typeface="Microsoft JhengHei UI" panose="020B0604030504040204" pitchFamily="34" charset="-120"/>
                <a:cs typeface="Arial" panose="020B0604020202020204" pitchFamily="34" charset="0"/>
              </a:rPr>
              <a:t>z kierowcą.</a:t>
            </a:r>
          </a:p>
          <a:p>
            <a:pPr marL="0" indent="0" algn="just">
              <a:buNone/>
            </a:pPr>
            <a:endParaRPr lang="pl-PL" sz="1600" b="0" i="0" dirty="0">
              <a:solidFill>
                <a:srgbClr val="333333"/>
              </a:solidFill>
              <a:effectLst/>
              <a:latin typeface="Arial" panose="020B0604020202020204" pitchFamily="34" charset="0"/>
              <a:ea typeface="Microsoft JhengHei UI" panose="020B0604030504040204" pitchFamily="34" charset="-120"/>
              <a:cs typeface="Arial" panose="020B0604020202020204" pitchFamily="34" charset="0"/>
            </a:endParaRPr>
          </a:p>
          <a:p>
            <a:pPr algn="just"/>
            <a:r>
              <a:rPr lang="pl-PL" sz="1600" b="0" i="0" dirty="0">
                <a:solidFill>
                  <a:srgbClr val="333333"/>
                </a:solidFill>
                <a:effectLst/>
                <a:latin typeface="Arial" panose="020B0604020202020204" pitchFamily="34" charset="0"/>
                <a:ea typeface="Microsoft JhengHei UI" panose="020B0604030504040204" pitchFamily="34" charset="-120"/>
                <a:cs typeface="Arial" panose="020B0604020202020204" pitchFamily="34" charset="0"/>
              </a:rPr>
              <a:t>Jeżeli dowódca wyraźnie nie określił miejsca ustawienia pojazdu, o jego wyborze decyduje samodzielnie kierowca.</a:t>
            </a:r>
          </a:p>
          <a:p>
            <a:pPr marL="0" indent="0" algn="just">
              <a:buNone/>
            </a:pPr>
            <a:endParaRPr lang="pl-PL" sz="1600" b="0" i="0" dirty="0">
              <a:solidFill>
                <a:srgbClr val="333333"/>
              </a:solidFill>
              <a:effectLst/>
              <a:latin typeface="Arial" panose="020B0604020202020204" pitchFamily="34" charset="0"/>
              <a:ea typeface="Microsoft JhengHei UI" panose="020B0604030504040204" pitchFamily="34" charset="-120"/>
              <a:cs typeface="Arial" panose="020B0604020202020204" pitchFamily="34" charset="0"/>
            </a:endParaRPr>
          </a:p>
          <a:p>
            <a:pPr algn="just"/>
            <a:r>
              <a:rPr lang="pl-PL" sz="1600" b="0" i="0" dirty="0">
                <a:solidFill>
                  <a:srgbClr val="333333"/>
                </a:solidFill>
                <a:effectLst/>
                <a:latin typeface="Arial" panose="020B0604020202020204" pitchFamily="34" charset="0"/>
                <a:ea typeface="Microsoft JhengHei UI" panose="020B0604030504040204" pitchFamily="34" charset="-120"/>
                <a:cs typeface="Arial" panose="020B0604020202020204" pitchFamily="34" charset="0"/>
              </a:rPr>
              <a:t>Dowódca wyznacza strażaków do asekuracji w celu zapewnienia bezpieczeństwa podczas manewrowania pojazdem pożarniczym, szczególnie w porze nocnej, w miejscach o ograniczonej przestrzeni i w warunkach ograniczonej widoczności.</a:t>
            </a:r>
          </a:p>
          <a:p>
            <a:pPr marL="0" indent="0" algn="just">
              <a:buNone/>
            </a:pPr>
            <a:endParaRPr lang="pl-PL" sz="1600" b="0" i="0" dirty="0">
              <a:solidFill>
                <a:srgbClr val="333333"/>
              </a:solidFill>
              <a:effectLst/>
              <a:latin typeface="Arial" panose="020B0604020202020204" pitchFamily="34" charset="0"/>
              <a:ea typeface="Microsoft JhengHei UI" panose="020B0604030504040204" pitchFamily="34" charset="-120"/>
              <a:cs typeface="Arial" panose="020B0604020202020204" pitchFamily="34" charset="0"/>
            </a:endParaRPr>
          </a:p>
          <a:p>
            <a:pPr algn="just"/>
            <a:r>
              <a:rPr lang="pl-PL" sz="1600" b="0" i="0" dirty="0">
                <a:solidFill>
                  <a:srgbClr val="333333"/>
                </a:solidFill>
                <a:effectLst/>
                <a:latin typeface="Arial" panose="020B0604020202020204" pitchFamily="34" charset="0"/>
                <a:ea typeface="Microsoft JhengHei UI" panose="020B0604030504040204" pitchFamily="34" charset="-120"/>
                <a:cs typeface="Arial" panose="020B0604020202020204" pitchFamily="34" charset="0"/>
              </a:rPr>
              <a:t>Wsiadanie do pojazdu pożarniczego i wysiadanie z niego odbywa się przodem do kabiny, </a:t>
            </a:r>
            <a:br>
              <a:rPr lang="pl-PL" sz="1600" b="0" i="0" dirty="0">
                <a:solidFill>
                  <a:srgbClr val="333333"/>
                </a:solidFill>
                <a:effectLst/>
                <a:latin typeface="Arial" panose="020B0604020202020204" pitchFamily="34" charset="0"/>
                <a:ea typeface="Microsoft JhengHei UI" panose="020B0604030504040204" pitchFamily="34" charset="-120"/>
                <a:cs typeface="Arial" panose="020B0604020202020204" pitchFamily="34" charset="0"/>
              </a:rPr>
            </a:br>
            <a:r>
              <a:rPr lang="pl-PL" sz="1600" b="0" i="0" dirty="0">
                <a:solidFill>
                  <a:srgbClr val="333333"/>
                </a:solidFill>
                <a:effectLst/>
                <a:latin typeface="Arial" panose="020B0604020202020204" pitchFamily="34" charset="0"/>
                <a:ea typeface="Microsoft JhengHei UI" panose="020B0604030504040204" pitchFamily="34" charset="-120"/>
                <a:cs typeface="Arial" panose="020B0604020202020204" pitchFamily="34" charset="0"/>
              </a:rPr>
              <a:t>z wykorzystaniem elementów do tego przeznaczonych, w szczególności stopni, poręczy </a:t>
            </a:r>
            <a:br>
              <a:rPr lang="pl-PL" sz="1600" b="0" i="0" dirty="0">
                <a:solidFill>
                  <a:srgbClr val="333333"/>
                </a:solidFill>
                <a:effectLst/>
                <a:latin typeface="Arial" panose="020B0604020202020204" pitchFamily="34" charset="0"/>
                <a:ea typeface="Microsoft JhengHei UI" panose="020B0604030504040204" pitchFamily="34" charset="-120"/>
                <a:cs typeface="Arial" panose="020B0604020202020204" pitchFamily="34" charset="0"/>
              </a:rPr>
            </a:br>
            <a:r>
              <a:rPr lang="pl-PL" sz="1600" b="0" i="0" dirty="0">
                <a:solidFill>
                  <a:srgbClr val="333333"/>
                </a:solidFill>
                <a:effectLst/>
                <a:latin typeface="Arial" panose="020B0604020202020204" pitchFamily="34" charset="0"/>
                <a:ea typeface="Microsoft JhengHei UI" panose="020B0604030504040204" pitchFamily="34" charset="-120"/>
                <a:cs typeface="Arial" panose="020B0604020202020204" pitchFamily="34" charset="0"/>
              </a:rPr>
              <a:t>i drabinek.</a:t>
            </a:r>
          </a:p>
          <a:p>
            <a:endParaRPr lang="pl-PL" sz="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52481381"/>
      </p:ext>
    </p:extLst>
  </p:cSld>
  <p:clrMapOvr>
    <a:masterClrMapping/>
  </p:clrMapOvr>
</p:sld>
</file>

<file path=ppt/theme/theme1.xml><?xml version="1.0" encoding="utf-8"?>
<a:theme xmlns:a="http://schemas.openxmlformats.org/drawingml/2006/main" name="Faseta">
  <a:themeElements>
    <a:clrScheme name="Faseta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seta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seta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122</TotalTime>
  <Words>816</Words>
  <Application>Microsoft Office PowerPoint</Application>
  <PresentationFormat>Panoramiczny</PresentationFormat>
  <Paragraphs>59</Paragraphs>
  <Slides>11</Slides>
  <Notes>1</Notes>
  <HiddenSlides>0</HiddenSlides>
  <MMClips>0</MMClips>
  <ScaleCrop>false</ScaleCrop>
  <HeadingPairs>
    <vt:vector size="6" baseType="variant">
      <vt:variant>
        <vt:lpstr>Używane czcionki</vt:lpstr>
      </vt:variant>
      <vt:variant>
        <vt:i4>6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11</vt:i4>
      </vt:variant>
    </vt:vector>
  </HeadingPairs>
  <TitlesOfParts>
    <vt:vector size="18" baseType="lpstr">
      <vt:lpstr>Microsoft JhengHei UI</vt:lpstr>
      <vt:lpstr>Arial</vt:lpstr>
      <vt:lpstr>Calibri</vt:lpstr>
      <vt:lpstr>Microsoft New Tai Lue</vt:lpstr>
      <vt:lpstr>Trebuchet MS</vt:lpstr>
      <vt:lpstr>Wingdings 3</vt:lpstr>
      <vt:lpstr>Faseta</vt:lpstr>
      <vt:lpstr>Wymagania bezpieczeństwa  i higieny służby podczas używania pojazdów pożarniczych  i innych środków transportu </vt:lpstr>
      <vt:lpstr>W związku z powtarzającymi się przypadkami kolizji i wypadkami drogowymi z udziałem pojazdów pożarniczych PSP i OSP oraz tragicznym wypadkiem z udziałem pojazdu ratowniczo- gaśniczego OSP Czernikowo, do którego doszło w dniu 2 grudnia 2021r. zostaną przedstawione zasady BHP podczas używania pojazdów pożarniczych zgodnie z Rozporządzeniem Ministra Spraw Wewnętrznych i Administracji z dnia 31 sierpnia 2021r. w sprawie szczegółowych warunków bezpieczeństwa i higieny służby strażaków Państwowej Straży Pożarnej.                                                                                                                                                                        </vt:lpstr>
      <vt:lpstr>Przed każdym wyjazdem kierowca pojazdu pożarniczego:</vt:lpstr>
      <vt:lpstr> Rozpoczęcie jazdy pojazdem pożarniczym następuje wyłącznie na rozkaz dowódcy, po uzyskaniu informacji od załogi o:</vt:lpstr>
      <vt:lpstr>Prezentacja programu PowerPoint</vt:lpstr>
      <vt:lpstr>W czasie jazdy pojazdem pożarniczym strażak:</vt:lpstr>
      <vt:lpstr> Załoga pojazdu przemieszcza się pojazdem pożarniczym w hełmach oraz ubraniu specjalnym z wyjątkiem:</vt:lpstr>
      <vt:lpstr>Prezentacja programu PowerPoint</vt:lpstr>
      <vt:lpstr>Prezentacja programu PowerPoint</vt:lpstr>
      <vt:lpstr> W przypadku gdy akcja ratownicza jest prowadzona na drodze lub w jej pobliżu:</vt:lpstr>
      <vt:lpstr>KONIEC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Wymagania bezpieczeństwa  i higieny służby </dc:title>
  <dc:creator>J.Łukasiak (KP Żuromin)</dc:creator>
  <cp:lastModifiedBy>J.Łukasiak (KP Żuromin)</cp:lastModifiedBy>
  <cp:revision>19</cp:revision>
  <dcterms:created xsi:type="dcterms:W3CDTF">2021-12-13T10:52:08Z</dcterms:created>
  <dcterms:modified xsi:type="dcterms:W3CDTF">2021-12-13T13:58:43Z</dcterms:modified>
</cp:coreProperties>
</file>