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1" r:id="rId6"/>
    <p:sldId id="287" r:id="rId7"/>
    <p:sldId id="304" r:id="rId8"/>
    <p:sldId id="306" r:id="rId9"/>
    <p:sldId id="305" r:id="rId10"/>
    <p:sldId id="307" r:id="rId11"/>
    <p:sldId id="308" r:id="rId12"/>
    <p:sldId id="309" r:id="rId13"/>
    <p:sldId id="303" r:id="rId14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1" autoAdjust="0"/>
    <p:restoredTop sz="94598" autoAdjust="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18.08.2023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18.08.2023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115A580F-E35D-42E1-AF82-E41CC201EA91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37504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47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224DCA5-A7A8-4689-8651-5E03C020EB3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sz="4000" noProof="0">
                <a:solidFill>
                  <a:schemeClr val="bg1"/>
                </a:solidFill>
              </a:rPr>
              <a:t>Kliknij, aby edytować styl</a:t>
            </a: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‹#›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19" name="Symbol zastępczy obrazu 18">
            <a:extLst>
              <a:ext uri="{FF2B5EF4-FFF2-40B4-BE49-F238E27FC236}">
                <a16:creationId xmlns:a16="http://schemas.microsoft.com/office/drawing/2014/main" id="{34147101-131E-CD06-AF1A-FC0189FCB6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86275" y="200660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2" name="Symbol zastępczy obrazu 18">
            <a:extLst>
              <a:ext uri="{FF2B5EF4-FFF2-40B4-BE49-F238E27FC236}">
                <a16:creationId xmlns:a16="http://schemas.microsoft.com/office/drawing/2014/main" id="{B23C101E-A766-DA45-AAFB-F0E0F3B1AB2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63715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23" name="Symbol zastępczy obrazu 18">
            <a:extLst>
              <a:ext uri="{FF2B5EF4-FFF2-40B4-BE49-F238E27FC236}">
                <a16:creationId xmlns:a16="http://schemas.microsoft.com/office/drawing/2014/main" id="{1A303FA9-6856-1BFD-0C4A-4829C1EFFF6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74099" y="2005870"/>
            <a:ext cx="2164461" cy="3817938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4977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1995279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547624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 sz="800"/>
            </a:lvl1pPr>
          </a:lstStyle>
          <a:p>
            <a:r>
              <a:rPr lang="pl-PL" dirty="0"/>
              <a:t>© Wojewódzka Stacja Sanitarno-Epidemiologiczna w Warszawie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243D9C1D-8115-E9C3-67BA-44C92DCA75E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4694238"/>
            <a:ext cx="12192000" cy="2163762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253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sz="4000" noProof="0"/>
              <a:t>Kliknij, aby edytować styl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Kliknij, aby edytować style wzorca tekstu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45384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2000" y="2473459"/>
            <a:ext cx="3074400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edytować styl wzorca podtytułu</a:t>
            </a:r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E155763-D725-1A62-EF45-8DDB0AE2EFD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4213" y="3657600"/>
            <a:ext cx="2232025" cy="2328863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5976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‹#›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Kliknij, aby edytować styl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3" r:id="rId13"/>
    <p:sldLayoutId id="2147483664" r:id="rId14"/>
    <p:sldLayoutId id="2147483660" r:id="rId15"/>
    <p:sldLayoutId id="2147483661" r:id="rId16"/>
  </p:sldLayoutIdLst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0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53AE5B2F-2CD3-4E51-91D5-FEF8CE8FEF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-PL" dirty="0"/>
              <a:t>Fontanny podziwiajmy </a:t>
            </a:r>
            <a:br>
              <a:rPr lang="pl-PL" dirty="0"/>
            </a:br>
            <a:r>
              <a:rPr lang="pl-PL" dirty="0"/>
              <a:t>z daleka</a:t>
            </a:r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952DE27F-5BED-4BCC-887D-5872F796F6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5934" y="5220449"/>
            <a:ext cx="3217797" cy="934691"/>
          </a:xfrm>
        </p:spPr>
        <p:txBody>
          <a:bodyPr rtlCol="0" anchor="t">
            <a:noAutofit/>
          </a:bodyPr>
          <a:lstStyle/>
          <a:p>
            <a:pPr rtl="0"/>
            <a:r>
              <a:rPr lang="pl-PL" sz="1400" dirty="0">
                <a:latin typeface="+mj-lt"/>
              </a:rPr>
              <a:t>Wojewódzka Stacja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Sanitarno-Epidemiologiczna </a:t>
            </a:r>
            <a:br>
              <a:rPr lang="pl-PL" sz="1400" dirty="0">
                <a:latin typeface="+mj-lt"/>
              </a:rPr>
            </a:br>
            <a:r>
              <a:rPr lang="pl-PL" sz="1400" dirty="0">
                <a:latin typeface="+mj-lt"/>
              </a:rPr>
              <a:t>w Warszawie</a:t>
            </a:r>
          </a:p>
        </p:txBody>
      </p:sp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BC408C47-2E2A-42C6-99D2-EBED0E23C9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124DDA5A-F7DF-BEE2-A036-96B212108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pl-PL" noProof="0" dirty="0"/>
          </a:p>
        </p:txBody>
      </p:sp>
      <p:pic>
        <p:nvPicPr>
          <p:cNvPr id="2" name="Symbol zastępczy zawartości 3">
            <a:extLst>
              <a:ext uri="{FF2B5EF4-FFF2-40B4-BE49-F238E27FC236}">
                <a16:creationId xmlns:a16="http://schemas.microsoft.com/office/drawing/2014/main" id="{9CBD38C4-9FA7-8672-5C1D-A314B070053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054" y="4311042"/>
            <a:ext cx="826206" cy="828359"/>
          </a:xfrm>
          <a:prstGeom prst="rect">
            <a:avLst/>
          </a:prstGeom>
        </p:spPr>
      </p:pic>
      <p:pic>
        <p:nvPicPr>
          <p:cNvPr id="3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ACE8C46-E920-4EE8-4F56-89E2618E96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98470" y="189401"/>
            <a:ext cx="485682" cy="48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3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376" y="4306895"/>
            <a:ext cx="10677524" cy="705577"/>
          </a:xfrm>
        </p:spPr>
        <p:txBody>
          <a:bodyPr rtlCol="0"/>
          <a:lstStyle/>
          <a:p>
            <a:pPr rtl="0"/>
            <a:r>
              <a:rPr lang="pl-PL" dirty="0"/>
              <a:t>Dziękujemy!</a:t>
            </a:r>
          </a:p>
        </p:txBody>
      </p:sp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768A4AA5-1799-4AB4-A6D6-6E2D7791C1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100" y="727075"/>
            <a:ext cx="5176838" cy="3071813"/>
          </a:xfrm>
        </p:spPr>
      </p:pic>
      <p:pic>
        <p:nvPicPr>
          <p:cNvPr id="11" name="Obraz — symbol zastępczy 10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6800" y="727075"/>
            <a:ext cx="5245100" cy="3070225"/>
          </a:xfrm>
        </p:spPr>
      </p:pic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 rtl="0"/>
              <a:t>10</a:t>
            </a:fld>
            <a:endParaRPr lang="pl-PL" dirty="0"/>
          </a:p>
        </p:txBody>
      </p:sp>
      <p:sp>
        <p:nvSpPr>
          <p:cNvPr id="8" name="Podtytuł 7">
            <a:extLst>
              <a:ext uri="{FF2B5EF4-FFF2-40B4-BE49-F238E27FC236}">
                <a16:creationId xmlns:a16="http://schemas.microsoft.com/office/drawing/2014/main" id="{2315216A-1B69-718C-1978-EA77337C8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376" y="4955409"/>
            <a:ext cx="10591800" cy="1353173"/>
          </a:xfrm>
        </p:spPr>
        <p:txBody>
          <a:bodyPr/>
          <a:lstStyle/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EDUKACYJNY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MAZOWIECKIEGO PAŃSTWOWEGO WOJEWÓDZKIEGO INSPEKTORA SANITARNEGO </a:t>
            </a:r>
          </a:p>
          <a:p>
            <a:pPr marL="0" indent="0">
              <a:lnSpc>
                <a:spcPct val="160000"/>
              </a:lnSpc>
              <a:spcBef>
                <a:spcPts val="0"/>
              </a:spcBef>
              <a:buNone/>
            </a:pPr>
            <a:r>
              <a:rPr lang="pl-PL" sz="1400" dirty="0">
                <a:latin typeface="+mj-lt"/>
                <a:cs typeface="Arial" panose="020B0604020202020204" pitchFamily="34" charset="0"/>
              </a:rPr>
              <a:t>OPRACOWANIE: ODDZIAŁ NADZORU HIGIENY KOMUNALNEJ WOJEWÓDZKIEJ STACJI SANITARNO-EPIDEMIOLOGICZNEJ W WARSZAWIE</a:t>
            </a:r>
          </a:p>
          <a:p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CCDE6AC1-DEDF-0711-D299-6E8298535AD9}"/>
              </a:ext>
            </a:extLst>
          </p:cNvPr>
          <p:cNvSpPr txBox="1"/>
          <p:nvPr/>
        </p:nvSpPr>
        <p:spPr>
          <a:xfrm>
            <a:off x="2606722" y="6463848"/>
            <a:ext cx="67556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000" dirty="0">
                <a:solidFill>
                  <a:schemeClr val="bg1"/>
                </a:solidFill>
                <a:latin typeface="+mj-lt"/>
              </a:rPr>
              <a:t>Zdjęcia wykorzystane z: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pl.freepik.com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pl-PL" sz="1000" dirty="0" err="1">
                <a:solidFill>
                  <a:schemeClr val="bg1"/>
                </a:solidFill>
                <a:latin typeface="+mj-lt"/>
              </a:rPr>
              <a:t>unsplash.com</a:t>
            </a:r>
            <a:r>
              <a:rPr lang="pl-PL" sz="1000" dirty="0">
                <a:solidFill>
                  <a:schemeClr val="bg1"/>
                </a:solidFill>
                <a:latin typeface="+mj-lt"/>
              </a:rPr>
              <a:t> oraz własne</a:t>
            </a:r>
          </a:p>
        </p:txBody>
      </p:sp>
      <p:cxnSp>
        <p:nvCxnSpPr>
          <p:cNvPr id="14" name="Łącznik prosty 13">
            <a:extLst>
              <a:ext uri="{FF2B5EF4-FFF2-40B4-BE49-F238E27FC236}">
                <a16:creationId xmlns:a16="http://schemas.microsoft.com/office/drawing/2014/main" id="{21542036-6489-F053-770E-2110886D4C3D}"/>
              </a:ext>
            </a:extLst>
          </p:cNvPr>
          <p:cNvCxnSpPr/>
          <p:nvPr/>
        </p:nvCxnSpPr>
        <p:spPr>
          <a:xfrm>
            <a:off x="2606722" y="6421271"/>
            <a:ext cx="675564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BA0DA32-B8D9-C763-212B-4C90FC6682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4720" y="239665"/>
            <a:ext cx="441372" cy="44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5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>
            <a:extLst>
              <a:ext uri="{FF2B5EF4-FFF2-40B4-BE49-F238E27FC236}">
                <a16:creationId xmlns:a16="http://schemas.microsoft.com/office/drawing/2014/main" id="{069DD88F-78FC-4DAA-A2E4-DDE824B5301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"/>
            <a:ext cx="4876799" cy="6858000"/>
          </a:xfrm>
        </p:spPr>
      </p:pic>
      <p:sp>
        <p:nvSpPr>
          <p:cNvPr id="15" name="Zawartość — symbol zastępczy 14">
            <a:extLst>
              <a:ext uri="{FF2B5EF4-FFF2-40B4-BE49-F238E27FC236}">
                <a16:creationId xmlns:a16="http://schemas.microsoft.com/office/drawing/2014/main" id="{7A36CB73-B78B-49B6-935C-9C0ABBB49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2" y="1463040"/>
            <a:ext cx="6005933" cy="2115312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pl-PL" sz="48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Woda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fontannach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płynie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w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obiegu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zamkniętym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pl-PL" sz="4400" kern="1200" dirty="0">
                <a:solidFill>
                  <a:srgbClr val="FF0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!</a:t>
            </a:r>
            <a:r>
              <a:rPr lang="pl-PL" sz="2800" kern="1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Nie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jest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filtrowana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ani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oczyszczana</a:t>
            </a:r>
            <a:r>
              <a:rPr lang="en-US" sz="2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</a:t>
            </a:r>
            <a:r>
              <a:rPr lang="en-US" sz="1800" kern="1200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pl-PL" dirty="0">
              <a:latin typeface="+mj-lt"/>
            </a:endParaRPr>
          </a:p>
        </p:txBody>
      </p:sp>
      <p:sp>
        <p:nvSpPr>
          <p:cNvPr id="13" name="Numer slajdu — symbol zastępczy 12">
            <a:extLst>
              <a:ext uri="{FF2B5EF4-FFF2-40B4-BE49-F238E27FC236}">
                <a16:creationId xmlns:a16="http://schemas.microsoft.com/office/drawing/2014/main" id="{76654C7F-5F04-43D8-88C7-13355302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E30AF5A0-43BB-4336-8627-9123B9144D80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6" name="Tytuł 4">
            <a:extLst>
              <a:ext uri="{FF2B5EF4-FFF2-40B4-BE49-F238E27FC236}">
                <a16:creationId xmlns:a16="http://schemas.microsoft.com/office/drawing/2014/main" id="{0CF21336-BF28-0FED-CE9A-058AFBB7C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747" y="4504944"/>
            <a:ext cx="6070322" cy="1262446"/>
          </a:xfrm>
        </p:spPr>
        <p:txBody>
          <a:bodyPr rtlCol="0"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nadaje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b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kąpieli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 ani do </a:t>
            </a:r>
            <a:r>
              <a:rPr lang="en-US" sz="4000" kern="1200" dirty="0" err="1">
                <a:solidFill>
                  <a:srgbClr val="FF0000"/>
                </a:solidFill>
                <a:cs typeface="Arial" panose="020B0604020202020204" pitchFamily="34" charset="0"/>
              </a:rPr>
              <a:t>picia</a:t>
            </a:r>
            <a:r>
              <a:rPr lang="en-US" sz="4000" kern="1200" dirty="0">
                <a:solidFill>
                  <a:srgbClr val="FF0000"/>
                </a:solidFill>
                <a:cs typeface="Arial" panose="020B0604020202020204" pitchFamily="34" charset="0"/>
              </a:rPr>
              <a:t>.</a:t>
            </a:r>
            <a:endParaRPr lang="pl-PL" dirty="0"/>
          </a:p>
        </p:txBody>
      </p:sp>
      <p:pic>
        <p:nvPicPr>
          <p:cNvPr id="7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06D9051F-5B53-55A4-B2C7-52954CD402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67877" y="195401"/>
            <a:ext cx="466750" cy="466750"/>
          </a:xfrm>
          <a:prstGeom prst="rect">
            <a:avLst/>
          </a:prstGeo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BC8D20DB-96D4-9D5B-1D6C-1FA32F63C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48202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5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wartość — symbol zastępczy 5">
            <a:extLst>
              <a:ext uri="{FF2B5EF4-FFF2-40B4-BE49-F238E27FC236}">
                <a16:creationId xmlns:a16="http://schemas.microsoft.com/office/drawing/2014/main" id="{F35FCE68-0761-421A-922F-077DEB02E0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742424"/>
            <a:ext cx="10591802" cy="1773893"/>
          </a:xfrm>
        </p:spPr>
        <p:txBody>
          <a:bodyPr rtlCol="0">
            <a:noAutofit/>
          </a:bodyPr>
          <a:lstStyle/>
          <a:p>
            <a:pPr algn="ctr" rtl="0"/>
            <a:r>
              <a:rPr lang="pl-PL" sz="4000" dirty="0">
                <a:latin typeface="+mj-lt"/>
                <a:cs typeface="Arial" panose="020B0604020202020204" pitchFamily="34" charset="0"/>
              </a:rPr>
              <a:t>M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iejskie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fontanny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to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baseny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endParaRPr lang="pl-PL" sz="4000" kern="1200" dirty="0">
              <a:solidFill>
                <a:schemeClr val="tx1"/>
              </a:solidFill>
              <a:effectLst/>
              <a:latin typeface="+mj-lt"/>
              <a:cs typeface="Arial" panose="020B0604020202020204" pitchFamily="34" charset="0"/>
            </a:endParaRPr>
          </a:p>
          <a:p>
            <a:pPr algn="ctr" rtl="0"/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i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nie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należy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się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w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nich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kąpać</a:t>
            </a:r>
            <a:r>
              <a:rPr lang="en-US" sz="4000" kern="1200" dirty="0">
                <a:solidFill>
                  <a:schemeClr val="tx1"/>
                </a:solidFill>
                <a:effectLst/>
                <a:latin typeface="+mj-lt"/>
                <a:cs typeface="Arial" panose="020B0604020202020204" pitchFamily="34" charset="0"/>
              </a:rPr>
              <a:t>.</a:t>
            </a:r>
            <a:endParaRPr lang="pl-PL" sz="4000" dirty="0">
              <a:latin typeface="+mj-lt"/>
            </a:endParaRPr>
          </a:p>
        </p:txBody>
      </p:sp>
      <p:pic>
        <p:nvPicPr>
          <p:cNvPr id="14" name="Obraz — symbol zastępczy 13">
            <a:extLst>
              <a:ext uri="{FF2B5EF4-FFF2-40B4-BE49-F238E27FC236}">
                <a16:creationId xmlns:a16="http://schemas.microsoft.com/office/drawing/2014/main" id="{4643E7D7-B55D-4673-951C-3F23015C581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800099" y="2516317"/>
            <a:ext cx="5133990" cy="3269213"/>
          </a:xfrm>
        </p:spPr>
      </p:pic>
      <p:pic>
        <p:nvPicPr>
          <p:cNvPr id="15" name="Obraz — symbol zastępczy 14">
            <a:extLst>
              <a:ext uri="{FF2B5EF4-FFF2-40B4-BE49-F238E27FC236}">
                <a16:creationId xmlns:a16="http://schemas.microsoft.com/office/drawing/2014/main" id="{81A87375-F390-4DEE-8F4B-B60B12B0F91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9621" y="2516320"/>
            <a:ext cx="5182278" cy="3269212"/>
          </a:xfrm>
        </p:spPr>
      </p:pic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EB2D8EB9-86D8-46F2-805C-7BA07DB98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2" name="Data — symbol zastępczy 1">
            <a:extLst>
              <a:ext uri="{FF2B5EF4-FFF2-40B4-BE49-F238E27FC236}">
                <a16:creationId xmlns:a16="http://schemas.microsoft.com/office/drawing/2014/main" id="{C0D6D7AB-45AD-4E39-B4E3-CC178605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A5BB3454-C461-4318-8C59-919AC8FD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/>
          <a:p>
            <a:pPr rtl="0"/>
            <a:fld id="{A53D7EE4-1EDB-42FD-B6B7-A82C9F31F0F4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5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2B5201E0-232F-25EA-AB19-BDA59F2C72A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76" end="0.80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121027" y="294420"/>
            <a:ext cx="448004" cy="44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rostokąt 37">
            <a:extLst>
              <a:ext uri="{FF2B5EF4-FFF2-40B4-BE49-F238E27FC236}">
                <a16:creationId xmlns:a16="http://schemas.microsoft.com/office/drawing/2014/main" id="{030E3D96-1474-52BC-5A70-28EA09BD782D}"/>
              </a:ext>
            </a:extLst>
          </p:cNvPr>
          <p:cNvSpPr/>
          <p:nvPr/>
        </p:nvSpPr>
        <p:spPr>
          <a:xfrm>
            <a:off x="4210900" y="202246"/>
            <a:ext cx="3371850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E3FB8851-38D6-CC8B-F596-6AA81D9251F6}"/>
              </a:ext>
            </a:extLst>
          </p:cNvPr>
          <p:cNvSpPr/>
          <p:nvPr/>
        </p:nvSpPr>
        <p:spPr>
          <a:xfrm>
            <a:off x="512064" y="5411916"/>
            <a:ext cx="1450848" cy="9144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Tytuł 8">
            <a:extLst>
              <a:ext uri="{FF2B5EF4-FFF2-40B4-BE49-F238E27FC236}">
                <a16:creationId xmlns:a16="http://schemas.microsoft.com/office/drawing/2014/main" id="{6F799519-DC3F-D1BF-D89F-917186677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</p:spPr>
        <p:txBody>
          <a:bodyPr>
            <a:normAutofit/>
          </a:bodyPr>
          <a:lstStyle/>
          <a:p>
            <a:r>
              <a:rPr lang="en-US" sz="3700" kern="1200" dirty="0" err="1"/>
              <a:t>Znajdować</a:t>
            </a:r>
            <a:r>
              <a:rPr lang="en-US" sz="3700" kern="1200" dirty="0"/>
              <a:t> </a:t>
            </a:r>
            <a:r>
              <a:rPr lang="en-US" sz="3700" kern="1200" dirty="0" err="1"/>
              <a:t>się</a:t>
            </a:r>
            <a:r>
              <a:rPr lang="en-US" sz="3700" kern="1200" dirty="0"/>
              <a:t> w </a:t>
            </a:r>
            <a:r>
              <a:rPr lang="en-US" sz="3700" kern="1200" dirty="0" err="1"/>
              <a:t>niej</a:t>
            </a:r>
            <a:r>
              <a:rPr lang="en-US" sz="3700" kern="1200" dirty="0"/>
              <a:t> </a:t>
            </a:r>
            <a:r>
              <a:rPr lang="en-US" sz="3700" kern="1200" dirty="0" err="1"/>
              <a:t>mogą</a:t>
            </a:r>
            <a:r>
              <a:rPr lang="en-US" sz="3700" kern="1200" dirty="0"/>
              <a:t>:</a:t>
            </a:r>
            <a:endParaRPr lang="pl-PL" sz="3700" dirty="0"/>
          </a:p>
        </p:txBody>
      </p:sp>
      <p:pic>
        <p:nvPicPr>
          <p:cNvPr id="23" name="Symbol zastępczy obrazu 22" descr="Obraz zawierający na wolnym powietrzu, woda, pies, Rasa psa&#10;&#10;Opis wygenerowany automatycznie">
            <a:extLst>
              <a:ext uri="{FF2B5EF4-FFF2-40B4-BE49-F238E27FC236}">
                <a16:creationId xmlns:a16="http://schemas.microsoft.com/office/drawing/2014/main" id="{1404EEDA-5D72-7E88-52A7-250797E4E0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97516" y="3708528"/>
            <a:ext cx="3371850" cy="2425572"/>
          </a:xfrm>
        </p:spPr>
      </p:pic>
      <p:pic>
        <p:nvPicPr>
          <p:cNvPr id="3" name="Symbol zastępczy zawartości 2" descr="Obraz zawierający ssak, kot, Małe i średnie samochody, Kotowate&#10;&#10;Opis wygenerowany automatycznie">
            <a:extLst>
              <a:ext uri="{FF2B5EF4-FFF2-40B4-BE49-F238E27FC236}">
                <a16:creationId xmlns:a16="http://schemas.microsoft.com/office/drawing/2014/main" id="{8FB3499C-B671-0804-4ADD-879BE5A45D6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715383" y="3048000"/>
            <a:ext cx="3178175" cy="3086100"/>
          </a:xfrm>
          <a:noFill/>
        </p:spPr>
      </p:pic>
      <p:pic>
        <p:nvPicPr>
          <p:cNvPr id="5" name="Symbol zastępczy zawartości 4" descr="Obraz zawierający na wolnym powietrzu, Wanienka dla ptaków, ptak, dziób&#10;&#10;Opis wygenerowany automatycznie">
            <a:extLst>
              <a:ext uri="{FF2B5EF4-FFF2-40B4-BE49-F238E27FC236}">
                <a16:creationId xmlns:a16="http://schemas.microsoft.com/office/drawing/2014/main" id="{A67653D5-11AC-22F1-9CCB-D8D770E3CC5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7516" y="441449"/>
            <a:ext cx="3371850" cy="3159125"/>
          </a:xfrm>
          <a:prstGeom prst="rect">
            <a:avLst/>
          </a:prstGeom>
          <a:noFill/>
        </p:spPr>
      </p:pic>
      <p:sp>
        <p:nvSpPr>
          <p:cNvPr id="13" name="Symbol zastępczy tekstu 12">
            <a:extLst>
              <a:ext uri="{FF2B5EF4-FFF2-40B4-BE49-F238E27FC236}">
                <a16:creationId xmlns:a16="http://schemas.microsoft.com/office/drawing/2014/main" id="{A97C7299-571C-F17E-7723-ED815EA2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</p:spPr>
        <p:txBody>
          <a:bodyPr>
            <a:normAutofit/>
          </a:bodyPr>
          <a:lstStyle/>
          <a:p>
            <a:r>
              <a:rPr lang="pl-PL" sz="2800" kern="0" dirty="0">
                <a:latin typeface="+mj-lt"/>
              </a:rPr>
              <a:t>Zanieczyszczenia np.: kamienie, odchody zwierząt, szczególnie ptaków i kotów, które  często załatwiają w nich swoje potrzeby fizjologiczne.</a:t>
            </a:r>
          </a:p>
          <a:p>
            <a:endParaRPr lang="pl-PL" dirty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54C1FA8-5132-C87A-3A2E-741EA25FA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8" name="Symbol zastępczy numeru slajdu 7">
            <a:extLst>
              <a:ext uri="{FF2B5EF4-FFF2-40B4-BE49-F238E27FC236}">
                <a16:creationId xmlns:a16="http://schemas.microsoft.com/office/drawing/2014/main" id="{725A2358-E46B-269A-5A85-E5C817C83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53D7EE4-1EDB-42FD-B6B7-A82C9F31F0F4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pl-PL" noProof="0"/>
          </a:p>
        </p:txBody>
      </p:sp>
      <p:pic>
        <p:nvPicPr>
          <p:cNvPr id="37" name="Grafika 36">
            <a:extLst>
              <a:ext uri="{FF2B5EF4-FFF2-40B4-BE49-F238E27FC236}">
                <a16:creationId xmlns:a16="http://schemas.microsoft.com/office/drawing/2014/main" id="{11D68830-C9BE-6F47-B7A7-9A1D9AD045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55091" y="339528"/>
            <a:ext cx="1793631" cy="2486222"/>
          </a:xfrm>
          <a:prstGeom prst="rect">
            <a:avLst/>
          </a:prstGeom>
        </p:spPr>
      </p:pic>
      <p:pic>
        <p:nvPicPr>
          <p:cNvPr id="3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D8D6A35D-5944-5260-4167-BD90FD68FA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54067" y="292394"/>
            <a:ext cx="437299" cy="43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3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4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80769B-5AC7-8B69-5015-5E4647617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8829" y="4999996"/>
            <a:ext cx="5227171" cy="1453842"/>
          </a:xfrm>
        </p:spPr>
        <p:txBody>
          <a:bodyPr/>
          <a:lstStyle/>
          <a:p>
            <a:r>
              <a:rPr lang="pl-PL" dirty="0"/>
              <a:t>A także: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545D49F-BDD4-8701-ED53-CA10C8B40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1209" y="2926171"/>
            <a:ext cx="4622883" cy="1005657"/>
          </a:xfrm>
        </p:spPr>
        <p:txBody>
          <a:bodyPr/>
          <a:lstStyle/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gronkowca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pałeczki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legionelli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bakterie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salmonelli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!</a:t>
            </a:r>
            <a:r>
              <a:rPr lang="pl-PL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bakterie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+mj-lt"/>
                <a:cs typeface="Arial" panose="020B0604020202020204" pitchFamily="34" charset="0"/>
              </a:rPr>
              <a:t>kałowe</a:t>
            </a:r>
            <a:r>
              <a:rPr lang="en-US" sz="3200" dirty="0">
                <a:latin typeface="+mj-lt"/>
                <a:cs typeface="Arial" panose="020B0604020202020204" pitchFamily="34" charset="0"/>
              </a:rPr>
              <a:t> </a:t>
            </a:r>
            <a:endParaRPr lang="pl-PL" sz="3200" dirty="0">
              <a:latin typeface="+mj-lt"/>
              <a:cs typeface="Arial" panose="020B0604020202020204" pitchFamily="34" charset="0"/>
            </a:endParaRPr>
          </a:p>
          <a:p>
            <a:endParaRPr lang="pl-PL" dirty="0"/>
          </a:p>
        </p:txBody>
      </p:sp>
      <p:pic>
        <p:nvPicPr>
          <p:cNvPr id="9" name="Symbol zastępczy obrazu 8" descr="Badacz sprawdzający wzrost na szalce Petriego">
            <a:extLst>
              <a:ext uri="{FF2B5EF4-FFF2-40B4-BE49-F238E27FC236}">
                <a16:creationId xmlns:a16="http://schemas.microsoft.com/office/drawing/2014/main" id="{E8E7AAE6-F208-BFE0-691E-B4DB5295EBD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0702"/>
            <a:ext cx="3132270" cy="3268166"/>
          </a:xfrm>
        </p:spPr>
      </p:pic>
      <p:pic>
        <p:nvPicPr>
          <p:cNvPr id="5" name="Obraz — symbol zastępczy 9" descr="Jello desery na płytki Petriego">
            <a:extLst>
              <a:ext uri="{FF2B5EF4-FFF2-40B4-BE49-F238E27FC236}">
                <a16:creationId xmlns:a16="http://schemas.microsoft.com/office/drawing/2014/main" id="{48CC9004-6CBB-B8AE-BEEF-A1B458A6DD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2521" y="860702"/>
            <a:ext cx="6566166" cy="5593796"/>
          </a:xfrm>
          <a:custGeom>
            <a:avLst/>
            <a:gdLst>
              <a:gd name="connsiteX0" fmla="*/ 4914900 w 7283585"/>
              <a:gd name="connsiteY0" fmla="*/ 4064000 h 6204974"/>
              <a:gd name="connsiteX1" fmla="*/ 7283585 w 7283585"/>
              <a:gd name="connsiteY1" fmla="*/ 4064000 h 6204974"/>
              <a:gd name="connsiteX2" fmla="*/ 7283585 w 7283585"/>
              <a:gd name="connsiteY2" fmla="*/ 6204974 h 6204974"/>
              <a:gd name="connsiteX3" fmla="*/ 4914900 w 7283585"/>
              <a:gd name="connsiteY3" fmla="*/ 6204974 h 6204974"/>
              <a:gd name="connsiteX4" fmla="*/ 4914900 w 7283585"/>
              <a:gd name="connsiteY4" fmla="*/ 2032000 h 6204974"/>
              <a:gd name="connsiteX5" fmla="*/ 7283585 w 7283585"/>
              <a:gd name="connsiteY5" fmla="*/ 2032000 h 6204974"/>
              <a:gd name="connsiteX6" fmla="*/ 7283585 w 7283585"/>
              <a:gd name="connsiteY6" fmla="*/ 3946525 h 6204974"/>
              <a:gd name="connsiteX7" fmla="*/ 4914900 w 7283585"/>
              <a:gd name="connsiteY7" fmla="*/ 3946525 h 6204974"/>
              <a:gd name="connsiteX8" fmla="*/ 2457450 w 7283585"/>
              <a:gd name="connsiteY8" fmla="*/ 2032000 h 6204974"/>
              <a:gd name="connsiteX9" fmla="*/ 4826135 w 7283585"/>
              <a:gd name="connsiteY9" fmla="*/ 2032000 h 6204974"/>
              <a:gd name="connsiteX10" fmla="*/ 4826135 w 7283585"/>
              <a:gd name="connsiteY10" fmla="*/ 3946525 h 6204974"/>
              <a:gd name="connsiteX11" fmla="*/ 2457450 w 7283585"/>
              <a:gd name="connsiteY11" fmla="*/ 3946525 h 6204974"/>
              <a:gd name="connsiteX12" fmla="*/ 0 w 7283585"/>
              <a:gd name="connsiteY12" fmla="*/ 8552 h 6204974"/>
              <a:gd name="connsiteX13" fmla="*/ 2368685 w 7283585"/>
              <a:gd name="connsiteY13" fmla="*/ 8552 h 6204974"/>
              <a:gd name="connsiteX14" fmla="*/ 2368685 w 7283585"/>
              <a:gd name="connsiteY14" fmla="*/ 1923077 h 6204974"/>
              <a:gd name="connsiteX15" fmla="*/ 0 w 7283585"/>
              <a:gd name="connsiteY15" fmla="*/ 1923077 h 6204974"/>
              <a:gd name="connsiteX16" fmla="*/ 2457450 w 7283585"/>
              <a:gd name="connsiteY16" fmla="*/ 4276 h 6204974"/>
              <a:gd name="connsiteX17" fmla="*/ 4826135 w 7283585"/>
              <a:gd name="connsiteY17" fmla="*/ 4276 h 6204974"/>
              <a:gd name="connsiteX18" fmla="*/ 4826135 w 7283585"/>
              <a:gd name="connsiteY18" fmla="*/ 1918801 h 6204974"/>
              <a:gd name="connsiteX19" fmla="*/ 2457450 w 7283585"/>
              <a:gd name="connsiteY19" fmla="*/ 1918801 h 6204974"/>
              <a:gd name="connsiteX20" fmla="*/ 4914900 w 7283585"/>
              <a:gd name="connsiteY20" fmla="*/ 0 h 6204974"/>
              <a:gd name="connsiteX21" fmla="*/ 7283585 w 7283585"/>
              <a:gd name="connsiteY21" fmla="*/ 0 h 6204974"/>
              <a:gd name="connsiteX22" fmla="*/ 7283585 w 7283585"/>
              <a:gd name="connsiteY22" fmla="*/ 1914525 h 6204974"/>
              <a:gd name="connsiteX23" fmla="*/ 4914900 w 7283585"/>
              <a:gd name="connsiteY23" fmla="*/ 1914525 h 620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7283585" h="6204974">
                <a:moveTo>
                  <a:pt x="4914900" y="4064000"/>
                </a:moveTo>
                <a:lnTo>
                  <a:pt x="7283585" y="4064000"/>
                </a:lnTo>
                <a:lnTo>
                  <a:pt x="7283585" y="6204974"/>
                </a:lnTo>
                <a:lnTo>
                  <a:pt x="4914900" y="6204974"/>
                </a:lnTo>
                <a:close/>
                <a:moveTo>
                  <a:pt x="4914900" y="2032000"/>
                </a:moveTo>
                <a:lnTo>
                  <a:pt x="7283585" y="2032000"/>
                </a:lnTo>
                <a:lnTo>
                  <a:pt x="7283585" y="3946525"/>
                </a:lnTo>
                <a:lnTo>
                  <a:pt x="4914900" y="3946525"/>
                </a:lnTo>
                <a:close/>
                <a:moveTo>
                  <a:pt x="2457450" y="2032000"/>
                </a:moveTo>
                <a:lnTo>
                  <a:pt x="4826135" y="2032000"/>
                </a:lnTo>
                <a:lnTo>
                  <a:pt x="4826135" y="3946525"/>
                </a:lnTo>
                <a:lnTo>
                  <a:pt x="2457450" y="3946525"/>
                </a:lnTo>
                <a:close/>
                <a:moveTo>
                  <a:pt x="0" y="8552"/>
                </a:moveTo>
                <a:lnTo>
                  <a:pt x="2368685" y="8552"/>
                </a:lnTo>
                <a:lnTo>
                  <a:pt x="2368685" y="1923077"/>
                </a:lnTo>
                <a:lnTo>
                  <a:pt x="0" y="1923077"/>
                </a:lnTo>
                <a:close/>
                <a:moveTo>
                  <a:pt x="2457450" y="4276"/>
                </a:moveTo>
                <a:lnTo>
                  <a:pt x="4826135" y="4276"/>
                </a:lnTo>
                <a:lnTo>
                  <a:pt x="4826135" y="1918801"/>
                </a:lnTo>
                <a:lnTo>
                  <a:pt x="2457450" y="1918801"/>
                </a:lnTo>
                <a:close/>
                <a:moveTo>
                  <a:pt x="4914900" y="0"/>
                </a:moveTo>
                <a:lnTo>
                  <a:pt x="7283585" y="0"/>
                </a:lnTo>
                <a:lnTo>
                  <a:pt x="7283585" y="1914525"/>
                </a:lnTo>
                <a:lnTo>
                  <a:pt x="4914900" y="1914525"/>
                </a:lnTo>
                <a:close/>
              </a:path>
            </a:pathLst>
          </a:custGeom>
          <a:noFill/>
        </p:spPr>
      </p:pic>
      <p:sp>
        <p:nvSpPr>
          <p:cNvPr id="4" name="Symbol zastępczy stopki 5">
            <a:extLst>
              <a:ext uri="{FF2B5EF4-FFF2-40B4-BE49-F238E27FC236}">
                <a16:creationId xmlns:a16="http://schemas.microsoft.com/office/drawing/2014/main" id="{6E528C9D-654F-CAE6-D1DC-F3B447664C8E}"/>
              </a:ext>
            </a:extLst>
          </p:cNvPr>
          <p:cNvSpPr txBox="1">
            <a:spLocks/>
          </p:cNvSpPr>
          <p:nvPr/>
        </p:nvSpPr>
        <p:spPr>
          <a:xfrm>
            <a:off x="684903" y="6344158"/>
            <a:ext cx="4539727" cy="365125"/>
          </a:xfrm>
          <a:prstGeom prst="rect">
            <a:avLst/>
          </a:prstGeom>
        </p:spPr>
        <p:txBody>
          <a:bodyPr anchor="ctr">
            <a:normAutofit/>
          </a:bodyPr>
          <a:lstStyle>
            <a:defPPr rtl="0">
              <a:defRPr lang="pl-p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pl-PL" sz="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© Wojewódzka Stacja Sanitarno-Epidemiologiczna w Warszawie</a:t>
            </a:r>
          </a:p>
        </p:txBody>
      </p:sp>
      <p:pic>
        <p:nvPicPr>
          <p:cNvPr id="6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5BB77CA5-50AD-C8EB-03C2-6630F4DC46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98925" y="351288"/>
            <a:ext cx="441434" cy="44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2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36F6D53B-E485-6D35-EAE0-06EDA0C62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9"/>
            <a:ext cx="5227171" cy="1504241"/>
          </a:xfrm>
        </p:spPr>
        <p:txBody>
          <a:bodyPr/>
          <a:lstStyle/>
          <a:p>
            <a:r>
              <a:rPr lang="en-US" sz="4000" dirty="0" err="1">
                <a:effectLst/>
                <a:cs typeface="Arial" panose="020B0604020202020204" pitchFamily="34" charset="0"/>
              </a:rPr>
              <a:t>Kąpiel</a:t>
            </a:r>
            <a:r>
              <a:rPr lang="en-US" sz="4000" dirty="0">
                <a:effectLst/>
                <a:cs typeface="Arial" panose="020B0604020202020204" pitchFamily="34" charset="0"/>
              </a:rPr>
              <a:t> w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fontannie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może</a:t>
            </a:r>
            <a:r>
              <a:rPr lang="en-US" sz="4000" dirty="0">
                <a:effectLst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cs typeface="Arial" panose="020B0604020202020204" pitchFamily="34" charset="0"/>
              </a:rPr>
              <a:t>powodować</a:t>
            </a:r>
            <a:r>
              <a:rPr lang="en-US" sz="4000" dirty="0">
                <a:effectLst/>
                <a:cs typeface="Arial" panose="020B0604020202020204" pitchFamily="34" charset="0"/>
              </a:rPr>
              <a:t>:</a:t>
            </a:r>
            <a:endParaRPr lang="pl-PL" dirty="0"/>
          </a:p>
        </p:txBody>
      </p:sp>
      <p:sp>
        <p:nvSpPr>
          <p:cNvPr id="12" name="Podtytuł 11">
            <a:extLst>
              <a:ext uri="{FF2B5EF4-FFF2-40B4-BE49-F238E27FC236}">
                <a16:creationId xmlns:a16="http://schemas.microsoft.com/office/drawing/2014/main" id="{CD2001D1-479A-D594-95E5-30A1F6410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925" y="2423343"/>
            <a:ext cx="4857857" cy="1005657"/>
          </a:xfrm>
        </p:spPr>
        <p:txBody>
          <a:bodyPr/>
          <a:lstStyle/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z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atrucia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pokarmowe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spojówek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schorzenia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oddechowych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infekcje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dróg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moczowych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ostre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zapalenie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płuc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latin typeface="+mj-lt"/>
                <a:cs typeface="Arial" panose="020B0604020202020204" pitchFamily="34" charset="0"/>
              </a:rPr>
              <a:t>r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eakcje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alergiczne</a:t>
            </a:r>
            <a:endParaRPr lang="en-US" sz="1800" dirty="0">
              <a:effectLst/>
              <a:latin typeface="+mj-lt"/>
              <a:cs typeface="Arial" panose="020B0604020202020204" pitchFamily="34" charset="0"/>
            </a:endParaRPr>
          </a:p>
          <a:p>
            <a:pPr marL="457200" indent="-228600" algn="l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grzybicę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stóp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i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inne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choroby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+mj-lt"/>
                <a:cs typeface="Arial" panose="020B0604020202020204" pitchFamily="34" charset="0"/>
              </a:rPr>
              <a:t>skóry</a:t>
            </a:r>
            <a:r>
              <a:rPr lang="en-US" sz="1800" dirty="0">
                <a:effectLst/>
                <a:latin typeface="+mj-lt"/>
                <a:cs typeface="Arial" panose="020B0604020202020204" pitchFamily="34" charset="0"/>
              </a:rPr>
              <a:t> </a:t>
            </a:r>
          </a:p>
          <a:p>
            <a:endParaRPr lang="pl-PL" dirty="0"/>
          </a:p>
        </p:txBody>
      </p:sp>
      <p:pic>
        <p:nvPicPr>
          <p:cNvPr id="17" name="Symbol zastępczy obrazu 16">
            <a:extLst>
              <a:ext uri="{FF2B5EF4-FFF2-40B4-BE49-F238E27FC236}">
                <a16:creationId xmlns:a16="http://schemas.microsoft.com/office/drawing/2014/main" id="{35F57ADF-5609-17C2-0D5B-64512900A38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C013AF4C-5995-F07B-C2A5-F6CD8001FB1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38416" y="6302638"/>
            <a:ext cx="4538663" cy="365125"/>
          </a:xfrm>
        </p:spPr>
        <p:txBody>
          <a:bodyPr/>
          <a:lstStyle/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sp>
        <p:nvSpPr>
          <p:cNvPr id="10" name="Symbol zastępczy numeru slajdu 9">
            <a:extLst>
              <a:ext uri="{FF2B5EF4-FFF2-40B4-BE49-F238E27FC236}">
                <a16:creationId xmlns:a16="http://schemas.microsoft.com/office/drawing/2014/main" id="{236414CE-E807-5B9B-5838-8F98E9BACC3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050900" y="6284350"/>
            <a:ext cx="673100" cy="365125"/>
          </a:xfrm>
        </p:spPr>
        <p:txBody>
          <a:bodyPr/>
          <a:lstStyle/>
          <a:p>
            <a:fld id="{E30AF5A0-43BB-4336-8627-9123B9144D80}" type="slidenum">
              <a:rPr lang="pl-PL" noProof="0" smtClean="0"/>
              <a:pPr/>
              <a:t>6</a:t>
            </a:fld>
            <a:endParaRPr lang="pl-PL" noProof="0" dirty="0"/>
          </a:p>
        </p:txBody>
      </p:sp>
      <p:pic>
        <p:nvPicPr>
          <p:cNvPr id="2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8C4638B6-D3B9-1A28-C7D8-A51F67E7F8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43467" y="315309"/>
            <a:ext cx="477620" cy="47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36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Obraz zawierający Ludzka twarz, osoba, ubrania, Akcesoria modowe&#10;&#10;Opis wygenerowany automatycznie">
            <a:extLst>
              <a:ext uri="{FF2B5EF4-FFF2-40B4-BE49-F238E27FC236}">
                <a16:creationId xmlns:a16="http://schemas.microsoft.com/office/drawing/2014/main" id="{04722996-C3CD-D160-6B68-7F503FF3ECE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noFill/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4ADB6333-0C4A-1D0D-3C19-B7677F6E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736" y="1228284"/>
            <a:ext cx="3991915" cy="2334828"/>
          </a:xfrm>
        </p:spPr>
        <p:txBody>
          <a:bodyPr/>
          <a:lstStyle/>
          <a:p>
            <a:pPr algn="l"/>
            <a:r>
              <a:rPr lang="pl-PL" dirty="0">
                <a:cs typeface="Arial" panose="020B0604020202020204" pitchFamily="34" charset="0"/>
              </a:rPr>
              <a:t>KĄPIELE W FONTANNACH MOGĄ BYĆ RÓWNIEŻ PRZYCZYNĄ URAZÓW. </a:t>
            </a:r>
            <a:endParaRPr lang="en-US" dirty="0"/>
          </a:p>
        </p:txBody>
      </p:sp>
      <p:sp>
        <p:nvSpPr>
          <p:cNvPr id="13" name="Subtitle 3">
            <a:extLst>
              <a:ext uri="{FF2B5EF4-FFF2-40B4-BE49-F238E27FC236}">
                <a16:creationId xmlns:a16="http://schemas.microsoft.com/office/drawing/2014/main" id="{F715A835-AEB6-6C1C-9BE3-6AA3F2FA07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45352" y="1621536"/>
            <a:ext cx="3877978" cy="36961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Mokre obrzeża, płyty,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na które wylewa się woda </a:t>
            </a:r>
            <a:br>
              <a:rPr lang="pl-PL" sz="2800" dirty="0">
                <a:latin typeface="+mj-lt"/>
                <a:cs typeface="Arial" panose="020B0604020202020204" pitchFamily="34" charset="0"/>
              </a:rPr>
            </a:br>
            <a:r>
              <a:rPr lang="pl-PL" sz="2800" dirty="0">
                <a:latin typeface="+mj-lt"/>
                <a:cs typeface="Arial" panose="020B0604020202020204" pitchFamily="34" charset="0"/>
              </a:rPr>
              <a:t>są śliskie, co może grozić poślizgnięciem, upadkiem, urazem głowy czy skaleczeniem. </a:t>
            </a:r>
          </a:p>
          <a:p>
            <a:pPr marL="0" indent="0">
              <a:buNone/>
            </a:pPr>
            <a:r>
              <a:rPr lang="pl-PL" sz="2800" dirty="0">
                <a:latin typeface="+mj-lt"/>
                <a:cs typeface="Arial" panose="020B0604020202020204" pitchFamily="34" charset="0"/>
              </a:rPr>
              <a:t>Otwarta rana jest łatwym miejscem przedostania się bakterii czy wirusów.</a:t>
            </a:r>
          </a:p>
          <a:p>
            <a:endParaRPr lang="en-US" dirty="0"/>
          </a:p>
        </p:txBody>
      </p:sp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EDE918EE-276F-C7B3-BC86-C50CCA63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spcAft>
                  <a:spcPts val="600"/>
                </a:spcAft>
              </a:pPr>
              <a:t>7</a:t>
            </a:fld>
            <a:endParaRPr lang="pl-PL" noProof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DC5470C7-3123-3191-786B-A01CFD15F2AE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  <p:pic>
        <p:nvPicPr>
          <p:cNvPr id="10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121F37E9-14C1-AD22-322D-33C2EF902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45428" y="248370"/>
            <a:ext cx="467108" cy="4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BF738D02-FB2C-38C5-5916-F72DB1684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212699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dirty="0"/>
              <a:t>Bezpiecznie można korzystać z miejsc </a:t>
            </a:r>
            <a:br>
              <a:rPr lang="pl-PL" sz="2800" dirty="0"/>
            </a:br>
            <a:r>
              <a:rPr lang="pl-PL" sz="2800" dirty="0"/>
              <a:t>przeznaczonych do kąpieli, </a:t>
            </a:r>
            <a:br>
              <a:rPr lang="pl-PL" sz="2800" dirty="0"/>
            </a:br>
            <a:r>
              <a:rPr lang="pl-PL" sz="2800" dirty="0"/>
              <a:t>w których woda jest badana, </a:t>
            </a:r>
            <a:br>
              <a:rPr lang="pl-PL" sz="2800" dirty="0"/>
            </a:br>
            <a:r>
              <a:rPr lang="pl-PL" sz="2800" dirty="0"/>
              <a:t>takich jak: 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0548B85C-90AC-ECDF-0396-A964F2E9D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975211"/>
            <a:ext cx="3540253" cy="269928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baseny kryte i odkryte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k</a:t>
            </a:r>
            <a:r>
              <a:rPr lang="pl-PL" sz="2800" dirty="0">
                <a:effectLst/>
                <a:latin typeface="+mj-lt"/>
              </a:rPr>
              <a:t>ąpieliska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m</a:t>
            </a:r>
            <a:r>
              <a:rPr lang="pl-PL" sz="2800" dirty="0">
                <a:effectLst/>
                <a:latin typeface="+mj-lt"/>
              </a:rPr>
              <a:t>iejsca okazjonalnie wykorzystywane do kąpieli</a:t>
            </a:r>
          </a:p>
          <a:p>
            <a:pPr>
              <a:spcBef>
                <a:spcPts val="0"/>
              </a:spcBef>
            </a:pPr>
            <a:r>
              <a:rPr lang="pl-PL" sz="2800" dirty="0">
                <a:latin typeface="+mj-lt"/>
              </a:rPr>
              <a:t>w</a:t>
            </a:r>
            <a:r>
              <a:rPr lang="pl-PL" sz="2800" dirty="0">
                <a:effectLst/>
                <a:latin typeface="+mj-lt"/>
              </a:rPr>
              <a:t>odne place zabaw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A795D90-45C2-B0F5-F284-52D505212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A2AE2B76-F97F-4BE2-8670-72276A5F21A5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pl-PL" noProof="0"/>
          </a:p>
        </p:txBody>
      </p:sp>
      <p:pic>
        <p:nvPicPr>
          <p:cNvPr id="16" name="Symbol zastępczy zawartości 15" descr="Dziecko podwodne">
            <a:extLst>
              <a:ext uri="{FF2B5EF4-FFF2-40B4-BE49-F238E27FC236}">
                <a16:creationId xmlns:a16="http://schemas.microsoft.com/office/drawing/2014/main" id="{E67F1A88-55B2-7F41-609C-8CE235822E3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35024" y="2197485"/>
            <a:ext cx="2164461" cy="3817938"/>
          </a:xfrm>
          <a:noFill/>
        </p:spPr>
      </p:pic>
      <p:pic>
        <p:nvPicPr>
          <p:cNvPr id="18" name="Symbol zastępczy zawartości 17" descr="Osoba dorosła i dziecko z toyżawcą">
            <a:extLst>
              <a:ext uri="{FF2B5EF4-FFF2-40B4-BE49-F238E27FC236}">
                <a16:creationId xmlns:a16="http://schemas.microsoft.com/office/drawing/2014/main" id="{EFEAAC6D-91A3-EF12-4709-BC0E3189B526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41501" y="1520031"/>
            <a:ext cx="2164461" cy="3817938"/>
          </a:xfrm>
        </p:spPr>
      </p:pic>
      <p:pic>
        <p:nvPicPr>
          <p:cNvPr id="24" name="Symbol zastępczy obrazu 23" descr="Chłopczyk bawiący się w falach morskich">
            <a:extLst>
              <a:ext uri="{FF2B5EF4-FFF2-40B4-BE49-F238E27FC236}">
                <a16:creationId xmlns:a16="http://schemas.microsoft.com/office/drawing/2014/main" id="{66047ABC-72B9-F624-84DC-9704D8A1E80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41155" y="909637"/>
            <a:ext cx="2164461" cy="3817938"/>
          </a:xfrm>
        </p:spPr>
      </p:pic>
      <p:sp>
        <p:nvSpPr>
          <p:cNvPr id="6" name="Symbol zastępczy daty 5" hidden="1">
            <a:extLst>
              <a:ext uri="{FF2B5EF4-FFF2-40B4-BE49-F238E27FC236}">
                <a16:creationId xmlns:a16="http://schemas.microsoft.com/office/drawing/2014/main" id="{3EB2D1A3-84C5-C6BE-D79D-A163A85D0E18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9599613" y="6356350"/>
            <a:ext cx="2592387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r>
              <a:rPr lang="pl-PL" noProof="0"/>
              <a:t>20XX-02-11</a:t>
            </a: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A92C1C94-EF07-4D85-4FCC-778750674C4A}"/>
              </a:ext>
            </a:extLst>
          </p:cNvPr>
          <p:cNvSpPr txBox="1"/>
          <p:nvPr/>
        </p:nvSpPr>
        <p:spPr>
          <a:xfrm>
            <a:off x="6817057" y="5401033"/>
            <a:ext cx="6605476" cy="72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Szukając ochłody w upalne dni wybierajmy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kurtyny wodne.</a:t>
            </a:r>
          </a:p>
        </p:txBody>
      </p:sp>
      <p:pic>
        <p:nvPicPr>
          <p:cNvPr id="29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FCF14093-BE82-8883-1655-000005DD22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919012" y="207381"/>
            <a:ext cx="472888" cy="472888"/>
          </a:xfrm>
          <a:prstGeom prst="rect">
            <a:avLst/>
          </a:prstGeom>
        </p:spPr>
      </p:pic>
      <p:sp>
        <p:nvSpPr>
          <p:cNvPr id="31" name="Symbol zastępczy stopki 8">
            <a:extLst>
              <a:ext uri="{FF2B5EF4-FFF2-40B4-BE49-F238E27FC236}">
                <a16:creationId xmlns:a16="http://schemas.microsoft.com/office/drawing/2014/main" id="{0B3A4C24-41EE-B3BA-805E-6DBBB3F945A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251653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40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>
            <a:extLst>
              <a:ext uri="{FF2B5EF4-FFF2-40B4-BE49-F238E27FC236}">
                <a16:creationId xmlns:a16="http://schemas.microsoft.com/office/drawing/2014/main" id="{28F719D1-1B8B-9E49-4E90-A1E20A8A2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500"/>
              <a:t>Za złamanie zakazu kąpieli</a:t>
            </a:r>
            <a:br>
              <a:rPr lang="pl-PL" sz="2500"/>
            </a:br>
            <a:r>
              <a:rPr lang="pl-PL" sz="2500"/>
              <a:t>w fontannie może grozić mandat</a:t>
            </a:r>
            <a:br>
              <a:rPr lang="pl-PL" sz="2500"/>
            </a:br>
            <a:endParaRPr lang="pl-PL" sz="2500"/>
          </a:p>
        </p:txBody>
      </p:sp>
      <p:pic>
        <p:nvPicPr>
          <p:cNvPr id="15" name="Symbol zastępczy zawartości 14" descr="Obraz zawierający Słuchawki, przewód, Materiały biurowe, w pomieszczeniu&#10;&#10;Opis wygenerowany automatycznie">
            <a:extLst>
              <a:ext uri="{FF2B5EF4-FFF2-40B4-BE49-F238E27FC236}">
                <a16:creationId xmlns:a16="http://schemas.microsoft.com/office/drawing/2014/main" id="{282F6C2B-C4D9-D59E-54CC-53226D260FC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-1" y="1"/>
            <a:ext cx="4876799" cy="6858000"/>
          </a:xfrm>
          <a:prstGeom prst="rect">
            <a:avLst/>
          </a:prstGeom>
          <a:noFill/>
        </p:spPr>
      </p:pic>
      <p:pic>
        <p:nvPicPr>
          <p:cNvPr id="17" name="Symbol zastępczy zawartości 16" descr="Obraz zawierający tekst, zrzut ekranu, numer, diagram&#10;&#10;Opis wygenerowany automatycznie">
            <a:extLst>
              <a:ext uri="{FF2B5EF4-FFF2-40B4-BE49-F238E27FC236}">
                <a16:creationId xmlns:a16="http://schemas.microsoft.com/office/drawing/2014/main" id="{78102A50-00D5-9179-1965-B51DD291EB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46539" y="1876567"/>
            <a:ext cx="4925697" cy="3439970"/>
          </a:xfrm>
        </p:spPr>
      </p:pic>
      <p:sp>
        <p:nvSpPr>
          <p:cNvPr id="22" name="Date Placeholder 5">
            <a:extLst>
              <a:ext uri="{FF2B5EF4-FFF2-40B4-BE49-F238E27FC236}">
                <a16:creationId xmlns:a16="http://schemas.microsoft.com/office/drawing/2014/main" id="{5428D0AC-6576-B218-6CBE-6FC8DF5633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endParaRPr lang="pl-PL" noProof="0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713D676-9ADC-40AB-8102-F38E06F00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E30AF5A0-43BB-4336-8627-9123B9144D80}" type="slidenum">
              <a:rPr lang="pl-PL" noProof="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pl-PL" noProof="0"/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45151841-07D8-4EA5-D437-6F9F820F61E6}"/>
              </a:ext>
            </a:extLst>
          </p:cNvPr>
          <p:cNvSpPr txBox="1"/>
          <p:nvPr/>
        </p:nvSpPr>
        <p:spPr>
          <a:xfrm>
            <a:off x="5604846" y="5195535"/>
            <a:ext cx="6094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Rozporządzenie Prezesa Rady Ministrów z dnia 22 lutego 2002 r. w sprawie nakładania grzywien w drodze mandatu karnego. (Dz. U. 2017 poz. 613 z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późn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i="1" dirty="0" err="1">
                <a:latin typeface="Arial" panose="020B0604020202020204" pitchFamily="34" charset="0"/>
                <a:cs typeface="Arial" panose="020B0604020202020204" pitchFamily="34" charset="0"/>
              </a:rPr>
              <a:t>zm</a:t>
            </a:r>
            <a:r>
              <a:rPr lang="pl-PL" sz="18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1" name="Nagrany dźwięk">
            <a:hlinkClick r:id="" action="ppaction://media"/>
            <a:extLst>
              <a:ext uri="{FF2B5EF4-FFF2-40B4-BE49-F238E27FC236}">
                <a16:creationId xmlns:a16="http://schemas.microsoft.com/office/drawing/2014/main" id="{9E8427B9-49D8-0AC8-2714-6356A0A28A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01453" y="227195"/>
            <a:ext cx="444846" cy="444846"/>
          </a:xfrm>
          <a:prstGeom prst="rect">
            <a:avLst/>
          </a:prstGeom>
        </p:spPr>
      </p:pic>
      <p:sp>
        <p:nvSpPr>
          <p:cNvPr id="23" name="Symbol zastępczy stopki 8">
            <a:extLst>
              <a:ext uri="{FF2B5EF4-FFF2-40B4-BE49-F238E27FC236}">
                <a16:creationId xmlns:a16="http://schemas.microsoft.com/office/drawing/2014/main" id="{E70D3889-9A16-F2D1-C421-B27F659E93C1}"/>
              </a:ext>
            </a:extLst>
          </p:cNvPr>
          <p:cNvSpPr txBox="1">
            <a:spLocks/>
          </p:cNvSpPr>
          <p:nvPr/>
        </p:nvSpPr>
        <p:spPr>
          <a:xfrm>
            <a:off x="538416" y="6302638"/>
            <a:ext cx="4538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pl-pl"/>
            </a:defPPr>
            <a:lvl1pPr marL="0" algn="l" defTabSz="914400" rtl="0" eaLnBrk="1" latinLnBrk="0" hangingPunct="1">
              <a:defRPr sz="105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800" dirty="0">
                <a:solidFill>
                  <a:schemeClr val="bg1">
                    <a:lumMod val="65000"/>
                  </a:schemeClr>
                </a:solidFill>
              </a:rPr>
              <a:t>© Wojewódzka Stacja Sanitarno-Epidemiologiczna w Warszawie</a:t>
            </a:r>
          </a:p>
        </p:txBody>
      </p:sp>
    </p:spTree>
    <p:extLst>
      <p:ext uri="{BB962C8B-B14F-4D97-AF65-F5344CB8AC3E}">
        <p14:creationId xmlns:p14="http://schemas.microsoft.com/office/powerpoint/2010/main" val="1008415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3000">
        <p14:reveal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424</TotalTime>
  <Words>356</Words>
  <Application>Microsoft Office PowerPoint</Application>
  <PresentationFormat>Panoramiczny</PresentationFormat>
  <Paragraphs>60</Paragraphs>
  <Slides>10</Slides>
  <Notes>4</Notes>
  <HiddenSlides>0</HiddenSlides>
  <MMClips>10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Arial Rounded MT Bold</vt:lpstr>
      <vt:lpstr>Calibri</vt:lpstr>
      <vt:lpstr>Calisto MT</vt:lpstr>
      <vt:lpstr>Times New Roman</vt:lpstr>
      <vt:lpstr>Univers Condensed</vt:lpstr>
      <vt:lpstr>ChronicleVTI</vt:lpstr>
      <vt:lpstr>Fontanny podziwiajmy  z daleka</vt:lpstr>
      <vt:lpstr>Nie nadaje się  do kąpieli ani do picia.</vt:lpstr>
      <vt:lpstr>Prezentacja programu PowerPoint</vt:lpstr>
      <vt:lpstr>Znajdować się w niej mogą:</vt:lpstr>
      <vt:lpstr>A także:</vt:lpstr>
      <vt:lpstr>Kąpiel w fontannie może powodować:</vt:lpstr>
      <vt:lpstr>KĄPIELE W FONTANNACH MOGĄ BYĆ RÓWNIEŻ PRZYCZYNĄ URAZÓW. </vt:lpstr>
      <vt:lpstr>Bezpiecznie można korzystać z miejsc  przeznaczonych do kąpieli,  w których woda jest badana,  takich jak: </vt:lpstr>
      <vt:lpstr>Za złamanie zakazu kąpieli w fontannie może grozić mandat </vt:lpstr>
      <vt:lpstr>Dziękujemy!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Fontanny podziwiajmy  z daleka</dc:title>
  <dc:creator>WSSE Warszawa - Iwona Sobiechowska-Żołna</dc:creator>
  <cp:lastModifiedBy>Mariola Garbacz-Remfeld</cp:lastModifiedBy>
  <cp:revision>10</cp:revision>
  <dcterms:created xsi:type="dcterms:W3CDTF">2023-08-07T10:17:36Z</dcterms:created>
  <dcterms:modified xsi:type="dcterms:W3CDTF">2023-08-18T06:05:50Z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