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335" r:id="rId3"/>
    <p:sldId id="349" r:id="rId4"/>
    <p:sldId id="350" r:id="rId5"/>
    <p:sldId id="353" r:id="rId6"/>
    <p:sldId id="354" r:id="rId7"/>
    <p:sldId id="355" r:id="rId8"/>
    <p:sldId id="356" r:id="rId9"/>
    <p:sldId id="357" r:id="rId10"/>
    <p:sldId id="359" r:id="rId11"/>
    <p:sldId id="360" r:id="rId12"/>
    <p:sldId id="361" r:id="rId13"/>
    <p:sldId id="336" r:id="rId14"/>
    <p:sldId id="351" r:id="rId15"/>
    <p:sldId id="363" r:id="rId16"/>
    <p:sldId id="365" r:id="rId17"/>
    <p:sldId id="338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chemeClr val="tx1"/>
                </a:solidFill>
                <a:latin typeface="Garamond" panose="02020404030301010803" pitchFamily="18" charset="0"/>
              </a:rPr>
              <a:t>NARADA </a:t>
            </a:r>
            <a:br>
              <a:rPr lang="pl-PL" sz="32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pl-PL" sz="3200" b="1" dirty="0">
                <a:solidFill>
                  <a:schemeClr val="tx1"/>
                </a:solidFill>
                <a:latin typeface="Garamond" panose="02020404030301010803" pitchFamily="18" charset="0"/>
              </a:rPr>
              <a:t>ze ŚRODOWISKOWYMI DOMAMI SAMOPOMOCY WOJEWÓDZTWA WARMIŃSKO-MAZURSKIEGO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5580D2E-33AD-48BB-9BF9-963F89892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  <a:t>WARMIŃSKO-MAZURSKI URZĄD WOJEWÓDZKI </a:t>
            </a:r>
            <a:b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  <a:t>W OLSZTYNIE </a:t>
            </a:r>
            <a:b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pl-PL" sz="5400" dirty="0">
              <a:solidFill>
                <a:schemeClr val="tx1"/>
              </a:solidFill>
            </a:endParaRPr>
          </a:p>
          <a:p>
            <a:pPr algn="ctr"/>
            <a: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  <a:t>Olsztyn, 9 listopada 2022 r. </a:t>
            </a:r>
          </a:p>
        </p:txBody>
      </p:sp>
      <p:pic>
        <p:nvPicPr>
          <p:cNvPr id="4" name="Obraz 4"/>
          <p:cNvPicPr/>
          <p:nvPr/>
        </p:nvPicPr>
        <p:blipFill>
          <a:blip r:embed="rId2"/>
          <a:stretch/>
        </p:blipFill>
        <p:spPr>
          <a:xfrm>
            <a:off x="367338" y="90616"/>
            <a:ext cx="5328000" cy="1781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7064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CD15926C-24E3-4930-50D7-5BC17D03B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Poszerzenie wachlarzu usług dodatkowych dla osób ze sprzężeniem-ujednolicenie zapisów                           i wytycznych.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b="1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Rozporządzenie w sprawie środowiskowych domów samopomocy wyraźnie określa jakie usługi (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§ 14 )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dla kogo (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§ 3)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winny być one świadczone.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chwilę obecną nie posiadamy informacji o ewentualnych pracach w Ministerstwie Rodziny i Polityki Społecznej nad zmianami do rozporządzenia w powyższym zakresie. 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DCDCA6DD-B6FF-A5AE-7343-D5BF44DE8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1002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E47B9247-430F-AC19-2D9C-594F94D42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Czy pracownicy ŚDS mogą szkolić się w tematyce związanej z niepełnosprawnością sprzężoną                     w ramach dotacji przeznaczonej dla osób z niepełnosprawnością sprzężoną?</a:t>
            </a:r>
          </a:p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Rozporządzenie w sprawie środowiskowych domów samopomocy przewiduje, że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kierownik domu lub upoważniony przez niego pracownik organizuje, co najmniej raz na 6 miesięcy, zajęcia i szkolenie dla pracowników w zakresie tematycznym wynikającym ze zgłoszonych przez nich potrzeb, związanych                           z funkcjonowaniem domu (§ 23 ust. 1).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9E47BD08-4A56-EDB4-B1DF-C3857B11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7255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DFE42BE2-2FA5-4704-D4FA-8B6EB7C0A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591056"/>
            <a:ext cx="9877777" cy="453510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       Ponadto zgodnie z naszym pismem nr PS-I.946.18.56.2017 z dnia 26 października 2017 roku przesłanym do jednostek samorządu terytorialnego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funkcjonujących na terenie województwa warmińsko-mazurskiego „ (…) zwiększone dotacje należy przeznaczyć na </a:t>
            </a:r>
            <a:r>
              <a:rPr lang="pl-PL" sz="1800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zabezpieczenie zwiększonych potrzeb opiekuńczych uczestników ze spektrum autyzmu i niepełnosprawnością sprzężoną, na których przysługuje podwyższona dotacja, zakup dodatkowych usług,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lub zatrudnienie dodatkowych pracowników albo zakup wyposażenia lub sprzętu niezbędnego do pracy z takimi uczestnikami. 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Zatem jeżeli pracownicy zgłoszą chęć udziału w takim szkoleniu, a jednostka wspiera osoby z niepełnosprawnością sprzężoną to realizacja szkolenia jest zasadna. W takim wypadku środki na szkolenie mogą zostać rozdysponowane z „Programu za Życiem”. </a:t>
            </a: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WAŻNE!!!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Jeżeli w ŚDS określono, że uczestnikami z niepełnosprawnościami sprzężonymi zajmują się konkretni pracownicy, to w szkoleniach opłaconych z „Programu za Życiem”, mogą wziąć udział tylko oni.</a:t>
            </a:r>
            <a:endParaRPr lang="pl-PL" sz="1800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82669544-26D8-C63E-4ABB-29965462A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9020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243A0462-573E-8C41-3ABE-C5D8D09E8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2219417"/>
            <a:ext cx="9877777" cy="3906746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Czy osoba prowadząca treningi pokarmowe/trening kulinarny z uczestnikami Środowiskowego Domu Samopomocy musi posiadać badania </a:t>
            </a:r>
            <a:r>
              <a:rPr lang="pl-PL" sz="1800" b="1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sanepidowskie</a:t>
            </a: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pl-PL" sz="1800" b="1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      Rozporządzenie Ministra Pracy i Polityki Społecznej w sprawie środowiskowych domów samopomocy określa standardy usług świadczonych przez środowiskowe domy samopomocy.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Standardy te obejmują między innymi organizowanie przez dom </a:t>
            </a:r>
            <a:r>
              <a:rPr lang="pl-PL" sz="1800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treningów kulinarnych,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a dla uczestników skierowanych na pobyt całodobowy – całodobowe wyżywienie w formie posiłków lub produktów żywnościowych do przygotowania posiłków przez uczestnika (§ 14 pkt 1 i 9 ww. rozporządzenia).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 celu realizacji powyższych usług dom powinien zapewnić wydzielone pomieszczenie kuchenne                  z niezbędnymi urządzeniami i sprzętem gospodarstwa domowego, pełniące funkcję pracowni kulinarnej               (§18 pkt 5 lit. d).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32740A02-4C41-0371-6B81-7277A8662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017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F18FB0A7-58ED-D103-FA04-0EDAA3629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444" y="2201662"/>
            <a:ext cx="10126134" cy="40044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obowiązujących przepisów nie wynika wprost czy osoba prowadząca trening kulinarny powinna posiadać badania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sanepidowskie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związku z tym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tut. Wydział,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wystąpi z zapytaniem do Wojewódzkiej Stacji Sanitarno – Epidemiologicznej                          i z chwilą otrzymania odpowiedzi poinformuje wszystkich dyrektorów/kierowników Środowiskowych Domów Samopomocy. Zapytanie zostanie rozszerzone o uczestników zajęć kulinarnych</a:t>
            </a:r>
            <a:r>
              <a:rPr lang="pl-P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795D998A-FF5B-8949-B699-4DDC9B4AA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0708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67958E69-D3EB-C8DC-4124-A84606E37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Czy osoba asystująca podawanie leków powinna mieć odpowiednie kwalifikacje, jeśli tak to jakie?</a:t>
            </a:r>
          </a:p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godnie z rozporządzeniem w sprawie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dopuszcza się zatrudnienie pracowników realizujących świadczenia zdrowotne w szczególności rehabilitacyjne i w zakresie opieki pielęgniarskiej, </a:t>
            </a:r>
            <a:r>
              <a:rPr lang="pl-PL" sz="1800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jeżeli potrzeby uczestników wskazują na konieczność codziennego świadczenia tych usług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W zależności od tego jakie są potrzeby uczestników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powinien odpowiednio dostosować zakres świadczonych usług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1934A863-A104-22DC-4DDF-60D8887F2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9022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43E3E4D9-72E6-7845-88B5-4E023705A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2423604"/>
            <a:ext cx="9877777" cy="370255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Trening lekowy nie polega na podawaniu uczestnikom leków, a wyrobieniu u nich nawyku systematycznego przyjmowania leków zgodnie z zaleceniami lekarskimi, jest treningiem umiejętności społecznych. Podczas treningu uczestnicy ŚDS nabywają i pogłębiają zasady prawidłowego przyjmowania zleconych leków, ćwiczą systematyczność oraz samodzielność w przyjmowaniu leków. Uzyskują również świadomość konieczności                        i zasadności przestrzegania czasu oraz dawki leku. Jeśli kwestia leków ogranicza się tylko do pomocy                               w przyjmowaniu leków przez uczestnika np. przypomnienie o godzinie </a:t>
            </a:r>
            <a:r>
              <a:rPr lang="pl-PL" sz="180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przyjęcia leku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nie ma potrzeby, aby pracownik, który w tym uczestniczy posiadał odpowiednie kwalifikacje.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Niemniej jednak, 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powyższej kwestii tut. Wydział wystąpi z zapytaniem do Ministerstwa Rodziny                              i Polityki Społecznej i z chwilą otrzymania odpowiedzi poinformuje wszystkich dyrektorów/kierowników Środowiskowych Domów Samopomocy.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008308D3-9978-3CEE-933F-CCE5EBA84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0769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A7AC7E5F-FEA1-9FB2-7B4F-338A36B67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2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Dziękuję za uwagę</a:t>
            </a:r>
          </a:p>
          <a:p>
            <a:pPr marL="0" indent="0" algn="ctr">
              <a:buNone/>
            </a:pPr>
            <a:endParaRPr lang="pl-PL" sz="2600" dirty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endParaRPr lang="pl-PL" sz="23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Sporządzili: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Pracownicy Oddziału Nadzoru i Kontroli w Pomocy Społecznej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oraz Oddziału Spraw Społecznych delegatura w Elblągu 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Warmińsko-Mazurskiego Urzędu Wojewódzkiego 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w Olsztynie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D1FBF96A-733D-E07A-06C4-00BE65894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1980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2460A168-C80A-579C-4B2A-2B615A064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</a:rPr>
              <a:t>PYTANIA I ODPOWIEDZI DOTYCZĄCE FUNKCJONOWANIA ŚRODOWISKOWYCH DOMÓW SAMOPOMOCY 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BB7E9C3D-5B44-913A-4F6F-B91D972C7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7674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F999FBF5-C3FB-19B3-F999-1DA99000A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917577"/>
            <a:ext cx="9877777" cy="420858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Czy Środowiskowe Domy Samopomocy mogą organizować wycieczki kilkudniowe w sytuacji kiedy pozyskają na ten cel środki z zewnątrz?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Doprecyzowanie znaczenia wycieczka "lokalna"- zakres terytorialny.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      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W związku z wątpliwościami dotyczącymi organizowania przez Środowiskowe Domy Samopomocy kilkudniowych wyjazdów integracyjno-rekreacyjnych dla uczestników środowiskowych domów samopomocy, pismem z dnia 1 września 2022 r. znak  PS-IV.021.31.2022 r. skierowanym do dyrektorów/ kierowników Środowiskowych Domów Samopomocy, Wojewoda  Warmińsko – Mazurski poinformował, iż w roku 2023 będą mogły być zorganizowane wyłącznie krótkie wyjazdy, w najbliższej okolicy.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rgbClr val="000000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52F18E85-A06D-897C-D8F9-4AF7D72F3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054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D76486CD-D813-240F-9CEB-2B683BFB5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Krótkie wyjazdy będą mogły zostać zorganizowane wyłącznie pod warunkiem, że zabezpieczone będą finansowo podstawowe potrzeby jednostki i koszty wyjazdu nie będą powodowały konieczności wnioskowania do Wojewody o przyznanie dodatkowej dotacji na bieżącą działalność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Ponadto 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otrzeba wyjazdu będzie musiała zostać umotywowana w sposób niepozostawiający wątpliwości, co do jego zasadności, w odniesieniu do indywidualnych planów postępowania wspierająco-aktywizującego uczestników.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Organizacje wycieczek „lokalnych”, winny odbywać się w bliskiej odległości stacjonowania jednostki ŚDS (np. w ramach integracji ŚDS-ów, udziału w spotkaniach 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towarzyskich i kulturalnych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itp.)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WAŻNE!!!</a:t>
            </a:r>
            <a:r>
              <a:rPr lang="pl-PL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uczestników, którzy nie wezmą udziału w wyjeździe – muszą mieć oni zapewnioną opiekę i możliwość realizacji zajęć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l-PL" sz="1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9E7F7786-96B2-3C26-1C07-A92D9E0BB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9296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8DADCA77-4918-1E47-A694-13AA7A100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182" y="2373626"/>
            <a:ext cx="9877777" cy="3450696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l-PL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Czy do wskaźnika zatrudnienia pracowników ZW-A wliczane są również miejsca całodobowego pobytu?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wskaźnika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zatrudnienia pracowników zespołu wspierająco-aktywizującego nie wlicza się miejsc całodobowego pobytu.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Wskaźnik zatrudnienia liczony jest w odniesieniu do statutowej liczby miejsc dziennych w ŚDS. 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998B0260-C442-3C47-A24A-55694DD17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535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7E6CD48D-07AA-5363-8255-8AC85D35E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4. Czy zapewniając gorący posiłek w ramach treningu kulinarnego przygotowywanego przez uczestników w pracowni kulinarnej, zobligowani jesteśmy do uwzględniania diety uczestników? (np. dieta bezmleczna, bezglutenowa, cukrzycowa i inne). </a:t>
            </a:r>
            <a:endParaRPr lang="pl-PL" sz="1800" b="1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Zgodnie z § 15 rozporządzenia w sprawie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, Dom umożliwia uczestnikom skierowanym na pobyt dzienny spożywanie gorącego posiłku, przyznanego w ramach zadania własnego gminy, o którym mowa w art. 17                      ust. 1 pkt 3 i 14 ustawy o pomocy społecznej lub w ramach treningu kulinarnego. W przypadku braku możliwości zapewnienia posiłku w sposób, o którym mowa w ust. 1, dopuszcza się możliwość zakupu gorącego posiłku dla uczestników.</a:t>
            </a:r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0AB09B33-44F5-D2B6-9EAD-3BDBABEF6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069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1D7E7372-FF78-B21A-9C82-8413B61C2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Powyższy przepis nie wskazuje wprost czy przygotowując gorący posiłek uczestnikom należy uwzględniać diety.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Niemniej jednak kontrolerzy tut. Wydziału stoją na stanowisku, iż to dyrektor/kierownik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 rozeznaniu potrzeb uczestników w tym zakresie, powinien zadecydować, na podstawie posiadanej dokumentacji, czy powyższe jest zasadne i konieczne, mając na uwadze konieczność wypełnienia przepisów rozporządzenia w sprawie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także dbałość o zdrowie uczestników (niezastosowanie diety może prowadzić do poważnego uszczerbku na zdrowiu). 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83CC5BD2-394C-EA92-F88A-9441F10A2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5542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A34AC221-EC98-3CB6-56A9-3637E3EEE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5. Umożliwienie korzystania w określonych przypadkach, sytuacyjnie (zamówienia publiczne - przetargi) ze wsparcia specjalistów z danej dziedziny- prawnik, prowadzący zamówienia publiczne. Ułatwi to pracę, da pewność co do prawidłowości przeprowadzonej procedury, tym samym zniweluje błędy i ryzyko naruszenia przepisów prawa. Umowa zlecenie, o dzieło.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6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Przepis § 10 ust. 1 rozporządzenia w sprawie środowiskowych domów samopomocy wyraźnie wskazuje, jakie osoby zatrudnia się w domu.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6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Zgodnie z  rozdziałem V § 7 wytycznych dotyczących zasad i sposobu realizacji zadania z zakresu administracji rządowej  w województwie warmińsko-mazurskim z dotacji Wojewody (…) może być finansowane wynagrodzenie pracowników zatrudnionych wyłącznie do realizacji usług, o których mowa w rozporządzeniu oraz wynagrodzenie pracowników administracyjnych i obsługi.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FB2B62A-E3B8-79EF-A0DA-F194E409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5076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CEFF39B1-5E6B-8FB0-0704-2136D472F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757779"/>
            <a:ext cx="9877777" cy="4368384"/>
          </a:xfrm>
        </p:spPr>
        <p:txBody>
          <a:bodyPr>
            <a:normAutofit/>
          </a:bodyPr>
          <a:lstStyle/>
          <a:p>
            <a:pPr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Rozporządzenie w sprawie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nie przewiduje możliwości korzystania z usług prawniczych. To kierownik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odpowiada za organizację i funkcjonowanie jednostki. Oznacza to, że ewentualne zatrudnienie prawnika może pełnić jedynie funkcję wspomagającą kierownika jednostki w wypełnianiu przez niego zadań związanych z zarządzaniem placówką, w szczególności niestandardowych i skomplikowanych. 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W związku z powyższym, jeżeli w ocenie kierownika skorzystanie z usług prawniczych jest konieczne, należy je bezwzględnie udokumentować i uzasadnić oraz </a:t>
            </a: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uzyskać zgodę Wojewody Warmińsko – Mazurskiego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. Zgoda taka powinna być uzyskana przed ewentualnym zatrudnieniem radcy prawnego.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Ponadto Środowiskowe Domy Samopomocy są jednostkami organizacyjnymi prowadzonymi przez gminę lub powiat, lub w ramach zlecenia zadania. Gminy lub powiaty zatrudniają prawników i osoby na stanowiskach ds. zamówień publicznych. Zatem usługi prawnicze oraz udzielanie zamówień publicznych powinno leżeć w gestii samorządu terytorialnego, który prowadzi lub zleca prowadzenie ŚDS.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pl-P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4C9E20F2-E879-639E-BF55-CA00F21C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635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2119</TotalTime>
  <Words>1422</Words>
  <Application>Microsoft Office PowerPoint</Application>
  <PresentationFormat>Panoramiczny</PresentationFormat>
  <Paragraphs>66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3" baseType="lpstr">
      <vt:lpstr>Calibri</vt:lpstr>
      <vt:lpstr>Candara</vt:lpstr>
      <vt:lpstr>Garamond</vt:lpstr>
      <vt:lpstr>Symbol</vt:lpstr>
      <vt:lpstr>Wingdings</vt:lpstr>
      <vt:lpstr>Kształt fali</vt:lpstr>
      <vt:lpstr>NARADA  ze ŚRODOWISKOWYMI DOMAMI SAMOPOMOCY WOJEWÓDZTWA WARMIŃSKO-MAZURSKIEGO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Ustawa  z dnia 19 lipca 2019 r.</dc:title>
  <dc:creator>Anna Wilk</dc:creator>
  <cp:lastModifiedBy>Joanna Ołoszewska</cp:lastModifiedBy>
  <cp:revision>116</cp:revision>
  <dcterms:created xsi:type="dcterms:W3CDTF">2019-08-17T09:05:30Z</dcterms:created>
  <dcterms:modified xsi:type="dcterms:W3CDTF">2022-11-08T22:04:12Z</dcterms:modified>
</cp:coreProperties>
</file>