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sldIdLst>
    <p:sldId id="256" r:id="rId2"/>
    <p:sldId id="307" r:id="rId3"/>
    <p:sldId id="308" r:id="rId4"/>
    <p:sldId id="320" r:id="rId5"/>
    <p:sldId id="300" r:id="rId6"/>
    <p:sldId id="301" r:id="rId7"/>
    <p:sldId id="315" r:id="rId8"/>
    <p:sldId id="316" r:id="rId9"/>
    <p:sldId id="317" r:id="rId10"/>
    <p:sldId id="303" r:id="rId11"/>
    <p:sldId id="313" r:id="rId12"/>
    <p:sldId id="309" r:id="rId13"/>
    <p:sldId id="319" r:id="rId14"/>
    <p:sldId id="314" r:id="rId15"/>
    <p:sldId id="318" r:id="rId16"/>
    <p:sldId id="304" r:id="rId17"/>
    <p:sldId id="305" r:id="rId18"/>
    <p:sldId id="306" r:id="rId19"/>
    <p:sldId id="298" r:id="rId20"/>
  </p:sldIdLst>
  <p:sldSz cx="18288000" cy="10287000"/>
  <p:notesSz cx="6858000" cy="9144000"/>
  <p:embeddedFontLst>
    <p:embeddedFont>
      <p:font typeface="Arial Nova" panose="020B050402020202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9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DAB3E-A2E7-4F78-BBD5-87E2167E1DEC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3FD9E-12B9-488A-8C09-68B78D5FA9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2414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53FD9E-12B9-488A-8C09-68B78D5FA95A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473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sv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-inwestycje.mz.gov.pl/" TargetMode="External"/><Relationship Id="rId5" Type="http://schemas.openxmlformats.org/officeDocument/2006/relationships/hyperlink" Target="https://www.gov.pl/web/zdrowie/fundusz-medyczny" TargetMode="External"/><Relationship Id="rId4" Type="http://schemas.openxmlformats.org/officeDocument/2006/relationships/hyperlink" Target="mailto:kontakt.fm.pediatria@mz.gov.p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10020300"/>
            <a:ext cx="18288000" cy="2124514"/>
            <a:chOff x="0" y="0"/>
            <a:chExt cx="5015509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015509" cy="812800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0" y="10020300"/>
            <a:ext cx="14667809" cy="2124515"/>
            <a:chOff x="0" y="0"/>
            <a:chExt cx="4193337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193337" cy="8128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0" y="10020299"/>
            <a:ext cx="9144000" cy="2124515"/>
            <a:chOff x="0" y="0"/>
            <a:chExt cx="3824051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3824051" cy="812800"/>
            </a:xfrm>
            <a:custGeom>
              <a:avLst/>
              <a:gdLst/>
              <a:ahLst/>
              <a:cxnLst/>
              <a:rect l="l" t="t" r="r" b="b"/>
              <a:pathLst>
                <a:path w="3824051" h="812800">
                  <a:moveTo>
                    <a:pt x="27194" y="0"/>
                  </a:moveTo>
                  <a:lnTo>
                    <a:pt x="3796857" y="0"/>
                  </a:lnTo>
                  <a:cubicBezTo>
                    <a:pt x="3811875" y="0"/>
                    <a:pt x="3824051" y="12175"/>
                    <a:pt x="3824051" y="27194"/>
                  </a:cubicBezTo>
                  <a:lnTo>
                    <a:pt x="3824051" y="785606"/>
                  </a:lnTo>
                  <a:cubicBezTo>
                    <a:pt x="3824051" y="800625"/>
                    <a:pt x="3811875" y="812800"/>
                    <a:pt x="3796857" y="812800"/>
                  </a:cubicBezTo>
                  <a:lnTo>
                    <a:pt x="27194" y="812800"/>
                  </a:lnTo>
                  <a:cubicBezTo>
                    <a:pt x="12175" y="812800"/>
                    <a:pt x="0" y="800625"/>
                    <a:pt x="0" y="785606"/>
                  </a:cubicBezTo>
                  <a:lnTo>
                    <a:pt x="0" y="27194"/>
                  </a:lnTo>
                  <a:cubicBezTo>
                    <a:pt x="0" y="12175"/>
                    <a:pt x="12175" y="0"/>
                    <a:pt x="27194" y="0"/>
                  </a:cubicBezTo>
                  <a:close/>
                </a:path>
              </a:pathLst>
            </a:custGeom>
            <a:solidFill>
              <a:srgbClr val="109A97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3824051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15179186" y="10504627"/>
            <a:ext cx="2597436" cy="1155859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34F6CF74-C64B-F89D-8921-9A39928FD085}"/>
              </a:ext>
            </a:extLst>
          </p:cNvPr>
          <p:cNvSpPr/>
          <p:nvPr/>
        </p:nvSpPr>
        <p:spPr>
          <a:xfrm>
            <a:off x="5696754" y="128099"/>
            <a:ext cx="6894487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B524A199-31D5-6FAD-5434-D3EF45E4C0CC}"/>
              </a:ext>
            </a:extLst>
          </p:cNvPr>
          <p:cNvSpPr txBox="1"/>
          <p:nvPr/>
        </p:nvSpPr>
        <p:spPr>
          <a:xfrm>
            <a:off x="3200397" y="3639311"/>
            <a:ext cx="1188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b="1" dirty="0">
                <a:solidFill>
                  <a:schemeClr val="bg1"/>
                </a:solidFill>
                <a:latin typeface="Arial Nova" panose="020B0504020202020204" pitchFamily="34" charset="0"/>
              </a:rPr>
              <a:t> </a:t>
            </a: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C214AB3D-56A6-8E74-062C-76BCD60B7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897" y="126093"/>
            <a:ext cx="3886200" cy="1754326"/>
          </a:xfrm>
          <a:prstGeom prst="rect">
            <a:avLst/>
          </a:prstGeom>
        </p:spPr>
      </p:pic>
      <p:sp>
        <p:nvSpPr>
          <p:cNvPr id="22" name="pole tekstowe 21">
            <a:extLst>
              <a:ext uri="{FF2B5EF4-FFF2-40B4-BE49-F238E27FC236}">
                <a16:creationId xmlns:a16="http://schemas.microsoft.com/office/drawing/2014/main" id="{3EF075A9-DB6F-D174-3D16-B55AD9C744AB}"/>
              </a:ext>
            </a:extLst>
          </p:cNvPr>
          <p:cNvSpPr txBox="1"/>
          <p:nvPr/>
        </p:nvSpPr>
        <p:spPr>
          <a:xfrm>
            <a:off x="1371600" y="3225004"/>
            <a:ext cx="156210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Konkurs nr FM-STI.01.PEDIATRIA.2025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" panose="020B05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NA WYBÓR WNIOSKÓW O DOFINANSOWANIE ZAKUPU SPRZĘTU MEDYCZNEGO DO DIAGNOSTYKI I LECZENIA PACJENTÓW PEDIATRYCZNYCH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3200" b="1" dirty="0">
              <a:solidFill>
                <a:prstClr val="white"/>
              </a:solidFill>
              <a:latin typeface="Arial Nova" panose="020B05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3200" b="1" i="1" dirty="0">
              <a:solidFill>
                <a:prstClr val="white"/>
              </a:solidFill>
              <a:latin typeface="Arial Nova" panose="020B05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3200" b="1" i="1" dirty="0">
              <a:solidFill>
                <a:prstClr val="white"/>
              </a:solidFill>
              <a:latin typeface="Arial Nova" panose="020B05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b="1" i="1" dirty="0">
                <a:solidFill>
                  <a:prstClr val="white"/>
                </a:solidFill>
                <a:latin typeface="Arial Nova" panose="020B0504020202020204" pitchFamily="34" charset="0"/>
              </a:rPr>
              <a:t>Zadanie realizowane </a:t>
            </a:r>
            <a:r>
              <a:rPr kumimoji="0" lang="pl-PL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w ramach wsparcia rozwoju innowacyjnych rozwiązań służących </a:t>
            </a:r>
            <a:br>
              <a:rPr kumimoji="0" lang="pl-PL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</a:br>
            <a:r>
              <a:rPr kumimoji="0" lang="pl-PL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do udzielania świadczeń opieki zdrowotnej ze środków subfunduszu </a:t>
            </a:r>
            <a:br>
              <a:rPr kumimoji="0" lang="pl-PL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</a:br>
            <a:r>
              <a:rPr kumimoji="0" lang="pl-PL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terapeutyczno–innowacyjnego Funduszu Medycznego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4200DE-B699-2FE1-7D1A-6AE927ADF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AFA1EE1-7730-76C1-FD38-82959DEDF6AE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C58C024-FA91-C129-B845-786816DCF57E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2E8F4E48-4ADD-5115-27A3-E5F97A1A9DEE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9F4A9C2C-35F4-93CB-ADB6-ED7F2CC58B03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0852241-EE33-BED6-DF8D-46410BF7213F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879B83B4-22B4-396C-130A-FB00381A11F1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0B63D074-E0A7-2CC9-61ED-3CE58F0AEB95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6849FAE7-82D3-0837-0F9F-DFCAEE47E957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Warunki szczegółowe</a:t>
            </a:r>
            <a:endParaRPr lang="pl-PL" sz="3200" b="1" dirty="0">
              <a:solidFill>
                <a:srgbClr val="FF0000"/>
              </a:solidFill>
              <a:latin typeface="Arial Nova" panose="020B0504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5B84EF8D-6794-41A7-22AC-DEF8BC4682FA}"/>
              </a:ext>
            </a:extLst>
          </p:cNvPr>
          <p:cNvSpPr txBox="1"/>
          <p:nvPr/>
        </p:nvSpPr>
        <p:spPr>
          <a:xfrm>
            <a:off x="117705" y="2101416"/>
            <a:ext cx="10896600" cy="7707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1200"/>
              </a:spcAft>
              <a:buNone/>
            </a:pPr>
            <a:r>
              <a:rPr lang="pl-PL" sz="2800" b="1" i="0" dirty="0">
                <a:effectLst/>
              </a:rPr>
              <a:t>1. Urządzenie </a:t>
            </a:r>
            <a:r>
              <a:rPr lang="pl-PL" sz="2800" b="1" dirty="0"/>
              <a:t>do monitorowania zawartości wodoru i metanu (H₂/CH₄) </a:t>
            </a:r>
            <a:endParaRPr lang="pl-PL" sz="2800" b="1" i="0" dirty="0">
              <a:effectLst/>
            </a:endParaRPr>
          </a:p>
          <a:p>
            <a:pPr marL="457200" indent="-4572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Wykonywanie świadczeń opieki zdrowotnej osobom do ukończenia 18 roku życia </a:t>
            </a:r>
            <a:br>
              <a:rPr lang="pl-PL" sz="2200" dirty="0"/>
            </a:br>
            <a:r>
              <a:rPr lang="pl-PL" sz="2200" dirty="0"/>
              <a:t>z zakresu podstawowego i/lub skojarzonego: GASTROENTEROLOGIA DZIECIĘCA </a:t>
            </a:r>
            <a:br>
              <a:rPr lang="pl-PL" sz="2200" dirty="0"/>
            </a:br>
            <a:r>
              <a:rPr lang="pl-PL" sz="2200" dirty="0"/>
              <a:t>i/lub GASTROENTEROLOGIA i/lub PEDIATRIA </a:t>
            </a:r>
            <a:r>
              <a:rPr lang="pl-PL" sz="2200" b="0" i="0" u="none" strike="noStrike" baseline="0" dirty="0">
                <a:solidFill>
                  <a:srgbClr val="000000"/>
                </a:solidFill>
              </a:rPr>
              <a:t>	</a:t>
            </a:r>
          </a:p>
          <a:p>
            <a:pPr marL="457200" indent="-4572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Wykonanie łącznie co najmniej 200 testów wodorowych u osób do ukończenia </a:t>
            </a:r>
            <a:br>
              <a:rPr lang="pl-PL" sz="2200" dirty="0"/>
            </a:br>
            <a:r>
              <a:rPr lang="pl-PL" sz="2200" dirty="0"/>
              <a:t>18 roku życia w 2024 roku – warunek progowy</a:t>
            </a:r>
          </a:p>
          <a:p>
            <a:pPr marL="457200" indent="-4572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l-PL" sz="2400" b="0" i="0" dirty="0">
              <a:effectLst/>
            </a:endParaRPr>
          </a:p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1200"/>
              </a:spcAft>
              <a:buNone/>
            </a:pPr>
            <a:r>
              <a:rPr lang="pl-PL" sz="2800" b="1" i="0" dirty="0">
                <a:effectLst/>
              </a:rPr>
              <a:t>2. Urządzenie do planimetrii impedancyjnej</a:t>
            </a:r>
          </a:p>
          <a:p>
            <a:pPr marL="457200" indent="-4572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Wykonywanie świadczeń opieki zdrowotnej osobom do ukończenia 18 roku życia </a:t>
            </a:r>
            <a:br>
              <a:rPr lang="pl-PL" sz="2200" dirty="0"/>
            </a:br>
            <a:r>
              <a:rPr lang="pl-PL" sz="2200" dirty="0"/>
              <a:t>z zakresu podstawowego i/lub skojarzonego: GASTROENTEROLOGIA DZIECIĘCA </a:t>
            </a:r>
            <a:br>
              <a:rPr lang="pl-PL" sz="2200" dirty="0"/>
            </a:br>
            <a:r>
              <a:rPr lang="pl-PL" sz="2200" dirty="0"/>
              <a:t>i/lub ONKOLOGIA I HEMATOLOGIA DZIECIĘCA i/lub PEDIATRIA i/lub CHIRURGIA DZIECIĘCA </a:t>
            </a:r>
          </a:p>
          <a:p>
            <a:pPr marL="457200" indent="-4572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Wykonanie łącznie co najmniej 400 świadczeń opieki zdrowotnej z zakresu endoskopii górnego odcinka przewodu pokarmowego z wycinkami z przełyku, żołądka i jelita cienkiego u osób do ukończenia 18 roku życia w 2024 r. – warunek progowy</a:t>
            </a:r>
          </a:p>
          <a:p>
            <a:pPr marL="457200" indent="-4572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Posiadanie w lokalizacji lub ścisła współpraca z Zakładem/Pracownią Endoskopii </a:t>
            </a:r>
            <a:br>
              <a:rPr lang="pl-PL" sz="2200" dirty="0"/>
            </a:br>
            <a:r>
              <a:rPr lang="pl-PL" sz="2200" dirty="0"/>
              <a:t>(VII kod res. 7910) – warunek progowy</a:t>
            </a:r>
          </a:p>
          <a:p>
            <a:pPr marL="457200" indent="-4572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Posiadanie urządzenia manometria przełykowa wysokiej rozdzielczości – dodatkowo punktowane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7366E33A-7408-A378-E67F-5C6F37CAE5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66FBB1F5-584B-DA98-96A0-9F300CE026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346333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0B6C1A-C237-1449-27C8-F54974A80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8BE9249-69A3-5A7C-65F1-A0F5B56B4547}"/>
              </a:ext>
            </a:extLst>
          </p:cNvPr>
          <p:cNvGrpSpPr/>
          <p:nvPr/>
        </p:nvGrpSpPr>
        <p:grpSpPr>
          <a:xfrm>
            <a:off x="-1174126" y="-190500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C4A4FF9-2726-6865-7A22-AF97EF5BAF0B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>
                <a:spcBef>
                  <a:spcPts val="600"/>
                </a:spcBef>
              </a:pPr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9BA96954-D027-0C5C-9A1F-7E4569CFC18C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ts val="600"/>
                </a:spcBef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A5E1DACA-EA94-8B11-BF30-BF79FCC4F517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2C5A6556-77B0-8022-10A4-9165EDA6202E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546461C-A1A8-3708-E9D0-9980611976F6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CB66317E-C997-62FC-5C8B-B9E971C9427F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E8F3761-C824-E516-DDB2-C901E26F2634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Warunki szczegółowe</a:t>
            </a:r>
            <a:endParaRPr lang="pl-PL" sz="3200" b="1" dirty="0">
              <a:solidFill>
                <a:srgbClr val="FF0000"/>
              </a:solidFill>
              <a:latin typeface="Arial Nova" panose="020B0504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26463640-61B5-DF51-D9B9-20ED192892DC}"/>
              </a:ext>
            </a:extLst>
          </p:cNvPr>
          <p:cNvSpPr txBox="1"/>
          <p:nvPr/>
        </p:nvSpPr>
        <p:spPr>
          <a:xfrm>
            <a:off x="117704" y="2101416"/>
            <a:ext cx="11388495" cy="6768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1200"/>
              </a:spcAft>
              <a:buNone/>
            </a:pPr>
            <a:r>
              <a:rPr lang="pl-PL" sz="2800" b="1" i="0" dirty="0">
                <a:effectLst/>
              </a:rPr>
              <a:t>3. Zestaw do neuroendoskopii pediatrycznej</a:t>
            </a:r>
          </a:p>
          <a:p>
            <a:pPr marL="457200" indent="-4572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Wykonywanie świadczeń opieki zdrowotnej osobom do ukończenia 18 roku życia z zakresu podstawowego i/lub skojarzonego: NIEUROCHIRURGIA DZIECIĘCA</a:t>
            </a:r>
          </a:p>
          <a:p>
            <a:pPr marL="457200" indent="-4572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Wykonanie i rozliczenie w ramach umowy z NFZ w 2024 roku łącznie co najmniej </a:t>
            </a:r>
            <a:br>
              <a:rPr lang="pl-PL" sz="2200" b="0" i="0" dirty="0">
                <a:effectLst/>
              </a:rPr>
            </a:br>
            <a:r>
              <a:rPr lang="pl-PL" sz="2200" b="0" i="0" dirty="0">
                <a:effectLst/>
              </a:rPr>
              <a:t>50 zabiegów neurochirurgicznych w zakresie kompleksowych zabiegów wewnątrzczaszkowych określonych w Tabeli 2 do Kryteriów konkursowych u osób do ukończenia 18 roku życia – warunek progowy</a:t>
            </a:r>
          </a:p>
          <a:p>
            <a:pPr marL="457200" indent="-4572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l-PL" sz="2400" b="0" i="0" dirty="0">
              <a:effectLst/>
            </a:endParaRPr>
          </a:p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1200"/>
              </a:spcAft>
              <a:buNone/>
            </a:pPr>
            <a:r>
              <a:rPr lang="pl-PL" sz="2800" b="1" i="0" dirty="0">
                <a:effectLst/>
              </a:rPr>
              <a:t>4. Zestaw</a:t>
            </a:r>
            <a:r>
              <a:rPr lang="pl-PL" sz="2800" b="1" dirty="0"/>
              <a:t> do endoskopii funkcjonalnej nosa i zatok u dzieci (FESS)</a:t>
            </a:r>
            <a:endParaRPr lang="pl-PL" sz="2800" b="1" i="0" dirty="0">
              <a:effectLst/>
            </a:endParaRPr>
          </a:p>
          <a:p>
            <a:pPr marL="457200" indent="-4572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Wykonywanie świadczeń opieki zdrowotnej osobom do ukończenia 18 roku życia z zakresu podstawowego i/lub skojarzonego: CHIRURGIA SZCZĘKOWO-TWARZOWA DZIECIĘCA </a:t>
            </a:r>
            <a:br>
              <a:rPr lang="pl-PL" sz="2200" b="0" i="0" dirty="0">
                <a:effectLst/>
              </a:rPr>
            </a:br>
            <a:r>
              <a:rPr lang="pl-PL" sz="2200" b="0" i="0" dirty="0">
                <a:effectLst/>
              </a:rPr>
              <a:t>i/lub CHIRURGIA SZCZĘKOWO-TWARZOWA </a:t>
            </a:r>
          </a:p>
          <a:p>
            <a:pPr marL="457200" indent="-4572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Wykonanie i rozliczenie w ramach umowy z NFZ w 2024 roku łącznie co najmniej 25 świadczeń opieki zdrowotnej określonych w Tabeli 3 do Kryteriów konkursowych osobom do ukończenia 18 roku życia – warunek progowy</a:t>
            </a:r>
          </a:p>
          <a:p>
            <a:pPr>
              <a:spcAft>
                <a:spcPts val="1200"/>
              </a:spcAft>
            </a:pPr>
            <a:endParaRPr lang="pl-PL" sz="2000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FE094FFC-260C-6D12-D5BC-1AA989D084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103E7CC5-05EC-DAF5-AA1F-AB5D3F9816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831224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D64650-0E2F-9F45-D1B9-74DC3B1D5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E11904F-62CA-B32C-9592-5BE32E66A7D1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8612C9D-FDDD-FF0D-65B0-EEDEFF5C8C12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32CA32A-8F8C-ACBB-42DF-9E7FB48A5D2D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1F280FE6-FF7C-E7EC-3BE7-8F5E308BBC64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814367-9F7F-4D3C-42FD-2A0B84EA4E66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2C33768-F7B5-FEAA-E3D6-751AA3EDAC07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E67649C4-FACC-6CCF-CF04-08D0584FA20C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687DE207-B456-4280-070A-254A8F267CE5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Warunki szczegółowe</a:t>
            </a:r>
            <a:endParaRPr lang="pl-PL" sz="3200" b="1" dirty="0">
              <a:solidFill>
                <a:srgbClr val="FF0000"/>
              </a:solidFill>
              <a:latin typeface="Arial Nova" panose="020B0504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BD9CFDB1-02CF-6C05-54CE-09D14DE0290E}"/>
              </a:ext>
            </a:extLst>
          </p:cNvPr>
          <p:cNvSpPr txBox="1"/>
          <p:nvPr/>
        </p:nvSpPr>
        <p:spPr>
          <a:xfrm>
            <a:off x="117705" y="2101416"/>
            <a:ext cx="10896600" cy="5193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1200"/>
              </a:spcAft>
              <a:buNone/>
            </a:pPr>
            <a:r>
              <a:rPr lang="pl-PL" sz="2800" b="1" i="0" dirty="0">
                <a:solidFill>
                  <a:srgbClr val="424242"/>
                </a:solidFill>
                <a:effectLst/>
              </a:rPr>
              <a:t>5. </a:t>
            </a:r>
            <a:r>
              <a:rPr lang="pl-PL" sz="2800" b="1" i="0" dirty="0">
                <a:effectLst/>
              </a:rPr>
              <a:t>Kamera ICG do otwartych zabiegów chirurgicznych</a:t>
            </a: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Wykonywanie świadczeń opieki zdrowotnej osobom do ukończenia 18 roku życia z zakresu podstawowego i/lub skojarzonego: CHIRURGIA OGÓLNA i/lub CHIRURGIA DZIECIĘCA i/lub CHIRURGIA ONKOLOGICZNA i/lub CHIRURGIA ONKOLOGICZNA DZIECIĘCA i/lub ORTOPEDIA I TRAUMATOLOGIA NARZĄDU RUCHU DZIECIĘCA i/lub ORTOPEDIA I TRAUMATOLOGIA NARZĄDU RUCHU </a:t>
            </a: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Wykonywanie i rozliczanie w ramach umowy z NFZ w 2024 roku zabiegów usunięcia guzów litych określonych w Tabeli 4 do Kryteriów konkursowych osobom do ukończenia 18 roku życia – warunek progowy</a:t>
            </a:r>
          </a:p>
          <a:p>
            <a:pPr>
              <a:spcBef>
                <a:spcPts val="300"/>
              </a:spcBef>
              <a:spcAft>
                <a:spcPts val="1200"/>
              </a:spcAft>
            </a:pPr>
            <a:r>
              <a:rPr lang="pl-PL" sz="2200" b="1" dirty="0"/>
              <a:t>albo </a:t>
            </a:r>
            <a:r>
              <a:rPr lang="pl-PL" sz="2200" b="1" u="sng" dirty="0"/>
              <a:t>(n</a:t>
            </a:r>
            <a:r>
              <a:rPr lang="pl-PL" sz="2200" b="1" u="sng" dirty="0">
                <a:effectLst/>
              </a:rPr>
              <a:t>ależy wskaza</a:t>
            </a:r>
            <a:r>
              <a:rPr lang="pl-PL" sz="2200" b="1" u="sng" dirty="0"/>
              <a:t>ć </a:t>
            </a:r>
            <a:r>
              <a:rPr lang="pl-PL" sz="2200" b="1" u="sng" dirty="0">
                <a:effectLst/>
              </a:rPr>
              <a:t>preferowaną listę rankingową)</a:t>
            </a: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Wykonywanie i rozliczanie w ramach umowy z NFZ w 2024 roku zabiegów z zakresu chirurgii rekonstrukcyjnej określonych w Tabeli 5 do Kryteriów konkursowych osobom </a:t>
            </a:r>
            <a:br>
              <a:rPr lang="pl-PL" sz="2200" dirty="0"/>
            </a:br>
            <a:r>
              <a:rPr lang="pl-PL" sz="2200" dirty="0"/>
              <a:t>do ukończenia 18 roku życia – warunek progowy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2ED84769-919D-9545-49D7-F31E1531E6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EE2D0284-1EAA-07FF-EF53-230EEFF44E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528505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97FD5C-400D-8E2C-561A-06E489C58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3EC5635-A689-491D-20E4-91FDD6448C19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C0944C1-88E9-7D77-C258-C7EB25E18463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4FE47CC-2C0A-2F3E-DD66-125E0B92E003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EAFA4649-54B9-8687-42E2-B12CFB6ECD38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25B2CBF0-FABB-E747-0528-61F2FDA2179C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3C8BC2D-4B72-F9BB-A97D-39C9F07D3CB9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ED2D10F1-3FE6-0F84-1C99-62EBC6AB7926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ABBE57C2-0678-A48E-4BBB-87CDF3A9D4A4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Warunki szczegółowe</a:t>
            </a:r>
            <a:endParaRPr lang="pl-PL" sz="3200" b="1" dirty="0">
              <a:solidFill>
                <a:srgbClr val="FF0000"/>
              </a:solidFill>
              <a:latin typeface="Arial Nova" panose="020B0504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DBA3BCA6-77BA-4849-3EED-8E85D3C3094C}"/>
              </a:ext>
            </a:extLst>
          </p:cNvPr>
          <p:cNvSpPr txBox="1"/>
          <p:nvPr/>
        </p:nvSpPr>
        <p:spPr>
          <a:xfrm>
            <a:off x="117705" y="2101416"/>
            <a:ext cx="10896600" cy="3116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1200"/>
              </a:spcAft>
              <a:buNone/>
            </a:pPr>
            <a:r>
              <a:rPr lang="pl-PL" sz="2800" b="1" i="0" dirty="0">
                <a:effectLst/>
              </a:rPr>
              <a:t>6. Zestaw do diagnostyki i leczenia zawrotów głowy u dzieci</a:t>
            </a: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Wykonywanie świadczeń opieki zdrowotnej osobom do ukończenia 18 roku życia z zakresu podstawowego i/lub skojarzonego: OTOLARYNGOLOGIA DZIECIĘCA - C05G, C05H, C06G, C06H, C07G, C07H, C07I i/lub OTORYNOLARYNGOLOGIA - C05G, C05H, C06G, C06H, C07G, C07H, C07I</a:t>
            </a: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Wykonywanie i rozliczanie w ramach umowy z NFZ w 2024 roku operacji wszczepiania implantów ślimakowych określonych w Tabeli 6 do Kryteriów konkursowych osobom </a:t>
            </a:r>
            <a:br>
              <a:rPr lang="pl-PL" sz="2200" b="0" i="0" dirty="0">
                <a:effectLst/>
              </a:rPr>
            </a:br>
            <a:r>
              <a:rPr lang="pl-PL" sz="2200" b="0" i="0" dirty="0">
                <a:effectLst/>
              </a:rPr>
              <a:t>do ukończenia 18 roku życia – warunek progowy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D1AB9ED5-AD3A-FEAB-9EE8-178602EE2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69C3FC9D-7531-F423-245F-09D720C40A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52560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C585B0-B146-1FC1-D0B9-7F1DA0C2B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CA5DED8-5181-CABE-75A3-8E2CDF9A6198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E46B8DE-4BC3-AB7B-6BC2-6F1DDDE3113C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AD85862-92B1-BEC4-7655-DAC32E8474C1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51875A8A-AC5A-553B-F470-4CBCF92D543C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1D9AE408-7788-BFD2-5B40-312735042DEF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9237ACE3-DB2D-D2ED-8246-8646A979FFD3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6DF1B2BE-35FC-8D96-DCD1-9B06A9AA285E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83649802-571B-E835-F6E7-01C202C0D8C2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Warunki szczegółowe</a:t>
            </a:r>
            <a:endParaRPr lang="pl-PL" sz="3200" b="1" dirty="0">
              <a:solidFill>
                <a:srgbClr val="FF0000"/>
              </a:solidFill>
              <a:latin typeface="Arial Nova" panose="020B0504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5A92169D-71F4-F928-B683-B21DA73D0F14}"/>
              </a:ext>
            </a:extLst>
          </p:cNvPr>
          <p:cNvSpPr txBox="1"/>
          <p:nvPr/>
        </p:nvSpPr>
        <p:spPr>
          <a:xfrm>
            <a:off x="117705" y="2101416"/>
            <a:ext cx="108966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975"/>
              </a:spcBef>
              <a:spcAft>
                <a:spcPts val="1200"/>
              </a:spcAft>
              <a:buNone/>
            </a:pPr>
            <a:r>
              <a:rPr lang="pl-PL" sz="2800" b="1" i="0" dirty="0">
                <a:effectLst/>
              </a:rPr>
              <a:t>7. Urządzenie </a:t>
            </a:r>
            <a:r>
              <a:rPr lang="pl-PL" sz="2800" b="1" dirty="0"/>
              <a:t>do procedury elektroskleroterapii anomalii naczyniowych u dzieci (BEST)</a:t>
            </a:r>
            <a:endParaRPr lang="pl-PL" sz="2800" b="1" i="0" dirty="0">
              <a:effectLst/>
            </a:endParaRP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Wykonywanie świadczeń opieki zdrowotnej osobom do ukończenia 18 roku życia z zakresu podstawowego i/lub skojarzonego: CHIRURGIA DZIECIĘCA</a:t>
            </a: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Wykonywanie i rozliczanie w ramach umowy z NFZ w 2024 roku procedury skleroterapii </a:t>
            </a:r>
            <a:br>
              <a:rPr lang="pl-PL" sz="2200" b="0" i="0" dirty="0">
                <a:effectLst/>
              </a:rPr>
            </a:br>
            <a:r>
              <a:rPr lang="pl-PL" sz="2200" b="0" i="0" dirty="0">
                <a:effectLst/>
              </a:rPr>
              <a:t>z rozpoznaniem wrodzonych wad obwodowego układu naczyniowego określonej w Tabeli 7 do Kryteriów konkursowych osobom do ukończenia 18 roku życia – warunek progowy</a:t>
            </a: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Ośrodek mający w lokalizacji oddział onkologii dziecięcej lub ściśle z nim współpracujący (kod res. VII-4240), Oddział Onkologiczny (kod res. VII-4240) lub ściśle z nim współpracujący, Oddział Onkologii Klinicznej /chemioterapii/ (kod res. VII- 4249) lub ściśle </a:t>
            </a:r>
            <a:br>
              <a:rPr lang="pl-PL" sz="2200" b="0" i="0" dirty="0">
                <a:effectLst/>
              </a:rPr>
            </a:br>
            <a:r>
              <a:rPr lang="pl-PL" sz="2200" b="0" i="0" dirty="0">
                <a:effectLst/>
              </a:rPr>
              <a:t>z nim współpracujący, i/lub Oddział Onkologii i hematologii dziecięcej lub ściśle z nim współpracujący – warunek progowy</a:t>
            </a:r>
          </a:p>
          <a:p>
            <a:pPr marL="342900" indent="-342900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Posiadanie w lokalizacji lub ścisła współpraca </a:t>
            </a:r>
            <a:r>
              <a:rPr lang="pl-PL" sz="2200" b="0" i="0" dirty="0">
                <a:effectLst/>
              </a:rPr>
              <a:t>z Zakładem/Pracownią Radiologii Zabiegowej (VII kod res. 7230) – warunek progowy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81ECF0C0-C27D-CD4E-153C-832802F8BD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B78DB6E-5518-798A-177E-E29574AF5C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710251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DC4A1E-0C7F-C80E-9F8A-A179FF997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F41E3F1-1D1E-1678-80F7-3875B18D2220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619F816-CD97-E29D-FFEA-AACE9916EA55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76D2A58-73C0-133E-0824-9DC0A1464670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885ACAF3-8A2D-F932-4DCE-1237ADE3327A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35EFC64E-5ADA-8957-C51B-28941DA5A36E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1584D51-7D54-E8BE-A3FB-221CC5AE5126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B5DB043E-1353-CF7B-C2D3-6FA720D3CAC9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58E813EE-4996-3BB9-10E7-D17AE6620BD6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Warunki szczegółowe</a:t>
            </a:r>
            <a:endParaRPr lang="pl-PL" sz="3200" b="1" dirty="0">
              <a:solidFill>
                <a:srgbClr val="FF0000"/>
              </a:solidFill>
              <a:latin typeface="Arial Nova" panose="020B0504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D8340A79-9F58-2689-C582-1A3434BBEE60}"/>
              </a:ext>
            </a:extLst>
          </p:cNvPr>
          <p:cNvSpPr txBox="1"/>
          <p:nvPr/>
        </p:nvSpPr>
        <p:spPr>
          <a:xfrm>
            <a:off x="117705" y="2101416"/>
            <a:ext cx="10896600" cy="3577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1200"/>
              </a:spcAft>
              <a:buNone/>
            </a:pPr>
            <a:r>
              <a:rPr lang="pl-PL" sz="2800" b="1" i="0" dirty="0">
                <a:effectLst/>
              </a:rPr>
              <a:t>8. Aparat do elastografii wątroby</a:t>
            </a: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Wykonywanie świadczeń opieki zdrowotnej osobom do ukończenia 18 roku życia </a:t>
            </a:r>
            <a:br>
              <a:rPr lang="pl-PL" sz="2200" b="0" i="0" dirty="0">
                <a:effectLst/>
              </a:rPr>
            </a:br>
            <a:r>
              <a:rPr lang="pl-PL" sz="2200" b="0" i="0" dirty="0">
                <a:effectLst/>
              </a:rPr>
              <a:t>z zakresu podstawowego i/lub skojarzonego: GASTROENTEROLOGIA </a:t>
            </a:r>
            <a:br>
              <a:rPr lang="pl-PL" sz="2200" b="0" i="0" dirty="0">
                <a:effectLst/>
              </a:rPr>
            </a:br>
            <a:r>
              <a:rPr lang="pl-PL" sz="2200" b="0" i="0" dirty="0">
                <a:effectLst/>
              </a:rPr>
              <a:t>i/lub GASTROENTEROLOGIA DZIECIĘCA i/lub PEDIATRIA i/lub ENDOKRYNOLOGIA </a:t>
            </a:r>
            <a:br>
              <a:rPr lang="pl-PL" sz="2200" b="0" i="0" dirty="0">
                <a:effectLst/>
              </a:rPr>
            </a:br>
            <a:r>
              <a:rPr lang="pl-PL" sz="2200" b="0" i="0" dirty="0">
                <a:effectLst/>
              </a:rPr>
              <a:t>i/lub ENDOKRYNOLOGIA DZIECIĘCA</a:t>
            </a:r>
          </a:p>
          <a:p>
            <a:pPr marL="342900" indent="-3429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200" b="0" i="0" dirty="0">
                <a:effectLst/>
              </a:rPr>
              <a:t>Wykonanie i rozliczenie w ramach umowy z NFZ w 2024 roku, łącznie co najmniej </a:t>
            </a:r>
            <a:br>
              <a:rPr lang="pl-PL" sz="2200" b="0" i="0" dirty="0">
                <a:effectLst/>
              </a:rPr>
            </a:br>
            <a:r>
              <a:rPr lang="pl-PL" sz="2200" b="0" i="0" dirty="0">
                <a:effectLst/>
              </a:rPr>
              <a:t>200 świadczeń opieki zdrowotnej określonych w Tabeli 8 do Kryteriów konkursowych udzielonych osobom do ukończenia 18 roku życia – warunek progowy</a:t>
            </a:r>
          </a:p>
          <a:p>
            <a:pPr>
              <a:spcAft>
                <a:spcPts val="1200"/>
              </a:spcAft>
            </a:pPr>
            <a:endParaRPr lang="pl-PL" sz="2000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2CD80ABB-697E-D595-2F95-F68C70AB4C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4C6EC279-A85A-FDC5-F54E-64A56197BE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129898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616A39-D4BF-F28E-0ED6-B9A0B3BC5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81D6714-F88D-EFFB-1271-C5445DDD9435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A21EBD0-E725-3E96-5055-7D05E93F7DC9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7899E88-E156-30BC-A086-23A283B9208E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5BBA53DE-578D-CEB9-7339-E582FF3B92C2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03673164-E334-DD41-C033-24FCAECA9745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B5710F23-9B3D-A694-CBA8-6EAFFE818B9F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08DC6DD7-D848-A2E2-DCFB-52539F11FFF0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A877A89F-B697-F694-7B38-37B19D0E3099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Terminy i sposób składania wniosków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54FF062D-E4B1-98EE-5735-CFE3A67BC740}"/>
              </a:ext>
            </a:extLst>
          </p:cNvPr>
          <p:cNvSpPr txBox="1"/>
          <p:nvPr/>
        </p:nvSpPr>
        <p:spPr>
          <a:xfrm>
            <a:off x="117705" y="2101416"/>
            <a:ext cx="10896600" cy="7276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Termin składania wniosków: od 18 lipca 2025 r. (godz. 00:01) </a:t>
            </a:r>
            <a:br>
              <a:rPr lang="pl-PL" sz="2800" dirty="0"/>
            </a:br>
            <a:r>
              <a:rPr lang="pl-PL" sz="2800" dirty="0"/>
              <a:t>do 31 lipca 2025 r. (godz. 23:59)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Ocena wniosków przeprowadzana jest do maksymalnie 30 dni od dnia następującego po dniu zamknięcia naboru wniosków</a:t>
            </a:r>
          </a:p>
          <a:p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Przewidywany okres zawierania umów – wrzesień 2025 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Forma elektroniczna – wyłącznie przez Platformę Obsługi Projektów Inwestycyjnych (POPI)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Logowanie: Profil Zaufany, e-Dowód, </a:t>
            </a:r>
            <a:r>
              <a:rPr lang="pl-PL" sz="2800" dirty="0" err="1"/>
              <a:t>mObywatel</a:t>
            </a:r>
            <a:r>
              <a:rPr lang="pl-PL" sz="2800" dirty="0"/>
              <a:t>, bankowość elektroniczna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Adres: https://e-inwestycje.mz.gov.pl</a:t>
            </a:r>
          </a:p>
          <a:p>
            <a:endParaRPr lang="pl-PL" sz="2000" dirty="0"/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1595"/>
              </a:spcAft>
              <a:buNone/>
            </a:pPr>
            <a:endParaRPr lang="pl-PL" b="1" dirty="0">
              <a:latin typeface="+mj-lt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DF5509CB-5EBF-790F-A9D0-012ACB981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A2AE6431-4140-ED0C-7731-627B341D2A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096099"/>
      </p:ext>
    </p:extLst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1DDC69-3BB6-9AFB-EE68-14F93762F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7214E40-172E-638C-B77D-B26C5F4CC7E7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9509BDF-FE0C-3DEF-CBAF-915895A1B039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53A5866-6860-4873-D418-A0E736021FD0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B613646D-B3C7-87CB-E1A3-9A26C41A85D5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99CB5D89-BDC7-CC5C-F1EC-CCC69EB72F93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828D4E7-E78E-0831-776D-B5C174577DB2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8E535D2B-8A0F-64EA-A72B-AC846AAAFD24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D278DED0-418D-D9A0-E95F-3FA9539F3B06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Ocena i wyłanianie wniosków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A065B5F8-D62A-6A22-EFAD-81D8B3397BCA}"/>
              </a:ext>
            </a:extLst>
          </p:cNvPr>
          <p:cNvSpPr txBox="1"/>
          <p:nvPr/>
        </p:nvSpPr>
        <p:spPr>
          <a:xfrm>
            <a:off x="117704" y="2101416"/>
            <a:ext cx="11083695" cy="5983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b="0" i="0" dirty="0">
                <a:effectLst/>
              </a:rPr>
              <a:t>Wniosek oceniany jest osobno dla każdego rodzaju sprzętu </a:t>
            </a:r>
            <a:r>
              <a:rPr lang="pl-PL" sz="2800" dirty="0"/>
              <a:t>medycznego (oddzielne listy rankingowe)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Ocena merytoryczna – zgodnie z kryteriami określonymi w Regulaminie konkursu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Wniosek może obejmować zakup kilku sprzętów medycznych, przy czym nie więcej niż jednej sztuki w ramach danego rodzaju sprzętu – łączna kwota dofinansowania nie może przekroczyć </a:t>
            </a:r>
            <a:r>
              <a:rPr lang="pl-PL" sz="2800" b="1" dirty="0"/>
              <a:t>2 mln zł brutto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b="1" dirty="0"/>
              <a:t>Dofinansowanie otrzymają wnioski z najwyższą liczbą punktów </a:t>
            </a:r>
            <a:br>
              <a:rPr lang="pl-PL" sz="2800" b="1" dirty="0"/>
            </a:br>
            <a:r>
              <a:rPr lang="pl-PL" sz="2800" b="1" dirty="0"/>
              <a:t>dla danego rodzaju sprzętu medycznego</a:t>
            </a:r>
            <a:endParaRPr lang="pl-PL" sz="2800" dirty="0"/>
          </a:p>
          <a:p>
            <a:endParaRPr lang="pl-PL" sz="2000" dirty="0"/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1595"/>
              </a:spcAft>
              <a:buNone/>
            </a:pPr>
            <a:endParaRPr lang="pl-PL" b="1" dirty="0">
              <a:latin typeface="+mj-lt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96B2B517-7E75-A572-CB30-1403B3A393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A0FEF53C-3B60-5F6C-CB51-7C2C85F76D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607285"/>
      </p:ext>
    </p:extLst>
  </p:cSld>
  <p:clrMapOvr>
    <a:masterClrMapping/>
  </p:clrMapOvr>
  <p:transition spd="slow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5F6AA5-4B95-6FEA-A65B-9AA175477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BA05DAE-65F3-3015-D192-3C282DD8CEB4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2E66760-5223-6DCB-84D5-21345B798298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075F2F5-4D0D-4951-C615-A6194F6126B6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E70BDA3A-2C2D-300A-25C5-3C2D0D702001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92161F45-129B-6C09-4AB2-D3DD9025FAD0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11A83889-334A-9ADC-EB0C-234A16E1DCF3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EC7F8F4E-652F-E805-C3AC-25243EAAF2A2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51240651-D767-5C54-894F-CB48B6F84BBB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Kontakt i źródła informacji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84418C31-9EA5-26FC-8393-61B7B9AA5894}"/>
              </a:ext>
            </a:extLst>
          </p:cNvPr>
          <p:cNvSpPr txBox="1"/>
          <p:nvPr/>
        </p:nvSpPr>
        <p:spPr>
          <a:xfrm>
            <a:off x="117705" y="2101416"/>
            <a:ext cx="10896600" cy="4136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/>
              <a:t>e</a:t>
            </a:r>
            <a:r>
              <a:rPr lang="it-IT" sz="2800" dirty="0"/>
              <a:t>-mail: </a:t>
            </a:r>
            <a:r>
              <a:rPr lang="it-IT" sz="2800" dirty="0">
                <a:hlinkClick r:id="rId4"/>
              </a:rPr>
              <a:t>kontakt.fm.pediatria@mz.gov.pl</a:t>
            </a:r>
            <a:endParaRPr lang="pl-PL" sz="2800" dirty="0"/>
          </a:p>
          <a:p>
            <a:endParaRPr lang="it-IT" sz="2800" dirty="0"/>
          </a:p>
          <a:p>
            <a:r>
              <a:rPr lang="pl-PL" sz="2800" dirty="0"/>
              <a:t>te</a:t>
            </a:r>
            <a:r>
              <a:rPr lang="it-IT" sz="2800" dirty="0"/>
              <a:t>lefon: 539 147 681 / 539 148 499 (pon.-</a:t>
            </a:r>
            <a:r>
              <a:rPr lang="pl-PL" sz="2800" dirty="0"/>
              <a:t> </a:t>
            </a:r>
            <a:r>
              <a:rPr lang="it-IT" sz="2800" dirty="0"/>
              <a:t>pt. 9:00–12:00)</a:t>
            </a:r>
            <a:endParaRPr lang="pl-PL" sz="2800" dirty="0"/>
          </a:p>
          <a:p>
            <a:endParaRPr lang="it-IT" sz="2800" dirty="0"/>
          </a:p>
          <a:p>
            <a:r>
              <a:rPr lang="pl-PL" sz="2800" dirty="0"/>
              <a:t>s</a:t>
            </a:r>
            <a:r>
              <a:rPr lang="it-IT" sz="2800" dirty="0"/>
              <a:t>trona: </a:t>
            </a:r>
            <a:r>
              <a:rPr lang="it-IT" sz="2800" dirty="0">
                <a:hlinkClick r:id="rId5"/>
              </a:rPr>
              <a:t>https://www.gov.pl/web/zdrowie/fundusz-medyczny</a:t>
            </a:r>
            <a:endParaRPr lang="pl-PL" sz="2800" dirty="0"/>
          </a:p>
          <a:p>
            <a:endParaRPr lang="it-IT" sz="2800" dirty="0"/>
          </a:p>
          <a:p>
            <a:r>
              <a:rPr lang="pl-PL" sz="2800" dirty="0"/>
              <a:t>p</a:t>
            </a:r>
            <a:r>
              <a:rPr lang="it-IT" sz="2800" dirty="0"/>
              <a:t>latforma POPI: </a:t>
            </a:r>
            <a:r>
              <a:rPr lang="it-IT" sz="2800" dirty="0">
                <a:hlinkClick r:id="rId6"/>
              </a:rPr>
              <a:t>https://e-inwestycje.mz.gov.pl</a:t>
            </a:r>
            <a:endParaRPr lang="pl-PL" sz="2800" dirty="0"/>
          </a:p>
          <a:p>
            <a:endParaRPr lang="it-IT" sz="2000" dirty="0"/>
          </a:p>
          <a:p>
            <a:endParaRPr lang="pl-PL" sz="2000" dirty="0"/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1595"/>
              </a:spcAft>
              <a:buNone/>
            </a:pPr>
            <a:endParaRPr lang="pl-PL" b="1" dirty="0">
              <a:latin typeface="+mj-lt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73ED506-D9BA-C230-C64A-5B5F6A15E0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0B5D2A1B-7783-D1C5-E9E2-132930CC40D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78980"/>
      </p:ext>
    </p:extLst>
  </p:cSld>
  <p:clrMapOvr>
    <a:masterClrMapping/>
  </p:clrMapOvr>
  <p:transition spd="slow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F9FD43-244B-01BA-EA13-015742A26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AC072D16-F4A4-42F0-00C7-CA66A259C658}"/>
              </a:ext>
            </a:extLst>
          </p:cNvPr>
          <p:cNvGrpSpPr/>
          <p:nvPr/>
        </p:nvGrpSpPr>
        <p:grpSpPr>
          <a:xfrm>
            <a:off x="0" y="10020300"/>
            <a:ext cx="18288000" cy="2124514"/>
            <a:chOff x="0" y="0"/>
            <a:chExt cx="5015509" cy="81280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A7F301B-93F9-14B5-85FD-6E9820279766}"/>
                </a:ext>
              </a:extLst>
            </p:cNvPr>
            <p:cNvSpPr/>
            <p:nvPr/>
          </p:nvSpPr>
          <p:spPr>
            <a:xfrm>
              <a:off x="0" y="0"/>
              <a:ext cx="5015509" cy="812800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995A445-1D82-7EA9-2785-A8B2E45AE7F7}"/>
                </a:ext>
              </a:extLst>
            </p:cNvPr>
            <p:cNvSpPr txBox="1"/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B3C8C4C9-2BE9-FF0E-3639-ED7CAE3BA717}"/>
              </a:ext>
            </a:extLst>
          </p:cNvPr>
          <p:cNvGrpSpPr/>
          <p:nvPr/>
        </p:nvGrpSpPr>
        <p:grpSpPr>
          <a:xfrm>
            <a:off x="0" y="10020300"/>
            <a:ext cx="14667809" cy="2124515"/>
            <a:chOff x="0" y="0"/>
            <a:chExt cx="4193337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438DFDB-D525-94AC-893D-A785BB502846}"/>
                </a:ext>
              </a:extLst>
            </p:cNvPr>
            <p:cNvSpPr/>
            <p:nvPr/>
          </p:nvSpPr>
          <p:spPr>
            <a:xfrm>
              <a:off x="0" y="0"/>
              <a:ext cx="4193337" cy="8128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688CD907-7431-87F6-D2F9-898B9EBC8587}"/>
                </a:ext>
              </a:extLst>
            </p:cNvPr>
            <p:cNvSpPr txBox="1"/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D9B0326E-C6C5-F07D-46ED-7C72A0A16CE9}"/>
              </a:ext>
            </a:extLst>
          </p:cNvPr>
          <p:cNvGrpSpPr/>
          <p:nvPr/>
        </p:nvGrpSpPr>
        <p:grpSpPr>
          <a:xfrm>
            <a:off x="0" y="10020299"/>
            <a:ext cx="9144000" cy="2124515"/>
            <a:chOff x="0" y="0"/>
            <a:chExt cx="3824051" cy="8128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F5104E4D-5274-97D2-3105-0A9819A4772A}"/>
                </a:ext>
              </a:extLst>
            </p:cNvPr>
            <p:cNvSpPr/>
            <p:nvPr/>
          </p:nvSpPr>
          <p:spPr>
            <a:xfrm>
              <a:off x="0" y="0"/>
              <a:ext cx="3824051" cy="812800"/>
            </a:xfrm>
            <a:custGeom>
              <a:avLst/>
              <a:gdLst/>
              <a:ahLst/>
              <a:cxnLst/>
              <a:rect l="l" t="t" r="r" b="b"/>
              <a:pathLst>
                <a:path w="3824051" h="812800">
                  <a:moveTo>
                    <a:pt x="27194" y="0"/>
                  </a:moveTo>
                  <a:lnTo>
                    <a:pt x="3796857" y="0"/>
                  </a:lnTo>
                  <a:cubicBezTo>
                    <a:pt x="3811875" y="0"/>
                    <a:pt x="3824051" y="12175"/>
                    <a:pt x="3824051" y="27194"/>
                  </a:cubicBezTo>
                  <a:lnTo>
                    <a:pt x="3824051" y="785606"/>
                  </a:lnTo>
                  <a:cubicBezTo>
                    <a:pt x="3824051" y="800625"/>
                    <a:pt x="3811875" y="812800"/>
                    <a:pt x="3796857" y="812800"/>
                  </a:cubicBezTo>
                  <a:lnTo>
                    <a:pt x="27194" y="812800"/>
                  </a:lnTo>
                  <a:cubicBezTo>
                    <a:pt x="12175" y="812800"/>
                    <a:pt x="0" y="800625"/>
                    <a:pt x="0" y="785606"/>
                  </a:cubicBezTo>
                  <a:lnTo>
                    <a:pt x="0" y="27194"/>
                  </a:lnTo>
                  <a:cubicBezTo>
                    <a:pt x="0" y="12175"/>
                    <a:pt x="12175" y="0"/>
                    <a:pt x="27194" y="0"/>
                  </a:cubicBezTo>
                  <a:close/>
                </a:path>
              </a:pathLst>
            </a:custGeom>
            <a:solidFill>
              <a:srgbClr val="109A97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998BA112-8D88-AD75-3B65-F7E383DDA7EF}"/>
                </a:ext>
              </a:extLst>
            </p:cNvPr>
            <p:cNvSpPr txBox="1"/>
            <p:nvPr/>
          </p:nvSpPr>
          <p:spPr>
            <a:xfrm>
              <a:off x="0" y="-38100"/>
              <a:ext cx="3824051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07679C2D-967A-BC4F-4B78-C142B90ECBFD}"/>
              </a:ext>
            </a:extLst>
          </p:cNvPr>
          <p:cNvGrpSpPr/>
          <p:nvPr/>
        </p:nvGrpSpPr>
        <p:grpSpPr>
          <a:xfrm>
            <a:off x="6344311" y="6547032"/>
            <a:ext cx="5819918" cy="157010"/>
            <a:chOff x="0" y="0"/>
            <a:chExt cx="1532818" cy="41352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DD3FCD0D-244E-809A-1931-40A892D98777}"/>
                </a:ext>
              </a:extLst>
            </p:cNvPr>
            <p:cNvSpPr/>
            <p:nvPr/>
          </p:nvSpPr>
          <p:spPr>
            <a:xfrm>
              <a:off x="0" y="0"/>
              <a:ext cx="1532818" cy="41352"/>
            </a:xfrm>
            <a:custGeom>
              <a:avLst/>
              <a:gdLst/>
              <a:ahLst/>
              <a:cxnLst/>
              <a:rect l="l" t="t" r="r" b="b"/>
              <a:pathLst>
                <a:path w="1532818" h="41352">
                  <a:moveTo>
                    <a:pt x="20676" y="0"/>
                  </a:moveTo>
                  <a:lnTo>
                    <a:pt x="1512142" y="0"/>
                  </a:lnTo>
                  <a:cubicBezTo>
                    <a:pt x="1517625" y="0"/>
                    <a:pt x="1522884" y="2178"/>
                    <a:pt x="1526762" y="6056"/>
                  </a:cubicBezTo>
                  <a:cubicBezTo>
                    <a:pt x="1530640" y="9933"/>
                    <a:pt x="1532818" y="15192"/>
                    <a:pt x="1532818" y="20676"/>
                  </a:cubicBezTo>
                  <a:lnTo>
                    <a:pt x="1532818" y="20676"/>
                  </a:lnTo>
                  <a:cubicBezTo>
                    <a:pt x="1532818" y="32095"/>
                    <a:pt x="1523561" y="41352"/>
                    <a:pt x="1512142" y="41352"/>
                  </a:cubicBezTo>
                  <a:lnTo>
                    <a:pt x="20676" y="41352"/>
                  </a:lnTo>
                  <a:cubicBezTo>
                    <a:pt x="15192" y="41352"/>
                    <a:pt x="9933" y="39174"/>
                    <a:pt x="6056" y="35296"/>
                  </a:cubicBezTo>
                  <a:cubicBezTo>
                    <a:pt x="2178" y="31419"/>
                    <a:pt x="0" y="26160"/>
                    <a:pt x="0" y="20676"/>
                  </a:cubicBezTo>
                  <a:lnTo>
                    <a:pt x="0" y="20676"/>
                  </a:lnTo>
                  <a:cubicBezTo>
                    <a:pt x="0" y="15192"/>
                    <a:pt x="2178" y="9933"/>
                    <a:pt x="6056" y="6056"/>
                  </a:cubicBezTo>
                  <a:cubicBezTo>
                    <a:pt x="9933" y="2178"/>
                    <a:pt x="15192" y="0"/>
                    <a:pt x="20676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6C8207E3-6A09-E834-C0EC-3C5AD5DE3FCA}"/>
                </a:ext>
              </a:extLst>
            </p:cNvPr>
            <p:cNvSpPr txBox="1"/>
            <p:nvPr/>
          </p:nvSpPr>
          <p:spPr>
            <a:xfrm>
              <a:off x="0" y="-38100"/>
              <a:ext cx="1532818" cy="794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7" name="Freeform 17">
            <a:extLst>
              <a:ext uri="{FF2B5EF4-FFF2-40B4-BE49-F238E27FC236}">
                <a16:creationId xmlns:a16="http://schemas.microsoft.com/office/drawing/2014/main" id="{C9F381C8-4EB0-E090-8A36-1B2DADE10895}"/>
              </a:ext>
            </a:extLst>
          </p:cNvPr>
          <p:cNvSpPr/>
          <p:nvPr/>
        </p:nvSpPr>
        <p:spPr>
          <a:xfrm>
            <a:off x="15179186" y="10504627"/>
            <a:ext cx="2597436" cy="1155859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B1EFDD84-D22A-6AA2-70A5-AF7A2A253128}"/>
              </a:ext>
            </a:extLst>
          </p:cNvPr>
          <p:cNvSpPr/>
          <p:nvPr/>
        </p:nvSpPr>
        <p:spPr>
          <a:xfrm>
            <a:off x="5696754" y="128099"/>
            <a:ext cx="6894487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263A0A7-FCBA-EBEF-DA00-208381BC3017}"/>
              </a:ext>
            </a:extLst>
          </p:cNvPr>
          <p:cNvSpPr txBox="1"/>
          <p:nvPr/>
        </p:nvSpPr>
        <p:spPr>
          <a:xfrm>
            <a:off x="3200397" y="3639311"/>
            <a:ext cx="1188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b="1" dirty="0">
                <a:solidFill>
                  <a:schemeClr val="bg1"/>
                </a:solidFill>
                <a:latin typeface="Arial Nova" panose="020B0504020202020204" pitchFamily="34" charset="0"/>
              </a:rPr>
              <a:t>Dziękujemy</a:t>
            </a:r>
            <a:endParaRPr lang="pl-PL" sz="5400" dirty="0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EA9CA7A8-AD9C-B311-3F54-618FCEB80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897" y="126093"/>
            <a:ext cx="3886200" cy="175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09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0E3ABC-93EF-5ABE-ACBF-34B729625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2FA6EDA-565A-B270-AF41-210DA4607050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0A895F7-4CDF-A33C-3F43-284A825A3A81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D89AF53-C454-B60D-233D-4E2899E8334E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5FC92DAE-CFA3-C4FA-E80C-009B757B201E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FB1A095F-FDB5-C3C1-995C-E24E3461BA81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93E33715-995F-F127-699F-6D95EA0ADEFB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F1CAC12C-16F1-A145-A09D-472663FAE3A0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1B097F65-E219-3031-C7E8-DC3709512F6C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Geneza konkursu FM STI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CD575725-4888-58EF-1775-7922F4C1B793}"/>
              </a:ext>
            </a:extLst>
          </p:cNvPr>
          <p:cNvSpPr txBox="1"/>
          <p:nvPr/>
        </p:nvSpPr>
        <p:spPr>
          <a:xfrm>
            <a:off x="117705" y="2101416"/>
            <a:ext cx="108966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Konkurs FM-STI.01.PEDIATRIA.2025 został poprzedzony szczegółowym procesem planowania i konsultacji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Inicjatywa ma na celu wsparcie infrastruktury sprzętowej w zakresie diagnostyki i leczenia pacjentów pediatrycznych (osób </a:t>
            </a:r>
            <a:r>
              <a:rPr lang="pl-PL" sz="2800" b="0" i="0" dirty="0">
                <a:effectLst/>
              </a:rPr>
              <a:t>do ukończenia 18 roku życia)</a:t>
            </a: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Koncepcja konkursu została opracowana we współpracy z Krajowym konsultantem w dziedzinie pediatrii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Założenia konkursu zostały zaopiniowane przez Konsultantów krajowych w dziedzinach zastosowania sprzętu oraz przez Radę Funduszu Medycznego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Po pozytywnej opinii Rady Funduszu Medycznego przygotowano dokumentację konkursową oraz ogłoszono konkurs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FCF75D5-670D-F45D-45E9-75951EAB55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AD461E4C-30DA-1C99-119E-AC29A0EF6D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995322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C03F4F-CD19-F5F0-0AD2-5A92CF052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E735CD9-73CE-36F4-D1A6-77F2666F5C3A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D567BDF-2584-1F42-AFD6-AC8750161EB8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385F074-93F0-3F29-3765-330674BF12A8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326F63C3-1A55-2DEB-769E-B911ABE5DEE8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0EF87EB5-17FB-4513-CEAE-E1D7B01E1B91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D82BE154-585F-AC63-296E-4836934D2D4E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24E435A7-EE74-123C-D1B9-D288BE8EAD6B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E0B4E608-32A5-635F-3563-634E23940FDB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Cel konkursu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BA916150-B358-70B9-D336-D73076926A0E}"/>
              </a:ext>
            </a:extLst>
          </p:cNvPr>
          <p:cNvSpPr txBox="1"/>
          <p:nvPr/>
        </p:nvSpPr>
        <p:spPr>
          <a:xfrm>
            <a:off x="117705" y="2101416"/>
            <a:ext cx="10896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800" dirty="0"/>
          </a:p>
          <a:p>
            <a:r>
              <a:rPr lang="pl-PL" sz="2800" dirty="0"/>
              <a:t>Dofinansowanie zakupu sprzętu medycznego do diagnostyki i leczenia pacjentów pediatrycznych w ramach realizacji zadania polegającego na wsparciu rozwoju innowacyjnych rozwiązań służących do udzielania świadczeń opieki zdrowotnej </a:t>
            </a:r>
          </a:p>
          <a:p>
            <a:endParaRPr lang="pl-PL" sz="2800" dirty="0"/>
          </a:p>
          <a:p>
            <a:br>
              <a:rPr lang="pl-PL" sz="2800" dirty="0"/>
            </a:br>
            <a:endParaRPr lang="pl-PL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800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FC86B16-B1B0-2244-BA8B-28BA382708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287F4FBE-80B3-DF32-7DE0-E0BB54FF82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427565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F10DA7-5B68-43C1-E63C-B4DF23158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516DB7E-37A0-523E-4AB4-DB169EDEB97E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A4C6030-B71A-4B96-6458-3E3E73EFF549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A1AD8FE-4194-2A12-E280-AEA85E37AE6E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7C669BE9-8AB5-8442-F4AC-7878D69B4E56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18589FDE-3EE8-B100-0DCC-5FE4467F6236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EA8B7EC-EE74-9290-73CE-5F38A71ACB53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CFF1683F-A5E3-D018-35F5-8E3BDE69F6DB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6D17313E-4440-5EE2-234C-7211CE33E421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Do kogo skierowany jest konkurs?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807DE615-A9EA-6CB2-51EA-428DB79E2AD6}"/>
              </a:ext>
            </a:extLst>
          </p:cNvPr>
          <p:cNvSpPr txBox="1"/>
          <p:nvPr/>
        </p:nvSpPr>
        <p:spPr>
          <a:xfrm>
            <a:off x="117705" y="2101416"/>
            <a:ext cx="108966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W dniu złożenia wniosku o dofinansowanie </a:t>
            </a:r>
            <a:r>
              <a:rPr lang="pl-PL" sz="2200" b="1" dirty="0"/>
              <a:t>podmiot leczniczy udziela świadczeń opieki zdrowotnej finansowanych ze środków publicznych w ramach zawartej umowy z NFZ </a:t>
            </a:r>
            <a:br>
              <a:rPr lang="pl-PL" sz="2200" b="1" dirty="0"/>
            </a:br>
            <a:r>
              <a:rPr lang="pl-PL" sz="2200" dirty="0"/>
              <a:t>w zakresie zgodnym z wymaganiami progowymi, określonymi w Kryteriach konkursowych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Jest podmiotem leczniczym, o którym mowa w art. 4 ust. 1 pkt 2 albo pkt 4 ustawy z dnia 15 kwietnia 2011 r. o działalności leczniczej (Dz. U. z 2025 r. poz. 450, z </a:t>
            </a:r>
            <a:r>
              <a:rPr lang="pl-PL" sz="2200" dirty="0" err="1"/>
              <a:t>późn</a:t>
            </a:r>
            <a:r>
              <a:rPr lang="pl-PL" sz="2200" dirty="0"/>
              <a:t>. zm.), </a:t>
            </a:r>
            <a:br>
              <a:rPr lang="pl-PL" sz="2200" dirty="0"/>
            </a:br>
            <a:r>
              <a:rPr lang="pl-PL" sz="2200" dirty="0"/>
              <a:t>tj. </a:t>
            </a:r>
            <a:r>
              <a:rPr lang="pl-PL" sz="2200" b="1" dirty="0"/>
              <a:t>samodzielnym publicznym zakładem opieki zdrowotnej albo instytutem badawczym</a:t>
            </a:r>
          </a:p>
          <a:p>
            <a:endParaRPr lang="pl-PL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pl-PL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est podmiotem leczniczym </a:t>
            </a:r>
            <a:r>
              <a:rPr lang="pl-PL" sz="22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zakwalifikowanym do systemu podstawowego szpitalnego zabezpieczenia świadczeń opieki zdrowotnej </a:t>
            </a:r>
            <a:r>
              <a:rPr lang="pl-PL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 poziomach, o których mowa w art. 95l ust. 2 ustawy z dnia 27 sierpnia 2004 r. o świadczeniach opieki zdrowotnej finansowanych ze środków publicznych (Dz.U. 2024 poz. 146, z </a:t>
            </a:r>
            <a:r>
              <a:rPr lang="pl-PL" sz="2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późn</a:t>
            </a:r>
            <a:r>
              <a:rPr lang="pl-PL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zm.)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2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Podmiot </a:t>
            </a:r>
            <a:r>
              <a:rPr lang="pl-PL" sz="22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spełnia wymagania progowe określone </a:t>
            </a:r>
            <a:r>
              <a:rPr lang="pl-PL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Kryteriach konkursowych</a:t>
            </a:r>
            <a:r>
              <a:rPr lang="pl-PL" sz="2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wskazane dla wybranych rodzajów sprzętów medycznych</a:t>
            </a:r>
          </a:p>
          <a:p>
            <a:endParaRPr lang="pl-PL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b="1" dirty="0"/>
              <a:t>Uczelnia medyczna działająca w imieniu podmiotu leczniczego</a:t>
            </a:r>
            <a:r>
              <a:rPr lang="pl-PL" sz="2200" dirty="0"/>
              <a:t>, dla którego jest podmiotem tworzącym </a:t>
            </a:r>
            <a:r>
              <a:rPr lang="pl-PL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rozumieniu art. 2 ust. 1 pkt 6 ustawy z dnia 15 kwietnia 2011 r. </a:t>
            </a:r>
            <a:br>
              <a:rPr lang="pl-PL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 działalności leczniczej</a:t>
            </a:r>
            <a:endParaRPr lang="pl-PL" sz="2200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6B116D67-F3DA-A9CF-6F1F-213458B679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401A7CEA-FD5A-D74A-00DD-1208B8E459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643054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EDF1B6-E604-D4EE-3053-A6ABAC885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6F8A377-5B90-3FBC-0B6E-83CCB65C456E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BC61FBD-FC94-9B85-8579-9348EB624DBA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C8607C4-50DF-0318-7416-88D7AF7ACDE5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98B257E5-4DE2-01FE-FCCD-408DDEEF402E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64C97B67-311D-84B0-31F0-21F1F3E70AC2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ECD2D612-480B-4C4F-E4A1-9E1B553E7CF6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870C1ED7-5A1A-F925-F411-5E9E826FCD93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F6C49989-734E-9CB7-FD8F-F04DFD440179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Przedmiot konkursu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996B21BE-2232-29D5-7C69-C06835CCACE5}"/>
              </a:ext>
            </a:extLst>
          </p:cNvPr>
          <p:cNvSpPr txBox="1"/>
          <p:nvPr/>
        </p:nvSpPr>
        <p:spPr>
          <a:xfrm>
            <a:off x="117705" y="2101416"/>
            <a:ext cx="10896600" cy="653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pl-PL" sz="2800" b="1" dirty="0"/>
              <a:t>Urządzenie do monitorowania zawartości wodoru i metanu (H₂/CH₄) w wydychanym powietrzu:</a:t>
            </a:r>
            <a:br>
              <a:rPr lang="pl-PL" sz="2800" dirty="0"/>
            </a:br>
            <a:r>
              <a:rPr lang="pl-PL" sz="2800" dirty="0"/>
              <a:t>Diagnostyka SIBO, nietolerancji pokarmowych, zaburzeń jelitowych</a:t>
            </a:r>
          </a:p>
          <a:p>
            <a:pPr marL="514350" indent="-514350">
              <a:buAutoNum type="arabicPeriod"/>
            </a:pPr>
            <a:endParaRPr lang="pl-PL" sz="2800" dirty="0"/>
          </a:p>
          <a:p>
            <a:pPr marL="514350" indent="-514350">
              <a:buAutoNum type="arabicPeriod"/>
            </a:pPr>
            <a:r>
              <a:rPr lang="pl-PL" sz="2800" b="1" dirty="0"/>
              <a:t>Urządzenie do planimetrii impedancyjnej:</a:t>
            </a:r>
            <a:br>
              <a:rPr lang="pl-PL" sz="2800" dirty="0"/>
            </a:br>
            <a:r>
              <a:rPr lang="pl-PL" sz="2800" dirty="0"/>
              <a:t>Ocena motoryki przełyku, żołądka i jelit w czasie rzeczywistym – nieinwazyjna i precyzyjna</a:t>
            </a:r>
          </a:p>
          <a:p>
            <a:pPr marL="514350" indent="-514350">
              <a:buAutoNum type="arabicPeriod"/>
            </a:pPr>
            <a:endParaRPr lang="pl-PL" sz="2800" b="1" dirty="0"/>
          </a:p>
          <a:p>
            <a:pPr marL="514350" indent="-514350">
              <a:buAutoNum type="arabicPeriod"/>
            </a:pPr>
            <a:r>
              <a:rPr lang="pl-PL" sz="2800" b="1" dirty="0"/>
              <a:t>Zestaw do neuroendoskopii pediatrycznej:</a:t>
            </a:r>
            <a:br>
              <a:rPr lang="pl-PL" sz="2800" dirty="0"/>
            </a:br>
            <a:r>
              <a:rPr lang="pl-PL" sz="2800" dirty="0"/>
              <a:t>Minimalnie inwazyjne zabiegi mózgu u dzieci – bez kraniotomii</a:t>
            </a:r>
          </a:p>
          <a:p>
            <a:pPr marL="514350" indent="-514350">
              <a:buAutoNum type="arabicPeriod"/>
            </a:pPr>
            <a:endParaRPr lang="pl-PL" sz="2800" b="1" dirty="0"/>
          </a:p>
          <a:p>
            <a:pPr marL="514350" indent="-514350">
              <a:buAutoNum type="arabicPeriod"/>
            </a:pPr>
            <a:r>
              <a:rPr lang="pl-PL" sz="2800" b="1" dirty="0"/>
              <a:t>Zestaw do endoskopii funkcjonalnej nosa i zatok u dzieci (FESS):</a:t>
            </a:r>
            <a:br>
              <a:rPr lang="pl-PL" sz="2800" dirty="0"/>
            </a:br>
            <a:r>
              <a:rPr lang="pl-PL" sz="2800" dirty="0"/>
              <a:t>Operacje nosa i zatok – mniej inwazyjne, szybsze gojenie, leczenie guzów, zapaleń, złamań</a:t>
            </a: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1595"/>
              </a:spcAft>
              <a:buNone/>
            </a:pPr>
            <a:endParaRPr lang="pl-PL" b="1" dirty="0">
              <a:latin typeface="+mj-lt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78326E54-AC6C-4028-CB24-4CBDDC3E50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0968D5D3-05F2-E15E-55B0-738081BE10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46445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746208-1DAB-553A-C680-726D1A357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D5C4570-AD88-D6C5-B8C0-7933E68A011B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E934FE1-8531-2074-098F-3B0AE47559ED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172724F-D9B5-CE1F-2AAF-EF09F8CC0775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A69F20AA-81D2-75A4-77FB-0CDE4AAE7D2A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3989E967-AAB8-B758-DA95-15091414B060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5F1A7066-F6F3-7AF8-B4A9-651DB8A04A62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FA21DE5B-7109-3ED3-4CF7-D6EE55A9D1A2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D7EF8238-0D1F-4B8D-7FEF-A17D7795835B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Przedmiot konkursu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EA528359-3EBD-EFF4-8AC0-C84D4D379C29}"/>
              </a:ext>
            </a:extLst>
          </p:cNvPr>
          <p:cNvSpPr txBox="1"/>
          <p:nvPr/>
        </p:nvSpPr>
        <p:spPr>
          <a:xfrm>
            <a:off x="117705" y="2101416"/>
            <a:ext cx="10896600" cy="7707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pl-PL" sz="2800" b="1" dirty="0"/>
              <a:t>Kamera ICG do otwartych zabiegów chirurgicznych:</a:t>
            </a:r>
            <a:br>
              <a:rPr lang="pl-PL" sz="2800" dirty="0"/>
            </a:br>
            <a:r>
              <a:rPr lang="pl-PL" sz="2800" dirty="0"/>
              <a:t>Obrazowanie fluorescencyjne – ocena perfuzji, chirurgia onkologiczna </a:t>
            </a:r>
            <a:br>
              <a:rPr lang="pl-PL" sz="2800" dirty="0"/>
            </a:br>
            <a:r>
              <a:rPr lang="pl-PL" sz="2800" dirty="0"/>
              <a:t>i rekonstrukcyjna</a:t>
            </a:r>
          </a:p>
          <a:p>
            <a:pPr marL="514350" indent="-514350">
              <a:buFont typeface="+mj-lt"/>
              <a:buAutoNum type="arabicPeriod" startAt="5"/>
            </a:pPr>
            <a:endParaRPr lang="pl-PL" sz="2800" b="1" dirty="0"/>
          </a:p>
          <a:p>
            <a:pPr marL="514350" indent="-514350">
              <a:buFont typeface="+mj-lt"/>
              <a:buAutoNum type="arabicPeriod" startAt="5"/>
            </a:pPr>
            <a:r>
              <a:rPr lang="pl-PL" sz="2800" b="1" dirty="0"/>
              <a:t>Zestaw do diagnostyki i leczenia zawrotów głowy u dzieci:</a:t>
            </a:r>
            <a:br>
              <a:rPr lang="pl-PL" sz="2800" dirty="0"/>
            </a:br>
            <a:r>
              <a:rPr lang="pl-PL" sz="2800" dirty="0"/>
              <a:t>Fotel żyroskopowy, okulary VR – ocena błędnika, równowagi, rehabilitacja po operacjach</a:t>
            </a:r>
          </a:p>
          <a:p>
            <a:pPr marL="514350" indent="-514350">
              <a:buFont typeface="+mj-lt"/>
              <a:buAutoNum type="arabicPeriod" startAt="5"/>
            </a:pPr>
            <a:endParaRPr lang="pl-PL" sz="2800" b="1" dirty="0"/>
          </a:p>
          <a:p>
            <a:pPr marL="514350" indent="-514350">
              <a:buFont typeface="+mj-lt"/>
              <a:buAutoNum type="arabicPeriod" startAt="5"/>
            </a:pPr>
            <a:r>
              <a:rPr lang="pl-PL" sz="2800" b="1" dirty="0"/>
              <a:t>Urządzenie do procedury elektroskleroterapii anomalii naczyniowych u dzieci (BEST):</a:t>
            </a:r>
            <a:br>
              <a:rPr lang="pl-PL" sz="2800" dirty="0"/>
            </a:br>
            <a:r>
              <a:rPr lang="pl-PL" sz="2800" dirty="0"/>
              <a:t>Nowoczesna metoda leczenia malformacji naczyniowych – mniej sesji, większa skuteczność</a:t>
            </a:r>
          </a:p>
          <a:p>
            <a:pPr marL="514350" indent="-514350">
              <a:buFont typeface="+mj-lt"/>
              <a:buAutoNum type="arabicPeriod" startAt="5"/>
            </a:pPr>
            <a:endParaRPr lang="pl-PL" sz="2800" b="1" dirty="0"/>
          </a:p>
          <a:p>
            <a:pPr marL="514350" indent="-514350">
              <a:buFont typeface="+mj-lt"/>
              <a:buAutoNum type="arabicPeriod" startAt="5"/>
            </a:pPr>
            <a:r>
              <a:rPr lang="pl-PL" sz="2800" b="1" dirty="0"/>
              <a:t>Aparat do elastografii wątroby:</a:t>
            </a:r>
            <a:br>
              <a:rPr lang="pl-PL" sz="2800" dirty="0"/>
            </a:br>
            <a:r>
              <a:rPr lang="pl-PL" sz="2800" dirty="0"/>
              <a:t>Nieinwazyjna alternatywa dla biopsji – diagnostyka i monitorowanie chorób wątroby u dzieci</a:t>
            </a:r>
            <a:endParaRPr lang="pl-PL" sz="2000" dirty="0"/>
          </a:p>
          <a:p>
            <a:endParaRPr lang="pl-PL" sz="2000" dirty="0"/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1595"/>
              </a:spcAft>
              <a:buNone/>
            </a:pPr>
            <a:endParaRPr lang="pl-PL" b="1" dirty="0">
              <a:latin typeface="+mj-lt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FB714F65-766F-7793-A602-F68E1D56A1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7A6501B8-69D1-D072-3844-826DA57836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120632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232D7E-F7C1-AE1F-C5D9-DB0D3EADA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9CCF584-C009-4D51-05A8-9B8DA19FF3CB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B50265B-C10D-B927-E94B-F7AD9825DA22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9732C14-F327-2AF3-A415-016E4C26F2A7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24A22AEF-E2BD-5988-58DD-9D05228C938B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D05F21BF-6CAA-4C75-B34F-3EB9D71A0D6C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BC271253-AF44-B79E-7F72-6E3B0D2674AE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5B95188A-DEA7-6359-D5C6-3E9378DD061A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F952AE81-4ED3-0A5D-78D0-503776CDA0A2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Zasady finansowania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E04FDAF0-4A64-868B-CEDA-B1906E4D197D}"/>
              </a:ext>
            </a:extLst>
          </p:cNvPr>
          <p:cNvSpPr txBox="1"/>
          <p:nvPr/>
        </p:nvSpPr>
        <p:spPr>
          <a:xfrm>
            <a:off x="117704" y="2101416"/>
            <a:ext cx="11388496" cy="6414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Całkowita pula środków: 20 000 000 zł</a:t>
            </a:r>
          </a:p>
          <a:p>
            <a:endParaRPr lang="pl-PL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Zakup sprzętu medycznego do diagnostyki i leczenia pacjentów pediatrycznych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Sprzęt wykorzystywany będzie wyłącznie na potrzeby świadczeń zdrowotnych finansowanych ze środków publicznych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Możliwość zakupu tylko </a:t>
            </a:r>
            <a:r>
              <a:rPr lang="pl-PL" sz="2800" b="1" dirty="0"/>
              <a:t>jednej sztuki danego rodzaju sprzętu medycznego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Maksymalne dofinansowanie dla podmiotu: </a:t>
            </a:r>
            <a:r>
              <a:rPr lang="pl-PL" sz="2800" b="1" dirty="0"/>
              <a:t>2 000 000 zł brutto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Dofinansowanie do 100% wartości brutto</a:t>
            </a:r>
          </a:p>
          <a:p>
            <a:endParaRPr lang="pl-PL" sz="2000" dirty="0"/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1595"/>
              </a:spcAft>
              <a:buNone/>
            </a:pPr>
            <a:endParaRPr lang="pl-PL" b="1" dirty="0">
              <a:latin typeface="+mj-lt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F1A5AA7-DF81-4893-DDE3-4FA35DCEE8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B3FF3C70-C455-411B-8E25-6CA7DED98A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05294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B46456-50AB-27E0-E102-11C3F384A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F0C4A48-1508-008D-326F-8802F0B6195F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25AA122-F816-E1B8-288C-37DBEE465C7C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A4E9AD2-1175-66E1-2669-7D2F8ABD78D8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449967F8-0A91-9A9F-C789-690EEF42A0E2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99DDBBC1-9D25-AABB-8142-D8394D84B256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2BE6DAC-EC83-C1A2-1DCA-24A209FA08D8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5C21CD56-B7A4-1A47-680D-36F85B59380A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7387A4B9-FCCE-CA31-B882-C8AA4D54CED9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Ogólne kryteria oceny wniosków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C8FBC338-415D-29EE-A327-76E671CFC50C}"/>
              </a:ext>
            </a:extLst>
          </p:cNvPr>
          <p:cNvSpPr txBox="1"/>
          <p:nvPr/>
        </p:nvSpPr>
        <p:spPr>
          <a:xfrm>
            <a:off x="117705" y="2101416"/>
            <a:ext cx="10896600" cy="6301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pl-PL" sz="2800" b="1" i="0" dirty="0">
                <a:effectLst/>
              </a:rPr>
              <a:t>1. Zgodność formalna</a:t>
            </a:r>
          </a:p>
          <a:p>
            <a:pPr marL="457200" indent="-45720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2800" b="0" i="0" dirty="0">
                <a:effectLst/>
              </a:rPr>
              <a:t>Wniosek złożony przez uprawniony podmiot leczniczy</a:t>
            </a:r>
          </a:p>
          <a:p>
            <a:pPr marL="457200" indent="-45720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2800" b="0" i="0" dirty="0">
                <a:effectLst/>
              </a:rPr>
              <a:t>Złożenie wniosku w terminie i w wymaganej formie (elektronicznie przez POPI)</a:t>
            </a:r>
          </a:p>
          <a:p>
            <a:pPr marL="457200" indent="-45720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2800" b="0" i="0" dirty="0">
                <a:effectLst/>
              </a:rPr>
              <a:t>Kompletność dokumentacji zgodnie z ogłoszeniem i regulaminem konkursu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pl-PL" sz="2800" b="0" i="0" dirty="0">
              <a:effectLst/>
            </a:endParaRPr>
          </a:p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pl-PL" sz="2800" b="1" i="0" dirty="0">
                <a:effectLst/>
              </a:rPr>
              <a:t>2. Zgodność merytoryczna</a:t>
            </a:r>
          </a:p>
          <a:p>
            <a:pPr marL="457200" indent="-45720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2800" b="0" i="0" dirty="0">
                <a:effectLst/>
              </a:rPr>
              <a:t>Dla każdego rodzaju sprzętu określono kryteria progowe – tj. liczba zrealizowanych świadczeń opieki zdrowotnej w 2024 r., dostępność infrastruktury</a:t>
            </a:r>
          </a:p>
          <a:p>
            <a:pPr marL="457200" indent="-45720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2800" b="0" i="0" dirty="0">
                <a:effectLst/>
              </a:rPr>
              <a:t>Zapewnienie zasobów kadrowych i rzeczowych</a:t>
            </a:r>
            <a:endParaRPr lang="pl-PL" sz="2800" dirty="0"/>
          </a:p>
          <a:p>
            <a:endParaRPr lang="pl-PL" sz="2000" dirty="0"/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1595"/>
              </a:spcAft>
              <a:buNone/>
            </a:pPr>
            <a:endParaRPr lang="pl-PL" b="1" dirty="0">
              <a:latin typeface="+mj-lt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1EC3C01B-767C-68BF-C892-7D5ABA3DFD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FBC7BD6B-216E-ACEE-A598-336B34537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49032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97BB9F-DB6D-325B-6614-516FCC853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FAAD243-A1F6-26BB-7B92-94FB83BBEF2A}"/>
              </a:ext>
            </a:extLst>
          </p:cNvPr>
          <p:cNvGrpSpPr/>
          <p:nvPr/>
        </p:nvGrpSpPr>
        <p:grpSpPr>
          <a:xfrm>
            <a:off x="-1253768" y="-144661"/>
            <a:ext cx="13625853" cy="11256505"/>
            <a:chOff x="0" y="-38100"/>
            <a:chExt cx="3588702" cy="296467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B0E442A-F44F-B3A4-FD90-637A6EBC21D8}"/>
                </a:ext>
              </a:extLst>
            </p:cNvPr>
            <p:cNvSpPr/>
            <p:nvPr/>
          </p:nvSpPr>
          <p:spPr>
            <a:xfrm>
              <a:off x="0" y="-6493"/>
              <a:ext cx="3588702" cy="2926576"/>
            </a:xfrm>
            <a:custGeom>
              <a:avLst/>
              <a:gdLst/>
              <a:ahLst/>
              <a:cxnLst/>
              <a:rect l="l" t="t" r="r" b="b"/>
              <a:pathLst>
                <a:path w="3588702" h="2926576">
                  <a:moveTo>
                    <a:pt x="56818" y="0"/>
                  </a:moveTo>
                  <a:lnTo>
                    <a:pt x="3531884" y="0"/>
                  </a:lnTo>
                  <a:cubicBezTo>
                    <a:pt x="3563264" y="0"/>
                    <a:pt x="3588702" y="25438"/>
                    <a:pt x="3588702" y="56818"/>
                  </a:cubicBezTo>
                  <a:lnTo>
                    <a:pt x="3588702" y="2869758"/>
                  </a:lnTo>
                  <a:cubicBezTo>
                    <a:pt x="3588702" y="2884827"/>
                    <a:pt x="3582716" y="2899279"/>
                    <a:pt x="3572060" y="2909934"/>
                  </a:cubicBezTo>
                  <a:cubicBezTo>
                    <a:pt x="3561405" y="2920590"/>
                    <a:pt x="3546953" y="2926576"/>
                    <a:pt x="3531884" y="2926576"/>
                  </a:cubicBezTo>
                  <a:lnTo>
                    <a:pt x="56818" y="2926576"/>
                  </a:lnTo>
                  <a:cubicBezTo>
                    <a:pt x="25438" y="2926576"/>
                    <a:pt x="0" y="2901138"/>
                    <a:pt x="0" y="2869758"/>
                  </a:cubicBezTo>
                  <a:lnTo>
                    <a:pt x="0" y="56818"/>
                  </a:lnTo>
                  <a:cubicBezTo>
                    <a:pt x="0" y="41749"/>
                    <a:pt x="5986" y="27297"/>
                    <a:pt x="16642" y="16642"/>
                  </a:cubicBezTo>
                  <a:cubicBezTo>
                    <a:pt x="27297" y="5986"/>
                    <a:pt x="41749" y="0"/>
                    <a:pt x="5681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b="1" i="1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36EEF50-B837-140F-85CC-F8BD09952A1B}"/>
                </a:ext>
              </a:extLst>
            </p:cNvPr>
            <p:cNvSpPr txBox="1"/>
            <p:nvPr/>
          </p:nvSpPr>
          <p:spPr>
            <a:xfrm>
              <a:off x="0" y="-38100"/>
              <a:ext cx="3588702" cy="29646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3073929B-219F-A7FA-FBC2-EA2666695C90}"/>
              </a:ext>
            </a:extLst>
          </p:cNvPr>
          <p:cNvSpPr/>
          <p:nvPr/>
        </p:nvSpPr>
        <p:spPr>
          <a:xfrm>
            <a:off x="13093497" y="1461053"/>
            <a:ext cx="4600931" cy="6895129"/>
          </a:xfrm>
          <a:custGeom>
            <a:avLst/>
            <a:gdLst/>
            <a:ahLst/>
            <a:cxnLst/>
            <a:rect l="l" t="t" r="r" b="b"/>
            <a:pathLst>
              <a:path w="4600931" h="6895129">
                <a:moveTo>
                  <a:pt x="0" y="0"/>
                </a:moveTo>
                <a:lnTo>
                  <a:pt x="4600931" y="0"/>
                </a:lnTo>
                <a:lnTo>
                  <a:pt x="4600931" y="6895128"/>
                </a:lnTo>
                <a:lnTo>
                  <a:pt x="0" y="689512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F6288FEB-2657-5A5D-DD7F-022B017912FA}"/>
              </a:ext>
            </a:extLst>
          </p:cNvPr>
          <p:cNvGrpSpPr/>
          <p:nvPr/>
        </p:nvGrpSpPr>
        <p:grpSpPr>
          <a:xfrm>
            <a:off x="152400" y="1697584"/>
            <a:ext cx="3315185" cy="47625"/>
            <a:chOff x="0" y="0"/>
            <a:chExt cx="873135" cy="12543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57D3F202-0797-AC52-9FE8-85D29E7488F2}"/>
                </a:ext>
              </a:extLst>
            </p:cNvPr>
            <p:cNvSpPr/>
            <p:nvPr/>
          </p:nvSpPr>
          <p:spPr>
            <a:xfrm>
              <a:off x="0" y="0"/>
              <a:ext cx="873135" cy="12543"/>
            </a:xfrm>
            <a:custGeom>
              <a:avLst/>
              <a:gdLst/>
              <a:ahLst/>
              <a:cxnLst/>
              <a:rect l="l" t="t" r="r" b="b"/>
              <a:pathLst>
                <a:path w="873135" h="12543">
                  <a:moveTo>
                    <a:pt x="6272" y="0"/>
                  </a:moveTo>
                  <a:lnTo>
                    <a:pt x="866864" y="0"/>
                  </a:lnTo>
                  <a:cubicBezTo>
                    <a:pt x="868527" y="0"/>
                    <a:pt x="870122" y="661"/>
                    <a:pt x="871298" y="1837"/>
                  </a:cubicBezTo>
                  <a:cubicBezTo>
                    <a:pt x="872474" y="3013"/>
                    <a:pt x="873135" y="4608"/>
                    <a:pt x="873135" y="6272"/>
                  </a:cubicBezTo>
                  <a:lnTo>
                    <a:pt x="873135" y="6272"/>
                  </a:lnTo>
                  <a:cubicBezTo>
                    <a:pt x="873135" y="7935"/>
                    <a:pt x="872474" y="9530"/>
                    <a:pt x="871298" y="10706"/>
                  </a:cubicBezTo>
                  <a:cubicBezTo>
                    <a:pt x="870122" y="11882"/>
                    <a:pt x="868527" y="12543"/>
                    <a:pt x="866864" y="12543"/>
                  </a:cubicBezTo>
                  <a:lnTo>
                    <a:pt x="6272" y="12543"/>
                  </a:lnTo>
                  <a:cubicBezTo>
                    <a:pt x="4608" y="12543"/>
                    <a:pt x="3013" y="11882"/>
                    <a:pt x="1837" y="10706"/>
                  </a:cubicBezTo>
                  <a:cubicBezTo>
                    <a:pt x="661" y="9530"/>
                    <a:pt x="0" y="7935"/>
                    <a:pt x="0" y="6272"/>
                  </a:cubicBezTo>
                  <a:lnTo>
                    <a:pt x="0" y="6272"/>
                  </a:lnTo>
                  <a:cubicBezTo>
                    <a:pt x="0" y="4608"/>
                    <a:pt x="661" y="3013"/>
                    <a:pt x="1837" y="1837"/>
                  </a:cubicBezTo>
                  <a:cubicBezTo>
                    <a:pt x="3013" y="661"/>
                    <a:pt x="4608" y="0"/>
                    <a:pt x="6272" y="0"/>
                  </a:cubicBezTo>
                  <a:close/>
                </a:path>
              </a:pathLst>
            </a:custGeom>
            <a:solidFill>
              <a:srgbClr val="04858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CF23458F-B468-6213-E3B1-A283FD0164F0}"/>
                </a:ext>
              </a:extLst>
            </p:cNvPr>
            <p:cNvSpPr txBox="1"/>
            <p:nvPr/>
          </p:nvSpPr>
          <p:spPr>
            <a:xfrm>
              <a:off x="0" y="-38100"/>
              <a:ext cx="873135" cy="506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8BD87D56-9CFE-E755-A5B6-27FCFA2E3B7A}"/>
              </a:ext>
            </a:extLst>
          </p:cNvPr>
          <p:cNvSpPr txBox="1"/>
          <p:nvPr/>
        </p:nvSpPr>
        <p:spPr>
          <a:xfrm>
            <a:off x="0" y="1028700"/>
            <a:ext cx="1089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latin typeface="Arial Nova" panose="020B0504020202020204" pitchFamily="34" charset="0"/>
              </a:rPr>
              <a:t>Ogólne kryteria oceny wniosków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EAE2E5C5-D3E5-496F-56CF-44113207086F}"/>
              </a:ext>
            </a:extLst>
          </p:cNvPr>
          <p:cNvSpPr txBox="1"/>
          <p:nvPr/>
        </p:nvSpPr>
        <p:spPr>
          <a:xfrm>
            <a:off x="117705" y="2101416"/>
            <a:ext cx="10896600" cy="6068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pl-PL" sz="2800" b="1" dirty="0"/>
              <a:t>3. Wkład własny</a:t>
            </a:r>
          </a:p>
          <a:p>
            <a:pPr marL="457200" indent="-457200"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sz="2800" dirty="0"/>
              <a:t>Wnioskodawca może zadeklarować </a:t>
            </a:r>
            <a:r>
              <a:rPr lang="pl-PL" sz="2800" b="1" dirty="0"/>
              <a:t>wkład własny w wysokości do 20% </a:t>
            </a:r>
            <a:r>
              <a:rPr lang="pl-PL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całościowego kosztu inwestycji – dodatkowo punktowane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pl-PL" sz="2000" b="0" i="1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pl-PL" sz="2000" b="1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sz="2000" b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</a:t>
            </a:r>
            <a:r>
              <a:rPr lang="pl-PL" sz="2000" b="1" dirty="0"/>
              <a:t>rzez wkład własny rozumie się środki własne wnioskodawcy lub środki z innych, niż Fundusz Medyczny, źródeł, które będą przeznaczone na sfinansowanie projektu</a:t>
            </a:r>
            <a:endParaRPr lang="pl-PL" sz="2000" b="1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pl-PL" sz="2000" dirty="0"/>
              <a:t> Zakres oceny: 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pl-PL" sz="2000" dirty="0"/>
              <a:t>        1) wnioskodawca nie wnosi finansowego wkładu własnego w całościowy koszt inwestycji lub wnosi    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pl-PL" sz="2000" dirty="0"/>
              <a:t>        wkład finansowy do wysokości 9% całościowego kosztu inwestycji (0 pkt)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sz="2000" dirty="0"/>
              <a:t>        2) wnioskodawca wnosi finansowy wkład własny w przedziale od 10% do 14% (włącznie)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sz="2000" dirty="0"/>
              <a:t>        całościowego kosztu inwestycji (1 pkt)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sz="2000" dirty="0"/>
              <a:t>        3) wnioskodawca wnosi finansowy wkład własny w przedziale od 15% do 20% (włącznie)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pl-PL" sz="2000" dirty="0"/>
              <a:t>        całościowego kosztu inwestycji (2 pkt)</a:t>
            </a: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1595"/>
              </a:spcAft>
              <a:buNone/>
            </a:pPr>
            <a:endParaRPr lang="pl-PL" b="1" dirty="0">
              <a:latin typeface="+mj-lt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969135C-DE8C-FFE2-A6D4-840773AE48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49200" y="8724900"/>
            <a:ext cx="2453370" cy="114916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516C8140-05FF-5D15-0BD9-96435AD90F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925800" y="8825947"/>
            <a:ext cx="2178244" cy="96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489420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9406</TotalTime>
  <Words>1834</Words>
  <Application>Microsoft Office PowerPoint</Application>
  <PresentationFormat>Niestandardowy</PresentationFormat>
  <Paragraphs>152</Paragraphs>
  <Slides>19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4" baseType="lpstr">
      <vt:lpstr>Arial</vt:lpstr>
      <vt:lpstr>Calibri</vt:lpstr>
      <vt:lpstr>Arial Nova</vt:lpstr>
      <vt:lpstr>Aptos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Innovations in Medicine</dc:title>
  <dc:creator>Rogóż Maja</dc:creator>
  <cp:lastModifiedBy>Marcińska Justyna</cp:lastModifiedBy>
  <cp:revision>77</cp:revision>
  <dcterms:created xsi:type="dcterms:W3CDTF">2006-08-16T00:00:00Z</dcterms:created>
  <dcterms:modified xsi:type="dcterms:W3CDTF">2025-07-03T11:48:23Z</dcterms:modified>
  <dc:identifier>DAGhDJp2MRY</dc:identifier>
</cp:coreProperties>
</file>