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60" r:id="rId3"/>
    <p:sldId id="261" r:id="rId4"/>
    <p:sldId id="259" r:id="rId5"/>
    <p:sldId id="283" r:id="rId6"/>
    <p:sldId id="284" r:id="rId7"/>
    <p:sldId id="287" r:id="rId8"/>
    <p:sldId id="268" r:id="rId9"/>
    <p:sldId id="288" r:id="rId10"/>
    <p:sldId id="302" r:id="rId11"/>
    <p:sldId id="301" r:id="rId12"/>
    <p:sldId id="266" r:id="rId13"/>
    <p:sldId id="276" r:id="rId14"/>
    <p:sldId id="289" r:id="rId15"/>
    <p:sldId id="286" r:id="rId16"/>
    <p:sldId id="278" r:id="rId17"/>
    <p:sldId id="275" r:id="rId18"/>
    <p:sldId id="277" r:id="rId19"/>
    <p:sldId id="274" r:id="rId20"/>
    <p:sldId id="290" r:id="rId21"/>
    <p:sldId id="291" r:id="rId22"/>
    <p:sldId id="292" r:id="rId23"/>
    <p:sldId id="280" r:id="rId24"/>
    <p:sldId id="279" r:id="rId25"/>
    <p:sldId id="294" r:id="rId26"/>
    <p:sldId id="296" r:id="rId27"/>
    <p:sldId id="293" r:id="rId28"/>
    <p:sldId id="295" r:id="rId29"/>
    <p:sldId id="270" r:id="rId30"/>
    <p:sldId id="300" r:id="rId31"/>
    <p:sldId id="269" r:id="rId32"/>
    <p:sldId id="303" r:id="rId33"/>
    <p:sldId id="304" r:id="rId34"/>
    <p:sldId id="298" r:id="rId35"/>
    <p:sldId id="305" r:id="rId36"/>
    <p:sldId id="281" r:id="rId3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romanowski"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0E0E0"/>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69029" autoAdjust="0"/>
  </p:normalViewPr>
  <p:slideViewPr>
    <p:cSldViewPr>
      <p:cViewPr>
        <p:scale>
          <a:sx n="66" d="100"/>
          <a:sy n="66" d="100"/>
        </p:scale>
        <p:origin x="-2178" y="-32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title>
      <c:layout>
        <c:manualLayout>
          <c:xMode val="edge"/>
          <c:yMode val="edge"/>
          <c:x val="0.26464588801399824"/>
          <c:y val="3.24074074074076E-2"/>
        </c:manualLayout>
      </c:layout>
    </c:title>
    <c:plotArea>
      <c:layout>
        <c:manualLayout>
          <c:layoutTarget val="inner"/>
          <c:xMode val="edge"/>
          <c:yMode val="edge"/>
          <c:x val="9.8194591108000384E-2"/>
          <c:y val="1.9884773151567111E-2"/>
          <c:w val="0.74434447952385285"/>
          <c:h val="0.77724996786849565"/>
        </c:manualLayout>
      </c:layout>
      <c:barChart>
        <c:barDir val="col"/>
        <c:grouping val="clustered"/>
        <c:ser>
          <c:idx val="3"/>
          <c:order val="0"/>
          <c:tx>
            <c:strRef>
              <c:f>'wilk - liczebność, szkody '!$A$59</c:f>
              <c:strCache>
                <c:ptCount val="1"/>
                <c:pt idx="0">
                  <c:v>liczebność wilków</c:v>
                </c:pt>
              </c:strCache>
            </c:strRef>
          </c:tx>
          <c:cat>
            <c:numRef>
              <c:f>'wilk - liczebność, szkody '!$B$58:$T$58</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'wilk - liczebność, szkody '!$B$59:$T$59</c:f>
              <c:numCache>
                <c:formatCode>General</c:formatCode>
                <c:ptCount val="19"/>
                <c:pt idx="0">
                  <c:v>1071</c:v>
                </c:pt>
                <c:pt idx="1">
                  <c:v>1086</c:v>
                </c:pt>
                <c:pt idx="2">
                  <c:v>696</c:v>
                </c:pt>
                <c:pt idx="3">
                  <c:v>743</c:v>
                </c:pt>
                <c:pt idx="4" formatCode="#,##0">
                  <c:v>690</c:v>
                </c:pt>
                <c:pt idx="5">
                  <c:v>719</c:v>
                </c:pt>
                <c:pt idx="6">
                  <c:v>800</c:v>
                </c:pt>
                <c:pt idx="7">
                  <c:v>715</c:v>
                </c:pt>
                <c:pt idx="8">
                  <c:v>759</c:v>
                </c:pt>
                <c:pt idx="9">
                  <c:v>702</c:v>
                </c:pt>
                <c:pt idx="10">
                  <c:v>696</c:v>
                </c:pt>
                <c:pt idx="11">
                  <c:v>770</c:v>
                </c:pt>
                <c:pt idx="12">
                  <c:v>913</c:v>
                </c:pt>
                <c:pt idx="13">
                  <c:v>1050</c:v>
                </c:pt>
                <c:pt idx="14">
                  <c:v>1122</c:v>
                </c:pt>
                <c:pt idx="15">
                  <c:v>1276</c:v>
                </c:pt>
                <c:pt idx="16">
                  <c:v>1484</c:v>
                </c:pt>
                <c:pt idx="17">
                  <c:v>2139</c:v>
                </c:pt>
                <c:pt idx="18">
                  <c:v>2390</c:v>
                </c:pt>
              </c:numCache>
            </c:numRef>
          </c:val>
        </c:ser>
        <c:axId val="66722816"/>
        <c:axId val="66757376"/>
      </c:barChart>
      <c:catAx>
        <c:axId val="66722816"/>
        <c:scaling>
          <c:orientation val="minMax"/>
        </c:scaling>
        <c:axPos val="b"/>
        <c:numFmt formatCode="General" sourceLinked="1"/>
        <c:tickLblPos val="nextTo"/>
        <c:txPr>
          <a:bodyPr/>
          <a:lstStyle/>
          <a:p>
            <a:pPr>
              <a:defRPr sz="800" baseline="0"/>
            </a:pPr>
            <a:endParaRPr lang="pl-PL"/>
          </a:p>
        </c:txPr>
        <c:crossAx val="66757376"/>
        <c:crosses val="autoZero"/>
        <c:auto val="1"/>
        <c:lblAlgn val="ctr"/>
        <c:lblOffset val="100"/>
      </c:catAx>
      <c:valAx>
        <c:axId val="66757376"/>
        <c:scaling>
          <c:orientation val="minMax"/>
        </c:scaling>
        <c:axPos val="l"/>
        <c:majorGridlines/>
        <c:numFmt formatCode="General" sourceLinked="1"/>
        <c:tickLblPos val="nextTo"/>
        <c:crossAx val="66722816"/>
        <c:crosses val="autoZero"/>
        <c:crossBetween val="between"/>
      </c:valAx>
    </c:plotArea>
    <c:legend>
      <c:legendPos val="r"/>
      <c:layout>
        <c:manualLayout>
          <c:xMode val="edge"/>
          <c:yMode val="edge"/>
          <c:x val="0.82326424356301364"/>
          <c:y val="0.52984281702904623"/>
          <c:w val="0.17673578302712262"/>
          <c:h val="0.31056904345290182"/>
        </c:manualLayout>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chart>
    <c:title>
      <c:tx>
        <c:rich>
          <a:bodyPr/>
          <a:lstStyle/>
          <a:p>
            <a:pPr>
              <a:defRPr/>
            </a:pPr>
            <a:r>
              <a:rPr lang="pl-PL" dirty="0" smtClean="0"/>
              <a:t>Zwierzęta</a:t>
            </a:r>
            <a:r>
              <a:rPr lang="pl-PL" baseline="0" dirty="0" smtClean="0"/>
              <a:t> zagryzione przez wilki w 2017 r.</a:t>
            </a:r>
            <a:endParaRPr lang="en-US" dirty="0"/>
          </a:p>
        </c:rich>
      </c:tx>
      <c:layout/>
    </c:title>
    <c:plotArea>
      <c:layout/>
      <c:pieChart>
        <c:varyColors val="1"/>
        <c:ser>
          <c:idx val="0"/>
          <c:order val="0"/>
          <c:tx>
            <c:strRef>
              <c:f>Arkusz1!$B$1</c:f>
              <c:strCache>
                <c:ptCount val="1"/>
                <c:pt idx="0">
                  <c:v>Kolumna1</c:v>
                </c:pt>
              </c:strCache>
            </c:strRef>
          </c:tx>
          <c:dLbls>
            <c:showPercent val="1"/>
            <c:showLeaderLines val="1"/>
          </c:dLbls>
          <c:cat>
            <c:strRef>
              <c:f>Arkusz1!$A$2:$A$9</c:f>
              <c:strCache>
                <c:ptCount val="8"/>
                <c:pt idx="0">
                  <c:v>owce</c:v>
                </c:pt>
                <c:pt idx="1">
                  <c:v>bydło</c:v>
                </c:pt>
                <c:pt idx="2">
                  <c:v>jelenie i daniele</c:v>
                </c:pt>
                <c:pt idx="3">
                  <c:v>inne</c:v>
                </c:pt>
                <c:pt idx="4">
                  <c:v>króliki</c:v>
                </c:pt>
                <c:pt idx="5">
                  <c:v>drób</c:v>
                </c:pt>
                <c:pt idx="6">
                  <c:v>kozy</c:v>
                </c:pt>
                <c:pt idx="7">
                  <c:v>psy</c:v>
                </c:pt>
              </c:strCache>
            </c:strRef>
          </c:cat>
          <c:val>
            <c:numRef>
              <c:f>Arkusz1!$B$2:$B$9</c:f>
              <c:numCache>
                <c:formatCode>General</c:formatCode>
                <c:ptCount val="8"/>
                <c:pt idx="0">
                  <c:v>1342</c:v>
                </c:pt>
                <c:pt idx="1">
                  <c:v>105</c:v>
                </c:pt>
                <c:pt idx="2">
                  <c:v>112</c:v>
                </c:pt>
                <c:pt idx="3">
                  <c:v>18</c:v>
                </c:pt>
                <c:pt idx="4">
                  <c:v>17</c:v>
                </c:pt>
                <c:pt idx="5">
                  <c:v>100</c:v>
                </c:pt>
                <c:pt idx="6">
                  <c:v>19</c:v>
                </c:pt>
                <c:pt idx="7">
                  <c:v>21</c:v>
                </c:pt>
              </c:numCache>
            </c:numRef>
          </c:val>
        </c:ser>
        <c:dLbls>
          <c:showPercent val="1"/>
        </c:dLbls>
        <c:firstSliceAng val="0"/>
      </c:pieChart>
    </c:plotArea>
    <c:legend>
      <c:legendPos val="r"/>
      <c:layout/>
    </c:legend>
    <c:plotVisOnly val="1"/>
    <c:dispBlanksAs val="zero"/>
  </c:chart>
  <c:txPr>
    <a:bodyPr/>
    <a:lstStyle/>
    <a:p>
      <a:pPr>
        <a:defRPr sz="1800"/>
      </a:pPr>
      <a:endParaRPr lang="pl-PL"/>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8-10-26T15:15:00.748" idx="2">
    <p:pos x="5662" y="1480"/>
    <p:text>Żeby był wilk byłoby super. Mamy tu niestety lisa więc zdjęcie do wymiany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0.78641</cdr:x>
      <cdr:y>0.75101</cdr:y>
    </cdr:from>
    <cdr:to>
      <cdr:x>0.9097</cdr:x>
      <cdr:y>1</cdr:y>
    </cdr:to>
    <cdr:sp macro="" textlink="">
      <cdr:nvSpPr>
        <cdr:cNvPr id="2" name="pole tekstowe 1"/>
        <cdr:cNvSpPr txBox="1"/>
      </cdr:nvSpPr>
      <cdr:spPr>
        <a:xfrm xmlns:a="http://schemas.openxmlformats.org/drawingml/2006/main">
          <a:off x="5832648" y="280831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dr:relSizeAnchor xmlns:cdr="http://schemas.openxmlformats.org/drawingml/2006/chartDrawing">
    <cdr:from>
      <cdr:x>0.78641</cdr:x>
      <cdr:y>0.86274</cdr:y>
    </cdr:from>
    <cdr:to>
      <cdr:x>0.84466</cdr:x>
      <cdr:y>0.91566</cdr:y>
    </cdr:to>
    <cdr:sp macro="" textlink="">
      <cdr:nvSpPr>
        <cdr:cNvPr id="3" name="pole tekstowe 2"/>
        <cdr:cNvSpPr txBox="1"/>
      </cdr:nvSpPr>
      <cdr:spPr>
        <a:xfrm xmlns:a="http://schemas.openxmlformats.org/drawingml/2006/main">
          <a:off x="5832648" y="3168351"/>
          <a:ext cx="432048" cy="194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l-PL" sz="900" dirty="0" smtClean="0"/>
            <a:t>rok</a:t>
          </a:r>
          <a:endParaRPr lang="pl-PL"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CB5B706-CF15-4445-AEA2-C89DEDA197F5}" type="datetimeFigureOut">
              <a:rPr lang="pl-PL"/>
              <a:pPr>
                <a:defRPr/>
              </a:pPr>
              <a:t>2018-10-31</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15678B7-2598-4FEA-BA8A-1F7FD9100BE5}" type="slidenum">
              <a:rPr lang="pl-PL"/>
              <a:pPr>
                <a:defRPr/>
              </a:pPr>
              <a:t>‹#›</a:t>
            </a:fld>
            <a:endParaRPr lang="pl-PL"/>
          </a:p>
        </p:txBody>
      </p:sp>
    </p:spTree>
    <p:extLst>
      <p:ext uri="{BB962C8B-B14F-4D97-AF65-F5344CB8AC3E}">
        <p14:creationId xmlns:p14="http://schemas.microsoft.com/office/powerpoint/2010/main" xmlns="" val="185210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ymbol zastępczy daty 8"/>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A27CB7-882B-4C2A-BF92-750009DFBD0E}" type="datetimeFigureOut">
              <a:rPr lang="pl-PL"/>
              <a:pPr>
                <a:defRPr/>
              </a:pPr>
              <a:t>2018-10-31</a:t>
            </a:fld>
            <a:endParaRPr lang="pl-PL"/>
          </a:p>
        </p:txBody>
      </p:sp>
      <p:sp>
        <p:nvSpPr>
          <p:cNvPr id="10" name="Symbol zastępczy notatek 9"/>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11" name="Symbol zastępczy nagłówka 10"/>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12" name="Symbol zastępczy obrazu slajdu 11"/>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13" name="Symbol zastępczy stopki 12"/>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14" name="Symbol zastępczy numeru slajdu 13"/>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4F0D933-9D00-4F73-8B9A-0F1FDA123F1E}" type="slidenum">
              <a:rPr lang="pl-PL"/>
              <a:pPr>
                <a:defRPr/>
              </a:pPr>
              <a:t>‹#›</a:t>
            </a:fld>
            <a:endParaRPr lang="pl-PL"/>
          </a:p>
        </p:txBody>
      </p:sp>
    </p:spTree>
    <p:extLst>
      <p:ext uri="{BB962C8B-B14F-4D97-AF65-F5344CB8AC3E}">
        <p14:creationId xmlns:p14="http://schemas.microsoft.com/office/powerpoint/2010/main" xmlns="" val="118789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ip.lex.p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a:t>
            </a:fld>
            <a:endParaRPr lang="pl-PL" dirty="0"/>
          </a:p>
        </p:txBody>
      </p:sp>
    </p:spTree>
    <p:extLst>
      <p:ext uri="{BB962C8B-B14F-4D97-AF65-F5344CB8AC3E}">
        <p14:creationId xmlns:p14="http://schemas.microsoft.com/office/powerpoint/2010/main" xmlns="" val="329783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latin typeface="+mn-lt"/>
                <a:ea typeface="+mn-ea"/>
                <a:cs typeface="+mn-cs"/>
              </a:rPr>
              <a:t>Człowiek nie stanowi źródła pokarmu dla wilków. Podstawowym pokarmem wilka są leśne zwierzęta kopytne (sarna, jeleń, dzik). Wilk, choć jest drapieżnikiem, który z racji swoich uwarunkowań (rozmiar, uzębienie, szybkość) może być niebezpieczny dla człowieka, to jednak z reguły boi się ludzi i unika z nimi kontaktu. Należy przy tym podkreślić, że zachowanie dwóch wilków, które wywołało w ostatnim czasie wiele emocji nie było normalnym zachowaniem. Wiele wskazuje na fakt, iż zwierzęta te mogły być oswojone wcześniej przez człowieka (dokarmiane). Dlatego też niezwykle ważnym jest, aby mieszkańcy mieli świadomość tego, że dokarmianie dzikich zwierząt, zwłaszcza dużych drapieżników (tj. wilk) powoduje oswajanie się tych zwierząt, przyzwyczajanie do łatwego pożywienia. W konsekwencji może być to niebezpieczne zarówno dla człowieka jak i dla zwierzęcia (które wykazując nienaturalne, groźne dla bezpieczeństwa człowieka zachowanie musi być zabite – jak miało to miejsce w przypadku samca z gm. Cisna i samicy z gm. Drezdenko). </a:t>
            </a:r>
          </a:p>
          <a:p>
            <a:endParaRPr lang="pl-PL" dirty="0" smtClean="0"/>
          </a:p>
          <a:p>
            <a:endParaRPr lang="pl-PL" dirty="0" smtClean="0"/>
          </a:p>
          <a:p>
            <a:r>
              <a:rPr lang="pl-PL" dirty="0" smtClean="0"/>
              <a:t>Wilk, choć jest drapieżnikiem, który z racji swoich uwarunkowań (rozmiar, uzębienie, szybkość) może być niebezpieczny dla człowieka, to jednak z reguły boi się ludzi i unika z nimi kontaktu (z natury jest zwierzęciem płochliwym). Spotkania na linii człowiek - wilk mają więc charakter incydentalny i na ich podstawie nie należy podsycać negatywnych emocji lokalnych społeczności, czy podejmować pochopnych działań zmierzających np. do eliminacji osobników w sytuacjach kiedy nie jest to zasadne. Oczywiście wszystkie niebezpieczne zdarzenia z udziałem wilków winny wymagać wyjaśnienia, a przede wszystkim natychmiastowej i zdecydowanej reakcji. </a:t>
            </a:r>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11</a:t>
            </a:fld>
            <a:endParaRPr lang="pl-PL"/>
          </a:p>
        </p:txBody>
      </p:sp>
    </p:spTree>
    <p:extLst>
      <p:ext uri="{BB962C8B-B14F-4D97-AF65-F5344CB8AC3E}">
        <p14:creationId xmlns:p14="http://schemas.microsoft.com/office/powerpoint/2010/main" xmlns="" val="311486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latin typeface="+mn-lt"/>
                <a:ea typeface="+mn-ea"/>
                <a:cs typeface="+mn-cs"/>
              </a:rPr>
              <a:t>Ustawa z dnia 16 kwietnia 2004 r. o ochronie przyrody (Dz. U.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2016 r. poz. 1614) wprowadza możliwości pomocy dla osób, którym wilki wyrządziły szkody, jak również tym którzy mogą być narażeni na poniesienie takich szkód</a:t>
            </a:r>
            <a:endParaRPr lang="pl-PL" dirty="0" smtClean="0"/>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12</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Właściciele lub użytkownicy gospodarstw rolnych i leśnych mogą współdziałać z regionalnym dyrektorem ochrony środowiska, a na obszarze parku narodowego - z dyrektorem tego parku, w zakresie sposobów zabezpieczania mienia przed szkodami powodowanymi przez wilki, niedźwiedzie,</a:t>
            </a:r>
            <a:r>
              <a:rPr lang="pl-PL" baseline="0" dirty="0" smtClean="0"/>
              <a:t> rysie, żubry i bobry. </a:t>
            </a:r>
            <a:endParaRPr lang="pl-PL" dirty="0" smtClean="0"/>
          </a:p>
          <a:p>
            <a:r>
              <a:rPr lang="pl-PL" dirty="0" smtClean="0"/>
              <a:t>Współdziałanie</a:t>
            </a:r>
            <a:r>
              <a:rPr lang="pl-PL" baseline="0" dirty="0" smtClean="0"/>
              <a:t> takie</a:t>
            </a:r>
            <a:r>
              <a:rPr lang="pl-PL" dirty="0" smtClean="0"/>
              <a:t> może obejmować budowę urządzeń lub wykonanie zabiegów zapobiegających szkodom, finansowane z budżetu właściwego miejscowo dyrektora parku narodowego lub regionalnego dyrektora ochrony środowiska, w ramach zawartych umów cywilnoprawnych.</a:t>
            </a:r>
          </a:p>
          <a:p>
            <a:pPr marL="0" marR="0" indent="0" algn="l" defTabSz="914400" rtl="0" eaLnBrk="0" fontAlgn="base" latinLnBrk="0" hangingPunct="0">
              <a:lnSpc>
                <a:spcPct val="100000"/>
              </a:lnSpc>
              <a:spcBef>
                <a:spcPct val="30000"/>
              </a:spcBef>
              <a:spcAft>
                <a:spcPct val="0"/>
              </a:spcAft>
              <a:buClrTx/>
              <a:buSzTx/>
              <a:buFontTx/>
              <a:buNone/>
              <a:tabLst/>
              <a:defRPr/>
            </a:pPr>
            <a:r>
              <a:rPr lang="pl-PL" sz="1200" b="1" dirty="0" smtClean="0"/>
              <a:t>UWAGA!  Odszkodowanie nie przysługuje poszkodowanym, którzy nie wyrazili zgody na budowę przez regionalnego dyrektora ochrony środowiska lub dyrektora parku narodowego urządzeń lub wykonanie zabiegów zapobiegających szkodom;</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13</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15</a:t>
            </a:fld>
            <a:endParaRPr lang="pl-PL"/>
          </a:p>
        </p:txBody>
      </p:sp>
    </p:spTree>
    <p:extLst>
      <p:ext uri="{BB962C8B-B14F-4D97-AF65-F5344CB8AC3E}">
        <p14:creationId xmlns:p14="http://schemas.microsoft.com/office/powerpoint/2010/main" xmlns="" val="126476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dirty="0" smtClean="0"/>
              <a:t>Art. 126 </a:t>
            </a:r>
            <a:r>
              <a:rPr lang="pl-PL" dirty="0" err="1" smtClean="0"/>
              <a:t>uop</a:t>
            </a:r>
            <a:r>
              <a:rPr lang="pl-PL" baseline="0" dirty="0" smtClean="0"/>
              <a:t> przewiduje odszkodowania za szkody wyrządzone przez 5 gatunków zwierząt: (wilk, ryś, żubr, bóbr i niedźwiedź).</a:t>
            </a:r>
            <a:endParaRPr lang="pl-PL"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pl-PL"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l-PL" dirty="0" smtClean="0"/>
              <a:t>30</a:t>
            </a:r>
            <a:r>
              <a:rPr lang="pl-PL" baseline="0" dirty="0" smtClean="0"/>
              <a:t> kwietnia</a:t>
            </a:r>
            <a:r>
              <a:rPr lang="pl-PL" dirty="0" smtClean="0"/>
              <a:t> 2018 r. weszło w życie rozporządzenie Ministra Środowiska w sprawie szacowania szkód</a:t>
            </a:r>
            <a:r>
              <a:rPr lang="pl-PL" baseline="0" dirty="0" smtClean="0"/>
              <a:t> wyrządzonych przez niektóre gatunki zwierząt objęte ochroną gatunkową. </a:t>
            </a:r>
            <a:r>
              <a:rPr lang="pl-PL" sz="1200" kern="1200" dirty="0" smtClean="0">
                <a:solidFill>
                  <a:schemeClr val="tx1"/>
                </a:solidFill>
                <a:latin typeface="+mn-lt"/>
                <a:ea typeface="+mn-ea"/>
                <a:cs typeface="+mn-cs"/>
              </a:rPr>
              <a:t>Niniejszym rozporządzeniem określono jednolity dla całego kraju tryb postępowania przy szacowaniu szkód wyrządzonych przez żubry, wilki, rysie, niedźwiedzie oraz bobry</a:t>
            </a:r>
            <a:r>
              <a:rPr lang="pl-PL" sz="1200" kern="1200" baseline="0" dirty="0" smtClean="0">
                <a:solidFill>
                  <a:schemeClr val="tx1"/>
                </a:solidFill>
                <a:latin typeface="+mn-lt"/>
                <a:ea typeface="+mn-ea"/>
                <a:cs typeface="+mn-cs"/>
              </a:rPr>
              <a:t> </a:t>
            </a:r>
            <a:r>
              <a:rPr lang="pl-PL" sz="1200" kern="1200" dirty="0" smtClean="0">
                <a:solidFill>
                  <a:schemeClr val="tx1"/>
                </a:solidFill>
                <a:latin typeface="+mn-lt"/>
                <a:ea typeface="+mn-ea"/>
                <a:cs typeface="+mn-cs"/>
              </a:rPr>
              <a:t>oraz zwiększono</a:t>
            </a:r>
            <a:r>
              <a:rPr lang="pl-PL" sz="1200" kern="1200" baseline="0" dirty="0" smtClean="0">
                <a:solidFill>
                  <a:schemeClr val="tx1"/>
                </a:solidFill>
                <a:latin typeface="+mn-lt"/>
                <a:ea typeface="+mn-ea"/>
                <a:cs typeface="+mn-cs"/>
              </a:rPr>
              <a:t> </a:t>
            </a:r>
            <a:r>
              <a:rPr lang="pl-PL" sz="1200" kern="1200" dirty="0" smtClean="0">
                <a:solidFill>
                  <a:schemeClr val="tx1"/>
                </a:solidFill>
                <a:latin typeface="+mn-lt"/>
                <a:ea typeface="+mn-ea"/>
                <a:cs typeface="+mn-cs"/>
              </a:rPr>
              <a:t>przejrzystość zasad tego</a:t>
            </a:r>
            <a:r>
              <a:rPr lang="pl-PL" sz="1200" kern="1200" baseline="0" dirty="0" smtClean="0">
                <a:solidFill>
                  <a:schemeClr val="tx1"/>
                </a:solidFill>
                <a:latin typeface="+mn-lt"/>
                <a:ea typeface="+mn-ea"/>
                <a:cs typeface="+mn-cs"/>
              </a:rPr>
              <a:t> procesu</a:t>
            </a:r>
            <a:r>
              <a:rPr lang="pl-PL" sz="1200" kern="1200" dirty="0" smtClean="0">
                <a:solidFill>
                  <a:schemeClr val="tx1"/>
                </a:solidFill>
                <a:latin typeface="+mn-lt"/>
                <a:ea typeface="+mn-ea"/>
                <a:cs typeface="+mn-cs"/>
              </a:rPr>
              <a:t>. Regulacja określa procedurę wypłaty odszkodowań, w tym sposób i termin zgłoszenia szkody oraz listę wymaganych od poszkodowanego dokumentów, a także termin wykonania oględzin i szacowania szkody. Do tej pory szacowanie szkód odbywało się na podstawie wewnętrznych zarządzeń poszczególnych regionalnych dyrektorów ochrony środowiska.</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16</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Poszkodowany po stwierdzeniu </a:t>
            </a:r>
            <a:r>
              <a:rPr lang="pl-PL" i="1" dirty="0" smtClean="0"/>
              <a:t>szkody</a:t>
            </a:r>
            <a:r>
              <a:rPr lang="pl-PL" dirty="0" smtClean="0"/>
              <a:t> dokonuje niezwłocznie jej zgłoszenia przez złożenie wniosku o odszkodowanie za </a:t>
            </a:r>
            <a:r>
              <a:rPr lang="pl-PL" i="1" dirty="0" smtClean="0"/>
              <a:t>szkodę</a:t>
            </a:r>
            <a:r>
              <a:rPr lang="pl-PL" dirty="0" smtClean="0"/>
              <a:t>, zwanego dalej "wnioskiem", w postaci papierowej albo elektronicznej, w szczególności przez elektroniczną skrzynkę podawczą, do regionalnego dyrektora ochrony środowiska, a w przypadku </a:t>
            </a:r>
            <a:r>
              <a:rPr lang="pl-PL" i="1" dirty="0" smtClean="0"/>
              <a:t>szkody</a:t>
            </a:r>
            <a:r>
              <a:rPr lang="pl-PL" dirty="0" smtClean="0"/>
              <a:t> wyrządzonej na obszarze parku narodowego - do dyrektora parku narodowego, zwanych dalej "właściwymi organami".</a:t>
            </a:r>
          </a:p>
          <a:p>
            <a:r>
              <a:rPr lang="pl-PL" dirty="0" smtClean="0"/>
              <a:t>2.  W przypadku </a:t>
            </a:r>
            <a:r>
              <a:rPr lang="pl-PL" i="1" dirty="0" smtClean="0"/>
              <a:t>szkody</a:t>
            </a:r>
            <a:r>
              <a:rPr lang="pl-PL" dirty="0" smtClean="0"/>
              <a:t> wyrządzonej w odniesieniu do zwierząt, w pasiece albo w budowli stawów rybnych w gospodarstwie rybackim, jeżeli </a:t>
            </a:r>
            <a:r>
              <a:rPr lang="pl-PL" i="1" dirty="0" smtClean="0"/>
              <a:t>szkoda</a:t>
            </a:r>
            <a:r>
              <a:rPr lang="pl-PL" dirty="0" smtClean="0"/>
              <a:t> w tej budowli spowodowała albo może spowodować ubytek ryb, zgłoszenia </a:t>
            </a:r>
            <a:r>
              <a:rPr lang="pl-PL" i="1" dirty="0" smtClean="0"/>
              <a:t>szkody</a:t>
            </a:r>
            <a:r>
              <a:rPr lang="pl-PL" dirty="0" smtClean="0"/>
              <a:t> można dokonać również przez złożenie wniosku telefonicznie.</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17</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47500" lnSpcReduction="20000"/>
          </a:bodyPr>
          <a:lstStyle/>
          <a:p>
            <a:r>
              <a:rPr lang="pl-PL" dirty="0" smtClean="0"/>
              <a:t>§  2</a:t>
            </a:r>
          </a:p>
          <a:p>
            <a:r>
              <a:rPr lang="pl-PL" dirty="0" smtClean="0"/>
              <a:t>4.  Wniosek zawiera:</a:t>
            </a:r>
          </a:p>
          <a:p>
            <a:r>
              <a:rPr lang="pl-PL" dirty="0" smtClean="0"/>
              <a:t>1) w przypadku poszkodowanego będącego osobą </a:t>
            </a:r>
            <a:r>
              <a:rPr lang="pl-PL" dirty="0" err="1" smtClean="0"/>
              <a:t>fizyczną:a</a:t>
            </a:r>
            <a:r>
              <a:rPr lang="pl-PL" dirty="0" smtClean="0"/>
              <a:t>) imię i nazwisko poszkodowanego,</a:t>
            </a:r>
          </a:p>
          <a:p>
            <a:r>
              <a:rPr lang="pl-PL" dirty="0" smtClean="0"/>
              <a:t>b) numer PESEL poszkodowanego albo numer paszportu lub innego dokumentu stwierdzającego tożsamość - w przypadku gdy poszkodowany nie posiada numeru PESEL,</a:t>
            </a:r>
          </a:p>
          <a:p>
            <a:r>
              <a:rPr lang="pl-PL" dirty="0" smtClean="0"/>
              <a:t>c) adres do korespondencji poszkodowanego i jego numer telefonu,</a:t>
            </a:r>
          </a:p>
          <a:p>
            <a:r>
              <a:rPr lang="pl-PL" dirty="0" smtClean="0"/>
              <a:t>d) lokalizację </a:t>
            </a:r>
            <a:r>
              <a:rPr lang="pl-PL" i="1" dirty="0" smtClean="0"/>
              <a:t>szkody</a:t>
            </a:r>
            <a:r>
              <a:rPr lang="pl-PL" dirty="0" smtClean="0"/>
              <a:t>, w tym dane ewidencyjne działki,</a:t>
            </a:r>
          </a:p>
          <a:p>
            <a:r>
              <a:rPr lang="pl-PL" dirty="0" smtClean="0"/>
              <a:t>e) rodzaj </a:t>
            </a:r>
            <a:r>
              <a:rPr lang="pl-PL" i="1" dirty="0" smtClean="0"/>
              <a:t>szkody</a:t>
            </a:r>
            <a:r>
              <a:rPr lang="pl-PL" dirty="0" smtClean="0"/>
              <a:t> i gatunek zwierzęcia, które spowodowało </a:t>
            </a:r>
            <a:r>
              <a:rPr lang="pl-PL" i="1" dirty="0" smtClean="0"/>
              <a:t>szkodę</a:t>
            </a:r>
            <a:r>
              <a:rPr lang="pl-PL" dirty="0" smtClean="0"/>
              <a:t>,</a:t>
            </a:r>
          </a:p>
          <a:p>
            <a:r>
              <a:rPr lang="pl-PL" dirty="0" smtClean="0"/>
              <a:t>f) datę stwierdzenia </a:t>
            </a:r>
            <a:r>
              <a:rPr lang="pl-PL" i="1" dirty="0" smtClean="0"/>
              <a:t>szkody</a:t>
            </a:r>
            <a:r>
              <a:rPr lang="pl-PL" dirty="0" smtClean="0"/>
              <a:t>,</a:t>
            </a:r>
          </a:p>
          <a:p>
            <a:r>
              <a:rPr lang="pl-PL" dirty="0" smtClean="0"/>
              <a:t>g) opis </a:t>
            </a:r>
            <a:r>
              <a:rPr lang="pl-PL" i="1" dirty="0" smtClean="0"/>
              <a:t>szkody</a:t>
            </a:r>
            <a:r>
              <a:rPr lang="pl-PL" dirty="0" smtClean="0"/>
              <a:t>,</a:t>
            </a:r>
          </a:p>
          <a:p>
            <a:r>
              <a:rPr lang="pl-PL" dirty="0" smtClean="0"/>
              <a:t>h) formę władania przedmiotem </a:t>
            </a:r>
            <a:r>
              <a:rPr lang="pl-PL" i="1" dirty="0" smtClean="0"/>
              <a:t>szkody</a:t>
            </a:r>
            <a:r>
              <a:rPr lang="pl-PL" dirty="0" smtClean="0"/>
              <a:t>,</a:t>
            </a:r>
          </a:p>
          <a:p>
            <a:r>
              <a:rPr lang="pl-PL" dirty="0" smtClean="0"/>
              <a:t>i) wskazanie pełnomocnika, o ile został ustanowiony;</a:t>
            </a:r>
          </a:p>
          <a:p>
            <a:r>
              <a:rPr lang="pl-PL" dirty="0" smtClean="0"/>
              <a:t>2) w przypadku poszkodowanego będącego osobą prawną albo jednostką organizacyjną nieposiadającą osobowości </a:t>
            </a:r>
            <a:r>
              <a:rPr lang="pl-PL" dirty="0" err="1" smtClean="0"/>
              <a:t>prawnej:a</a:t>
            </a:r>
            <a:r>
              <a:rPr lang="pl-PL" dirty="0" smtClean="0"/>
              <a:t>) nazwę poszkodowanego oraz imię i nazwisko osoby właściwej do reprezentowania poszkodowanego,</a:t>
            </a:r>
          </a:p>
          <a:p>
            <a:r>
              <a:rPr lang="pl-PL" dirty="0" smtClean="0"/>
              <a:t>b) numer identyfikacyjny REGON oraz numer identyfikacji podatkowej (NIP) poszkodowanego,</a:t>
            </a:r>
          </a:p>
          <a:p>
            <a:r>
              <a:rPr lang="pl-PL" dirty="0" smtClean="0"/>
              <a:t>c) adres do korespondencji poszkodowanego i numer telefonu do osoby, o której mowa w lit. a,</a:t>
            </a:r>
          </a:p>
          <a:p>
            <a:r>
              <a:rPr lang="pl-PL" dirty="0" smtClean="0"/>
              <a:t>d) lokalizację </a:t>
            </a:r>
            <a:r>
              <a:rPr lang="pl-PL" i="1" dirty="0" smtClean="0"/>
              <a:t>szkody</a:t>
            </a:r>
            <a:r>
              <a:rPr lang="pl-PL" dirty="0" smtClean="0"/>
              <a:t>, w tym dane ewidencyjne działki,</a:t>
            </a:r>
          </a:p>
          <a:p>
            <a:r>
              <a:rPr lang="pl-PL" dirty="0" smtClean="0"/>
              <a:t>e) rodzaj </a:t>
            </a:r>
            <a:r>
              <a:rPr lang="pl-PL" i="1" dirty="0" smtClean="0"/>
              <a:t>szkody</a:t>
            </a:r>
            <a:r>
              <a:rPr lang="pl-PL" dirty="0" smtClean="0"/>
              <a:t> i gatunek zwierzęcia, które spowodowało </a:t>
            </a:r>
            <a:r>
              <a:rPr lang="pl-PL" i="1" dirty="0" smtClean="0"/>
              <a:t>szkodę</a:t>
            </a:r>
            <a:r>
              <a:rPr lang="pl-PL" dirty="0" smtClean="0"/>
              <a:t>,</a:t>
            </a:r>
          </a:p>
          <a:p>
            <a:r>
              <a:rPr lang="pl-PL" dirty="0" smtClean="0"/>
              <a:t>f) datę stwierdzenia </a:t>
            </a:r>
            <a:r>
              <a:rPr lang="pl-PL" i="1" dirty="0" smtClean="0"/>
              <a:t>szkody</a:t>
            </a:r>
            <a:r>
              <a:rPr lang="pl-PL" dirty="0" smtClean="0"/>
              <a:t>,</a:t>
            </a:r>
          </a:p>
          <a:p>
            <a:r>
              <a:rPr lang="pl-PL" dirty="0" smtClean="0"/>
              <a:t>g) opis </a:t>
            </a:r>
            <a:r>
              <a:rPr lang="pl-PL" i="1" dirty="0" smtClean="0"/>
              <a:t>szkody</a:t>
            </a:r>
            <a:r>
              <a:rPr lang="pl-PL" dirty="0" smtClean="0"/>
              <a:t>,</a:t>
            </a:r>
          </a:p>
          <a:p>
            <a:r>
              <a:rPr lang="pl-PL" dirty="0" smtClean="0"/>
              <a:t>h) formę władania przedmiotem </a:t>
            </a:r>
            <a:r>
              <a:rPr lang="pl-PL" i="1" dirty="0" smtClean="0"/>
              <a:t>szkody</a:t>
            </a:r>
            <a:r>
              <a:rPr lang="pl-PL" dirty="0" smtClean="0"/>
              <a:t>,</a:t>
            </a:r>
          </a:p>
          <a:p>
            <a:r>
              <a:rPr lang="pl-PL" dirty="0" smtClean="0"/>
              <a:t>i) wskazanie pełnomocnika, o ile został ustanowiony.</a:t>
            </a:r>
          </a:p>
          <a:p>
            <a:r>
              <a:rPr lang="pl-PL" dirty="0" smtClean="0"/>
              <a:t>5.  Do wniosku dołącza się:1) kopię dokumentu potwierdzającego prawo własności mienia, które uległo </a:t>
            </a:r>
            <a:r>
              <a:rPr lang="pl-PL" i="1" dirty="0" smtClean="0"/>
              <a:t>szkodzie</a:t>
            </a:r>
            <a:r>
              <a:rPr lang="pl-PL" dirty="0" smtClean="0"/>
              <a:t>, a w przypadku </a:t>
            </a:r>
            <a:r>
              <a:rPr lang="pl-PL" i="1" dirty="0" smtClean="0"/>
              <a:t>szkody</a:t>
            </a:r>
            <a:r>
              <a:rPr lang="pl-PL" dirty="0" smtClean="0"/>
              <a:t> wyrządzonej w pogłowiu zwierząt </a:t>
            </a:r>
            <a:r>
              <a:rPr lang="pl-PL" dirty="0" err="1" smtClean="0"/>
              <a:t>gospodarskich:a</a:t>
            </a:r>
            <a:r>
              <a:rPr lang="pl-PL" dirty="0" smtClean="0"/>
              <a:t>) oświadczenie poszkodowanego, że zwierzę będące przedmiotem </a:t>
            </a:r>
            <a:r>
              <a:rPr lang="pl-PL" i="1" dirty="0" smtClean="0"/>
              <a:t>szkody</a:t>
            </a:r>
            <a:r>
              <a:rPr lang="pl-PL" dirty="0" smtClean="0"/>
              <a:t> jest własnością poszkodowanego,</a:t>
            </a:r>
          </a:p>
          <a:p>
            <a:r>
              <a:rPr lang="pl-PL" dirty="0" smtClean="0"/>
              <a:t>b) kopię dokumentacji hodowlanej albo oświadczenie poszkodowanego o gotowości udostępnienia dokumentacji hodowlanej do wglądu podczas oględzin </a:t>
            </a:r>
            <a:r>
              <a:rPr lang="pl-PL" i="1" dirty="0" smtClean="0"/>
              <a:t>szkody</a:t>
            </a:r>
            <a:r>
              <a:rPr lang="pl-PL" dirty="0" smtClean="0"/>
              <a:t>, albo</a:t>
            </a:r>
          </a:p>
          <a:p>
            <a:r>
              <a:rPr lang="pl-PL" dirty="0" smtClean="0"/>
              <a:t>2) kopię dokumentu potwierdzającego oddanie poszkodowanemu mienia, które uległo </a:t>
            </a:r>
            <a:r>
              <a:rPr lang="pl-PL" i="1" dirty="0" smtClean="0"/>
              <a:t>szkodzie</a:t>
            </a:r>
            <a:r>
              <a:rPr lang="pl-PL" dirty="0" smtClean="0"/>
              <a:t>, do gospodarczego korzystania, w szczególności umowy użytkowania, najmu, dzierżawy lub oświadczenia właściciela gruntu, albo</a:t>
            </a:r>
          </a:p>
          <a:p>
            <a:r>
              <a:rPr lang="pl-PL" dirty="0" smtClean="0"/>
              <a:t>3) oświadczenie poszkodowanego o posiadaniu samoistnym mienia, które uległo </a:t>
            </a:r>
            <a:r>
              <a:rPr lang="pl-PL" i="1" dirty="0" smtClean="0"/>
              <a:t>szkodzie</a:t>
            </a:r>
            <a:r>
              <a:rPr lang="pl-PL" dirty="0" smtClean="0"/>
              <a:t>;</a:t>
            </a:r>
          </a:p>
          <a:p>
            <a:r>
              <a:rPr lang="pl-PL" dirty="0" smtClean="0"/>
              <a:t>4) odpowiednio do przedmiotu </a:t>
            </a:r>
            <a:r>
              <a:rPr lang="pl-PL" i="1" dirty="0" err="1" smtClean="0"/>
              <a:t>szkody</a:t>
            </a:r>
            <a:r>
              <a:rPr lang="pl-PL" dirty="0" err="1" smtClean="0"/>
              <a:t>:a</a:t>
            </a:r>
            <a:r>
              <a:rPr lang="pl-PL" dirty="0" smtClean="0"/>
              <a:t>) oświadczenie poszkodowanego, że powstała </a:t>
            </a:r>
            <a:r>
              <a:rPr lang="pl-PL" i="1" dirty="0" smtClean="0"/>
              <a:t>szkoda</a:t>
            </a:r>
            <a:r>
              <a:rPr lang="pl-PL" dirty="0" smtClean="0"/>
              <a:t> skutkuje zmniejszeniem przychodów z działalności rolniczej w rozumieniu </a:t>
            </a:r>
            <a:r>
              <a:rPr lang="pl-PL" dirty="0" smtClean="0">
                <a:hlinkClick r:id="rId3"/>
              </a:rPr>
              <a:t>art. 2 ust. 2</a:t>
            </a:r>
            <a:r>
              <a:rPr lang="pl-PL" dirty="0" smtClean="0"/>
              <a:t> ustawy z dnia 26 lipca 1991 r. o podatku dochodowym od osób fizycznych (Dz. U. z 2018 r. poz. 200, z 2017 r. poz. 2494 oraz z 2018 r. poz. 106, 138, 317 i 398) - jeżeli poszkodowanym jest rolnik,</a:t>
            </a:r>
          </a:p>
          <a:p>
            <a:r>
              <a:rPr lang="pl-PL" dirty="0" smtClean="0"/>
              <a:t>b) kopię pozwolenia </a:t>
            </a:r>
            <a:r>
              <a:rPr lang="pl-PL" dirty="0" err="1" smtClean="0"/>
              <a:t>wodnoprawnego</a:t>
            </a:r>
            <a:r>
              <a:rPr lang="pl-PL" dirty="0" smtClean="0"/>
              <a:t> wydanego na podstawie </a:t>
            </a:r>
            <a:r>
              <a:rPr lang="pl-PL" dirty="0" smtClean="0">
                <a:hlinkClick r:id="rId3"/>
              </a:rPr>
              <a:t>ustawy</a:t>
            </a:r>
            <a:r>
              <a:rPr lang="pl-PL" dirty="0" smtClean="0"/>
              <a:t> z dnia 20 lipca 2017 r. - Prawo wodne (Dz. U. poz. 1566 i 2180), pozwolenia na budowę wydanego albo zgłoszenia dokonanego na podstawie </a:t>
            </a:r>
            <a:r>
              <a:rPr lang="pl-PL" dirty="0" smtClean="0">
                <a:hlinkClick r:id="rId3"/>
              </a:rPr>
              <a:t>ustawy</a:t>
            </a:r>
            <a:r>
              <a:rPr lang="pl-PL" dirty="0" smtClean="0"/>
              <a:t> z dnia 7 lipca 1994 r. - Prawo budowlane (Dz. U. z 2017 r. poz. 1332 i 1529 oraz z 2018 r. poz. 12, 317 i 352) - jeżeli były wymagane dla przedmiotu </a:t>
            </a:r>
            <a:r>
              <a:rPr lang="pl-PL" i="1" dirty="0" smtClean="0"/>
              <a:t>szkody</a:t>
            </a:r>
            <a:r>
              <a:rPr lang="pl-PL" dirty="0" smtClean="0"/>
              <a:t>,</a:t>
            </a:r>
          </a:p>
          <a:p>
            <a:r>
              <a:rPr lang="pl-PL" dirty="0" smtClean="0"/>
              <a:t>c) oświadczenie poszkodowanego o planowanym terminie sprzętu uprawy lub płodów rolnych, które uległy </a:t>
            </a:r>
            <a:r>
              <a:rPr lang="pl-PL" i="1" dirty="0" smtClean="0"/>
              <a:t>szkodzie</a:t>
            </a:r>
            <a:r>
              <a:rPr lang="pl-PL" dirty="0" smtClean="0"/>
              <a:t>, przy czym termin ten nie może być krótszy niż 14 dni od dnia zgłoszenia </a:t>
            </a:r>
            <a:r>
              <a:rPr lang="pl-PL" i="1" dirty="0" smtClean="0"/>
              <a:t>szkody</a:t>
            </a:r>
            <a:r>
              <a:rPr lang="pl-PL" dirty="0" smtClean="0"/>
              <a:t>;</a:t>
            </a:r>
          </a:p>
          <a:p>
            <a:r>
              <a:rPr lang="pl-PL" dirty="0" smtClean="0"/>
              <a:t>5) informację o numerze rachunku bankowego, na który ma być wypłacone odszkodowanie, lub wskazanie innego sposobu wypłaty odszkodowania;</a:t>
            </a:r>
          </a:p>
          <a:p>
            <a:r>
              <a:rPr lang="pl-PL" dirty="0" smtClean="0"/>
              <a:t>6) pisemne pełnomocnictwo - w przypadku gdy poszkodowany ustanowił pełnomocnika.</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18</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dirty="0" smtClean="0">
                <a:solidFill>
                  <a:srgbClr val="7030A0"/>
                </a:solidFill>
              </a:rPr>
              <a:t>Szkody od wilka w ostatnich latach (pokazać że generalnie to podobne liczby w ujęciu krajowym) plus pokazać jak to wygląda w województwach – tabela do GUS</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20</a:t>
            </a:fld>
            <a:endParaRPr lang="pl-PL"/>
          </a:p>
        </p:txBody>
      </p:sp>
    </p:spTree>
    <p:extLst>
      <p:ext uri="{BB962C8B-B14F-4D97-AF65-F5344CB8AC3E}">
        <p14:creationId xmlns:p14="http://schemas.microsoft.com/office/powerpoint/2010/main" xmlns="" val="308586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23</a:t>
            </a:fld>
            <a:endParaRPr lang="pl-PL"/>
          </a:p>
        </p:txBody>
      </p:sp>
    </p:spTree>
    <p:extLst>
      <p:ext uri="{BB962C8B-B14F-4D97-AF65-F5344CB8AC3E}">
        <p14:creationId xmlns:p14="http://schemas.microsoft.com/office/powerpoint/2010/main" xmlns="" val="2528954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Zgodnie z art. 7 ust. 1 </a:t>
            </a:r>
            <a:r>
              <a:rPr lang="pl-PL" sz="1200" kern="1200" dirty="0" err="1" smtClean="0">
                <a:solidFill>
                  <a:schemeClr val="tx1"/>
                </a:solidFill>
                <a:latin typeface="+mn-lt"/>
                <a:ea typeface="+mn-ea"/>
                <a:cs typeface="+mn-cs"/>
              </a:rPr>
              <a:t>pkt</a:t>
            </a:r>
            <a:r>
              <a:rPr lang="pl-PL" sz="1200" kern="1200" dirty="0" smtClean="0">
                <a:solidFill>
                  <a:schemeClr val="tx1"/>
                </a:solidFill>
                <a:latin typeface="+mn-lt"/>
                <a:ea typeface="+mn-ea"/>
                <a:cs typeface="+mn-cs"/>
              </a:rPr>
              <a:t> 1 ustawy z dnia 8 marca 1990 r. o samorządzie gminnym (Dz. U. z 2018 r. poz. 994, z </a:t>
            </a:r>
            <a:r>
              <a:rPr lang="pl-PL" sz="1200" kern="1200" dirty="0" err="1" smtClean="0">
                <a:solidFill>
                  <a:schemeClr val="tx1"/>
                </a:solidFill>
                <a:latin typeface="+mn-lt"/>
                <a:ea typeface="+mn-ea"/>
                <a:cs typeface="+mn-cs"/>
              </a:rPr>
              <a:t>późn</a:t>
            </a:r>
            <a:r>
              <a:rPr lang="pl-PL" sz="1200" kern="1200" dirty="0" smtClean="0">
                <a:solidFill>
                  <a:schemeClr val="tx1"/>
                </a:solidFill>
                <a:latin typeface="+mn-lt"/>
                <a:ea typeface="+mn-ea"/>
                <a:cs typeface="+mn-cs"/>
              </a:rPr>
              <a:t>. zm.) zaspokajanie zbiorowych potrzeb wspólnoty należy do zadań własnych gminy. Potrzeby te obejmują również sprawy związane z bezpieczeństwem obywateli, dlatego też zapewnienie bezpieczeństwa lokalnej społeczności spoczywa w głównej mierze na tym organie. </a:t>
            </a:r>
          </a:p>
          <a:p>
            <a:endParaRPr lang="pl-PL" sz="1200" kern="1200" dirty="0" smtClean="0">
              <a:solidFill>
                <a:schemeClr val="tx1"/>
              </a:solidFill>
              <a:latin typeface="+mn-lt"/>
              <a:ea typeface="+mn-ea"/>
              <a:cs typeface="+mn-cs"/>
            </a:endParaRPr>
          </a:p>
          <a:p>
            <a:r>
              <a:rPr lang="pl-PL" sz="1200" u="sng" kern="1200" dirty="0" smtClean="0">
                <a:solidFill>
                  <a:schemeClr val="tx1"/>
                </a:solidFill>
                <a:latin typeface="+mn-lt"/>
                <a:ea typeface="+mn-ea"/>
                <a:cs typeface="+mn-cs"/>
              </a:rPr>
              <a:t>Zapewnienie bezpieczeństwa ludności lokalnej należy do zadań własnych gminy, nie zaś do resortu środowiska</a:t>
            </a:r>
            <a:r>
              <a:rPr lang="pl-PL" sz="1200" kern="1200" dirty="0" smtClean="0">
                <a:solidFill>
                  <a:schemeClr val="tx1"/>
                </a:solidFill>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effectLst/>
                <a:latin typeface="+mn-lt"/>
                <a:ea typeface="+mn-ea"/>
                <a:cs typeface="+mn-cs"/>
              </a:rPr>
              <a:t>Na podstawie zał. nr 1 do rozporządzenia Ministra Środowiska z dnia 16 grudnia 2016 r. w sprawie ochrony gatunkowej zwierząt (Dz. U. poz. 2183), wilk objęty jest ścisłą ochroną gatunkową. Jest on również gatunkiem chronionym w większości krajów europejskich, na podstawie trzech aktów prawnych: Konwencji z dnia 3 marca 1973 r. o Międzynarodowym Handlu Dzikimi Zwierzętami i Roślinami Gatunków Zagrożonych Wyginięciem (tzw. Konwencji Waszyngtońskiej), Konwencji z dnia 19 września 1979 r. o ochronie gatunków dzikiej flory i fauny europejskiej oraz ich siedlisk (tzw. Konwencji Berneńskiej) oraz dyrektywy 92/43/EWG z dnia 21 maja 1992 r. w sprawie ochrony siedlisk naturalnych oraz dzikiej fauny i flory (tzw. Dyrektywy Siedliskowej). </a:t>
            </a:r>
            <a:r>
              <a:rPr lang="pl-PL" sz="1200" u="sng" kern="1200" dirty="0" smtClean="0">
                <a:solidFill>
                  <a:schemeClr val="tx1"/>
                </a:solidFill>
                <a:effectLst/>
                <a:latin typeface="+mn-lt"/>
                <a:ea typeface="+mn-ea"/>
                <a:cs typeface="+mn-cs"/>
              </a:rPr>
              <a:t>Jest także gatunkiem priorytetowym w rozumieniu tej dyrektywy, a zatem takim, w odniesieniu do ochrony którego Unia Europejska ponosi szczególną odpowiedzialność. Gatunek ten stanowi przedmiot ochrony szeregu obszarów Natura 2000 na terenie Polski. </a:t>
            </a:r>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a:t>
            </a:fld>
            <a:endParaRPr lang="pl-PL" dirty="0"/>
          </a:p>
        </p:txBody>
      </p:sp>
    </p:spTree>
    <p:extLst>
      <p:ext uri="{BB962C8B-B14F-4D97-AF65-F5344CB8AC3E}">
        <p14:creationId xmlns:p14="http://schemas.microsoft.com/office/powerpoint/2010/main" xmlns="" val="304533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26</a:t>
            </a:fld>
            <a:endParaRPr lang="pl-PL"/>
          </a:p>
        </p:txBody>
      </p:sp>
    </p:spTree>
    <p:extLst>
      <p:ext uri="{BB962C8B-B14F-4D97-AF65-F5344CB8AC3E}">
        <p14:creationId xmlns:p14="http://schemas.microsoft.com/office/powerpoint/2010/main" xmlns="" val="56019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W przypadku, gdy przyczyną wydania zezwolenia jest konieczność ograniczenia poważnych szkód we wniosku należy wskazać w jaki sposób na danym terenie zabezpieczane są hodowle (w szczególności te, na których powstają szkody), czy mieszkańcy zwracali się w ostatnich latach do właściwych regionalnych dyrekcji ochrony środowiska o pomoc w zakresie zabezpieczania mienia, jak również jakie zostały odnotowane szkody wraz z informacją, czy zostały one zgłoszone do regionalnego dyrektora ochrony środowiska (do wniosku warto również dołączyć protokoły z szacowania szkód oraz w przypadku nie ubiegania się o odszkodowanie podać przyczyny takiej decyzji).</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W przypadku, gdy podstawą zezwolenia miałoby być wyeliminowania zagrożenia dla życia ludzi należy opisać zachowania wnioskowanego do ostrzału osobnika, a do wniosku dołączyć wszelkie posiadane dokumenty świadczące o istnieniu zagrożenia, tj. notatki służbowe z wizji terenowych, ze zgłoszeń telefonicznych, korespondencję, dokumentację fotograficzną itp.</a:t>
            </a:r>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27</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Ustawa o ochronie przyrody przewiduje możliwość uzyskania zezwolenia na odstępstwo od zakazów wobec osobników tego gatunku, w celu wyeliminowania powodowanego zagrożenia lub ograniczenia poważnych szkód – np. na umyślne płoszenie, czy zabijanie. Zezwolenia takie mogą być wydawane w przypadku braku rozwiązań alternatywnych, jeżeli wnioskowane działania nie są szkodliwe dla zachowania we właściwym stanie ochrony gatunków chronionych oraz przy spełnieniu jednej z przesłanek indywidualnych jak na przykład ograniczenie poważnych szkód w mieniu, czy zapewnienie zdrowia i bezpieczeństwa powszechnego. W przypadku, gdy zagrożenie jest udokumentowane oraz gdy spełnione są wszystkie przesłanki niezbędne do wydania zezwolenia nie ma przeciwwskazań, aby zezwolenie takie uzyskać. </a:t>
            </a:r>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29</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latin typeface="+mn-lt"/>
                <a:ea typeface="+mn-ea"/>
                <a:cs typeface="+mn-cs"/>
              </a:rPr>
              <a:t>Po wydaniu decyzji ustnej następuje spisanie protokołu, który może zostać wysłany do wnioskującego, jako potwierdzenie wydania zezwolenia. </a:t>
            </a: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latin typeface="+mn-lt"/>
                <a:ea typeface="+mn-ea"/>
                <a:cs typeface="+mn-cs"/>
              </a:rPr>
              <a:t>Decyzja ustana ma taką samą wagę jak pisemna. Niemniej jednak trzeba pamiętać, że w administracji istnieje zasada pisemności, zgodnie z którą sprawy powinny być załatwiane co do zasady pisemnie. </a:t>
            </a:r>
            <a:r>
              <a:rPr lang="pl-PL" sz="1200" u="sng" kern="1200" dirty="0" smtClean="0">
                <a:solidFill>
                  <a:schemeClr val="tx1"/>
                </a:solidFill>
                <a:latin typeface="+mn-lt"/>
                <a:ea typeface="+mn-ea"/>
                <a:cs typeface="+mn-cs"/>
              </a:rPr>
              <a:t>Dlatego też decyzja ustna winna być stosowana wyłącznie w sytuacjach wyjątkowo pilnych.</a:t>
            </a:r>
            <a:endParaRPr lang="pl-PL" sz="1200" kern="1200" dirty="0" smtClean="0">
              <a:solidFill>
                <a:schemeClr val="tx1"/>
              </a:solidFill>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31</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None/>
            </a:pPr>
            <a:r>
              <a:rPr lang="pl-PL" sz="1200" dirty="0" smtClean="0"/>
              <a:t>Realne zagrożenie -</a:t>
            </a:r>
            <a:r>
              <a:rPr lang="pl-PL" sz="1200" baseline="0" dirty="0" smtClean="0"/>
              <a:t> </a:t>
            </a:r>
            <a:r>
              <a:rPr lang="pl-PL" sz="1200" dirty="0" smtClean="0"/>
              <a:t>osobnik z wyraźnymi oznakami choroby , np. uszkodzenia ciała, ewentualnie z podejrzeniem wścieklizny, nie oddala się od ludzi, a nawet podchodzi na niedużą </a:t>
            </a:r>
          </a:p>
          <a:p>
            <a:pPr>
              <a:buNone/>
            </a:pPr>
            <a:r>
              <a:rPr lang="pl-PL" sz="1200" dirty="0" smtClean="0"/>
              <a:t>odległość, jest agresywny)   </a:t>
            </a:r>
          </a:p>
          <a:p>
            <a:pPr>
              <a:buNone/>
            </a:pPr>
            <a:endParaRPr lang="pl-PL"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l-PL" dirty="0" smtClean="0"/>
              <a:t>Brak zagrożenia - </a:t>
            </a:r>
            <a:r>
              <a:rPr lang="pl-PL" sz="1200" kern="1200" dirty="0" smtClean="0">
                <a:solidFill>
                  <a:schemeClr val="tx1"/>
                </a:solidFill>
                <a:latin typeface="+mn-lt"/>
                <a:ea typeface="+mn-ea"/>
                <a:cs typeface="+mn-cs"/>
              </a:rPr>
              <a:t>osobnik bez oznak choroby, przez dłuższy czas (kilka tygodni) regularnie widywany w pobliżu budynków mieszkalnych, nie atakuje zwierząt gospodarskich ale zbliża się do ludzi i wzbudza niepokój mieszkańców </a:t>
            </a: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l-PL" sz="1200" dirty="0" smtClean="0"/>
              <a:t>Po co sekcja zwierzęcia i badania weterynaryjne (w tym np. pobranie próby do analiz genetycznych)? - dla ustalenia przyczyn nietypowego zachowania</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33</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34</a:t>
            </a:fld>
            <a:endParaRPr lang="pl-PL"/>
          </a:p>
        </p:txBody>
      </p:sp>
    </p:spTree>
    <p:extLst>
      <p:ext uri="{BB962C8B-B14F-4D97-AF65-F5344CB8AC3E}">
        <p14:creationId xmlns:p14="http://schemas.microsoft.com/office/powerpoint/2010/main" xmlns="" val="84463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Przedstawiciele RDOŚ winni podkreślić niezbędność i pilność</a:t>
            </a:r>
            <a:r>
              <a:rPr lang="pl-PL" baseline="0" dirty="0" smtClean="0"/>
              <a:t> utworzenia listy osób kontaktowych (koordynatorem w tym zakresie na terenie województwa winien być RDOŚ, lista powinna zawierać imiona, nazwiska, afiliacje i numery telefonów – z uwzględnieniem przepisów RODO). Następnie listy te powinny zostać przekazane do GDOŚ najpóźniej do końca </a:t>
            </a:r>
            <a:r>
              <a:rPr lang="pl-PL" baseline="0" smtClean="0"/>
              <a:t>bieżącego roku.</a:t>
            </a:r>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35</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36</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effectLst/>
                <a:latin typeface="+mn-lt"/>
                <a:ea typeface="+mn-ea"/>
                <a:cs typeface="+mn-cs"/>
              </a:rPr>
              <a:t>Na podstawie zał. nr 1 do rozporządzenia Ministra Środowiska z dnia 16 grudnia 2016 r. w sprawie ochrony gatunkowej zwierząt (Dz. U. poz. 2183), wilk objęty jest ścisłą ochroną gatunkową. Jest on również gatunkiem chronionym w większości krajów europejskich, na podstawie trzech aktów prawnych: Konwencji z dnia 3 marca 1973 r. o Międzynarodowym Handlu Dzikimi Zwierzętami i Roślinami Gatunków Zagrożonych Wyginięciem (tzw. Konwencji Waszyngtońskiej), Konwencji z dnia 19 września 1979 r. o ochronie gatunków dzikiej flory i fauny europejskiej oraz ich siedlisk (tzw. Konwencji Berneńskiej) oraz dyrektywy 92/43/EWG z dnia 21 maja 1992 r. w sprawie ochrony siedlisk naturalnych oraz dzikiej fauny i flory (tzw. Dyrektywy Siedliskowej). </a:t>
            </a:r>
            <a:r>
              <a:rPr lang="pl-PL" sz="1200" u="sng" kern="1200" dirty="0" smtClean="0">
                <a:solidFill>
                  <a:schemeClr val="tx1"/>
                </a:solidFill>
                <a:effectLst/>
                <a:latin typeface="+mn-lt"/>
                <a:ea typeface="+mn-ea"/>
                <a:cs typeface="+mn-cs"/>
              </a:rPr>
              <a:t>Jest także gatunkiem priorytetowym w rozumieniu tej dyrektywy, a zatem takim, w odniesieniu do ochrony którego Unia Europejska ponosi szczególną odpowiedzialność.</a:t>
            </a:r>
            <a:r>
              <a:rPr lang="pl-PL" sz="1200" u="sng" kern="1200" baseline="0" dirty="0" smtClean="0">
                <a:solidFill>
                  <a:schemeClr val="tx1"/>
                </a:solidFill>
                <a:effectLst/>
                <a:latin typeface="+mn-lt"/>
                <a:ea typeface="+mn-ea"/>
                <a:cs typeface="+mn-cs"/>
              </a:rPr>
              <a:t> </a:t>
            </a:r>
            <a:r>
              <a:rPr lang="pl-PL" sz="1600" u="none" kern="1200" baseline="0" dirty="0" smtClean="0">
                <a:solidFill>
                  <a:srgbClr val="FF0000"/>
                </a:solidFill>
                <a:effectLst/>
                <a:latin typeface="+mn-lt"/>
                <a:ea typeface="+mn-ea"/>
                <a:cs typeface="+mn-cs"/>
              </a:rPr>
              <a:t>Ponadto</a:t>
            </a:r>
            <a:r>
              <a:rPr lang="pl-PL" sz="1600" dirty="0" smtClean="0">
                <a:solidFill>
                  <a:srgbClr val="FF0000"/>
                </a:solidFill>
              </a:rPr>
              <a:t> polskie populacje wymagają ochrony w formie wyznaczenia obszarów Natura 2000 i tym samym</a:t>
            </a:r>
            <a:r>
              <a:rPr lang="pl-PL" sz="1600" baseline="0" dirty="0" smtClean="0">
                <a:solidFill>
                  <a:srgbClr val="FF0000"/>
                </a:solidFill>
              </a:rPr>
              <a:t> </a:t>
            </a:r>
            <a:r>
              <a:rPr lang="pl-PL" sz="1200" u="sng" kern="1200" dirty="0" smtClean="0">
                <a:solidFill>
                  <a:schemeClr val="tx1"/>
                </a:solidFill>
                <a:effectLst/>
                <a:latin typeface="+mn-lt"/>
                <a:ea typeface="+mn-ea"/>
                <a:cs typeface="+mn-cs"/>
              </a:rPr>
              <a:t>gatunek ten stanowi przedmiot ochrony szeregu obszarów Natura 2000 na terenie Polski. </a:t>
            </a:r>
            <a:r>
              <a:rPr lang="pl-PL" sz="1200" dirty="0" smtClean="0"/>
              <a:t>Wilk jest przedmiotem ochrony w 49 obszarach Natura 2000!!!</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pl-PL" sz="1200" u="sng"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3</a:t>
            </a:fld>
            <a:endParaRPr lang="pl-PL" dirty="0"/>
          </a:p>
        </p:txBody>
      </p:sp>
    </p:spTree>
    <p:extLst>
      <p:ext uri="{BB962C8B-B14F-4D97-AF65-F5344CB8AC3E}">
        <p14:creationId xmlns:p14="http://schemas.microsoft.com/office/powerpoint/2010/main" xmlns="" val="304533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4</a:t>
            </a:fld>
            <a:endParaRPr lang="pl-PL" dirty="0"/>
          </a:p>
        </p:txBody>
      </p:sp>
    </p:spTree>
    <p:extLst>
      <p:ext uri="{BB962C8B-B14F-4D97-AF65-F5344CB8AC3E}">
        <p14:creationId xmlns:p14="http://schemas.microsoft.com/office/powerpoint/2010/main" xmlns="" val="137677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latin typeface="+mn-lt"/>
                <a:ea typeface="+mn-ea"/>
                <a:cs typeface="+mn-cs"/>
              </a:rPr>
              <a:t>Obecnie wilk na terenie Polski występuje głównie w północno-wschodniej, wschodniej oraz południowej części kraju. Obserwuje się także stopniowe zasiedlanie przez ten gatunek terenów w Polsce zachodniej. 1/3 polskiej populacji bytuje na terenie województwa podkarpackiego. </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Wilk jest drapieżnikiem, a jego naturalną ofiarą są dzikie zwierzęta kopytne. W warunkach mozaiki lasów i pastwisk wilki zabijają również zwierzęta hodowlane, szczególnie owce, krowy i kozy, w świetle dostępnych badań nie jest to jednak istotny element (ok. 2%) ich diety (Śmietana i Klimek 1995, Jędrzejewski i in. 2002a, Nowak i in. 2005, Gula 2008a). Wykazano przy tym, że ataki wilków na zwierzęta gospodarskie mają charakter oportunistyczny. Wynikają one z faktu występowania pastwisk i zwierząt gospodarskich w obrębie terytoriów wilków. </a:t>
            </a:r>
            <a:r>
              <a:rPr lang="pl-PL" sz="1200" u="sng" kern="1200" dirty="0" smtClean="0">
                <a:solidFill>
                  <a:schemeClr val="tx1"/>
                </a:solidFill>
                <a:latin typeface="+mn-lt"/>
                <a:ea typeface="+mn-ea"/>
                <a:cs typeface="+mn-cs"/>
              </a:rPr>
              <a:t>Mimo to nie ulega wątpliwości, że lokalnie szkody wyrządzane przez wilki w pogłowiu zwierząt gospodarskich – głównie owiec – mogą nastręczać hodowcom pewnych trudności.</a:t>
            </a:r>
          </a:p>
          <a:p>
            <a:r>
              <a:rPr lang="pl-PL" sz="1200" kern="1200" dirty="0" smtClean="0">
                <a:solidFill>
                  <a:schemeClr val="tx1"/>
                </a:solidFill>
                <a:latin typeface="+mn-lt"/>
                <a:ea typeface="+mn-ea"/>
                <a:cs typeface="+mn-cs"/>
              </a:rPr>
              <a:t>Analizując problem szkód wyrządzanych m.in. przez wilka należy podkreślić, że podstawową formą ochrony dobytku przed szkodami wyrządzanymi przez te zwierzęta jest jego zabezpieczenie. Również Trybunał Konstytucyjny w swoim wyroku z 28 września 2015 r. (sygn. akt K 20/14) stwierdził, iż "Obowiązkiem właściciela jest dbałość o swój majątek i podejmowanie starań w celu jego ochrony. Właściciel lub użytkownik mienia przewidując możliwość wyrządzenia szkody przez zwierzęta objęte ochroną gatunkową, w pierwszej kolejności sam powinien podjąć stosowne czynności, zmierzające do uniknięcia szkody lub zminimalizowania jej rozmiarów."</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8</a:t>
            </a:fld>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buNone/>
            </a:pPr>
            <a:r>
              <a:rPr lang="pl-PL" dirty="0" smtClean="0">
                <a:solidFill>
                  <a:srgbClr val="7030A0"/>
                </a:solidFill>
              </a:rPr>
              <a:t>Liczba zgłoszonych szkód z podziałem na województwa (tabela robiona dla GUS)</a:t>
            </a:r>
          </a:p>
          <a:p>
            <a:endParaRPr lang="pl-PL" dirty="0"/>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9</a:t>
            </a:fld>
            <a:endParaRPr lang="pl-PL"/>
          </a:p>
        </p:txBody>
      </p:sp>
    </p:spTree>
    <p:extLst>
      <p:ext uri="{BB962C8B-B14F-4D97-AF65-F5344CB8AC3E}">
        <p14:creationId xmlns:p14="http://schemas.microsoft.com/office/powerpoint/2010/main" xmlns="" val="93958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buNone/>
            </a:pPr>
            <a:r>
              <a:rPr lang="pl-PL" dirty="0" smtClean="0">
                <a:solidFill>
                  <a:srgbClr val="7030A0"/>
                </a:solidFill>
              </a:rPr>
              <a:t>Najczęstsze szkody</a:t>
            </a:r>
          </a:p>
          <a:p>
            <a:pPr>
              <a:buFontTx/>
              <a:buChar char="-"/>
            </a:pPr>
            <a:r>
              <a:rPr lang="pl-PL" dirty="0" smtClean="0">
                <a:solidFill>
                  <a:srgbClr val="7030A0"/>
                </a:solidFill>
              </a:rPr>
              <a:t>Owce</a:t>
            </a:r>
          </a:p>
          <a:p>
            <a:pPr>
              <a:buFontTx/>
              <a:buChar char="-"/>
            </a:pPr>
            <a:r>
              <a:rPr lang="pl-PL" dirty="0" smtClean="0">
                <a:solidFill>
                  <a:srgbClr val="7030A0"/>
                </a:solidFill>
              </a:rPr>
              <a:t>Bydło</a:t>
            </a:r>
          </a:p>
          <a:p>
            <a:pPr>
              <a:buFontTx/>
              <a:buChar char="-"/>
            </a:pPr>
            <a:r>
              <a:rPr lang="pl-PL" dirty="0" smtClean="0">
                <a:solidFill>
                  <a:srgbClr val="7030A0"/>
                </a:solidFill>
              </a:rPr>
              <a:t>…</a:t>
            </a:r>
          </a:p>
          <a:p>
            <a:pPr>
              <a:buFontTx/>
              <a:buChar char="-"/>
            </a:pPr>
            <a:r>
              <a:rPr lang="pl-PL" dirty="0" smtClean="0">
                <a:solidFill>
                  <a:srgbClr val="7030A0"/>
                </a:solidFill>
              </a:rPr>
              <a:t>Psy?</a:t>
            </a:r>
          </a:p>
        </p:txBody>
      </p:sp>
      <p:sp>
        <p:nvSpPr>
          <p:cNvPr id="4" name="Symbol zastępczy numeru slajdu 3"/>
          <p:cNvSpPr>
            <a:spLocks noGrp="1"/>
          </p:cNvSpPr>
          <p:nvPr>
            <p:ph type="sldNum" sz="quarter" idx="10"/>
          </p:nvPr>
        </p:nvSpPr>
        <p:spPr/>
        <p:txBody>
          <a:bodyPr/>
          <a:lstStyle/>
          <a:p>
            <a:pPr>
              <a:defRPr/>
            </a:pPr>
            <a:fld id="{94F0D933-9D00-4F73-8B9A-0F1FDA123F1E}" type="slidenum">
              <a:rPr lang="pl-PL" smtClean="0"/>
              <a:pPr>
                <a:defRPr/>
              </a:pPr>
              <a:t>10</a:t>
            </a:fld>
            <a:endParaRPr lang="pl-PL"/>
          </a:p>
        </p:txBody>
      </p:sp>
    </p:spTree>
    <p:extLst>
      <p:ext uri="{BB962C8B-B14F-4D97-AF65-F5344CB8AC3E}">
        <p14:creationId xmlns:p14="http://schemas.microsoft.com/office/powerpoint/2010/main" xmlns="" val="341666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52D0D794-15DF-4D3A-9E2C-D54061D4F959}" type="datetime1">
              <a:rPr lang="pl-PL" smtClean="0"/>
              <a:pPr>
                <a:defRPr/>
              </a:pPr>
              <a:t>2018-10-31</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248ABE2-2707-40B6-936D-375A06C09F80}" type="slidenum">
              <a:rPr lang="pl-PL"/>
              <a:pPr>
                <a:defRPr/>
              </a:pPr>
              <a:t>‹#›</a:t>
            </a:fld>
            <a:endParaRPr lang="pl-PL" dirty="0"/>
          </a:p>
        </p:txBody>
      </p:sp>
    </p:spTree>
    <p:extLst>
      <p:ext uri="{BB962C8B-B14F-4D97-AF65-F5344CB8AC3E}">
        <p14:creationId xmlns:p14="http://schemas.microsoft.com/office/powerpoint/2010/main" xmlns="" val="297700832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91BF73BC-4218-4558-85B1-F42D4C3DD3BB}" type="datetime1">
              <a:rPr lang="pl-PL" smtClean="0"/>
              <a:pPr>
                <a:defRPr/>
              </a:pPr>
              <a:t>2018-10-31</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372B9B5-24AD-4304-A899-9066A2C19297}" type="slidenum">
              <a:rPr lang="pl-PL"/>
              <a:pPr>
                <a:defRPr/>
              </a:pPr>
              <a:t>‹#›</a:t>
            </a:fld>
            <a:endParaRPr lang="pl-PL" dirty="0"/>
          </a:p>
        </p:txBody>
      </p:sp>
    </p:spTree>
    <p:extLst>
      <p:ext uri="{BB962C8B-B14F-4D97-AF65-F5344CB8AC3E}">
        <p14:creationId xmlns:p14="http://schemas.microsoft.com/office/powerpoint/2010/main" xmlns="" val="111412484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50EC7C65-82D9-4505-8AA6-0535183B6BA3}" type="datetime1">
              <a:rPr lang="pl-PL" smtClean="0"/>
              <a:pPr>
                <a:defRPr/>
              </a:pPr>
              <a:t>2018-10-31</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92DDE39-150E-45FA-9B05-0141CBFA5FA0}" type="slidenum">
              <a:rPr lang="pl-PL"/>
              <a:pPr>
                <a:defRPr/>
              </a:pPr>
              <a:t>‹#›</a:t>
            </a:fld>
            <a:endParaRPr lang="pl-PL" dirty="0"/>
          </a:p>
        </p:txBody>
      </p:sp>
    </p:spTree>
    <p:extLst>
      <p:ext uri="{BB962C8B-B14F-4D97-AF65-F5344CB8AC3E}">
        <p14:creationId xmlns:p14="http://schemas.microsoft.com/office/powerpoint/2010/main" xmlns="" val="946006169"/>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B6D3E3C-7F68-44AC-B357-3047F75F616C}" type="datetime1">
              <a:rPr lang="pl-PL" smtClean="0"/>
              <a:pPr>
                <a:defRPr/>
              </a:pPr>
              <a:t>2018-10-31</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9D693F5-7D60-40B5-950B-EB358DAB70AA}" type="slidenum">
              <a:rPr lang="pl-PL"/>
              <a:pPr>
                <a:defRPr/>
              </a:pPr>
              <a:t>‹#›</a:t>
            </a:fld>
            <a:endParaRPr lang="pl-PL" dirty="0"/>
          </a:p>
        </p:txBody>
      </p:sp>
    </p:spTree>
    <p:extLst>
      <p:ext uri="{BB962C8B-B14F-4D97-AF65-F5344CB8AC3E}">
        <p14:creationId xmlns:p14="http://schemas.microsoft.com/office/powerpoint/2010/main" xmlns="" val="424860346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3F630032-5BAE-4E94-902D-D03F179DB1BA}" type="datetime1">
              <a:rPr lang="pl-PL" smtClean="0"/>
              <a:pPr>
                <a:defRPr/>
              </a:pPr>
              <a:t>2018-10-31</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9F5EE4A-3F80-4E65-A523-B2413203284B}" type="slidenum">
              <a:rPr lang="pl-PL"/>
              <a:pPr>
                <a:defRPr/>
              </a:pPr>
              <a:t>‹#›</a:t>
            </a:fld>
            <a:endParaRPr lang="pl-PL" dirty="0"/>
          </a:p>
        </p:txBody>
      </p:sp>
    </p:spTree>
    <p:extLst>
      <p:ext uri="{BB962C8B-B14F-4D97-AF65-F5344CB8AC3E}">
        <p14:creationId xmlns:p14="http://schemas.microsoft.com/office/powerpoint/2010/main" xmlns="" val="374924145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F0E5DBD9-46D9-4041-B668-D503E193D670}" type="datetime1">
              <a:rPr lang="pl-PL" smtClean="0"/>
              <a:pPr>
                <a:defRPr/>
              </a:pPr>
              <a:t>2018-10-31</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5E9A399-7A70-4518-A464-C7D05E4412E7}" type="slidenum">
              <a:rPr lang="pl-PL"/>
              <a:pPr>
                <a:defRPr/>
              </a:pPr>
              <a:t>‹#›</a:t>
            </a:fld>
            <a:endParaRPr lang="pl-PL" dirty="0"/>
          </a:p>
        </p:txBody>
      </p:sp>
    </p:spTree>
    <p:extLst>
      <p:ext uri="{BB962C8B-B14F-4D97-AF65-F5344CB8AC3E}">
        <p14:creationId xmlns:p14="http://schemas.microsoft.com/office/powerpoint/2010/main" xmlns="" val="2284911334"/>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99BB5217-4350-47E9-BB3B-C9C636A28DCF}" type="datetime1">
              <a:rPr lang="pl-PL" smtClean="0"/>
              <a:pPr>
                <a:defRPr/>
              </a:pPr>
              <a:t>2018-10-31</a:t>
            </a:fld>
            <a:endParaRPr lang="pl-PL" dirty="0"/>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61AA4FF0-BF26-473B-A1E8-85460EEA6F85}" type="slidenum">
              <a:rPr lang="pl-PL"/>
              <a:pPr>
                <a:defRPr/>
              </a:pPr>
              <a:t>‹#›</a:t>
            </a:fld>
            <a:endParaRPr lang="pl-PL" dirty="0"/>
          </a:p>
        </p:txBody>
      </p:sp>
    </p:spTree>
    <p:extLst>
      <p:ext uri="{BB962C8B-B14F-4D97-AF65-F5344CB8AC3E}">
        <p14:creationId xmlns:p14="http://schemas.microsoft.com/office/powerpoint/2010/main" xmlns="" val="125330567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DAD4AFA8-F9B0-41A8-B495-E81ED67E1C95}" type="datetime1">
              <a:rPr lang="pl-PL" smtClean="0"/>
              <a:pPr>
                <a:defRPr/>
              </a:pPr>
              <a:t>2018-10-31</a:t>
            </a:fld>
            <a:endParaRPr lang="pl-PL" dirty="0"/>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B84684F0-6109-4327-B996-6D3A5756D8D4}" type="slidenum">
              <a:rPr lang="pl-PL"/>
              <a:pPr>
                <a:defRPr/>
              </a:pPr>
              <a:t>‹#›</a:t>
            </a:fld>
            <a:endParaRPr lang="pl-PL" dirty="0"/>
          </a:p>
        </p:txBody>
      </p:sp>
    </p:spTree>
    <p:extLst>
      <p:ext uri="{BB962C8B-B14F-4D97-AF65-F5344CB8AC3E}">
        <p14:creationId xmlns:p14="http://schemas.microsoft.com/office/powerpoint/2010/main" xmlns="" val="2890972520"/>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0385BB93-0A35-4920-B9D1-77EAD2801DEC}" type="datetime1">
              <a:rPr lang="pl-PL" smtClean="0"/>
              <a:pPr>
                <a:defRPr/>
              </a:pPr>
              <a:t>2018-10-31</a:t>
            </a:fld>
            <a:endParaRPr lang="pl-PL" dirty="0"/>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D365E411-7BD3-4C9A-B1EC-A68590BF33DF}" type="slidenum">
              <a:rPr lang="pl-PL"/>
              <a:pPr>
                <a:defRPr/>
              </a:pPr>
              <a:t>‹#›</a:t>
            </a:fld>
            <a:endParaRPr lang="pl-PL" dirty="0"/>
          </a:p>
        </p:txBody>
      </p:sp>
    </p:spTree>
    <p:extLst>
      <p:ext uri="{BB962C8B-B14F-4D97-AF65-F5344CB8AC3E}">
        <p14:creationId xmlns:p14="http://schemas.microsoft.com/office/powerpoint/2010/main" xmlns="" val="131308722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912A7134-30EE-4EB1-8E40-C1B48B60144B}" type="datetime1">
              <a:rPr lang="pl-PL" smtClean="0"/>
              <a:pPr>
                <a:defRPr/>
              </a:pPr>
              <a:t>2018-10-31</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2DFDE24-6433-4E4B-9ACD-A31579B99E26}" type="slidenum">
              <a:rPr lang="pl-PL"/>
              <a:pPr>
                <a:defRPr/>
              </a:pPr>
              <a:t>‹#›</a:t>
            </a:fld>
            <a:endParaRPr lang="pl-PL" dirty="0"/>
          </a:p>
        </p:txBody>
      </p:sp>
    </p:spTree>
    <p:extLst>
      <p:ext uri="{BB962C8B-B14F-4D97-AF65-F5344CB8AC3E}">
        <p14:creationId xmlns:p14="http://schemas.microsoft.com/office/powerpoint/2010/main" xmlns="" val="1090513614"/>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BC63669D-D310-4F56-9688-79ED3FA7F2BE}" type="datetime1">
              <a:rPr lang="pl-PL" smtClean="0"/>
              <a:pPr>
                <a:defRPr/>
              </a:pPr>
              <a:t>2018-10-31</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2D26A64-F736-4966-B012-F73B9C0B98F8}" type="slidenum">
              <a:rPr lang="pl-PL"/>
              <a:pPr>
                <a:defRPr/>
              </a:pPr>
              <a:t>‹#›</a:t>
            </a:fld>
            <a:endParaRPr lang="pl-PL" dirty="0"/>
          </a:p>
        </p:txBody>
      </p:sp>
    </p:spTree>
    <p:extLst>
      <p:ext uri="{BB962C8B-B14F-4D97-AF65-F5344CB8AC3E}">
        <p14:creationId xmlns:p14="http://schemas.microsoft.com/office/powerpoint/2010/main" xmlns="" val="393955017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1525588" y="6356350"/>
            <a:ext cx="9588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5E51B3-E248-4200-AE9F-BD94158B329B}" type="datetime1">
              <a:rPr lang="pl-PL" smtClean="0"/>
              <a:pPr>
                <a:defRPr/>
              </a:pPr>
              <a:t>2018-10-31</a:t>
            </a:fld>
            <a:endParaRPr lang="pl-PL" dirty="0"/>
          </a:p>
        </p:txBody>
      </p:sp>
      <p:sp>
        <p:nvSpPr>
          <p:cNvPr id="5" name="Symbol zastępczy stopki 4"/>
          <p:cNvSpPr>
            <a:spLocks noGrp="1"/>
          </p:cNvSpPr>
          <p:nvPr>
            <p:ph type="ftr" sz="quarter" idx="3"/>
          </p:nvPr>
        </p:nvSpPr>
        <p:spPr>
          <a:xfrm>
            <a:off x="2627313" y="6356350"/>
            <a:ext cx="489743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7631113" y="6356350"/>
            <a:ext cx="105568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8C7D10-1A1C-4F27-82BE-37F593C4C31B}"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57AB27"/>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57AB27"/>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57AB27"/>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7AB27"/>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57AB27"/>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Dokument_programu_Microsoft_Office_Word2.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188640"/>
            <a:ext cx="4176464" cy="1512168"/>
          </a:xfrm>
          <a:solidFill>
            <a:schemeClr val="bg1">
              <a:lumMod val="85000"/>
              <a:alpha val="66000"/>
            </a:schemeClr>
          </a:solidFill>
        </p:spPr>
        <p:txBody>
          <a:bodyPr/>
          <a:lstStyle/>
          <a:p>
            <a:r>
              <a:rPr lang="pl-PL" dirty="0" smtClean="0"/>
              <a:t> </a:t>
            </a:r>
            <a:r>
              <a:rPr lang="pl-PL" sz="2800" dirty="0" smtClean="0"/>
              <a:t>Aspekty prawne ochrony wilka</a:t>
            </a:r>
            <a:endParaRPr lang="pl-PL" sz="2800" dirty="0"/>
          </a:p>
        </p:txBody>
      </p:sp>
      <p:sp>
        <p:nvSpPr>
          <p:cNvPr id="3" name="Podtytuł 2"/>
          <p:cNvSpPr>
            <a:spLocks noGrp="1"/>
          </p:cNvSpPr>
          <p:nvPr>
            <p:ph type="subTitle" idx="1"/>
          </p:nvPr>
        </p:nvSpPr>
        <p:spPr>
          <a:xfrm>
            <a:off x="3959424" y="5445224"/>
            <a:ext cx="5184576" cy="1224136"/>
          </a:xfrm>
          <a:solidFill>
            <a:srgbClr val="E0E0E0">
              <a:alpha val="64000"/>
            </a:srgbClr>
          </a:solidFill>
        </p:spPr>
        <p:txBody>
          <a:bodyPr/>
          <a:lstStyle/>
          <a:p>
            <a:pPr algn="l"/>
            <a:r>
              <a:rPr lang="pl-PL" sz="1600" dirty="0" smtClean="0">
                <a:solidFill>
                  <a:schemeClr val="tx1"/>
                </a:solidFill>
              </a:rPr>
              <a:t>Miejscowość, dnia </a:t>
            </a:r>
          </a:p>
          <a:p>
            <a:pPr algn="l"/>
            <a:r>
              <a:rPr lang="pl-PL" sz="1600" i="1" dirty="0">
                <a:solidFill>
                  <a:schemeClr val="tx1"/>
                </a:solidFill>
              </a:rPr>
              <a:t>Warsztaty dotyczące potencjalnych sytuacji konfliktowych z wilkiem oraz zabezpieczania mienia przed tym gatunkiem</a:t>
            </a:r>
          </a:p>
          <a:p>
            <a:pPr algn="l"/>
            <a:endParaRPr lang="pl-PL" sz="1200" dirty="0" smtClean="0">
              <a:solidFill>
                <a:schemeClr val="tx1"/>
              </a:solidFill>
            </a:endParaRPr>
          </a:p>
          <a:p>
            <a:pPr algn="l"/>
            <a:endParaRPr lang="pl-PL" sz="1600" i="1" dirty="0" smtClean="0">
              <a:solidFill>
                <a:schemeClr val="tx1"/>
              </a:solidFill>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alpha val="66000"/>
            </a:srgbClr>
          </a:solidFill>
        </p:spPr>
        <p:txBody>
          <a:bodyPr/>
          <a:lstStyle/>
          <a:p>
            <a:r>
              <a:rPr lang="pl-PL" dirty="0"/>
              <a:t>Szkody powodowane przez </a:t>
            </a:r>
            <a:r>
              <a:rPr lang="pl-PL" dirty="0" smtClean="0"/>
              <a:t>wilki</a:t>
            </a:r>
            <a:endParaRPr lang="pl-PL"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38639403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ymbol zastępczy stopki 5"/>
          <p:cNvSpPr>
            <a:spLocks noGrp="1"/>
          </p:cNvSpPr>
          <p:nvPr>
            <p:ph type="ftr" sz="quarter" idx="11"/>
          </p:nvPr>
        </p:nvSpPr>
        <p:spPr>
          <a:xfrm>
            <a:off x="1619672" y="6237312"/>
            <a:ext cx="5833070" cy="365125"/>
          </a:xfrm>
        </p:spPr>
        <p:txBody>
          <a:bodyPr/>
          <a:lstStyle/>
          <a:p>
            <a:pPr algn="l">
              <a:defRPr/>
            </a:pPr>
            <a:r>
              <a:rPr lang="pl-PL" dirty="0" smtClean="0"/>
              <a:t>Na podstawie danych o wypłaconych przez </a:t>
            </a:r>
            <a:r>
              <a:rPr lang="pl-PL" dirty="0" err="1" smtClean="0"/>
              <a:t>rdoś</a:t>
            </a:r>
            <a:r>
              <a:rPr lang="pl-PL" dirty="0" smtClean="0"/>
              <a:t> i parki narodowe w 2017 r. odszkodowaniach za szkody wyrządzone przez wilki (dane własne)</a:t>
            </a:r>
            <a:endParaRPr lang="pl-PL" dirty="0"/>
          </a:p>
        </p:txBody>
      </p:sp>
    </p:spTree>
    <p:extLst>
      <p:ext uri="{BB962C8B-B14F-4D97-AF65-F5344CB8AC3E}">
        <p14:creationId xmlns:p14="http://schemas.microsoft.com/office/powerpoint/2010/main" xmlns="" val="111365604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04664"/>
            <a:ext cx="8424936" cy="1143000"/>
          </a:xfrm>
          <a:solidFill>
            <a:schemeClr val="bg1">
              <a:lumMod val="85000"/>
              <a:alpha val="66000"/>
            </a:schemeClr>
          </a:solidFill>
        </p:spPr>
        <p:txBody>
          <a:bodyPr/>
          <a:lstStyle/>
          <a:p>
            <a:r>
              <a:rPr lang="pl-PL" dirty="0" smtClean="0"/>
              <a:t>       Wilk – zagrożenie dla człowieka?</a:t>
            </a:r>
            <a:endParaRPr lang="pl-PL" dirty="0"/>
          </a:p>
        </p:txBody>
      </p:sp>
      <p:sp>
        <p:nvSpPr>
          <p:cNvPr id="3" name="Symbol zastępczy zawartości 2"/>
          <p:cNvSpPr>
            <a:spLocks noGrp="1"/>
          </p:cNvSpPr>
          <p:nvPr>
            <p:ph idx="1"/>
          </p:nvPr>
        </p:nvSpPr>
        <p:spPr>
          <a:xfrm>
            <a:off x="467544" y="1916832"/>
            <a:ext cx="8496944" cy="3888432"/>
          </a:xfrm>
        </p:spPr>
        <p:txBody>
          <a:bodyPr/>
          <a:lstStyle/>
          <a:p>
            <a:r>
              <a:rPr lang="pl-PL" sz="2600" dirty="0" smtClean="0"/>
              <a:t>człowiek nie stanowi pożywienia dla wilka</a:t>
            </a:r>
          </a:p>
          <a:p>
            <a:r>
              <a:rPr lang="pl-PL" sz="2600" dirty="0" smtClean="0"/>
              <a:t>naturalny behawior wilka (płochliwość) sprawia, że przypadkowe spotkanie z wilkiem zazwyczaj kończy się jego ucieczką</a:t>
            </a:r>
          </a:p>
          <a:p>
            <a:r>
              <a:rPr lang="pl-PL" sz="2600" u="sng" dirty="0" smtClean="0"/>
              <a:t>zachowanie dwóch wilków, które wywołało w ostatnim czasie wiele emocji nie było typowym zachowaniem</a:t>
            </a:r>
          </a:p>
          <a:p>
            <a:r>
              <a:rPr lang="pl-PL" sz="2600" dirty="0" smtClean="0"/>
              <a:t>ważne jest, aby pamiętać, że wilk jest dzikim </a:t>
            </a:r>
            <a:br>
              <a:rPr lang="pl-PL" sz="2600" dirty="0" smtClean="0"/>
            </a:br>
            <a:r>
              <a:rPr lang="pl-PL" sz="2600" dirty="0" smtClean="0"/>
              <a:t>zwierzęciem – nie należy go oswajać, w tym    dokarmiać </a:t>
            </a:r>
          </a:p>
        </p:txBody>
      </p:sp>
    </p:spTree>
    <p:extLst>
      <p:ext uri="{BB962C8B-B14F-4D97-AF65-F5344CB8AC3E}">
        <p14:creationId xmlns:p14="http://schemas.microsoft.com/office/powerpoint/2010/main" xmlns="" val="3112759262"/>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80920" cy="1143000"/>
          </a:xfrm>
          <a:solidFill>
            <a:schemeClr val="bg1">
              <a:lumMod val="85000"/>
              <a:alpha val="66000"/>
            </a:schemeClr>
          </a:solidFill>
        </p:spPr>
        <p:txBody>
          <a:bodyPr/>
          <a:lstStyle/>
          <a:p>
            <a:r>
              <a:rPr lang="pl-PL" dirty="0" smtClean="0"/>
              <a:t>Łagodzenie konfliktów – ustawa o ochronie przyrody </a:t>
            </a:r>
            <a:endParaRPr lang="pl-PL" dirty="0"/>
          </a:p>
        </p:txBody>
      </p:sp>
      <p:sp>
        <p:nvSpPr>
          <p:cNvPr id="3" name="Symbol zastępczy zawartości 2"/>
          <p:cNvSpPr>
            <a:spLocks noGrp="1"/>
          </p:cNvSpPr>
          <p:nvPr>
            <p:ph idx="1"/>
          </p:nvPr>
        </p:nvSpPr>
        <p:spPr>
          <a:xfrm>
            <a:off x="383179" y="1849090"/>
            <a:ext cx="8229600" cy="3600400"/>
          </a:xfrm>
        </p:spPr>
        <p:txBody>
          <a:bodyPr/>
          <a:lstStyle/>
          <a:p>
            <a:r>
              <a:rPr lang="pl-PL" sz="2800" dirty="0" smtClean="0"/>
              <a:t>współdziałanie z  regionalnym dyrektorem ochrony środowiska lub dyrektorem parku narodowego (w tym finansowe wsparcie)</a:t>
            </a:r>
          </a:p>
          <a:p>
            <a:r>
              <a:rPr lang="pl-PL" sz="2800" dirty="0" smtClean="0"/>
              <a:t>wypłacanie odszkodowań – jeden z 5 gatunków, za których szkody odpowiada Skarb Państwa</a:t>
            </a:r>
          </a:p>
          <a:p>
            <a:r>
              <a:rPr lang="pl-PL" sz="2800" dirty="0" smtClean="0"/>
              <a:t>zezwolenia na odstępstwo od zakazów wobec osobników tego gatunku</a:t>
            </a:r>
            <a:endParaRPr lang="pl-PL" sz="2800"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alpha val="66000"/>
            </a:srgbClr>
          </a:solidFill>
        </p:spPr>
        <p:txBody>
          <a:bodyPr/>
          <a:lstStyle/>
          <a:p>
            <a:r>
              <a:rPr lang="pl-PL" dirty="0" smtClean="0"/>
              <a:t>Współdziałanie</a:t>
            </a:r>
            <a:endParaRPr lang="pl-PL" dirty="0"/>
          </a:p>
        </p:txBody>
      </p:sp>
      <p:sp>
        <p:nvSpPr>
          <p:cNvPr id="3" name="Symbol zastępczy zawartości 2"/>
          <p:cNvSpPr>
            <a:spLocks noGrp="1"/>
          </p:cNvSpPr>
          <p:nvPr>
            <p:ph idx="1"/>
          </p:nvPr>
        </p:nvSpPr>
        <p:spPr>
          <a:xfrm>
            <a:off x="611560" y="1916832"/>
            <a:ext cx="7848872" cy="3456384"/>
          </a:xfrm>
        </p:spPr>
        <p:txBody>
          <a:bodyPr/>
          <a:lstStyle/>
          <a:p>
            <a:pPr>
              <a:buNone/>
            </a:pPr>
            <a:r>
              <a:rPr lang="pl-PL" sz="2800" dirty="0" smtClean="0"/>
              <a:t>Może obejmować:</a:t>
            </a:r>
          </a:p>
          <a:p>
            <a:r>
              <a:rPr lang="pl-PL" sz="2800" dirty="0" smtClean="0"/>
              <a:t>pomoc merytoryczną poszkodowanym, pomoc finansową poszkodowanym </a:t>
            </a:r>
            <a:br>
              <a:rPr lang="pl-PL" sz="2800" dirty="0" smtClean="0"/>
            </a:br>
            <a:r>
              <a:rPr lang="pl-PL" sz="2800" dirty="0" smtClean="0"/>
              <a:t>(budowa urządzeń lub wykonanie zabiegów zapobiegających szkodom)</a:t>
            </a:r>
          </a:p>
          <a:p>
            <a:r>
              <a:rPr lang="pl-PL" sz="2800" dirty="0" smtClean="0"/>
              <a:t>w przypadku pomocy finansowej konieczne jest zawarcie umowy cywilnoprawnej</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16632"/>
            <a:ext cx="8229600" cy="837728"/>
          </a:xfrm>
          <a:solidFill>
            <a:srgbClr val="E0E0E0">
              <a:alpha val="66000"/>
            </a:srgbClr>
          </a:solidFill>
        </p:spPr>
        <p:txBody>
          <a:bodyPr/>
          <a:lstStyle/>
          <a:p>
            <a:r>
              <a:rPr lang="pl-PL" dirty="0" smtClean="0"/>
              <a:t>Współdziałanie</a:t>
            </a:r>
            <a:endParaRPr lang="pl-PL" dirty="0"/>
          </a:p>
        </p:txBody>
      </p:sp>
      <p:sp>
        <p:nvSpPr>
          <p:cNvPr id="3" name="Symbol zastępczy zawartości 2"/>
          <p:cNvSpPr>
            <a:spLocks noGrp="1"/>
          </p:cNvSpPr>
          <p:nvPr>
            <p:ph idx="1"/>
          </p:nvPr>
        </p:nvSpPr>
        <p:spPr>
          <a:xfrm>
            <a:off x="467544" y="692696"/>
            <a:ext cx="8229600" cy="5073427"/>
          </a:xfrm>
        </p:spPr>
        <p:txBody>
          <a:bodyPr/>
          <a:lstStyle/>
          <a:p>
            <a:pPr>
              <a:spcBef>
                <a:spcPts val="600"/>
              </a:spcBef>
              <a:buNone/>
            </a:pPr>
            <a:endParaRPr lang="pl-PL" sz="2000" dirty="0" smtClean="0"/>
          </a:p>
          <a:p>
            <a:pPr>
              <a:spcBef>
                <a:spcPts val="600"/>
              </a:spcBef>
              <a:buNone/>
            </a:pPr>
            <a:r>
              <a:rPr lang="pl-PL" sz="2000" dirty="0" smtClean="0"/>
              <a:t>		  Kto może się zwrócić o tę formę pomocy?</a:t>
            </a:r>
          </a:p>
          <a:p>
            <a:pPr>
              <a:spcBef>
                <a:spcPts val="600"/>
              </a:spcBef>
              <a:buNone/>
            </a:pPr>
            <a:r>
              <a:rPr lang="pl-PL" sz="2000" dirty="0" smtClean="0"/>
              <a:t>			      </a:t>
            </a:r>
          </a:p>
          <a:p>
            <a:pPr>
              <a:spcBef>
                <a:spcPts val="600"/>
              </a:spcBef>
              <a:buNone/>
            </a:pPr>
            <a:r>
              <a:rPr lang="pl-PL" sz="2000" dirty="0" smtClean="0"/>
              <a:t>Poszkodowani lub osoby, których mienie jest realnie narażone na wystąpienie szkody </a:t>
            </a:r>
          </a:p>
          <a:p>
            <a:pPr>
              <a:spcBef>
                <a:spcPts val="600"/>
              </a:spcBef>
              <a:buNone/>
            </a:pPr>
            <a:r>
              <a:rPr lang="pl-PL" sz="2000" dirty="0" smtClean="0"/>
              <a:t>				</a:t>
            </a:r>
          </a:p>
          <a:p>
            <a:pPr>
              <a:spcBef>
                <a:spcPts val="600"/>
              </a:spcBef>
              <a:buNone/>
            </a:pPr>
            <a:r>
              <a:rPr lang="pl-PL" sz="2000" dirty="0" smtClean="0"/>
              <a:t>				    Do kogo?</a:t>
            </a:r>
          </a:p>
          <a:p>
            <a:pPr>
              <a:spcBef>
                <a:spcPts val="600"/>
              </a:spcBef>
              <a:buNone/>
            </a:pPr>
            <a:endParaRPr lang="pl-PL" sz="2000" dirty="0" smtClean="0"/>
          </a:p>
          <a:p>
            <a:pPr>
              <a:spcBef>
                <a:spcPts val="600"/>
              </a:spcBef>
              <a:buNone/>
            </a:pPr>
            <a:r>
              <a:rPr lang="pl-PL" sz="2000" dirty="0" smtClean="0"/>
              <a:t>Do właściwego miejscowo </a:t>
            </a:r>
            <a:r>
              <a:rPr lang="pl-PL" sz="2000" dirty="0" err="1" smtClean="0"/>
              <a:t>rdoś</a:t>
            </a:r>
            <a:r>
              <a:rPr lang="pl-PL" sz="2000" dirty="0" smtClean="0"/>
              <a:t> lub dyrektora parku narodowego na obszarze tego parku</a:t>
            </a:r>
          </a:p>
          <a:p>
            <a:pPr>
              <a:spcBef>
                <a:spcPts val="600"/>
              </a:spcBef>
              <a:buNone/>
            </a:pPr>
            <a:endParaRPr lang="pl-PL" sz="2000" dirty="0" smtClean="0"/>
          </a:p>
          <a:p>
            <a:pPr>
              <a:spcBef>
                <a:spcPts val="600"/>
              </a:spcBef>
              <a:buNone/>
            </a:pPr>
            <a:r>
              <a:rPr lang="pl-PL" sz="2000" dirty="0" smtClean="0"/>
              <a:t>Czy współdziałanie finansowe jest obowiązkiem organów? </a:t>
            </a:r>
          </a:p>
          <a:p>
            <a:pPr>
              <a:spcBef>
                <a:spcPts val="600"/>
              </a:spcBef>
              <a:buNone/>
            </a:pPr>
            <a:endParaRPr lang="pl-PL" sz="2000" dirty="0" smtClean="0"/>
          </a:p>
          <a:p>
            <a:pPr>
              <a:spcBef>
                <a:spcPts val="600"/>
              </a:spcBef>
              <a:buNone/>
            </a:pPr>
            <a:r>
              <a:rPr lang="pl-PL" sz="2000" dirty="0" smtClean="0"/>
              <a:t>Nie - zależy od ilości posiadanych środków finansowych na ten cel</a:t>
            </a:r>
            <a:endParaRPr lang="pl-PL" sz="2000" dirty="0"/>
          </a:p>
        </p:txBody>
      </p:sp>
      <p:sp>
        <p:nvSpPr>
          <p:cNvPr id="19" name="Strzałka w dół 18"/>
          <p:cNvSpPr/>
          <p:nvPr/>
        </p:nvSpPr>
        <p:spPr>
          <a:xfrm>
            <a:off x="3995936" y="155679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trzałka w dół 21"/>
          <p:cNvSpPr/>
          <p:nvPr/>
        </p:nvSpPr>
        <p:spPr>
          <a:xfrm>
            <a:off x="3995936" y="3284984"/>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trzałka w dół 23"/>
          <p:cNvSpPr/>
          <p:nvPr/>
        </p:nvSpPr>
        <p:spPr>
          <a:xfrm>
            <a:off x="3995936" y="522920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76672"/>
            <a:ext cx="8229600" cy="1143000"/>
          </a:xfrm>
          <a:solidFill>
            <a:srgbClr val="E0E0E0">
              <a:alpha val="66000"/>
            </a:srgbClr>
          </a:solidFill>
        </p:spPr>
        <p:txBody>
          <a:bodyPr/>
          <a:lstStyle/>
          <a:p>
            <a:r>
              <a:rPr lang="pl-PL" dirty="0" smtClean="0"/>
              <a:t>Odszkodowania</a:t>
            </a:r>
            <a:endParaRPr lang="pl-PL" dirty="0"/>
          </a:p>
        </p:txBody>
      </p:sp>
      <p:sp>
        <p:nvSpPr>
          <p:cNvPr id="3" name="Symbol zastępczy zawartości 2"/>
          <p:cNvSpPr>
            <a:spLocks noGrp="1"/>
          </p:cNvSpPr>
          <p:nvPr>
            <p:ph idx="1"/>
          </p:nvPr>
        </p:nvSpPr>
        <p:spPr>
          <a:xfrm>
            <a:off x="395536" y="1844824"/>
            <a:ext cx="8229600" cy="4453955"/>
          </a:xfrm>
        </p:spPr>
        <p:txBody>
          <a:bodyPr/>
          <a:lstStyle/>
          <a:p>
            <a:r>
              <a:rPr lang="pl-PL" sz="2800" dirty="0" smtClean="0"/>
              <a:t>Wyrok </a:t>
            </a:r>
            <a:r>
              <a:rPr lang="pl-PL" sz="2800" dirty="0"/>
              <a:t>Trybunału Konstytucyjnego </a:t>
            </a:r>
            <a:r>
              <a:rPr lang="pl-PL" sz="2800" dirty="0" smtClean="0"/>
              <a:t/>
            </a:r>
            <a:br>
              <a:rPr lang="pl-PL" sz="2800" dirty="0" smtClean="0"/>
            </a:br>
            <a:r>
              <a:rPr lang="pl-PL" sz="2800" dirty="0" smtClean="0"/>
              <a:t>z </a:t>
            </a:r>
            <a:r>
              <a:rPr lang="pl-PL" sz="2800" dirty="0"/>
              <a:t>28 września </a:t>
            </a:r>
            <a:r>
              <a:rPr lang="pl-PL" sz="2800" dirty="0" smtClean="0"/>
              <a:t>2015 </a:t>
            </a:r>
            <a:r>
              <a:rPr lang="pl-PL" sz="2800" dirty="0"/>
              <a:t>r. (sygn. akt K 20/14) </a:t>
            </a:r>
          </a:p>
          <a:p>
            <a:pPr marL="857250" lvl="1" indent="-457200"/>
            <a:r>
              <a:rPr lang="pl-PL" sz="2400" dirty="0" smtClean="0"/>
              <a:t>obowiązkiem </a:t>
            </a:r>
            <a:r>
              <a:rPr lang="pl-PL" sz="2400" dirty="0"/>
              <a:t>właściciela jest dbałość o swój majątek i podejmowanie starań w celu jego </a:t>
            </a:r>
            <a:r>
              <a:rPr lang="pl-PL" sz="2400" dirty="0" smtClean="0"/>
              <a:t>ochrony</a:t>
            </a:r>
          </a:p>
          <a:p>
            <a:pPr marL="857250" lvl="1" indent="-457200"/>
            <a:r>
              <a:rPr lang="pl-PL" sz="2400" dirty="0" smtClean="0"/>
              <a:t>właściciel w</a:t>
            </a:r>
            <a:r>
              <a:rPr lang="pl-PL" sz="2400" dirty="0"/>
              <a:t> pierwszej kolejności sam powinien podjąć stosowne czynności, zmierzające do uniknięcia </a:t>
            </a:r>
            <a:r>
              <a:rPr lang="pl-PL" sz="2400" dirty="0" smtClean="0"/>
              <a:t>szkody lub </a:t>
            </a:r>
            <a:r>
              <a:rPr lang="pl-PL" sz="2400" dirty="0"/>
              <a:t>zminimalizowania jej </a:t>
            </a:r>
            <a:r>
              <a:rPr lang="pl-PL" sz="2400" dirty="0" smtClean="0"/>
              <a:t>  rozmiarów</a:t>
            </a: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chemeClr val="bg1">
              <a:lumMod val="85000"/>
              <a:alpha val="66000"/>
            </a:schemeClr>
          </a:solidFill>
        </p:spPr>
        <p:txBody>
          <a:bodyPr/>
          <a:lstStyle/>
          <a:p>
            <a:r>
              <a:rPr lang="pl-PL" dirty="0" smtClean="0"/>
              <a:t>Odszkodowania</a:t>
            </a:r>
            <a:endParaRPr lang="pl-PL" dirty="0"/>
          </a:p>
        </p:txBody>
      </p:sp>
      <p:sp>
        <p:nvSpPr>
          <p:cNvPr id="3" name="Symbol zastępczy zawartości 2"/>
          <p:cNvSpPr>
            <a:spLocks noGrp="1"/>
          </p:cNvSpPr>
          <p:nvPr>
            <p:ph idx="1"/>
          </p:nvPr>
        </p:nvSpPr>
        <p:spPr>
          <a:xfrm>
            <a:off x="520302" y="1772816"/>
            <a:ext cx="8229600" cy="4392488"/>
          </a:xfrm>
        </p:spPr>
        <p:txBody>
          <a:bodyPr/>
          <a:lstStyle/>
          <a:p>
            <a:r>
              <a:rPr lang="pl-PL" sz="2800" dirty="0" smtClean="0"/>
              <a:t>art. 126 uop</a:t>
            </a:r>
          </a:p>
          <a:p>
            <a:endParaRPr lang="pl-PL" sz="2800" dirty="0" smtClean="0"/>
          </a:p>
          <a:p>
            <a:r>
              <a:rPr lang="pl-PL" sz="2800" dirty="0" smtClean="0">
                <a:solidFill>
                  <a:srgbClr val="FF0000"/>
                </a:solidFill>
              </a:rPr>
              <a:t>NOWOŚĆ!!! </a:t>
            </a:r>
            <a:r>
              <a:rPr lang="pl-PL" sz="2800" dirty="0" smtClean="0"/>
              <a:t>- rozporządzenie Ministra Środowiska z dnia 8 lutego 2018 r. w sprawie szacowania szkód wyrządzonych przez niektóre gatunki zwierząt objęte ochroną</a:t>
            </a:r>
            <a:br>
              <a:rPr lang="pl-PL" sz="2800" dirty="0" smtClean="0"/>
            </a:br>
            <a:r>
              <a:rPr lang="pl-PL" sz="2800" dirty="0" smtClean="0"/>
              <a:t>gatunkową </a:t>
            </a:r>
            <a:br>
              <a:rPr lang="pl-PL" sz="2800" dirty="0" smtClean="0"/>
            </a:br>
            <a:r>
              <a:rPr lang="pl-PL" sz="2800" dirty="0" smtClean="0"/>
              <a:t>(Dz.U. z 2018 r. poz. 645)</a:t>
            </a: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a:solidFill>
            <a:schemeClr val="bg1">
              <a:lumMod val="85000"/>
              <a:alpha val="66000"/>
            </a:schemeClr>
          </a:solidFill>
        </p:spPr>
        <p:txBody>
          <a:bodyPr/>
          <a:lstStyle/>
          <a:p>
            <a:r>
              <a:rPr lang="pl-PL" dirty="0" smtClean="0"/>
              <a:t>Odszkodowania - wniosek</a:t>
            </a:r>
            <a:endParaRPr lang="pl-PL" dirty="0"/>
          </a:p>
        </p:txBody>
      </p:sp>
      <p:sp>
        <p:nvSpPr>
          <p:cNvPr id="3" name="Symbol zastępczy zawartości 2"/>
          <p:cNvSpPr>
            <a:spLocks noGrp="1"/>
          </p:cNvSpPr>
          <p:nvPr>
            <p:ph idx="1"/>
          </p:nvPr>
        </p:nvSpPr>
        <p:spPr>
          <a:xfrm>
            <a:off x="323528" y="2204864"/>
            <a:ext cx="8363272" cy="3484984"/>
          </a:xfrm>
        </p:spPr>
        <p:txBody>
          <a:bodyPr/>
          <a:lstStyle/>
          <a:p>
            <a:r>
              <a:rPr lang="pl-PL" sz="2800" dirty="0" smtClean="0"/>
              <a:t>złożenie wniosku (</a:t>
            </a:r>
            <a:r>
              <a:rPr lang="pl-PL" sz="2800" u="sng" dirty="0" smtClean="0"/>
              <a:t>przez poszkodowanego</a:t>
            </a:r>
            <a:r>
              <a:rPr lang="pl-PL" sz="2800" dirty="0" smtClean="0"/>
              <a:t>) niezwłocznie po stwierdzeniu szkody</a:t>
            </a:r>
          </a:p>
          <a:p>
            <a:endParaRPr lang="pl-PL" sz="2800" dirty="0" smtClean="0"/>
          </a:p>
          <a:p>
            <a:r>
              <a:rPr lang="pl-PL" sz="2800" dirty="0" smtClean="0"/>
              <a:t>co do zasady wniosek składany pisemnie. </a:t>
            </a:r>
            <a:br>
              <a:rPr lang="pl-PL" sz="2800" dirty="0" smtClean="0"/>
            </a:br>
            <a:r>
              <a:rPr lang="pl-PL" sz="2800" dirty="0" smtClean="0"/>
              <a:t>W przypadku szkód wyrządzonych w odniesieniu m.in. do zwierząt - również drogą telefoniczną</a:t>
            </a:r>
          </a:p>
          <a:p>
            <a:endParaRPr lang="pl-PL" dirty="0"/>
          </a:p>
        </p:txBody>
      </p:sp>
      <p:sp>
        <p:nvSpPr>
          <p:cNvPr id="4" name="Symbol zastępczy stopki 3"/>
          <p:cNvSpPr>
            <a:spLocks noGrp="1"/>
          </p:cNvSpPr>
          <p:nvPr>
            <p:ph type="ftr" sz="quarter" idx="11"/>
          </p:nvPr>
        </p:nvSpPr>
        <p:spPr/>
        <p:txBody>
          <a:bodyPr/>
          <a:lstStyle/>
          <a:p>
            <a:pPr>
              <a:defRPr/>
            </a:pPr>
            <a:endParaRPr lang="pl-PL"/>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chemeClr val="bg1">
              <a:lumMod val="85000"/>
              <a:alpha val="66000"/>
            </a:schemeClr>
          </a:solidFill>
        </p:spPr>
        <p:txBody>
          <a:bodyPr/>
          <a:lstStyle/>
          <a:p>
            <a:r>
              <a:rPr lang="pl-PL" dirty="0" smtClean="0"/>
              <a:t>Odszkodowania - wniosek</a:t>
            </a:r>
            <a:endParaRPr lang="pl-PL" dirty="0"/>
          </a:p>
        </p:txBody>
      </p:sp>
      <p:sp>
        <p:nvSpPr>
          <p:cNvPr id="3" name="Symbol zastępczy zawartości 2"/>
          <p:cNvSpPr>
            <a:spLocks noGrp="1"/>
          </p:cNvSpPr>
          <p:nvPr>
            <p:ph idx="1"/>
          </p:nvPr>
        </p:nvSpPr>
        <p:spPr>
          <a:xfrm>
            <a:off x="467544" y="1844824"/>
            <a:ext cx="8229600" cy="3484984"/>
          </a:xfrm>
        </p:spPr>
        <p:txBody>
          <a:bodyPr/>
          <a:lstStyle/>
          <a:p>
            <a:r>
              <a:rPr lang="pl-PL" sz="2800" dirty="0" smtClean="0"/>
              <a:t>elementy wniosku wymienione zostały </a:t>
            </a:r>
            <a:br>
              <a:rPr lang="pl-PL" sz="2800" dirty="0" smtClean="0"/>
            </a:br>
            <a:r>
              <a:rPr lang="pl-PL" sz="2800" dirty="0" smtClean="0"/>
              <a:t>w § 2 pkt. 4-5 rozporządzenia w sprawie szacowania szkód wyrządzonych przez niektóre gatunki zwierząt objęte ochroną gatunkową </a:t>
            </a:r>
          </a:p>
          <a:p>
            <a:pPr marL="0" indent="0">
              <a:buNone/>
            </a:pPr>
            <a:endParaRPr lang="pl-PL" sz="2800" dirty="0" smtClean="0"/>
          </a:p>
          <a:p>
            <a:r>
              <a:rPr lang="pl-PL" sz="2800" dirty="0" smtClean="0"/>
              <a:t>formularze wniosków znajdują się na stronach internetowych poszczególnych regionalnych dyrekcji ochrony środowiska</a:t>
            </a: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chemeClr val="bg1">
              <a:lumMod val="85000"/>
              <a:alpha val="66000"/>
            </a:schemeClr>
          </a:solidFill>
        </p:spPr>
        <p:txBody>
          <a:bodyPr/>
          <a:lstStyle/>
          <a:p>
            <a:r>
              <a:rPr lang="pl-PL" dirty="0" smtClean="0"/>
              <a:t>Odszkodowania</a:t>
            </a:r>
            <a:endParaRPr lang="pl-PL" dirty="0"/>
          </a:p>
        </p:txBody>
      </p:sp>
      <p:sp>
        <p:nvSpPr>
          <p:cNvPr id="3" name="Symbol zastępczy zawartości 2"/>
          <p:cNvSpPr>
            <a:spLocks noGrp="1"/>
          </p:cNvSpPr>
          <p:nvPr>
            <p:ph idx="1"/>
          </p:nvPr>
        </p:nvSpPr>
        <p:spPr>
          <a:xfrm>
            <a:off x="467544" y="1844824"/>
            <a:ext cx="8229600" cy="4525963"/>
          </a:xfrm>
        </p:spPr>
        <p:txBody>
          <a:bodyPr/>
          <a:lstStyle/>
          <a:p>
            <a:r>
              <a:rPr lang="pl-PL" sz="2000" dirty="0" smtClean="0"/>
              <a:t>odpowiedzialność Skarbu Państwa za szkody wyrządzone przez wilka </a:t>
            </a:r>
            <a:r>
              <a:rPr lang="pl-PL" sz="2000" u="sng" dirty="0" smtClean="0"/>
              <a:t>nie obejmuje utraconych korzyści</a:t>
            </a:r>
            <a:r>
              <a:rPr lang="pl-PL" sz="2000" dirty="0" smtClean="0"/>
              <a:t>;</a:t>
            </a:r>
          </a:p>
          <a:p>
            <a:r>
              <a:rPr lang="pl-PL" sz="2000" dirty="0" smtClean="0"/>
              <a:t>odszkodowania za szkodę wyrządzoną w odniesieniu do zwierząt  jest sumą:</a:t>
            </a:r>
          </a:p>
          <a:p>
            <a:pPr lvl="1"/>
            <a:r>
              <a:rPr lang="pl-PL" sz="2000" dirty="0" smtClean="0"/>
              <a:t>ceny rynkowej zabitego, padłego w wyniku odniesionych ran lub uśmierconego zwierzęcia</a:t>
            </a:r>
          </a:p>
          <a:p>
            <a:pPr lvl="1"/>
            <a:r>
              <a:rPr lang="pl-PL" sz="2000" dirty="0" smtClean="0"/>
              <a:t>kosztów utylizacji padliny i jej transportu do najbliższego przedsiębiorstwa zajmującego się utylizacją padliny </a:t>
            </a:r>
          </a:p>
          <a:p>
            <a:pPr lvl="1"/>
            <a:r>
              <a:rPr lang="pl-PL" sz="2000" dirty="0" smtClean="0"/>
              <a:t>kosztu wizyty lekarza weterynarii stwierdzającego padnięcie zwierzęcia</a:t>
            </a:r>
          </a:p>
          <a:p>
            <a:pPr lvl="1"/>
            <a:r>
              <a:rPr lang="pl-PL" sz="2000" dirty="0" smtClean="0"/>
              <a:t>kosztów leczenia okaleczonych zwierząt i wartości produktów leczniczych</a:t>
            </a:r>
          </a:p>
          <a:p>
            <a:endParaRPr lang="pl-PL" sz="2400"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chemeClr val="bg1">
              <a:lumMod val="85000"/>
              <a:alpha val="66000"/>
            </a:schemeClr>
          </a:solidFill>
        </p:spPr>
        <p:txBody>
          <a:bodyPr/>
          <a:lstStyle/>
          <a:p>
            <a:r>
              <a:rPr lang="pl-PL" dirty="0" smtClean="0"/>
              <a:t>Ochrona wilka – konwencje międzynarodowe</a:t>
            </a:r>
            <a:endParaRPr lang="pl-PL" dirty="0"/>
          </a:p>
        </p:txBody>
      </p:sp>
      <p:sp>
        <p:nvSpPr>
          <p:cNvPr id="3" name="Symbol zastępczy zawartości 2"/>
          <p:cNvSpPr>
            <a:spLocks noGrp="1"/>
          </p:cNvSpPr>
          <p:nvPr>
            <p:ph idx="1"/>
          </p:nvPr>
        </p:nvSpPr>
        <p:spPr>
          <a:xfrm>
            <a:off x="467544" y="1772817"/>
            <a:ext cx="8229600" cy="4032448"/>
          </a:xfrm>
        </p:spPr>
        <p:txBody>
          <a:bodyPr/>
          <a:lstStyle/>
          <a:p>
            <a:r>
              <a:rPr lang="pl-PL" sz="2800" dirty="0" smtClean="0"/>
              <a:t>konwencja z dnia 3 marca 1973 r. o międzynarodowym handlu dzikimi zwierzętami i roślinami gatunków zagrożonych wyginięciem (tzw. Konwencja Waszyngtońska, CITES)</a:t>
            </a:r>
          </a:p>
          <a:p>
            <a:r>
              <a:rPr lang="pl-PL" sz="2800" dirty="0" smtClean="0"/>
              <a:t>konwencja z dnia 19 września 1979 r. o ochronie gatunków dzikiej flory i fauny europejskiej oraz ich siedlisk (tzw. Konwencja Berneńska)</a:t>
            </a:r>
          </a:p>
        </p:txBody>
      </p:sp>
      <p:sp>
        <p:nvSpPr>
          <p:cNvPr id="4" name="Symbol zastępczy stopki 3"/>
          <p:cNvSpPr>
            <a:spLocks noGrp="1"/>
          </p:cNvSpPr>
          <p:nvPr>
            <p:ph type="ftr" sz="quarter" idx="11"/>
          </p:nvPr>
        </p:nvSpPr>
        <p:spPr/>
        <p:txBody>
          <a:bodyPr/>
          <a:lstStyle/>
          <a:p>
            <a:pPr>
              <a:defRPr/>
            </a:pPr>
            <a:endParaRPr lang="pl-PL" dirty="0"/>
          </a:p>
        </p:txBody>
      </p:sp>
    </p:spTree>
    <p:extLst>
      <p:ext uri="{BB962C8B-B14F-4D97-AF65-F5344CB8AC3E}">
        <p14:creationId xmlns:p14="http://schemas.microsoft.com/office/powerpoint/2010/main" xmlns="" val="327263395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alpha val="63000"/>
            </a:srgbClr>
          </a:solidFill>
        </p:spPr>
        <p:txBody>
          <a:bodyPr/>
          <a:lstStyle/>
          <a:p>
            <a:r>
              <a:rPr lang="pl-PL" dirty="0" smtClean="0"/>
              <a:t>Odszkodowania</a:t>
            </a:r>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xmlns="" val="3906463410"/>
              </p:ext>
            </p:extLst>
          </p:nvPr>
        </p:nvGraphicFramePr>
        <p:xfrm>
          <a:off x="1619672" y="1556792"/>
          <a:ext cx="6336705" cy="4686127"/>
        </p:xfrm>
        <a:graphic>
          <a:graphicData uri="http://schemas.openxmlformats.org/drawingml/2006/table">
            <a:tbl>
              <a:tblPr firstRow="1" firstCol="1" bandRow="1"/>
              <a:tblGrid>
                <a:gridCol w="1663385"/>
                <a:gridCol w="1014095"/>
                <a:gridCol w="892494"/>
                <a:gridCol w="892494"/>
                <a:gridCol w="981743"/>
                <a:gridCol w="892494"/>
              </a:tblGrid>
              <a:tr h="208737">
                <a:tc rowSpan="2">
                  <a:txBody>
                    <a:bodyPr/>
                    <a:lstStyle/>
                    <a:p>
                      <a:pPr>
                        <a:lnSpc>
                          <a:spcPct val="115000"/>
                        </a:lnSpc>
                        <a:spcAft>
                          <a:spcPts val="0"/>
                        </a:spcAft>
                      </a:pPr>
                      <a:r>
                        <a:rPr lang="pl-PL" sz="1200" dirty="0">
                          <a:effectLst/>
                          <a:latin typeface="+mn-lt"/>
                          <a:ea typeface="Calibri"/>
                          <a:cs typeface="Times New Roman"/>
                        </a:rPr>
                        <a:t>WOJEWÓDZTWA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pl-PL" sz="1200" dirty="0">
                          <a:solidFill>
                            <a:srgbClr val="000000"/>
                          </a:solidFill>
                          <a:effectLst/>
                          <a:latin typeface="+mn-lt"/>
                          <a:ea typeface="Calibri"/>
                          <a:cs typeface="Times New Roman"/>
                        </a:rPr>
                        <a:t>wartość odszkodowań </a:t>
                      </a:r>
                      <a:r>
                        <a:rPr lang="pl-PL" sz="1200" dirty="0" smtClean="0">
                          <a:effectLst/>
                          <a:latin typeface="+mn-lt"/>
                          <a:ea typeface="Calibri"/>
                          <a:cs typeface="Times New Roman"/>
                        </a:rPr>
                        <a:t>Wilki (tys.</a:t>
                      </a:r>
                      <a:r>
                        <a:rPr lang="pl-PL" sz="1200" baseline="0" dirty="0" smtClean="0">
                          <a:effectLst/>
                          <a:latin typeface="+mn-lt"/>
                          <a:ea typeface="Calibri"/>
                          <a:cs typeface="Times New Roman"/>
                        </a:rPr>
                        <a:t> zł)</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208737">
                <a:tc vMerge="1">
                  <a:txBody>
                    <a:bodyPr/>
                    <a:lstStyle/>
                    <a:p>
                      <a:endParaRPr lang="pl-PL"/>
                    </a:p>
                  </a:txBody>
                  <a:tcPr/>
                </a:tc>
                <a:tc>
                  <a:txBody>
                    <a:bodyPr/>
                    <a:lstStyle/>
                    <a:p>
                      <a:pPr>
                        <a:lnSpc>
                          <a:spcPct val="115000"/>
                        </a:lnSpc>
                        <a:spcAft>
                          <a:spcPts val="0"/>
                        </a:spcAft>
                      </a:pPr>
                      <a:r>
                        <a:rPr lang="pl-PL" sz="1200" dirty="0" smtClean="0">
                          <a:effectLst/>
                          <a:latin typeface="+mn-lt"/>
                          <a:ea typeface="Calibri"/>
                          <a:cs typeface="Times New Roman"/>
                        </a:rPr>
                        <a:t>2013 rok</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smtClean="0">
                          <a:effectLst/>
                          <a:latin typeface="+mn-lt"/>
                          <a:ea typeface="Calibri"/>
                          <a:cs typeface="Times New Roman"/>
                        </a:rPr>
                        <a:t>2014 rok</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smtClean="0">
                          <a:effectLst/>
                          <a:latin typeface="+mn-lt"/>
                          <a:ea typeface="Calibri"/>
                          <a:cs typeface="Times New Roman"/>
                        </a:rPr>
                        <a:t>2015 rok</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smtClean="0">
                          <a:effectLst/>
                          <a:latin typeface="+mn-lt"/>
                          <a:ea typeface="Calibri"/>
                          <a:cs typeface="Times New Roman"/>
                        </a:rPr>
                        <a:t>2016 rok</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smtClean="0">
                          <a:effectLst/>
                          <a:latin typeface="+mn-lt"/>
                          <a:ea typeface="Calibri"/>
                          <a:cs typeface="Times New Roman"/>
                        </a:rPr>
                        <a:t>2017 rok</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66">
                <a:tc>
                  <a:txBody>
                    <a:bodyPr/>
                    <a:lstStyle/>
                    <a:p>
                      <a:pPr>
                        <a:lnSpc>
                          <a:spcPct val="115000"/>
                        </a:lnSpc>
                        <a:spcAft>
                          <a:spcPts val="0"/>
                        </a:spcAft>
                      </a:pPr>
                      <a:r>
                        <a:rPr lang="pl-PL" sz="1200" b="1">
                          <a:effectLst/>
                          <a:latin typeface="+mn-lt"/>
                          <a:ea typeface="Calibri"/>
                          <a:cs typeface="Times New Roman"/>
                        </a:rPr>
                        <a:t>P O L S K A </a:t>
                      </a:r>
                      <a:r>
                        <a:rPr lang="pl-PL" sz="12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dirty="0">
                          <a:effectLst/>
                          <a:latin typeface="+mn-lt"/>
                          <a:ea typeface="Calibri"/>
                          <a:cs typeface="Times New Roman"/>
                        </a:rPr>
                        <a:t>522,1</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dirty="0">
                          <a:effectLst/>
                          <a:latin typeface="+mn-lt"/>
                          <a:ea typeface="Calibri"/>
                          <a:cs typeface="Times New Roman"/>
                        </a:rPr>
                        <a:t>861,5</a:t>
                      </a:r>
                      <a:endParaRPr lang="pl-PL" sz="1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a:effectLst/>
                          <a:latin typeface="+mn-lt"/>
                          <a:ea typeface="Calibri"/>
                          <a:cs typeface="Times New Roman"/>
                        </a:rPr>
                        <a:t>739,4</a:t>
                      </a:r>
                      <a:endParaRPr lang="pl-PL" sz="12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a:effectLst/>
                          <a:latin typeface="+mn-lt"/>
                          <a:ea typeface="Calibri"/>
                          <a:cs typeface="Times New Roman"/>
                        </a:rPr>
                        <a:t>719,2</a:t>
                      </a:r>
                      <a:endParaRPr lang="pl-PL" sz="12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a:effectLst/>
                          <a:latin typeface="+mn-lt"/>
                          <a:ea typeface="Calibri"/>
                          <a:cs typeface="Times New Roman"/>
                        </a:rPr>
                        <a:t>758,4</a:t>
                      </a:r>
                      <a:endParaRPr lang="pl-PL" sz="12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Dolnośląskie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227">
                <a:tc>
                  <a:txBody>
                    <a:bodyPr/>
                    <a:lstStyle/>
                    <a:p>
                      <a:pPr>
                        <a:lnSpc>
                          <a:spcPct val="115000"/>
                        </a:lnSpc>
                        <a:spcAft>
                          <a:spcPts val="0"/>
                        </a:spcAft>
                      </a:pPr>
                      <a:r>
                        <a:rPr lang="pl-PL" sz="1200">
                          <a:effectLst/>
                          <a:latin typeface="+mn-lt"/>
                          <a:ea typeface="Calibri"/>
                          <a:cs typeface="Times New Roman"/>
                        </a:rPr>
                        <a:t>Kujawsko-pomorskie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Lubelskie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Lubuskie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Łódzkie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Małopolskie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245,7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Mazowieckie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54,5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39,8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Opolskie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Podkarpackie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152,2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209,9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164,2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161,9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dirty="0">
                          <a:effectLst/>
                          <a:latin typeface="+mn-lt"/>
                          <a:ea typeface="Calibri"/>
                          <a:cs typeface="Times New Roman"/>
                        </a:rPr>
                        <a:t>Podlaskie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79,1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83,1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114,8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Pomorskie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34,4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Śląskie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Świętokrzyskie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227">
                <a:tc>
                  <a:txBody>
                    <a:bodyPr/>
                    <a:lstStyle/>
                    <a:p>
                      <a:pPr>
                        <a:lnSpc>
                          <a:spcPct val="115000"/>
                        </a:lnSpc>
                        <a:spcAft>
                          <a:spcPts val="0"/>
                        </a:spcAft>
                      </a:pPr>
                      <a:r>
                        <a:rPr lang="pl-PL" sz="1200">
                          <a:effectLst/>
                          <a:latin typeface="+mn-lt"/>
                          <a:ea typeface="Calibri"/>
                          <a:cs typeface="Times New Roman"/>
                        </a:rPr>
                        <a:t>Warmińsko-mazurskie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168,5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187,7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103,8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37">
                <a:tc>
                  <a:txBody>
                    <a:bodyPr/>
                    <a:lstStyle/>
                    <a:p>
                      <a:pPr>
                        <a:lnSpc>
                          <a:spcPct val="115000"/>
                        </a:lnSpc>
                        <a:spcAft>
                          <a:spcPts val="0"/>
                        </a:spcAft>
                      </a:pPr>
                      <a:r>
                        <a:rPr lang="pl-PL" sz="1200">
                          <a:effectLst/>
                          <a:latin typeface="+mn-lt"/>
                          <a:ea typeface="Calibri"/>
                          <a:cs typeface="Times New Roman"/>
                        </a:rPr>
                        <a:t>Wielkopolskie</a:t>
                      </a:r>
                      <a:r>
                        <a:rPr lang="pl-PL" sz="1200" baseline="30000">
                          <a:effectLst/>
                          <a:latin typeface="+mn-lt"/>
                          <a:ea typeface="Calibri"/>
                          <a:cs typeface="Times New Roman"/>
                        </a:rPr>
                        <a:t> </a:t>
                      </a:r>
                      <a:r>
                        <a:rPr lang="pl-PL" sz="12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227">
                <a:tc>
                  <a:txBody>
                    <a:bodyPr/>
                    <a:lstStyle/>
                    <a:p>
                      <a:pPr>
                        <a:lnSpc>
                          <a:spcPct val="115000"/>
                        </a:lnSpc>
                        <a:spcAft>
                          <a:spcPts val="0"/>
                        </a:spcAft>
                      </a:pPr>
                      <a:r>
                        <a:rPr lang="pl-PL" sz="1200">
                          <a:effectLst/>
                          <a:latin typeface="+mn-lt"/>
                          <a:ea typeface="Calibri"/>
                          <a:cs typeface="Times New Roman"/>
                        </a:rPr>
                        <a:t>Zachodniopomorskie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mn-lt"/>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mn-lt"/>
                          <a:ea typeface="Calibri"/>
                          <a:cs typeface="Times New Roman"/>
                        </a:rPr>
                        <a:t>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ymbol zastępczy stopki 6"/>
          <p:cNvSpPr>
            <a:spLocks noGrp="1"/>
          </p:cNvSpPr>
          <p:nvPr>
            <p:ph type="ftr" sz="quarter" idx="11"/>
          </p:nvPr>
        </p:nvSpPr>
        <p:spPr/>
        <p:txBody>
          <a:bodyPr/>
          <a:lstStyle/>
          <a:p>
            <a:pPr algn="l">
              <a:defRPr/>
            </a:pPr>
            <a:r>
              <a:rPr lang="pl-PL" dirty="0" smtClean="0"/>
              <a:t>Dane GUS</a:t>
            </a:r>
            <a:endParaRPr lang="pl-PL"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solidFill>
        </p:spPr>
        <p:txBody>
          <a:bodyPr/>
          <a:lstStyle/>
          <a:p>
            <a:r>
              <a:rPr lang="pl-PL" dirty="0" smtClean="0"/>
              <a:t>Odszkodowania na tle innych gatunków</a:t>
            </a:r>
            <a:endParaRPr lang="pl-PL" dirty="0"/>
          </a:p>
        </p:txBody>
      </p:sp>
      <p:sp>
        <p:nvSpPr>
          <p:cNvPr id="3" name="Symbol zastępczy zawartości 2"/>
          <p:cNvSpPr>
            <a:spLocks noGrp="1"/>
          </p:cNvSpPr>
          <p:nvPr>
            <p:ph idx="1"/>
          </p:nvPr>
        </p:nvSpPr>
        <p:spPr>
          <a:xfrm>
            <a:off x="457200" y="2636911"/>
            <a:ext cx="8229600" cy="2088233"/>
          </a:xfrm>
        </p:spPr>
        <p:txBody>
          <a:bodyPr/>
          <a:lstStyle/>
          <a:p>
            <a:pPr>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xmlns="" val="3531613095"/>
              </p:ext>
            </p:extLst>
          </p:nvPr>
        </p:nvGraphicFramePr>
        <p:xfrm>
          <a:off x="827584" y="3140968"/>
          <a:ext cx="7272805" cy="1112520"/>
        </p:xfrm>
        <a:graphic>
          <a:graphicData uri="http://schemas.openxmlformats.org/drawingml/2006/table">
            <a:tbl>
              <a:tblPr firstRow="1" bandRow="1">
                <a:tableStyleId>{5C22544A-7EE6-4342-B048-85BDC9FD1C3A}</a:tableStyleId>
              </a:tblPr>
              <a:tblGrid>
                <a:gridCol w="1454561"/>
                <a:gridCol w="1454561"/>
                <a:gridCol w="1454561"/>
                <a:gridCol w="1454561"/>
                <a:gridCol w="1454561"/>
              </a:tblGrid>
              <a:tr h="370840">
                <a:tc gridSpan="5">
                  <a:txBody>
                    <a:bodyPr/>
                    <a:lstStyle/>
                    <a:p>
                      <a:pPr algn="ctr"/>
                      <a:r>
                        <a:rPr lang="pl-PL" sz="1800" b="1" kern="1200" dirty="0" smtClean="0">
                          <a:solidFill>
                            <a:schemeClr val="lt1"/>
                          </a:solidFill>
                          <a:latin typeface="+mn-lt"/>
                          <a:ea typeface="+mn-ea"/>
                          <a:cs typeface="+mn-cs"/>
                        </a:rPr>
                        <a:t>Wartość odszkodowania w 2017 r.  (tys. zł)</a:t>
                      </a:r>
                      <a:endParaRPr lang="pl-PL" dirty="0"/>
                    </a:p>
                  </a:txBody>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tr>
              <a:tr h="370840">
                <a:tc>
                  <a:txBody>
                    <a:bodyPr/>
                    <a:lstStyle/>
                    <a:p>
                      <a:r>
                        <a:rPr lang="pl-PL" dirty="0" smtClean="0"/>
                        <a:t>bóbr</a:t>
                      </a:r>
                      <a:endParaRPr lang="pl-PL" dirty="0"/>
                    </a:p>
                  </a:txBody>
                  <a:tcPr/>
                </a:tc>
                <a:tc>
                  <a:txBody>
                    <a:bodyPr/>
                    <a:lstStyle/>
                    <a:p>
                      <a:r>
                        <a:rPr lang="pl-PL" dirty="0" smtClean="0"/>
                        <a:t>żubr</a:t>
                      </a:r>
                      <a:endParaRPr lang="pl-PL" dirty="0"/>
                    </a:p>
                  </a:txBody>
                  <a:tcPr/>
                </a:tc>
                <a:tc>
                  <a:txBody>
                    <a:bodyPr/>
                    <a:lstStyle/>
                    <a:p>
                      <a:r>
                        <a:rPr lang="pl-PL" dirty="0" smtClean="0"/>
                        <a:t>ryś</a:t>
                      </a:r>
                      <a:endParaRPr lang="pl-PL" dirty="0"/>
                    </a:p>
                  </a:txBody>
                  <a:tcPr/>
                </a:tc>
                <a:tc>
                  <a:txBody>
                    <a:bodyPr/>
                    <a:lstStyle/>
                    <a:p>
                      <a:r>
                        <a:rPr lang="pl-PL" dirty="0" smtClean="0"/>
                        <a:t>wilk</a:t>
                      </a:r>
                      <a:endParaRPr lang="pl-PL" dirty="0"/>
                    </a:p>
                  </a:txBody>
                  <a:tcPr/>
                </a:tc>
                <a:tc>
                  <a:txBody>
                    <a:bodyPr/>
                    <a:lstStyle/>
                    <a:p>
                      <a:r>
                        <a:rPr lang="pl-PL" dirty="0" smtClean="0"/>
                        <a:t>niedźwiedź</a:t>
                      </a:r>
                      <a:endParaRPr lang="pl-PL" dirty="0"/>
                    </a:p>
                  </a:txBody>
                  <a:tcPr/>
                </a:tc>
              </a:tr>
              <a:tr h="370840">
                <a:tc>
                  <a:txBody>
                    <a:bodyPr/>
                    <a:lstStyle/>
                    <a:p>
                      <a:r>
                        <a:rPr lang="pl-PL" sz="1800" b="1" kern="1200" dirty="0" smtClean="0">
                          <a:solidFill>
                            <a:schemeClr val="dk1"/>
                          </a:solidFill>
                          <a:effectLst/>
                          <a:latin typeface="+mn-lt"/>
                          <a:ea typeface="+mn-ea"/>
                          <a:cs typeface="+mn-cs"/>
                        </a:rPr>
                        <a:t>22 325,3</a:t>
                      </a:r>
                      <a:endParaRPr lang="pl-PL" dirty="0">
                        <a:solidFill>
                          <a:srgbClr val="FF0000"/>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pl-PL" sz="1800" b="1" kern="1200" dirty="0" smtClean="0">
                          <a:solidFill>
                            <a:schemeClr val="dk1"/>
                          </a:solidFill>
                          <a:effectLst/>
                          <a:latin typeface="+mn-lt"/>
                          <a:ea typeface="+mn-ea"/>
                          <a:cs typeface="+mn-cs"/>
                        </a:rPr>
                        <a:t>1411,2</a:t>
                      </a:r>
                      <a:endParaRPr lang="pl-PL" b="0"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pl-PL" sz="1800" b="1" kern="1200" dirty="0" smtClean="0">
                          <a:solidFill>
                            <a:schemeClr val="dk1"/>
                          </a:solidFill>
                          <a:effectLst/>
                          <a:latin typeface="+mn-lt"/>
                          <a:ea typeface="+mn-ea"/>
                          <a:cs typeface="+mn-cs"/>
                        </a:rPr>
                        <a:t>10,7</a:t>
                      </a:r>
                      <a:endParaRPr lang="pl-PL" b="0"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pl-PL" sz="1800" b="1" kern="1200" dirty="0" smtClean="0">
                          <a:solidFill>
                            <a:schemeClr val="dk1"/>
                          </a:solidFill>
                          <a:effectLst/>
                          <a:latin typeface="+mn-lt"/>
                          <a:ea typeface="+mn-ea"/>
                          <a:cs typeface="+mn-cs"/>
                        </a:rPr>
                        <a:t>758,4</a:t>
                      </a:r>
                      <a:endParaRPr lang="pl-PL" b="1"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pl-PL" sz="1800" b="1" kern="1200" dirty="0" smtClean="0">
                          <a:solidFill>
                            <a:schemeClr val="dk1"/>
                          </a:solidFill>
                          <a:effectLst/>
                          <a:latin typeface="+mn-lt"/>
                          <a:ea typeface="+mn-ea"/>
                          <a:cs typeface="+mn-cs"/>
                        </a:rPr>
                        <a:t>266,8</a:t>
                      </a:r>
                      <a:endParaRPr lang="pl-PL" b="0"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D9D9D9"/>
          </a:solidFill>
        </p:spPr>
        <p:txBody>
          <a:bodyPr/>
          <a:lstStyle/>
          <a:p>
            <a:r>
              <a:rPr lang="pl-PL" dirty="0" smtClean="0"/>
              <a:t>Odszkodowania</a:t>
            </a:r>
            <a:endParaRPr lang="pl-PL" dirty="0"/>
          </a:p>
        </p:txBody>
      </p:sp>
      <p:sp>
        <p:nvSpPr>
          <p:cNvPr id="3" name="Symbol zastępczy zawartości 2"/>
          <p:cNvSpPr>
            <a:spLocks noGrp="1"/>
          </p:cNvSpPr>
          <p:nvPr>
            <p:ph idx="1"/>
          </p:nvPr>
        </p:nvSpPr>
        <p:spPr/>
        <p:txBody>
          <a:bodyPr/>
          <a:lstStyle/>
          <a:p>
            <a:pPr>
              <a:buNone/>
            </a:pPr>
            <a:r>
              <a:rPr lang="pl-PL" sz="1800" dirty="0" smtClean="0"/>
              <a:t>Kiedy odszkodowanie nie przysługuje?</a:t>
            </a:r>
          </a:p>
          <a:p>
            <a:pPr>
              <a:buNone/>
            </a:pPr>
            <a:endParaRPr lang="pl-PL" sz="1800" dirty="0" smtClean="0"/>
          </a:p>
          <a:p>
            <a:pPr>
              <a:buNone/>
            </a:pPr>
            <a:r>
              <a:rPr lang="pl-PL" sz="1800" dirty="0" smtClean="0"/>
              <a:t>- osobom, którym przydzielono grunty stanowiące własność Skarbu Państwa;</a:t>
            </a:r>
          </a:p>
          <a:p>
            <a:pPr algn="just">
              <a:buNone/>
            </a:pPr>
            <a:r>
              <a:rPr lang="pl-PL" sz="1800" dirty="0" smtClean="0"/>
              <a:t>- jeżeli poszkodowany</a:t>
            </a:r>
            <a:r>
              <a:rPr lang="pl-PL" sz="1800" dirty="0"/>
              <a:t> </a:t>
            </a:r>
            <a:r>
              <a:rPr lang="pl-PL" sz="1800" dirty="0" smtClean="0"/>
              <a:t>nie wyraził zgody na współpracę z </a:t>
            </a:r>
            <a:r>
              <a:rPr lang="pl-PL" sz="1800" dirty="0" err="1" smtClean="0"/>
              <a:t>rdoś</a:t>
            </a:r>
            <a:r>
              <a:rPr lang="pl-PL" sz="1800" dirty="0" smtClean="0"/>
              <a:t> lub dyrektora PN na budowę urządzeń lub wykonanie zabiegów zapobiegających szkodom;</a:t>
            </a:r>
          </a:p>
          <a:p>
            <a:pPr>
              <a:buNone/>
            </a:pPr>
            <a:r>
              <a:rPr lang="pl-PL" sz="1800" dirty="0" smtClean="0"/>
              <a:t>- za szkody:</a:t>
            </a:r>
          </a:p>
          <a:p>
            <a:r>
              <a:rPr lang="pl-PL" sz="1800" dirty="0" smtClean="0"/>
              <a:t>nieprzekraczające w ciągu roku wartości 100 kg żyta w przeliczeniu na jeden ha uprawy</a:t>
            </a:r>
          </a:p>
          <a:p>
            <a:r>
              <a:rPr lang="pl-PL" sz="1800" dirty="0" smtClean="0"/>
              <a:t>powstałe w mieniu Skarbu Państwa, z wyłączeniem mienia oddanego do gospodarczego korzystania na podstawie Kodeksu cywilnego</a:t>
            </a:r>
          </a:p>
          <a:p>
            <a:r>
              <a:rPr lang="pl-PL" sz="1800" dirty="0" smtClean="0"/>
              <a:t>wyrządzone przez wilki, niedźwiedzie lub rysie w pogłowiu zwierząt gospodarskich pozostawionych, w okresie od zachodu do wschodu słońca, bez bezpośredniej opieki (bez nadzoru człowieka lub wyszkolonego psa pasterskiego)</a:t>
            </a:r>
            <a:endParaRPr lang="pl-PL" sz="1800" dirty="0"/>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548680"/>
            <a:ext cx="8229600" cy="1143000"/>
          </a:xfrm>
          <a:solidFill>
            <a:srgbClr val="D9D9D9">
              <a:alpha val="67843"/>
            </a:srgbClr>
          </a:solidFill>
        </p:spPr>
        <p:txBody>
          <a:bodyPr/>
          <a:lstStyle/>
          <a:p>
            <a:r>
              <a:rPr lang="pl-PL" sz="2000" dirty="0" smtClean="0"/>
              <a:t/>
            </a:r>
            <a:br>
              <a:rPr lang="pl-PL" sz="2000" dirty="0" smtClean="0"/>
            </a:br>
            <a:r>
              <a:rPr lang="pl-PL" sz="3600" dirty="0" smtClean="0"/>
              <a:t>Co, gdy współdziałanie i odszkodowanie nie jest zadowalające?</a:t>
            </a:r>
            <a:br>
              <a:rPr lang="pl-PL" sz="3600" dirty="0" smtClean="0"/>
            </a:br>
            <a:endParaRPr lang="pl-PL" sz="3600" dirty="0"/>
          </a:p>
        </p:txBody>
      </p:sp>
      <p:sp>
        <p:nvSpPr>
          <p:cNvPr id="3" name="Symbol zastępczy zawartości 2"/>
          <p:cNvSpPr>
            <a:spLocks noGrp="1"/>
          </p:cNvSpPr>
          <p:nvPr>
            <p:ph idx="1"/>
          </p:nvPr>
        </p:nvSpPr>
        <p:spPr>
          <a:xfrm>
            <a:off x="395536" y="2420888"/>
            <a:ext cx="8229600" cy="2736304"/>
          </a:xfrm>
        </p:spPr>
        <p:txBody>
          <a:bodyPr/>
          <a:lstStyle/>
          <a:p>
            <a:pPr>
              <a:buNone/>
            </a:pPr>
            <a:r>
              <a:rPr lang="pl-PL" dirty="0" smtClean="0"/>
              <a:t>Możliwość uzyskania w stosunku do wilka zezwolenia na odstępstwo od zakazów* np. płoszenia i niepokojenia, a nawet umyślnego zabijania</a:t>
            </a:r>
          </a:p>
          <a:p>
            <a:endParaRPr lang="pl-PL" dirty="0" smtClean="0"/>
          </a:p>
        </p:txBody>
      </p:sp>
      <p:sp>
        <p:nvSpPr>
          <p:cNvPr id="4" name="pole tekstowe 3"/>
          <p:cNvSpPr txBox="1"/>
          <p:nvPr/>
        </p:nvSpPr>
        <p:spPr>
          <a:xfrm>
            <a:off x="1835696" y="5229200"/>
            <a:ext cx="6984776" cy="1200329"/>
          </a:xfrm>
          <a:prstGeom prst="rect">
            <a:avLst/>
          </a:prstGeom>
          <a:noFill/>
        </p:spPr>
        <p:txBody>
          <a:bodyPr wrap="square" rtlCol="0">
            <a:spAutoFit/>
          </a:bodyPr>
          <a:lstStyle/>
          <a:p>
            <a:r>
              <a:rPr lang="pl-PL" dirty="0" smtClean="0"/>
              <a:t>* Wszystkie zakazy w stosunku do dziko występujących zwierząt objętych ochroną gatunkową wymienione są w §  6 rozporządzenia Ministra Środowiska z dnia 16 grudnia 2016 r. w sprawie ochrony gatunkowej zwierząt.</a:t>
            </a:r>
            <a:endParaRPr lang="pl-PL" dirty="0"/>
          </a:p>
        </p:txBody>
      </p:sp>
      <p:sp>
        <p:nvSpPr>
          <p:cNvPr id="5" name="Strzałka w dół 4"/>
          <p:cNvSpPr/>
          <p:nvPr/>
        </p:nvSpPr>
        <p:spPr>
          <a:xfrm>
            <a:off x="3851920" y="184482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706090"/>
          </a:xfrm>
          <a:solidFill>
            <a:schemeClr val="bg1">
              <a:lumMod val="85000"/>
              <a:alpha val="67000"/>
            </a:schemeClr>
          </a:solidFill>
        </p:spPr>
        <p:txBody>
          <a:bodyPr/>
          <a:lstStyle/>
          <a:p>
            <a:r>
              <a:rPr lang="pl-PL" sz="4000" dirty="0" smtClean="0"/>
              <a:t>Zezwolenia - wniosek</a:t>
            </a:r>
            <a:endParaRPr lang="pl-PL" sz="4000" dirty="0"/>
          </a:p>
        </p:txBody>
      </p:sp>
      <p:sp>
        <p:nvSpPr>
          <p:cNvPr id="3" name="Symbol zastępczy zawartości 2"/>
          <p:cNvSpPr>
            <a:spLocks noGrp="1"/>
          </p:cNvSpPr>
          <p:nvPr>
            <p:ph idx="1"/>
          </p:nvPr>
        </p:nvSpPr>
        <p:spPr>
          <a:xfrm>
            <a:off x="539552" y="1340768"/>
            <a:ext cx="7272808" cy="4968552"/>
          </a:xfrm>
        </p:spPr>
        <p:txBody>
          <a:bodyPr/>
          <a:lstStyle/>
          <a:p>
            <a:endParaRPr lang="pl-PL" sz="2400" dirty="0" smtClean="0"/>
          </a:p>
          <a:p>
            <a:pPr>
              <a:buNone/>
            </a:pPr>
            <a:r>
              <a:rPr lang="pl-PL" sz="2400" dirty="0" smtClean="0"/>
              <a:t>    zezwolenia wydawane są wyłącznie na wniosek podmiotu zainteresowanego uzyskaniem odstępstwa, np.</a:t>
            </a:r>
          </a:p>
          <a:p>
            <a:pPr>
              <a:buNone/>
            </a:pPr>
            <a:r>
              <a:rPr lang="pl-PL" sz="2400" dirty="0" smtClean="0"/>
              <a:t>    a) osoby narażonej na </a:t>
            </a:r>
            <a:br>
              <a:rPr lang="pl-PL" sz="2400" dirty="0" smtClean="0"/>
            </a:br>
            <a:r>
              <a:rPr lang="pl-PL" sz="2400" dirty="0" smtClean="0"/>
              <a:t>poważne szkody, </a:t>
            </a:r>
            <a:br>
              <a:rPr lang="pl-PL" sz="2400" dirty="0" smtClean="0"/>
            </a:br>
            <a:r>
              <a:rPr lang="pl-PL" sz="2400" dirty="0" smtClean="0"/>
              <a:t>czy niebezpieczeństwo</a:t>
            </a:r>
          </a:p>
          <a:p>
            <a:pPr>
              <a:buNone/>
            </a:pPr>
            <a:r>
              <a:rPr lang="pl-PL" sz="2400" dirty="0" smtClean="0"/>
              <a:t>    lub </a:t>
            </a:r>
          </a:p>
          <a:p>
            <a:pPr>
              <a:buNone/>
            </a:pPr>
            <a:r>
              <a:rPr lang="pl-PL" sz="2400" dirty="0" smtClean="0"/>
              <a:t>    b) gminy, gdy zagrożenie dotyczy większej liczby gospodarstw - art. 7 ust. 1 pkt 1 ustawy z dnia </a:t>
            </a:r>
            <a:br>
              <a:rPr lang="pl-PL" sz="2400" dirty="0" smtClean="0"/>
            </a:br>
            <a:r>
              <a:rPr lang="pl-PL" sz="2400" dirty="0" smtClean="0"/>
              <a:t>8 marca 1990 r. o samorządzie gminnym </a:t>
            </a:r>
          </a:p>
          <a:p>
            <a:pPr>
              <a:buNone/>
            </a:pPr>
            <a:endParaRPr lang="pl-PL" sz="2400" dirty="0" smtClean="0"/>
          </a:p>
          <a:p>
            <a:pPr>
              <a:buNone/>
            </a:pPr>
            <a:endParaRPr lang="pl-PL" sz="2400" dirty="0" smtClean="0"/>
          </a:p>
          <a:p>
            <a:endParaRPr lang="pl-PL" sz="2400" dirty="0" smtClean="0"/>
          </a:p>
          <a:p>
            <a:endParaRPr lang="pl-PL" sz="2400" dirty="0" smtClean="0"/>
          </a:p>
          <a:p>
            <a:endParaRPr lang="pl-PL" dirty="0" smtClean="0"/>
          </a:p>
          <a:p>
            <a:endParaRPr lang="pl-PL" dirty="0" smtClean="0"/>
          </a:p>
          <a:p>
            <a:pPr>
              <a:buNone/>
            </a:pPr>
            <a:r>
              <a:rPr lang="pl-PL" dirty="0" smtClean="0"/>
              <a:t> </a:t>
            </a:r>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66959" y="2636912"/>
            <a:ext cx="3024336" cy="2010862"/>
          </a:xfrm>
          <a:prstGeom prst="rect">
            <a:avLst/>
          </a:prstGeom>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2840" y="476672"/>
            <a:ext cx="8373616" cy="792088"/>
          </a:xfrm>
          <a:solidFill>
            <a:srgbClr val="D9D9D9"/>
          </a:solidFill>
        </p:spPr>
        <p:txBody>
          <a:bodyPr/>
          <a:lstStyle/>
          <a:p>
            <a:r>
              <a:rPr lang="pl-PL" dirty="0" smtClean="0"/>
              <a:t>Zezwolenia - wniosek</a:t>
            </a:r>
            <a:endParaRPr lang="pl-PL" dirty="0"/>
          </a:p>
        </p:txBody>
      </p:sp>
      <p:sp>
        <p:nvSpPr>
          <p:cNvPr id="3" name="Symbol zastępczy zawartości 2"/>
          <p:cNvSpPr>
            <a:spLocks noGrp="1"/>
          </p:cNvSpPr>
          <p:nvPr>
            <p:ph idx="1"/>
          </p:nvPr>
        </p:nvSpPr>
        <p:spPr>
          <a:xfrm>
            <a:off x="467544" y="1196752"/>
            <a:ext cx="8229600" cy="4680520"/>
          </a:xfrm>
        </p:spPr>
        <p:txBody>
          <a:bodyPr/>
          <a:lstStyle/>
          <a:p>
            <a:pPr>
              <a:spcBef>
                <a:spcPts val="0"/>
              </a:spcBef>
              <a:buNone/>
            </a:pPr>
            <a:r>
              <a:rPr lang="pl-PL" sz="2000" dirty="0" smtClean="0"/>
              <a:t>Elementy obowiązkowe wniosku*:</a:t>
            </a:r>
          </a:p>
          <a:p>
            <a:pPr>
              <a:spcBef>
                <a:spcPts val="0"/>
              </a:spcBef>
              <a:buNone/>
            </a:pPr>
            <a:endParaRPr lang="pl-PL" sz="2000" dirty="0" smtClean="0"/>
          </a:p>
          <a:p>
            <a:pPr>
              <a:spcBef>
                <a:spcPts val="0"/>
              </a:spcBef>
              <a:buNone/>
            </a:pPr>
            <a:r>
              <a:rPr lang="pl-PL" sz="2000" dirty="0" smtClean="0"/>
              <a:t>1) imię, nazwisko i adres albo nazwę i siedzibę wnioskodawcy;</a:t>
            </a:r>
          </a:p>
          <a:p>
            <a:pPr>
              <a:spcBef>
                <a:spcPts val="0"/>
              </a:spcBef>
              <a:buNone/>
            </a:pPr>
            <a:r>
              <a:rPr lang="pl-PL" sz="2000" dirty="0" smtClean="0"/>
              <a:t>2) cel wykonania wnioskowanych czynności;</a:t>
            </a:r>
          </a:p>
          <a:p>
            <a:pPr>
              <a:spcBef>
                <a:spcPts val="0"/>
              </a:spcBef>
              <a:buNone/>
            </a:pPr>
            <a:r>
              <a:rPr lang="pl-PL" sz="2000" dirty="0" smtClean="0"/>
              <a:t>3) opis czynności, na którą może być wydane zezwolenie;</a:t>
            </a:r>
          </a:p>
          <a:p>
            <a:pPr>
              <a:spcBef>
                <a:spcPts val="0"/>
              </a:spcBef>
              <a:buNone/>
            </a:pPr>
            <a:r>
              <a:rPr lang="pl-PL" sz="2000" dirty="0" smtClean="0"/>
              <a:t>4) nazwę gatunku lub gatunków, których będą dotyczyć działania, </a:t>
            </a:r>
            <a:br>
              <a:rPr lang="pl-PL" sz="2000" dirty="0" smtClean="0"/>
            </a:br>
            <a:r>
              <a:rPr lang="pl-PL" sz="2000" dirty="0" smtClean="0"/>
              <a:t>w języku łacińskim i polskim, jeżeli polska nazwa istnieje;</a:t>
            </a:r>
          </a:p>
          <a:p>
            <a:pPr>
              <a:spcBef>
                <a:spcPts val="0"/>
              </a:spcBef>
              <a:buNone/>
            </a:pPr>
            <a:r>
              <a:rPr lang="pl-PL" sz="2000" dirty="0" smtClean="0"/>
              <a:t>5) liczbę lub ilość osobników, których dotyczy wniosek, o ile jest to możliwe do ustalenia;</a:t>
            </a:r>
          </a:p>
          <a:p>
            <a:pPr>
              <a:spcBef>
                <a:spcPts val="0"/>
              </a:spcBef>
              <a:buNone/>
            </a:pPr>
            <a:r>
              <a:rPr lang="pl-PL" sz="2000" dirty="0" smtClean="0"/>
              <a:t>6) wskazanie sposobu, metody i stosowanych urządzeń do chwytania, odławiania lub zabijania zwierząt albo sposobu zbioru roślin i grzybów lub sposobu wykonania innych czynności, na które może być wydane zezwolenie, a także miejsca i czasu wykonania czynności oraz wynikających z tego zagrożeń;</a:t>
            </a:r>
          </a:p>
          <a:p>
            <a:pPr>
              <a:spcBef>
                <a:spcPts val="0"/>
              </a:spcBef>
              <a:buNone/>
            </a:pPr>
            <a:r>
              <a:rPr lang="pl-PL" sz="2000" dirty="0" smtClean="0"/>
              <a:t>7) wskazanie podmiotu, który będzie chwytał lub zabijał zwierzęta.</a:t>
            </a:r>
          </a:p>
          <a:p>
            <a:endParaRPr lang="pl-PL" sz="1400" dirty="0"/>
          </a:p>
        </p:txBody>
      </p:sp>
      <p:sp>
        <p:nvSpPr>
          <p:cNvPr id="4" name="pole tekstowe 3"/>
          <p:cNvSpPr txBox="1"/>
          <p:nvPr/>
        </p:nvSpPr>
        <p:spPr>
          <a:xfrm>
            <a:off x="3563888" y="6237312"/>
            <a:ext cx="4968552" cy="307777"/>
          </a:xfrm>
          <a:prstGeom prst="rect">
            <a:avLst/>
          </a:prstGeom>
          <a:noFill/>
        </p:spPr>
        <p:txBody>
          <a:bodyPr wrap="square" rtlCol="0">
            <a:spAutoFit/>
          </a:bodyPr>
          <a:lstStyle/>
          <a:p>
            <a:r>
              <a:rPr lang="pl-PL" sz="1400" dirty="0" smtClean="0"/>
              <a:t>*  - art. 56 ust. 6 ustawy o ochronie przyrody</a:t>
            </a:r>
            <a:endParaRPr lang="pl-PL" sz="1400" dirty="0"/>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rgbClr val="D9D9D9"/>
          </a:solidFill>
        </p:spPr>
        <p:txBody>
          <a:bodyPr/>
          <a:lstStyle/>
          <a:p>
            <a:r>
              <a:rPr lang="pl-PL" dirty="0" smtClean="0"/>
              <a:t>Zezwolenia – opłata skarbowa</a:t>
            </a:r>
            <a:endParaRPr lang="pl-PL" dirty="0"/>
          </a:p>
        </p:txBody>
      </p:sp>
      <p:sp>
        <p:nvSpPr>
          <p:cNvPr id="3" name="Symbol zastępczy zawartości 2"/>
          <p:cNvSpPr>
            <a:spLocks noGrp="1"/>
          </p:cNvSpPr>
          <p:nvPr>
            <p:ph idx="1"/>
          </p:nvPr>
        </p:nvSpPr>
        <p:spPr>
          <a:xfrm>
            <a:off x="457200" y="1916832"/>
            <a:ext cx="8229600" cy="4209331"/>
          </a:xfrm>
        </p:spPr>
        <p:txBody>
          <a:bodyPr/>
          <a:lstStyle/>
          <a:p>
            <a:r>
              <a:rPr lang="pl-PL" sz="2800" dirty="0" smtClean="0"/>
              <a:t>wydanie </a:t>
            </a:r>
            <a:r>
              <a:rPr lang="pl-PL" sz="2800" dirty="0"/>
              <a:t>zezwolenia </a:t>
            </a:r>
            <a:r>
              <a:rPr lang="pl-PL" sz="2800" dirty="0" smtClean="0"/>
              <a:t>podlega </a:t>
            </a:r>
            <a:r>
              <a:rPr lang="pl-PL" sz="2800" dirty="0"/>
              <a:t>opłacie skarbowej w </a:t>
            </a:r>
            <a:r>
              <a:rPr lang="pl-PL" sz="2800" dirty="0" smtClean="0"/>
              <a:t>wysokości 82 zł*</a:t>
            </a:r>
          </a:p>
          <a:p>
            <a:r>
              <a:rPr lang="pl-PL" sz="2800" dirty="0" smtClean="0"/>
              <a:t> UWAGA! opłatę </a:t>
            </a:r>
            <a:r>
              <a:rPr lang="pl-PL" sz="2800" dirty="0"/>
              <a:t>należy wnieść na </a:t>
            </a:r>
            <a:r>
              <a:rPr lang="pl-PL" sz="2800" u="sng" dirty="0"/>
              <a:t>konto organu podatkowego właściwego dla organu wydającego </a:t>
            </a:r>
            <a:r>
              <a:rPr lang="pl-PL" sz="2800" u="sng" dirty="0" smtClean="0"/>
              <a:t>zezwolenie</a:t>
            </a:r>
            <a:r>
              <a:rPr lang="pl-PL" sz="2800" dirty="0" smtClean="0"/>
              <a:t> – informacji na temat danych do przelewu należy szukać np. na stronach internetowych poszczególnych organów</a:t>
            </a:r>
          </a:p>
          <a:p>
            <a:pPr>
              <a:buNone/>
            </a:pPr>
            <a:endParaRPr lang="pl-PL" sz="2800" dirty="0"/>
          </a:p>
        </p:txBody>
      </p:sp>
      <p:sp>
        <p:nvSpPr>
          <p:cNvPr id="4" name="Symbol zastępczy stopki 3"/>
          <p:cNvSpPr>
            <a:spLocks noGrp="1"/>
          </p:cNvSpPr>
          <p:nvPr>
            <p:ph type="ftr" sz="quarter" idx="11"/>
          </p:nvPr>
        </p:nvSpPr>
        <p:spPr>
          <a:xfrm>
            <a:off x="1691680" y="5805264"/>
            <a:ext cx="5760639" cy="941189"/>
          </a:xfrm>
        </p:spPr>
        <p:txBody>
          <a:bodyPr/>
          <a:lstStyle/>
          <a:p>
            <a:pPr algn="just">
              <a:defRPr/>
            </a:pPr>
            <a:r>
              <a:rPr lang="pl-PL" dirty="0"/>
              <a:t>A</a:t>
            </a:r>
            <a:r>
              <a:rPr lang="pl-PL" dirty="0" smtClean="0"/>
              <a:t>rt</a:t>
            </a:r>
            <a:r>
              <a:rPr lang="pl-PL" dirty="0"/>
              <a:t>. 1 ust. 1 pkt 1 lit. c i art. 4 ustawy z dnia 16 listopada 2006 r. o opłacie </a:t>
            </a:r>
            <a:r>
              <a:rPr lang="pl-PL" dirty="0" smtClean="0"/>
              <a:t>skarbowej </a:t>
            </a:r>
          </a:p>
          <a:p>
            <a:pPr algn="just">
              <a:defRPr/>
            </a:pPr>
            <a:r>
              <a:rPr lang="pl-PL" dirty="0" smtClean="0"/>
              <a:t>Jednostki budżetowe są zwolnione z obowiązku zapłaty opłaty skarbowej.</a:t>
            </a:r>
            <a:endParaRPr lang="pl-PL" dirty="0"/>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alpha val="64000"/>
            </a:srgbClr>
          </a:solidFill>
        </p:spPr>
        <p:txBody>
          <a:bodyPr/>
          <a:lstStyle/>
          <a:p>
            <a:r>
              <a:rPr lang="pl-PL" dirty="0" smtClean="0"/>
              <a:t>Zezwolenia - wniosek</a:t>
            </a:r>
            <a:endParaRPr lang="pl-PL" dirty="0"/>
          </a:p>
        </p:txBody>
      </p:sp>
      <p:sp>
        <p:nvSpPr>
          <p:cNvPr id="3" name="Symbol zastępczy zawartości 2"/>
          <p:cNvSpPr>
            <a:spLocks noGrp="1"/>
          </p:cNvSpPr>
          <p:nvPr>
            <p:ph idx="1"/>
          </p:nvPr>
        </p:nvSpPr>
        <p:spPr/>
        <p:txBody>
          <a:bodyPr/>
          <a:lstStyle/>
          <a:p>
            <a:pPr>
              <a:spcAft>
                <a:spcPts val="600"/>
              </a:spcAft>
            </a:pPr>
            <a:r>
              <a:rPr lang="pl-PL" sz="2000" dirty="0" smtClean="0"/>
              <a:t>kompletność wniosku jest warunkiem jego rozpatrzenia – brak ujęcia we wniosku wszystkich informacji wymaganych w art. 56. ust. 6 </a:t>
            </a:r>
            <a:r>
              <a:rPr lang="pl-PL" sz="2000" dirty="0" err="1" smtClean="0"/>
              <a:t>uop</a:t>
            </a:r>
            <a:r>
              <a:rPr lang="pl-PL" sz="2000" dirty="0" smtClean="0"/>
              <a:t> powoduje niepotrzebne wydłużenie procesu administracyjnego, a czasem kończy się pozostawieniem sprawy bez rozpoznania</a:t>
            </a:r>
          </a:p>
          <a:p>
            <a:pPr>
              <a:spcAft>
                <a:spcPts val="600"/>
              </a:spcAft>
            </a:pPr>
            <a:r>
              <a:rPr lang="pl-PL" sz="2000" u="sng" dirty="0" smtClean="0"/>
              <a:t>Uwaga! Decyzje są uznaniowe, </a:t>
            </a:r>
            <a:r>
              <a:rPr lang="pl-PL" sz="2000" dirty="0" smtClean="0"/>
              <a:t>dlatego do wniosku należy załączyć wszelkie dokumenty i informacje świadczące o istnieniu realnego zagrożenia lub występowaniu poważnych szkód. Samo przebywanie wilka na terenie, na którym mogą przebywać ludzie nie musi być przesłanką do wydania zezwolenia.</a:t>
            </a:r>
          </a:p>
          <a:p>
            <a:r>
              <a:rPr lang="pl-PL" sz="2000" dirty="0" smtClean="0"/>
              <a:t>Jakość wniosku (ilość informacji) ma bezpośrednie przełożenie </a:t>
            </a:r>
            <a:br>
              <a:rPr lang="pl-PL" sz="2000" dirty="0" smtClean="0"/>
            </a:br>
            <a:r>
              <a:rPr lang="pl-PL" sz="2000" dirty="0" smtClean="0"/>
              <a:t>na szybkość wydania stosownego zezwolenia.</a:t>
            </a:r>
          </a:p>
          <a:p>
            <a:endParaRPr lang="pl-PL" sz="2000" dirty="0" smtClean="0"/>
          </a:p>
          <a:p>
            <a:endParaRPr lang="pl-PL" sz="2000" dirty="0" smtClean="0"/>
          </a:p>
          <a:p>
            <a:endParaRPr lang="pl-PL" sz="2000"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012974"/>
          </a:xfrm>
          <a:solidFill>
            <a:srgbClr val="D9D9D9"/>
          </a:solidFill>
        </p:spPr>
        <p:txBody>
          <a:bodyPr/>
          <a:lstStyle/>
          <a:p>
            <a:r>
              <a:rPr lang="pl-PL" dirty="0" smtClean="0"/>
              <a:t>Zezwolenia – wniosek</a:t>
            </a:r>
            <a:endParaRPr lang="pl-PL" dirty="0"/>
          </a:p>
        </p:txBody>
      </p:sp>
      <p:sp>
        <p:nvSpPr>
          <p:cNvPr id="3" name="Symbol zastępczy zawartości 2"/>
          <p:cNvSpPr>
            <a:spLocks noGrp="1"/>
          </p:cNvSpPr>
          <p:nvPr>
            <p:ph idx="1"/>
          </p:nvPr>
        </p:nvSpPr>
        <p:spPr>
          <a:xfrm>
            <a:off x="539552" y="1556792"/>
            <a:ext cx="8229600" cy="4525963"/>
          </a:xfrm>
        </p:spPr>
        <p:txBody>
          <a:bodyPr/>
          <a:lstStyle/>
          <a:p>
            <a:pPr>
              <a:buNone/>
            </a:pPr>
            <a:r>
              <a:rPr lang="pl-PL" sz="2800" dirty="0" smtClean="0"/>
              <a:t>Do kogo złożyć wniosek?</a:t>
            </a:r>
          </a:p>
          <a:p>
            <a:pPr>
              <a:buNone/>
            </a:pPr>
            <a:r>
              <a:rPr lang="pl-PL" sz="2800" dirty="0" smtClean="0"/>
              <a:t>Do:</a:t>
            </a:r>
          </a:p>
          <a:p>
            <a:r>
              <a:rPr lang="pl-PL" sz="2800" dirty="0" smtClean="0"/>
              <a:t>Generalnego Dyrektora Ochrony Środowiska (umyślne zabijanie)</a:t>
            </a:r>
          </a:p>
          <a:p>
            <a:r>
              <a:rPr lang="pl-PL" sz="2800" dirty="0" smtClean="0"/>
              <a:t>regionalnego dyrektora ochrony środowiska </a:t>
            </a:r>
            <a:br>
              <a:rPr lang="pl-PL" sz="2800" dirty="0" smtClean="0"/>
            </a:br>
            <a:r>
              <a:rPr lang="pl-PL" sz="2800" dirty="0" smtClean="0"/>
              <a:t>(np. umyślne płoszenie i niepokojenie)</a:t>
            </a:r>
          </a:p>
          <a:p>
            <a:r>
              <a:rPr lang="pl-PL" sz="2800" dirty="0" smtClean="0"/>
              <a:t>Ministra Środowiska (gdy jakakolwiek czynność zakazana jest wykonywana na obszarze parku narodowego)</a:t>
            </a:r>
          </a:p>
          <a:p>
            <a:endParaRPr lang="pl-PL" dirty="0"/>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bg1">
              <a:lumMod val="85000"/>
              <a:alpha val="67000"/>
            </a:schemeClr>
          </a:solidFill>
        </p:spPr>
        <p:txBody>
          <a:bodyPr/>
          <a:lstStyle/>
          <a:p>
            <a:r>
              <a:rPr lang="pl-PL" sz="3600" dirty="0" smtClean="0"/>
              <a:t>Zezwolenia – decyzja</a:t>
            </a:r>
            <a:endParaRPr lang="pl-PL" sz="3600" dirty="0"/>
          </a:p>
        </p:txBody>
      </p:sp>
      <p:sp>
        <p:nvSpPr>
          <p:cNvPr id="3" name="Symbol zastępczy zawartości 2"/>
          <p:cNvSpPr>
            <a:spLocks noGrp="1"/>
          </p:cNvSpPr>
          <p:nvPr>
            <p:ph idx="1"/>
          </p:nvPr>
        </p:nvSpPr>
        <p:spPr>
          <a:xfrm>
            <a:off x="467544" y="1484784"/>
            <a:ext cx="8229600" cy="4525963"/>
          </a:xfrm>
        </p:spPr>
        <p:txBody>
          <a:bodyPr/>
          <a:lstStyle/>
          <a:p>
            <a:pPr>
              <a:buNone/>
            </a:pPr>
            <a:r>
              <a:rPr lang="pl-PL" sz="2400" dirty="0" smtClean="0"/>
              <a:t>Decyzje są uznaniowe i organ w każdym indywidualnym przypadku musi wykazać spełnienie określonych przesłanek: </a:t>
            </a:r>
          </a:p>
          <a:p>
            <a:pPr>
              <a:buNone/>
            </a:pPr>
            <a:endParaRPr lang="pl-PL" sz="2400" dirty="0" smtClean="0"/>
          </a:p>
          <a:p>
            <a:r>
              <a:rPr lang="pl-PL" sz="2400" dirty="0" smtClean="0"/>
              <a:t>brak rozwiązań alternatywnych</a:t>
            </a:r>
          </a:p>
          <a:p>
            <a:r>
              <a:rPr lang="pl-PL" sz="2400" dirty="0" smtClean="0"/>
              <a:t>brak szkodliwości dla zachowania we właściwym stanie ochrony gatunków chronionych </a:t>
            </a:r>
          </a:p>
          <a:p>
            <a:r>
              <a:rPr lang="pl-PL" sz="2400" dirty="0" smtClean="0"/>
              <a:t>istnienie przynajmniej jednej z przesłanek indywidualnych – np. ograniczenie poważnych szkód </a:t>
            </a:r>
            <a:br>
              <a:rPr lang="pl-PL" sz="2400" dirty="0" smtClean="0"/>
            </a:br>
            <a:r>
              <a:rPr lang="pl-PL" sz="2400" dirty="0" smtClean="0"/>
              <a:t>w mieniu, czy zapewnienie zdrowia i bezpieczeństwa powszechnego</a:t>
            </a:r>
          </a:p>
          <a:p>
            <a:endParaRPr lang="pl-PL"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a:solidFill>
            <a:schemeClr val="bg1">
              <a:lumMod val="85000"/>
              <a:alpha val="66000"/>
            </a:schemeClr>
          </a:solidFill>
        </p:spPr>
        <p:txBody>
          <a:bodyPr/>
          <a:lstStyle/>
          <a:p>
            <a:r>
              <a:rPr lang="pl-PL" dirty="0" smtClean="0"/>
              <a:t>Ochrona wilka – Unia Europejska</a:t>
            </a:r>
            <a:endParaRPr lang="pl-PL" dirty="0"/>
          </a:p>
        </p:txBody>
      </p:sp>
      <p:sp>
        <p:nvSpPr>
          <p:cNvPr id="3" name="Symbol zastępczy zawartości 2"/>
          <p:cNvSpPr>
            <a:spLocks noGrp="1"/>
          </p:cNvSpPr>
          <p:nvPr>
            <p:ph idx="1"/>
          </p:nvPr>
        </p:nvSpPr>
        <p:spPr>
          <a:xfrm>
            <a:off x="467544" y="1988839"/>
            <a:ext cx="8229600" cy="3600401"/>
          </a:xfrm>
        </p:spPr>
        <p:txBody>
          <a:bodyPr/>
          <a:lstStyle/>
          <a:p>
            <a:r>
              <a:rPr lang="pl-PL" sz="2800" dirty="0" smtClean="0"/>
              <a:t>rozporządzenie Rady (WE) Nr 338/97 z dnia </a:t>
            </a:r>
            <a:br>
              <a:rPr lang="pl-PL" sz="2800" dirty="0" smtClean="0"/>
            </a:br>
            <a:r>
              <a:rPr lang="pl-PL" sz="2800" dirty="0" smtClean="0"/>
              <a:t>9 grudnia 1996 r. w sprawie ochrony gatunków dzikiej fauny i flory w drodze regulacji handlu nimi</a:t>
            </a:r>
          </a:p>
          <a:p>
            <a:r>
              <a:rPr lang="pl-PL" sz="2800" dirty="0" smtClean="0"/>
              <a:t>dyrektywa 92/43/EWG z dnia 21 maja 1992 r. w sprawie ochrony siedlisk naturalnych oraz dzikiej fauny i flory (tzw. Dyrektywa Siedliskowa)</a:t>
            </a:r>
          </a:p>
          <a:p>
            <a:pPr lvl="1">
              <a:buNone/>
            </a:pPr>
            <a:r>
              <a:rPr lang="pl-PL" sz="1600" dirty="0" smtClean="0">
                <a:solidFill>
                  <a:srgbClr val="FF0000"/>
                </a:solidFill>
              </a:rPr>
              <a:t>                    </a:t>
            </a:r>
            <a:endParaRPr lang="pl-PL" dirty="0"/>
          </a:p>
        </p:txBody>
      </p:sp>
      <p:sp>
        <p:nvSpPr>
          <p:cNvPr id="4" name="Symbol zastępczy stopki 3"/>
          <p:cNvSpPr>
            <a:spLocks noGrp="1"/>
          </p:cNvSpPr>
          <p:nvPr>
            <p:ph type="ftr" sz="quarter" idx="11"/>
          </p:nvPr>
        </p:nvSpPr>
        <p:spPr/>
        <p:txBody>
          <a:bodyPr/>
          <a:lstStyle/>
          <a:p>
            <a:pPr>
              <a:defRPr/>
            </a:pPr>
            <a:endParaRPr lang="pl-PL" dirty="0"/>
          </a:p>
        </p:txBody>
      </p:sp>
    </p:spTree>
    <p:extLst>
      <p:ext uri="{BB962C8B-B14F-4D97-AF65-F5344CB8AC3E}">
        <p14:creationId xmlns:p14="http://schemas.microsoft.com/office/powerpoint/2010/main" xmlns="" val="3307399313"/>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alpha val="64000"/>
            </a:srgbClr>
          </a:solidFill>
        </p:spPr>
        <p:txBody>
          <a:bodyPr/>
          <a:lstStyle/>
          <a:p>
            <a:r>
              <a:rPr lang="pl-PL" dirty="0" smtClean="0"/>
              <a:t>Zezwolenia – decyzja</a:t>
            </a:r>
            <a:endParaRPr lang="pl-PL" dirty="0"/>
          </a:p>
        </p:txBody>
      </p:sp>
      <p:sp>
        <p:nvSpPr>
          <p:cNvPr id="3" name="Symbol zastępczy zawartości 2"/>
          <p:cNvSpPr>
            <a:spLocks noGrp="1"/>
          </p:cNvSpPr>
          <p:nvPr>
            <p:ph idx="1"/>
          </p:nvPr>
        </p:nvSpPr>
        <p:spPr/>
        <p:txBody>
          <a:bodyPr/>
          <a:lstStyle/>
          <a:p>
            <a:pPr>
              <a:buNone/>
            </a:pPr>
            <a:r>
              <a:rPr lang="pl-PL" sz="2000" dirty="0" smtClean="0"/>
              <a:t>Najczęstsze przyczyny braku  zezwoleń:</a:t>
            </a:r>
          </a:p>
          <a:p>
            <a:pPr>
              <a:buNone/>
            </a:pPr>
            <a:endParaRPr lang="pl-PL" sz="2000" dirty="0" smtClean="0"/>
          </a:p>
          <a:p>
            <a:pPr>
              <a:buFontTx/>
              <a:buChar char="-"/>
            </a:pPr>
            <a:r>
              <a:rPr lang="pl-PL" sz="2000" dirty="0" smtClean="0"/>
              <a:t>braki formalne, nieuzupełnione w odpowiednim czasie lub w ogóle</a:t>
            </a:r>
          </a:p>
          <a:p>
            <a:pPr>
              <a:buFontTx/>
              <a:buChar char="-"/>
            </a:pPr>
            <a:r>
              <a:rPr lang="pl-PL" sz="2000" dirty="0" smtClean="0"/>
              <a:t>nieudokumentowane przyczyny: brak dowodów, a jedynie obawy oparte na nieznajomości biologii i behawioru wilka lub (rzadziej) na zdarzeniach z innych rejonów kraju</a:t>
            </a:r>
          </a:p>
          <a:p>
            <a:pPr>
              <a:buFontTx/>
              <a:buChar char="-"/>
            </a:pPr>
            <a:r>
              <a:rPr lang="pl-PL" sz="2000" dirty="0" smtClean="0"/>
              <a:t>brak jakichkolwiek wcześniejszych prób stosowania rozwiązań alternatywnych (brak płoszenia, brak stosowania ogrodzeń, </a:t>
            </a:r>
            <a:r>
              <a:rPr lang="pl-PL" sz="2000" dirty="0" err="1" smtClean="0"/>
              <a:t>fladr</a:t>
            </a:r>
            <a:r>
              <a:rPr lang="pl-PL" sz="2000" dirty="0" smtClean="0"/>
              <a:t>, pastuchów elektrycznych)</a:t>
            </a:r>
          </a:p>
          <a:p>
            <a:pPr>
              <a:buFontTx/>
              <a:buChar char="-"/>
            </a:pPr>
            <a:r>
              <a:rPr lang="pl-PL" sz="2000" dirty="0" smtClean="0"/>
              <a:t>wniosek nieadekwatny do rzeczywistego problemu – np. 1 szkoda </a:t>
            </a:r>
            <a:br>
              <a:rPr lang="pl-PL" sz="2000" dirty="0" smtClean="0"/>
            </a:br>
            <a:r>
              <a:rPr lang="pl-PL" sz="2000" dirty="0" smtClean="0"/>
              <a:t>w pogłowiu zwierząt gospodarskich, którą oszacowano i za którą wypłacono odszkodowanie</a:t>
            </a: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E0E0E0">
              <a:alpha val="66000"/>
            </a:srgbClr>
          </a:solidFill>
        </p:spPr>
        <p:txBody>
          <a:bodyPr/>
          <a:lstStyle/>
          <a:p>
            <a:r>
              <a:rPr lang="pl-PL" dirty="0" smtClean="0"/>
              <a:t>Decyzja ustna - art. 14 § 2 kpa</a:t>
            </a:r>
            <a:endParaRPr lang="pl-PL" dirty="0"/>
          </a:p>
        </p:txBody>
      </p:sp>
      <p:sp>
        <p:nvSpPr>
          <p:cNvPr id="3" name="Symbol zastępczy zawartości 2"/>
          <p:cNvSpPr>
            <a:spLocks noGrp="1"/>
          </p:cNvSpPr>
          <p:nvPr>
            <p:ph idx="1"/>
          </p:nvPr>
        </p:nvSpPr>
        <p:spPr>
          <a:xfrm>
            <a:off x="323528" y="1484784"/>
            <a:ext cx="8435280" cy="4525963"/>
          </a:xfrm>
        </p:spPr>
        <p:txBody>
          <a:bodyPr/>
          <a:lstStyle/>
          <a:p>
            <a:pPr>
              <a:buNone/>
            </a:pPr>
            <a:r>
              <a:rPr lang="pl-PL" sz="2400" dirty="0" smtClean="0"/>
              <a:t>Kiedy? – </a:t>
            </a:r>
            <a:r>
              <a:rPr lang="pl-PL" sz="2400" u="sng" dirty="0" smtClean="0"/>
              <a:t>wyłącznie</a:t>
            </a:r>
            <a:r>
              <a:rPr lang="pl-PL" sz="2400" dirty="0" smtClean="0"/>
              <a:t> w sytuacjach nagłych, wymagających</a:t>
            </a:r>
          </a:p>
          <a:p>
            <a:pPr>
              <a:buNone/>
            </a:pPr>
            <a:r>
              <a:rPr lang="pl-PL" sz="2400" dirty="0" smtClean="0"/>
              <a:t>natychmiastowej interwencji, tj. zagrażających życiu bądź</a:t>
            </a:r>
          </a:p>
          <a:p>
            <a:pPr>
              <a:buNone/>
            </a:pPr>
            <a:r>
              <a:rPr lang="pl-PL" sz="2400" dirty="0" smtClean="0"/>
              <a:t>zdrowiu ludzi lub zwierząt, kiedy obiektywnie wniosek nie</a:t>
            </a:r>
          </a:p>
          <a:p>
            <a:pPr>
              <a:buNone/>
            </a:pPr>
            <a:r>
              <a:rPr lang="pl-PL" sz="2400" dirty="0" smtClean="0"/>
              <a:t>może być załatwiony w formie pisemnej.</a:t>
            </a:r>
          </a:p>
          <a:p>
            <a:pPr>
              <a:buNone/>
            </a:pPr>
            <a:endParaRPr lang="pl-PL" sz="2400" dirty="0" smtClean="0"/>
          </a:p>
          <a:p>
            <a:pPr>
              <a:buNone/>
            </a:pPr>
            <a:r>
              <a:rPr lang="pl-PL" sz="2400" dirty="0" smtClean="0"/>
              <a:t>Jak ją uzyskać? - po rozpatrzeniu wniosku złożonego drogą</a:t>
            </a:r>
          </a:p>
          <a:p>
            <a:pPr>
              <a:buNone/>
            </a:pPr>
            <a:r>
              <a:rPr lang="pl-PL" sz="2400" dirty="0" smtClean="0"/>
              <a:t>telefoniczną. Należy skontaktować się telefonicznie z</a:t>
            </a:r>
          </a:p>
          <a:p>
            <a:pPr>
              <a:buNone/>
            </a:pPr>
            <a:r>
              <a:rPr lang="pl-PL" sz="2400" dirty="0" smtClean="0"/>
              <a:t>właściwym organem ochrony przyrody, pod numerami</a:t>
            </a:r>
          </a:p>
          <a:p>
            <a:pPr>
              <a:buNone/>
            </a:pPr>
            <a:r>
              <a:rPr lang="pl-PL" sz="2400" dirty="0" smtClean="0"/>
              <a:t>telefonów podanymi na stronie internetowej urzędu.</a:t>
            </a:r>
          </a:p>
          <a:p>
            <a:endParaRPr lang="pl-PL" sz="2800" dirty="0"/>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Jakie etapy, gdy są szkody? - podsumowanie</a:t>
            </a:r>
            <a:endParaRPr lang="pl-PL" dirty="0"/>
          </a:p>
        </p:txBody>
      </p:sp>
      <p:sp>
        <p:nvSpPr>
          <p:cNvPr id="3" name="Symbol zastępczy zawartości 2"/>
          <p:cNvSpPr>
            <a:spLocks noGrp="1"/>
          </p:cNvSpPr>
          <p:nvPr>
            <p:ph idx="1"/>
          </p:nvPr>
        </p:nvSpPr>
        <p:spPr/>
        <p:txBody>
          <a:bodyPr/>
          <a:lstStyle/>
          <a:p>
            <a:pPr>
              <a:buNone/>
            </a:pPr>
            <a:r>
              <a:rPr lang="pl-PL" sz="2000" dirty="0" smtClean="0"/>
              <a:t>Wilki zaatakowały zwierzęta gospodarskie po raz pierwszy, lub ataki są</a:t>
            </a:r>
          </a:p>
          <a:p>
            <a:pPr>
              <a:buNone/>
            </a:pPr>
            <a:r>
              <a:rPr lang="pl-PL" sz="2000" dirty="0" smtClean="0"/>
              <a:t>sporadyczne           wniosek o odszkodowanie          ustalenie z RDOŚ</a:t>
            </a:r>
          </a:p>
          <a:p>
            <a:pPr>
              <a:buNone/>
            </a:pPr>
            <a:r>
              <a:rPr lang="pl-PL" sz="2000" dirty="0" smtClean="0"/>
              <a:t>właściwych zabezpieczeń / poprawa zabezpieczeń (samodzielnie lub w </a:t>
            </a:r>
          </a:p>
          <a:p>
            <a:pPr>
              <a:buNone/>
            </a:pPr>
            <a:r>
              <a:rPr lang="pl-PL" sz="2000" dirty="0" smtClean="0"/>
              <a:t>ramach współdziałania)</a:t>
            </a:r>
          </a:p>
          <a:p>
            <a:pPr>
              <a:buNone/>
            </a:pPr>
            <a:endParaRPr lang="pl-PL" sz="2000" dirty="0" smtClean="0"/>
          </a:p>
          <a:p>
            <a:pPr>
              <a:buNone/>
            </a:pPr>
            <a:endParaRPr lang="pl-PL" sz="2000" dirty="0" smtClean="0"/>
          </a:p>
          <a:p>
            <a:pPr>
              <a:buNone/>
            </a:pPr>
            <a:r>
              <a:rPr lang="pl-PL" sz="2000" dirty="0" smtClean="0"/>
              <a:t>Jeśli ataki wilków powtarzają się, a powyższe działania okazują się </a:t>
            </a:r>
          </a:p>
          <a:p>
            <a:pPr>
              <a:buNone/>
            </a:pPr>
            <a:r>
              <a:rPr lang="pl-PL" sz="2000" dirty="0" smtClean="0"/>
              <a:t>niewystarczające można rozważyć złożenie wniosku do GDOŚ o </a:t>
            </a:r>
          </a:p>
          <a:p>
            <a:pPr>
              <a:buNone/>
            </a:pPr>
            <a:r>
              <a:rPr lang="pl-PL" sz="2000" dirty="0" smtClean="0"/>
              <a:t>wydanie zezwolenia umyślne zabijanie wilków wyrządzających szkody.</a:t>
            </a:r>
          </a:p>
          <a:p>
            <a:pPr>
              <a:buNone/>
            </a:pPr>
            <a:endParaRPr lang="pl-PL" sz="2000" dirty="0" smtClean="0"/>
          </a:p>
          <a:p>
            <a:pPr>
              <a:buNone/>
            </a:pPr>
            <a:endParaRPr lang="pl-PL" sz="2000" dirty="0" smtClean="0"/>
          </a:p>
          <a:p>
            <a:pPr>
              <a:buNone/>
            </a:pPr>
            <a:endParaRPr lang="pl-PL" sz="2000" dirty="0"/>
          </a:p>
        </p:txBody>
      </p:sp>
      <p:sp>
        <p:nvSpPr>
          <p:cNvPr id="4" name="Symbol zastępczy stopki 3"/>
          <p:cNvSpPr>
            <a:spLocks noGrp="1"/>
          </p:cNvSpPr>
          <p:nvPr>
            <p:ph type="ftr" sz="quarter" idx="11"/>
          </p:nvPr>
        </p:nvSpPr>
        <p:spPr/>
        <p:txBody>
          <a:bodyPr/>
          <a:lstStyle/>
          <a:p>
            <a:pPr>
              <a:defRPr/>
            </a:pPr>
            <a:endParaRPr lang="pl-PL"/>
          </a:p>
        </p:txBody>
      </p:sp>
      <p:sp>
        <p:nvSpPr>
          <p:cNvPr id="6" name="Strzałka w prawo 5"/>
          <p:cNvSpPr/>
          <p:nvPr/>
        </p:nvSpPr>
        <p:spPr>
          <a:xfrm>
            <a:off x="5940152" y="20608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p:cNvSpPr/>
          <p:nvPr/>
        </p:nvSpPr>
        <p:spPr>
          <a:xfrm>
            <a:off x="2195736" y="20608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r>
              <a:rPr lang="pl-PL" sz="3200" dirty="0" smtClean="0"/>
              <a:t>Jakie etapy, gdy zagrożone bezpieczeństwo? - podsumowanie</a:t>
            </a:r>
            <a:endParaRPr lang="pl-PL" sz="3200" dirty="0"/>
          </a:p>
        </p:txBody>
      </p:sp>
      <p:sp>
        <p:nvSpPr>
          <p:cNvPr id="3" name="Symbol zastępczy zawartości 2"/>
          <p:cNvSpPr>
            <a:spLocks noGrp="1"/>
          </p:cNvSpPr>
          <p:nvPr>
            <p:ph idx="1"/>
          </p:nvPr>
        </p:nvSpPr>
        <p:spPr>
          <a:xfrm>
            <a:off x="467544" y="1124744"/>
            <a:ext cx="8229600" cy="4525963"/>
          </a:xfrm>
        </p:spPr>
        <p:txBody>
          <a:bodyPr/>
          <a:lstStyle/>
          <a:p>
            <a:pPr>
              <a:buNone/>
            </a:pPr>
            <a:r>
              <a:rPr lang="pl-PL" sz="2000" dirty="0" smtClean="0"/>
              <a:t>Wilk nie stwarza zagrożenia, ale budzi niepokój mieszkańców         </a:t>
            </a:r>
          </a:p>
          <a:p>
            <a:pPr>
              <a:buNone/>
            </a:pPr>
            <a:r>
              <a:rPr lang="pl-PL" sz="2000" dirty="0" smtClean="0"/>
              <a:t>wójt/burmistrz/prezydent miasta składa wniosek o odstępstwo od </a:t>
            </a:r>
          </a:p>
          <a:p>
            <a:pPr>
              <a:buNone/>
            </a:pPr>
            <a:r>
              <a:rPr lang="pl-PL" sz="2000" dirty="0" smtClean="0"/>
              <a:t>zakazu umyślnego płoszenia (np. przy użyciu broni z amunicją kulową)  </a:t>
            </a:r>
          </a:p>
          <a:p>
            <a:pPr>
              <a:buNone/>
            </a:pPr>
            <a:r>
              <a:rPr lang="pl-PL" sz="2000" dirty="0" smtClean="0"/>
              <a:t>lub odłów i transport do najbliższego dużego kompleksu leśnego         </a:t>
            </a:r>
          </a:p>
          <a:p>
            <a:pPr>
              <a:buNone/>
            </a:pPr>
            <a:r>
              <a:rPr lang="pl-PL" sz="2000" dirty="0" smtClean="0"/>
              <a:t>gdy odłów i transport warto przeprowadzić badania wet., w tym pobrać </a:t>
            </a:r>
          </a:p>
          <a:p>
            <a:pPr>
              <a:buNone/>
            </a:pPr>
            <a:r>
              <a:rPr lang="pl-PL" sz="2000" dirty="0" smtClean="0"/>
              <a:t>próby do badań genetycznych</a:t>
            </a:r>
          </a:p>
          <a:p>
            <a:pPr>
              <a:buNone/>
            </a:pPr>
            <a:endParaRPr lang="pl-PL" sz="2000" dirty="0" smtClean="0"/>
          </a:p>
          <a:p>
            <a:pPr>
              <a:buNone/>
            </a:pPr>
            <a:r>
              <a:rPr lang="pl-PL" sz="2000" dirty="0" smtClean="0"/>
              <a:t>Wilk stwarza realne, udokumentowane zagrożenie         </a:t>
            </a:r>
          </a:p>
          <a:p>
            <a:pPr>
              <a:buNone/>
            </a:pPr>
            <a:r>
              <a:rPr lang="pl-PL" sz="2000" dirty="0" smtClean="0"/>
              <a:t>wójt/burmistrz/prezydent miasta  składa wniosek o odstępstwo od </a:t>
            </a:r>
          </a:p>
          <a:p>
            <a:pPr>
              <a:buNone/>
            </a:pPr>
            <a:r>
              <a:rPr lang="pl-PL" sz="2000" dirty="0" smtClean="0"/>
              <a:t>zakazu umyślnego zabijania        po uśmierceniu należy  wykonać </a:t>
            </a:r>
          </a:p>
          <a:p>
            <a:pPr>
              <a:buNone/>
            </a:pPr>
            <a:r>
              <a:rPr lang="pl-PL" sz="2000" dirty="0" smtClean="0"/>
              <a:t>szczegółową dokumentację fotograficzną oraz badanie w kierunku </a:t>
            </a:r>
          </a:p>
          <a:p>
            <a:pPr>
              <a:buNone/>
            </a:pPr>
            <a:r>
              <a:rPr lang="pl-PL" sz="2000" dirty="0" smtClean="0"/>
              <a:t>wścieklizny           jeśli wynik jest negatywny, umożliwić właściwym, </a:t>
            </a:r>
          </a:p>
          <a:p>
            <a:pPr>
              <a:buNone/>
            </a:pPr>
            <a:r>
              <a:rPr lang="pl-PL" sz="2000" dirty="0" smtClean="0"/>
              <a:t>zainteresowanym podmiotom przeprowadzenie szczegółowej sekcji </a:t>
            </a:r>
          </a:p>
          <a:p>
            <a:pPr>
              <a:buNone/>
            </a:pPr>
            <a:r>
              <a:rPr lang="pl-PL" sz="2000" dirty="0" smtClean="0"/>
              <a:t>                 zwierzęcia  </a:t>
            </a:r>
          </a:p>
          <a:p>
            <a:pPr>
              <a:buNone/>
            </a:pPr>
            <a:endParaRPr lang="pl-PL" sz="2000" dirty="0" smtClean="0"/>
          </a:p>
        </p:txBody>
      </p:sp>
      <p:sp>
        <p:nvSpPr>
          <p:cNvPr id="4" name="Symbol zastępczy stopki 3"/>
          <p:cNvSpPr>
            <a:spLocks noGrp="1"/>
          </p:cNvSpPr>
          <p:nvPr>
            <p:ph type="ftr" sz="quarter" idx="11"/>
          </p:nvPr>
        </p:nvSpPr>
        <p:spPr/>
        <p:txBody>
          <a:bodyPr/>
          <a:lstStyle/>
          <a:p>
            <a:pPr>
              <a:defRPr/>
            </a:pPr>
            <a:endParaRPr lang="pl-PL"/>
          </a:p>
        </p:txBody>
      </p:sp>
      <p:sp>
        <p:nvSpPr>
          <p:cNvPr id="5" name="Strzałka w prawo 4"/>
          <p:cNvSpPr/>
          <p:nvPr/>
        </p:nvSpPr>
        <p:spPr>
          <a:xfrm>
            <a:off x="6444208" y="378904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a:off x="2051720" y="530120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prawo 9"/>
          <p:cNvSpPr/>
          <p:nvPr/>
        </p:nvSpPr>
        <p:spPr>
          <a:xfrm>
            <a:off x="3851920" y="450912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prawo 11"/>
          <p:cNvSpPr/>
          <p:nvPr/>
        </p:nvSpPr>
        <p:spPr>
          <a:xfrm>
            <a:off x="7668344" y="126876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prawo 12"/>
          <p:cNvSpPr/>
          <p:nvPr/>
        </p:nvSpPr>
        <p:spPr>
          <a:xfrm>
            <a:off x="7956376" y="234888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PIWOW~1\AppData\Local\Temp\iStockphoto.com Ylivdesig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764704"/>
            <a:ext cx="2780928" cy="27809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ytuł 1"/>
          <p:cNvSpPr>
            <a:spLocks noGrp="1"/>
          </p:cNvSpPr>
          <p:nvPr>
            <p:ph type="title"/>
          </p:nvPr>
        </p:nvSpPr>
        <p:spPr>
          <a:solidFill>
            <a:srgbClr val="E0E0E0">
              <a:alpha val="66000"/>
            </a:srgbClr>
          </a:solidFill>
        </p:spPr>
        <p:txBody>
          <a:bodyPr/>
          <a:lstStyle/>
          <a:p>
            <a:r>
              <a:rPr lang="pl-PL" dirty="0" smtClean="0"/>
              <a:t>Czy można działać na własną rękę?</a:t>
            </a:r>
            <a:endParaRPr lang="pl-PL" dirty="0"/>
          </a:p>
        </p:txBody>
      </p:sp>
      <p:sp>
        <p:nvSpPr>
          <p:cNvPr id="3" name="Symbol zastępczy zawartości 2"/>
          <p:cNvSpPr>
            <a:spLocks noGrp="1"/>
          </p:cNvSpPr>
          <p:nvPr>
            <p:ph idx="1"/>
          </p:nvPr>
        </p:nvSpPr>
        <p:spPr>
          <a:xfrm>
            <a:off x="251520" y="1916832"/>
            <a:ext cx="8229600" cy="4525963"/>
          </a:xfrm>
        </p:spPr>
        <p:txBody>
          <a:bodyPr/>
          <a:lstStyle/>
          <a:p>
            <a:pPr>
              <a:buNone/>
            </a:pPr>
            <a:endParaRPr lang="pl-PL" sz="1800" dirty="0" smtClean="0"/>
          </a:p>
          <a:p>
            <a:pPr>
              <a:buNone/>
            </a:pPr>
            <a:r>
              <a:rPr lang="pl-PL" sz="1800" dirty="0" smtClean="0"/>
              <a:t>Nie!</a:t>
            </a:r>
          </a:p>
          <a:p>
            <a:pPr>
              <a:buNone/>
            </a:pPr>
            <a:endParaRPr lang="pl-PL" sz="1800" dirty="0" smtClean="0"/>
          </a:p>
          <a:p>
            <a:pPr>
              <a:buNone/>
            </a:pPr>
            <a:r>
              <a:rPr lang="pl-PL" sz="1800" dirty="0" smtClean="0"/>
              <a:t>Doprowadzenie do śmierci zwierzęcia objętego ochroną ścisłą bez zezwolenia</a:t>
            </a:r>
          </a:p>
          <a:p>
            <a:pPr>
              <a:buNone/>
            </a:pPr>
            <a:r>
              <a:rPr lang="pl-PL" sz="1800" dirty="0" smtClean="0"/>
              <a:t>Generalnego Dyrektora Ochrony Środowiska (Ministra Środowiska na terenie</a:t>
            </a:r>
          </a:p>
          <a:p>
            <a:pPr>
              <a:buNone/>
            </a:pPr>
            <a:r>
              <a:rPr lang="pl-PL" sz="1800" dirty="0" smtClean="0"/>
              <a:t>parku narodowego) lub wbrew jego warunkom, w zależności od wpływu tego</a:t>
            </a:r>
          </a:p>
          <a:p>
            <a:pPr>
              <a:buNone/>
            </a:pPr>
            <a:r>
              <a:rPr lang="pl-PL" sz="1800" dirty="0" smtClean="0"/>
              <a:t>czynu na populację danego gatunku jest: </a:t>
            </a:r>
          </a:p>
          <a:p>
            <a:pPr>
              <a:buNone/>
            </a:pPr>
            <a:endParaRPr lang="pl-PL" sz="1800" dirty="0" smtClean="0"/>
          </a:p>
          <a:p>
            <a:pPr>
              <a:buAutoNum type="alphaLcParenR"/>
            </a:pPr>
            <a:r>
              <a:rPr lang="pl-PL" sz="1800" dirty="0" smtClean="0"/>
              <a:t>wykroczeniem, za które grozi kara aresztu lub grzywny (art. 131 </a:t>
            </a:r>
            <a:r>
              <a:rPr lang="pl-PL" sz="1800" dirty="0" err="1" smtClean="0"/>
              <a:t>pkt</a:t>
            </a:r>
            <a:r>
              <a:rPr lang="pl-PL" sz="1800" dirty="0" smtClean="0"/>
              <a:t> 14 ustawy o ochronie przyrody) lub </a:t>
            </a:r>
          </a:p>
          <a:p>
            <a:pPr>
              <a:buAutoNum type="alphaLcParenR"/>
            </a:pPr>
            <a:r>
              <a:rPr lang="pl-PL" sz="1800" dirty="0" smtClean="0"/>
              <a:t>przestępstwem, za które grozi kara pozbawienia wolności do lat 5 (art. 181 ustawy z dnia 6 czerwca 1997 r. ‑ Kodeks karny).</a:t>
            </a:r>
            <a:endParaRPr lang="pl-PL" sz="1800" dirty="0"/>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Zalecenia!</a:t>
            </a:r>
            <a:endParaRPr lang="pl-PL" dirty="0"/>
          </a:p>
        </p:txBody>
      </p:sp>
      <p:sp>
        <p:nvSpPr>
          <p:cNvPr id="3" name="Symbol zastępczy zawartości 2"/>
          <p:cNvSpPr>
            <a:spLocks noGrp="1"/>
          </p:cNvSpPr>
          <p:nvPr>
            <p:ph idx="1"/>
          </p:nvPr>
        </p:nvSpPr>
        <p:spPr>
          <a:xfrm>
            <a:off x="395536" y="836712"/>
            <a:ext cx="8229600" cy="4525963"/>
          </a:xfrm>
        </p:spPr>
        <p:txBody>
          <a:bodyPr/>
          <a:lstStyle/>
          <a:p>
            <a:pPr>
              <a:buNone/>
            </a:pPr>
            <a:r>
              <a:rPr lang="pl-PL" dirty="0" smtClean="0"/>
              <a:t> </a:t>
            </a:r>
            <a:endParaRPr lang="pl-PL" sz="2000" dirty="0" smtClean="0"/>
          </a:p>
          <a:p>
            <a:pPr>
              <a:buNone/>
            </a:pPr>
            <a:r>
              <a:rPr lang="pl-PL" sz="2000" dirty="0" smtClean="0"/>
              <a:t>Aby działanie w sytuacjach nagłych przebiegało sprawnie należy na </a:t>
            </a:r>
          </a:p>
          <a:p>
            <a:pPr>
              <a:buNone/>
            </a:pPr>
            <a:r>
              <a:rPr lang="pl-PL" sz="2000" dirty="0" smtClean="0"/>
              <a:t>poziomie regionalnym i lokalnym ustalić jakie osoby są właściwe do </a:t>
            </a:r>
          </a:p>
          <a:p>
            <a:pPr>
              <a:buNone/>
            </a:pPr>
            <a:r>
              <a:rPr lang="pl-PL" sz="2000" dirty="0" smtClean="0"/>
              <a:t>kontaktu: </a:t>
            </a:r>
          </a:p>
          <a:p>
            <a:pPr>
              <a:buNone/>
            </a:pPr>
            <a:endParaRPr lang="pl-PL" sz="2000" dirty="0" smtClean="0"/>
          </a:p>
          <a:p>
            <a:pPr>
              <a:buFontTx/>
              <a:buChar char="-"/>
            </a:pPr>
            <a:r>
              <a:rPr lang="pl-PL" sz="2000" dirty="0" smtClean="0"/>
              <a:t>osoby mogące dokonać odstrzału (zadanie gminy)</a:t>
            </a:r>
          </a:p>
          <a:p>
            <a:pPr>
              <a:buFontTx/>
              <a:buChar char="-"/>
            </a:pPr>
            <a:r>
              <a:rPr lang="pl-PL" sz="2000" dirty="0" smtClean="0"/>
              <a:t>osoby zajmujące się sprawą w RDOŚ</a:t>
            </a:r>
          </a:p>
          <a:p>
            <a:pPr>
              <a:buFontTx/>
              <a:buChar char="-"/>
            </a:pPr>
            <a:r>
              <a:rPr lang="pl-PL" sz="2000" dirty="0" smtClean="0"/>
              <a:t>właściwy lekarz weterynarii (w sytuacjach wymagających jego udziału)</a:t>
            </a:r>
          </a:p>
          <a:p>
            <a:pPr>
              <a:buFontTx/>
              <a:buChar char="-"/>
            </a:pPr>
            <a:r>
              <a:rPr lang="pl-PL" sz="2000" dirty="0" smtClean="0"/>
              <a:t>podmioty prowadzące odpowiednie badania (np. genetyczne – w sytuacjach wymagających ich wykonania) </a:t>
            </a:r>
          </a:p>
          <a:p>
            <a:pPr>
              <a:buFontTx/>
              <a:buChar char="-"/>
            </a:pPr>
            <a:endParaRPr lang="pl-PL" sz="2000" dirty="0" smtClean="0"/>
          </a:p>
          <a:p>
            <a:pPr>
              <a:buNone/>
            </a:pPr>
            <a:endParaRPr lang="pl-PL" sz="2000" dirty="0" smtClean="0"/>
          </a:p>
          <a:p>
            <a:pPr>
              <a:buFontTx/>
              <a:buChar char="-"/>
            </a:pPr>
            <a:endParaRPr lang="pl-PL" sz="2000" dirty="0" smtClean="0"/>
          </a:p>
          <a:p>
            <a:pPr>
              <a:buFontTx/>
              <a:buChar char="-"/>
            </a:pPr>
            <a:endParaRPr lang="pl-PL" sz="2000" dirty="0" smtClean="0"/>
          </a:p>
          <a:p>
            <a:pPr>
              <a:buNone/>
            </a:pPr>
            <a:endParaRPr lang="pl-PL" dirty="0"/>
          </a:p>
        </p:txBody>
      </p:sp>
      <p:sp>
        <p:nvSpPr>
          <p:cNvPr id="4" name="Symbol zastępczy stopki 3"/>
          <p:cNvSpPr>
            <a:spLocks noGrp="1"/>
          </p:cNvSpPr>
          <p:nvPr>
            <p:ph type="ftr" sz="quarter" idx="11"/>
          </p:nvPr>
        </p:nvSpPr>
        <p:spPr/>
        <p:txBody>
          <a:bodyPr/>
          <a:lstStyle/>
          <a:p>
            <a:pPr>
              <a:defRPr/>
            </a:pPr>
            <a:endParaRPr lang="pl-PL"/>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99384" y="4653136"/>
            <a:ext cx="5544616" cy="1143000"/>
          </a:xfrm>
          <a:solidFill>
            <a:schemeClr val="bg1">
              <a:lumMod val="85000"/>
              <a:alpha val="66000"/>
            </a:schemeClr>
          </a:solidFill>
        </p:spPr>
        <p:txBody>
          <a:bodyPr/>
          <a:lstStyle/>
          <a:p>
            <a:r>
              <a:rPr lang="pl-PL" dirty="0" smtClean="0"/>
              <a:t>Dziękuję za uwagę</a:t>
            </a:r>
            <a:endParaRPr lang="pl-PL" dirty="0"/>
          </a:p>
        </p:txBody>
      </p:sp>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908720"/>
            <a:ext cx="4994247" cy="3343256"/>
          </a:xfrm>
          <a:prstGeom prst="rect">
            <a:avLst/>
          </a:prstGeom>
        </p:spPr>
      </p:pic>
      <p:sp>
        <p:nvSpPr>
          <p:cNvPr id="5" name="pole tekstowe 4"/>
          <p:cNvSpPr txBox="1"/>
          <p:nvPr/>
        </p:nvSpPr>
        <p:spPr>
          <a:xfrm>
            <a:off x="5220072" y="5922155"/>
            <a:ext cx="2952328" cy="1338828"/>
          </a:xfrm>
          <a:prstGeom prst="rect">
            <a:avLst/>
          </a:prstGeom>
          <a:noFill/>
        </p:spPr>
        <p:txBody>
          <a:bodyPr wrap="square" rtlCol="0">
            <a:spAutoFit/>
          </a:bodyPr>
          <a:lstStyle/>
          <a:p>
            <a:r>
              <a:rPr lang="pl-PL" sz="900" dirty="0" smtClean="0"/>
              <a:t>Wykorzystane zdjęcia z </a:t>
            </a:r>
            <a:r>
              <a:rPr lang="pl-PL" sz="900" dirty="0" err="1"/>
              <a:t>z</a:t>
            </a:r>
            <a:r>
              <a:rPr lang="pl-PL" sz="900" dirty="0"/>
              <a:t> iStockphoto.com</a:t>
            </a:r>
            <a:endParaRPr lang="pl-PL" sz="900" dirty="0" smtClean="0"/>
          </a:p>
          <a:p>
            <a:r>
              <a:rPr lang="pl-PL" sz="900" dirty="0" smtClean="0"/>
              <a:t>Slajd </a:t>
            </a:r>
            <a:r>
              <a:rPr lang="pl-PL" sz="900" dirty="0"/>
              <a:t>nr </a:t>
            </a:r>
            <a:r>
              <a:rPr lang="pl-PL" sz="900" dirty="0" smtClean="0"/>
              <a:t>1: iStockphoto.com/</a:t>
            </a:r>
            <a:r>
              <a:rPr lang="pl-PL" sz="900" dirty="0" err="1" smtClean="0"/>
              <a:t>jimkruger</a:t>
            </a:r>
            <a:endParaRPr lang="pl-PL" sz="900" dirty="0" smtClean="0"/>
          </a:p>
          <a:p>
            <a:r>
              <a:rPr lang="pl-PL" sz="900" dirty="0"/>
              <a:t>Slajd </a:t>
            </a:r>
            <a:r>
              <a:rPr lang="pl-PL" sz="900" dirty="0" smtClean="0"/>
              <a:t>nr 24: iStockphoto.com/</a:t>
            </a:r>
            <a:r>
              <a:rPr lang="pl-PL" sz="900" dirty="0" err="1" smtClean="0"/>
              <a:t>mauribo</a:t>
            </a:r>
            <a:endParaRPr lang="pl-PL" sz="900" dirty="0" smtClean="0"/>
          </a:p>
          <a:p>
            <a:r>
              <a:rPr lang="pl-PL" sz="900" dirty="0"/>
              <a:t>Slajd nr </a:t>
            </a:r>
            <a:r>
              <a:rPr lang="pl-PL" sz="900" dirty="0" smtClean="0"/>
              <a:t>32: </a:t>
            </a:r>
            <a:r>
              <a:rPr lang="pl-PL" sz="900" dirty="0"/>
              <a:t>iStockphoto.com/</a:t>
            </a:r>
            <a:r>
              <a:rPr lang="pl-PL" sz="900" dirty="0" err="1"/>
              <a:t>Ylivdesign</a:t>
            </a:r>
            <a:endParaRPr lang="pl-PL" sz="900" dirty="0" smtClean="0"/>
          </a:p>
          <a:p>
            <a:r>
              <a:rPr lang="pl-PL" sz="900" dirty="0"/>
              <a:t>Slajd nr </a:t>
            </a:r>
            <a:r>
              <a:rPr lang="pl-PL" sz="900" dirty="0" smtClean="0"/>
              <a:t>33: iStockphoto.com/</a:t>
            </a:r>
            <a:r>
              <a:rPr lang="pl-PL" sz="900" dirty="0" err="1" smtClean="0"/>
              <a:t>kalimf</a:t>
            </a:r>
            <a:r>
              <a:rPr lang="pl-PL" dirty="0"/>
              <a:t/>
            </a:r>
            <a:br>
              <a:rPr lang="pl-PL" dirty="0"/>
            </a:br>
            <a:r>
              <a:rPr lang="pl-PL" dirty="0"/>
              <a:t/>
            </a:r>
            <a:br>
              <a:rPr lang="pl-PL" dirty="0"/>
            </a:br>
            <a:endParaRPr lang="pl-PL"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bg1">
              <a:lumMod val="85000"/>
              <a:alpha val="66000"/>
            </a:schemeClr>
          </a:solidFill>
        </p:spPr>
        <p:txBody>
          <a:bodyPr/>
          <a:lstStyle/>
          <a:p>
            <a:r>
              <a:rPr lang="pl-PL" dirty="0" smtClean="0"/>
              <a:t>Ochrona wilka w Polsce</a:t>
            </a:r>
            <a:endParaRPr lang="pl-PL" dirty="0"/>
          </a:p>
        </p:txBody>
      </p:sp>
      <p:sp>
        <p:nvSpPr>
          <p:cNvPr id="3" name="Symbol zastępczy zawartości 2"/>
          <p:cNvSpPr>
            <a:spLocks noGrp="1"/>
          </p:cNvSpPr>
          <p:nvPr>
            <p:ph idx="1"/>
          </p:nvPr>
        </p:nvSpPr>
        <p:spPr>
          <a:xfrm>
            <a:off x="457200" y="1600201"/>
            <a:ext cx="8229600" cy="3773015"/>
          </a:xfrm>
        </p:spPr>
        <p:txBody>
          <a:bodyPr>
            <a:normAutofit fontScale="92500"/>
          </a:bodyPr>
          <a:lstStyle/>
          <a:p>
            <a:pPr algn="just"/>
            <a:r>
              <a:rPr lang="pl-PL" dirty="0" smtClean="0"/>
              <a:t>ustawa z dnia 16 kwietnia 2004 r. </a:t>
            </a:r>
            <a:br>
              <a:rPr lang="pl-PL" dirty="0" smtClean="0"/>
            </a:br>
            <a:r>
              <a:rPr lang="pl-PL" dirty="0" smtClean="0"/>
              <a:t>o ochronie przyrody (uop)</a:t>
            </a:r>
          </a:p>
          <a:p>
            <a:pPr algn="just"/>
            <a:r>
              <a:rPr lang="pl-PL" dirty="0" smtClean="0"/>
              <a:t>rozporządzenie </a:t>
            </a:r>
            <a:r>
              <a:rPr lang="pl-PL" dirty="0"/>
              <a:t>Ministra Środowiska </a:t>
            </a:r>
            <a:r>
              <a:rPr lang="pl-PL" dirty="0" smtClean="0"/>
              <a:t/>
            </a:r>
            <a:br>
              <a:rPr lang="pl-PL" dirty="0" smtClean="0"/>
            </a:br>
            <a:r>
              <a:rPr lang="pl-PL" dirty="0" smtClean="0"/>
              <a:t>z </a:t>
            </a:r>
            <a:r>
              <a:rPr lang="pl-PL" dirty="0"/>
              <a:t>dnia 16 grudnia 2016 r. w sprawie ochrony gatunkowej zwierząt (Dz. U. poz. 2183</a:t>
            </a:r>
            <a:r>
              <a:rPr lang="pl-PL" dirty="0" smtClean="0"/>
              <a:t>)</a:t>
            </a:r>
          </a:p>
          <a:p>
            <a:pPr lvl="1" algn="just"/>
            <a:r>
              <a:rPr lang="pl-PL" sz="3200" u="sng" dirty="0" smtClean="0"/>
              <a:t>wilk został wymieniony w zał. 1 do rozporządzenia – ochrona ścisła</a:t>
            </a:r>
          </a:p>
        </p:txBody>
      </p:sp>
      <p:sp>
        <p:nvSpPr>
          <p:cNvPr id="5" name="pole tekstowe 4"/>
          <p:cNvSpPr txBox="1"/>
          <p:nvPr/>
        </p:nvSpPr>
        <p:spPr>
          <a:xfrm>
            <a:off x="2771800" y="5661248"/>
            <a:ext cx="5976664" cy="646331"/>
          </a:xfrm>
          <a:prstGeom prst="rect">
            <a:avLst/>
          </a:prstGeom>
          <a:noFill/>
        </p:spPr>
        <p:txBody>
          <a:bodyPr wrap="square" rtlCol="0">
            <a:spAutoFit/>
          </a:bodyPr>
          <a:lstStyle/>
          <a:p>
            <a:pPr algn="just"/>
            <a:r>
              <a:rPr lang="pl-PL" dirty="0" smtClean="0">
                <a:solidFill>
                  <a:srgbClr val="FF0000"/>
                </a:solidFill>
              </a:rPr>
              <a:t>Wilk objęty jest w Polsce ochroną gatunkową na terenie całego kraju od 1998 roku </a:t>
            </a:r>
          </a:p>
        </p:txBody>
      </p:sp>
    </p:spTree>
    <p:extLst>
      <p:ext uri="{BB962C8B-B14F-4D97-AF65-F5344CB8AC3E}">
        <p14:creationId xmlns:p14="http://schemas.microsoft.com/office/powerpoint/2010/main" xmlns="" val="342703348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76672"/>
            <a:ext cx="7992888" cy="1143000"/>
          </a:xfrm>
          <a:solidFill>
            <a:schemeClr val="bg1">
              <a:lumMod val="85000"/>
              <a:alpha val="66000"/>
            </a:schemeClr>
          </a:solidFill>
        </p:spPr>
        <p:txBody>
          <a:bodyPr/>
          <a:lstStyle/>
          <a:p>
            <a:r>
              <a:rPr lang="pl-PL" dirty="0" smtClean="0"/>
              <a:t>Liczebność wilka w latach </a:t>
            </a:r>
            <a:br>
              <a:rPr lang="pl-PL" dirty="0" smtClean="0"/>
            </a:br>
            <a:r>
              <a:rPr lang="pl-PL" dirty="0" smtClean="0"/>
              <a:t>1999 – 2017</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396771947"/>
              </p:ext>
            </p:extLst>
          </p:nvPr>
        </p:nvGraphicFramePr>
        <p:xfrm>
          <a:off x="539552" y="1700808"/>
          <a:ext cx="7416824"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1"/>
          <p:cNvSpPr txBox="1"/>
          <p:nvPr/>
        </p:nvSpPr>
        <p:spPr>
          <a:xfrm>
            <a:off x="251520" y="1916832"/>
            <a:ext cx="122413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900" dirty="0" smtClean="0"/>
              <a:t>Liczba osobników</a:t>
            </a:r>
            <a:endParaRPr lang="pl-PL" sz="900" dirty="0"/>
          </a:p>
        </p:txBody>
      </p:sp>
      <p:sp>
        <p:nvSpPr>
          <p:cNvPr id="6" name="pole tekstowe 5"/>
          <p:cNvSpPr txBox="1"/>
          <p:nvPr/>
        </p:nvSpPr>
        <p:spPr>
          <a:xfrm>
            <a:off x="4860032" y="5157192"/>
            <a:ext cx="2160240" cy="307777"/>
          </a:xfrm>
          <a:prstGeom prst="rect">
            <a:avLst/>
          </a:prstGeom>
          <a:noFill/>
        </p:spPr>
        <p:txBody>
          <a:bodyPr wrap="square" rtlCol="0">
            <a:spAutoFit/>
          </a:bodyPr>
          <a:lstStyle/>
          <a:p>
            <a:r>
              <a:rPr lang="pl-PL" sz="1400" i="1" dirty="0" smtClean="0"/>
              <a:t>Źródło: dane GUS*</a:t>
            </a:r>
            <a:endParaRPr lang="pl-PL" sz="1400" i="1" dirty="0"/>
          </a:p>
        </p:txBody>
      </p:sp>
      <p:sp>
        <p:nvSpPr>
          <p:cNvPr id="7" name="pole tekstowe 6"/>
          <p:cNvSpPr txBox="1"/>
          <p:nvPr/>
        </p:nvSpPr>
        <p:spPr>
          <a:xfrm>
            <a:off x="1907704" y="5445224"/>
            <a:ext cx="6768752" cy="954107"/>
          </a:xfrm>
          <a:prstGeom prst="rect">
            <a:avLst/>
          </a:prstGeom>
          <a:noFill/>
        </p:spPr>
        <p:txBody>
          <a:bodyPr wrap="square" rtlCol="0">
            <a:spAutoFit/>
          </a:bodyPr>
          <a:lstStyle/>
          <a:p>
            <a:r>
              <a:rPr lang="pl-PL" sz="1400" dirty="0" smtClean="0"/>
              <a:t>* dane szacunkowe - na podstawie informacji udzielanych poszczególnym regionalnym dyrektorom ochrony środowiska przez nadleśnictwa i parki narodowe. Wartości te mogą być nieco zawyżone np. w wyniku powtórnego liczenia tego samego osobnika.</a:t>
            </a:r>
            <a:endParaRPr lang="pl-PL" sz="1400" dirty="0"/>
          </a:p>
        </p:txBody>
      </p:sp>
    </p:spTree>
    <p:extLst>
      <p:ext uri="{BB962C8B-B14F-4D97-AF65-F5344CB8AC3E}">
        <p14:creationId xmlns:p14="http://schemas.microsoft.com/office/powerpoint/2010/main" xmlns="" val="957096319"/>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2656"/>
            <a:ext cx="8892480" cy="1143000"/>
          </a:xfrm>
          <a:solidFill>
            <a:schemeClr val="bg1">
              <a:lumMod val="85000"/>
              <a:alpha val="63000"/>
            </a:schemeClr>
          </a:solidFill>
        </p:spPr>
        <p:txBody>
          <a:bodyPr wrap="none"/>
          <a:lstStyle/>
          <a:p>
            <a:pPr algn="just"/>
            <a:r>
              <a:rPr lang="pl-PL" dirty="0" smtClean="0">
                <a:effectLst>
                  <a:outerShdw blurRad="50800" dist="50800" dir="5400000" algn="ctr" rotWithShape="0">
                    <a:schemeClr val="bg2"/>
                  </a:outerShdw>
                </a:effectLst>
              </a:rPr>
              <a:t>Liczebność</a:t>
            </a:r>
            <a:r>
              <a:rPr lang="pl-PL" b="1" dirty="0" smtClean="0"/>
              <a:t> </a:t>
            </a:r>
            <a:r>
              <a:rPr lang="pl-PL" dirty="0" smtClean="0"/>
              <a:t>wilka</a:t>
            </a:r>
            <a:r>
              <a:rPr lang="pl-PL" b="1" dirty="0" smtClean="0"/>
              <a:t> </a:t>
            </a:r>
            <a:r>
              <a:rPr lang="pl-PL" dirty="0" smtClean="0"/>
              <a:t>w województwach</a:t>
            </a:r>
            <a:endParaRPr lang="pl-PL" dirty="0"/>
          </a:p>
        </p:txBody>
      </p:sp>
      <p:graphicFrame>
        <p:nvGraphicFramePr>
          <p:cNvPr id="15" name="Symbol zastępczy zawartości 14"/>
          <p:cNvGraphicFramePr>
            <a:graphicFrameLocks noGrp="1" noChangeAspect="1"/>
          </p:cNvGraphicFramePr>
          <p:nvPr>
            <p:ph idx="1"/>
            <p:extLst>
              <p:ext uri="{D42A27DB-BD31-4B8C-83A1-F6EECF244321}">
                <p14:modId xmlns:p14="http://schemas.microsoft.com/office/powerpoint/2010/main" xmlns="" val="484783340"/>
              </p:ext>
            </p:extLst>
          </p:nvPr>
        </p:nvGraphicFramePr>
        <p:xfrm>
          <a:off x="2306520" y="1600200"/>
          <a:ext cx="4858493" cy="4853136"/>
        </p:xfrm>
        <a:graphic>
          <a:graphicData uri="http://schemas.openxmlformats.org/presentationml/2006/ole">
            <p:oleObj spid="_x0000_s1051" name="Dokument" r:id="rId4" imgW="5759285" imgH="5753303" progId="Word.Document.12">
              <p:embed/>
            </p:oleObj>
          </a:graphicData>
        </a:graphic>
      </p:graphicFrame>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bg1">
              <a:lumMod val="85000"/>
              <a:alpha val="66000"/>
            </a:schemeClr>
          </a:solidFill>
        </p:spPr>
        <p:txBody>
          <a:bodyPr/>
          <a:lstStyle/>
          <a:p>
            <a:r>
              <a:rPr lang="pl-PL" dirty="0" smtClean="0">
                <a:effectLst>
                  <a:outerShdw blurRad="50800" dist="50800" dir="5400000" algn="ctr" rotWithShape="0">
                    <a:schemeClr val="bg2"/>
                  </a:outerShdw>
                </a:effectLst>
              </a:rPr>
              <a:t>Liczebność</a:t>
            </a:r>
            <a:r>
              <a:rPr lang="pl-PL" b="1" dirty="0" smtClean="0"/>
              <a:t> </a:t>
            </a:r>
            <a:r>
              <a:rPr lang="pl-PL" dirty="0" smtClean="0"/>
              <a:t>wilka na tle innych gatunków w 2016 r.*</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975688566"/>
              </p:ext>
            </p:extLst>
          </p:nvPr>
        </p:nvGraphicFramePr>
        <p:xfrm>
          <a:off x="467544" y="2420888"/>
          <a:ext cx="8229600" cy="12801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pl-PL" dirty="0" smtClean="0"/>
                        <a:t>wilk</a:t>
                      </a:r>
                      <a:endParaRPr lang="pl-PL" dirty="0"/>
                    </a:p>
                  </a:txBody>
                  <a:tcPr/>
                </a:tc>
                <a:tc>
                  <a:txBody>
                    <a:bodyPr/>
                    <a:lstStyle/>
                    <a:p>
                      <a:r>
                        <a:rPr lang="pl-PL" dirty="0" smtClean="0"/>
                        <a:t>żubr</a:t>
                      </a:r>
                      <a:endParaRPr lang="pl-PL" dirty="0"/>
                    </a:p>
                  </a:txBody>
                  <a:tcPr/>
                </a:tc>
                <a:tc>
                  <a:txBody>
                    <a:bodyPr/>
                    <a:lstStyle/>
                    <a:p>
                      <a:r>
                        <a:rPr lang="pl-PL" dirty="0" smtClean="0"/>
                        <a:t>łoś </a:t>
                      </a:r>
                      <a:endParaRPr lang="pl-P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jeleń</a:t>
                      </a:r>
                    </a:p>
                    <a:p>
                      <a:endParaRPr lang="pl-PL" dirty="0"/>
                    </a:p>
                  </a:txBody>
                  <a:tcPr/>
                </a:tc>
                <a:tc>
                  <a:txBody>
                    <a:bodyPr/>
                    <a:lstStyle/>
                    <a:p>
                      <a:r>
                        <a:rPr lang="pl-PL" dirty="0" smtClean="0"/>
                        <a:t>dzik</a:t>
                      </a:r>
                      <a:endParaRPr lang="pl-P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sarna</a:t>
                      </a:r>
                    </a:p>
                    <a:p>
                      <a:endParaRPr lang="pl-PL" dirty="0"/>
                    </a:p>
                  </a:txBody>
                  <a:tcPr/>
                </a:tc>
              </a:tr>
              <a:tr h="370840">
                <a:tc>
                  <a:txBody>
                    <a:bodyPr/>
                    <a:lstStyle/>
                    <a:p>
                      <a:r>
                        <a:rPr lang="pl-PL" dirty="0" smtClean="0"/>
                        <a:t>2139</a:t>
                      </a:r>
                      <a:endParaRPr lang="pl-PL" dirty="0"/>
                    </a:p>
                  </a:txBody>
                  <a:tcPr/>
                </a:tc>
                <a:tc>
                  <a:txBody>
                    <a:bodyPr/>
                    <a:lstStyle/>
                    <a:p>
                      <a:r>
                        <a:rPr lang="pl-PL" dirty="0" smtClean="0"/>
                        <a:t>1712</a:t>
                      </a:r>
                      <a:endParaRPr lang="pl-PL" dirty="0"/>
                    </a:p>
                  </a:txBody>
                  <a:tcPr/>
                </a:tc>
                <a:tc>
                  <a:txBody>
                    <a:bodyPr/>
                    <a:lstStyle/>
                    <a:p>
                      <a:r>
                        <a:rPr lang="pl-PL" b="0" dirty="0" smtClean="0">
                          <a:solidFill>
                            <a:schemeClr val="tx1"/>
                          </a:solidFill>
                        </a:rPr>
                        <a:t>20 100</a:t>
                      </a:r>
                      <a:endParaRPr lang="pl-PL"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0" dirty="0" smtClean="0">
                          <a:solidFill>
                            <a:schemeClr val="tx1"/>
                          </a:solidFill>
                        </a:rPr>
                        <a:t>218 300</a:t>
                      </a:r>
                    </a:p>
                    <a:p>
                      <a:endParaRPr lang="pl-PL" b="0" dirty="0">
                        <a:solidFill>
                          <a:schemeClr val="tx1"/>
                        </a:solidFill>
                      </a:endParaRPr>
                    </a:p>
                  </a:txBody>
                  <a:tcPr/>
                </a:tc>
                <a:tc>
                  <a:txBody>
                    <a:bodyPr/>
                    <a:lstStyle/>
                    <a:p>
                      <a:r>
                        <a:rPr lang="pl-PL" b="0" dirty="0" smtClean="0">
                          <a:solidFill>
                            <a:schemeClr val="tx1"/>
                          </a:solidFill>
                        </a:rPr>
                        <a:t>249 600</a:t>
                      </a:r>
                      <a:endParaRPr lang="pl-PL"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0" dirty="0" smtClean="0">
                          <a:solidFill>
                            <a:schemeClr val="tx1"/>
                          </a:solidFill>
                        </a:rPr>
                        <a:t>887 100</a:t>
                      </a:r>
                    </a:p>
                    <a:p>
                      <a:endParaRPr lang="pl-PL" b="0" dirty="0">
                        <a:solidFill>
                          <a:schemeClr val="tx1"/>
                        </a:solidFill>
                      </a:endParaRPr>
                    </a:p>
                  </a:txBody>
                  <a:tcPr/>
                </a:tc>
              </a:tr>
            </a:tbl>
          </a:graphicData>
        </a:graphic>
      </p:graphicFrame>
      <p:sp>
        <p:nvSpPr>
          <p:cNvPr id="5" name="pole tekstowe 4"/>
          <p:cNvSpPr txBox="1"/>
          <p:nvPr/>
        </p:nvSpPr>
        <p:spPr>
          <a:xfrm>
            <a:off x="2123728" y="5877272"/>
            <a:ext cx="5832648" cy="646331"/>
          </a:xfrm>
          <a:prstGeom prst="rect">
            <a:avLst/>
          </a:prstGeom>
          <a:noFill/>
        </p:spPr>
        <p:txBody>
          <a:bodyPr wrap="square" rtlCol="0">
            <a:spAutoFit/>
          </a:bodyPr>
          <a:lstStyle/>
          <a:p>
            <a:r>
              <a:rPr lang="pl-PL" dirty="0" smtClean="0"/>
              <a:t>* Najbardziej aktualne dane opublikowane w GUS na      dzień 29 października 2018 r.</a:t>
            </a:r>
            <a:endParaRPr lang="pl-PL"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chemeClr val="bg1">
              <a:lumMod val="85000"/>
              <a:alpha val="66000"/>
            </a:schemeClr>
          </a:solidFill>
        </p:spPr>
        <p:txBody>
          <a:bodyPr/>
          <a:lstStyle/>
          <a:p>
            <a:r>
              <a:rPr lang="pl-PL" dirty="0" smtClean="0"/>
              <a:t>Szkody powodowane przez wilki</a:t>
            </a:r>
            <a:endParaRPr lang="pl-PL" dirty="0"/>
          </a:p>
        </p:txBody>
      </p:sp>
      <p:sp>
        <p:nvSpPr>
          <p:cNvPr id="3" name="Symbol zastępczy zawartości 2"/>
          <p:cNvSpPr>
            <a:spLocks noGrp="1"/>
          </p:cNvSpPr>
          <p:nvPr>
            <p:ph idx="1"/>
          </p:nvPr>
        </p:nvSpPr>
        <p:spPr>
          <a:xfrm>
            <a:off x="251520" y="1600201"/>
            <a:ext cx="7344816" cy="4133055"/>
          </a:xfrm>
        </p:spPr>
        <p:txBody>
          <a:bodyPr/>
          <a:lstStyle/>
          <a:p>
            <a:r>
              <a:rPr lang="pl-PL" sz="2400" dirty="0" smtClean="0"/>
              <a:t>głównym pokarmem wilków w Polsce są zwierzęta kopytne</a:t>
            </a:r>
          </a:p>
          <a:p>
            <a:r>
              <a:rPr lang="pl-PL" sz="2400" dirty="0" smtClean="0"/>
              <a:t>wilk, jako drapieżnik</a:t>
            </a:r>
          </a:p>
          <a:p>
            <a:pPr lvl="1"/>
            <a:r>
              <a:rPr lang="pl-PL" sz="2400" dirty="0" smtClean="0"/>
              <a:t>reguluje populację tych roślinożerców</a:t>
            </a:r>
          </a:p>
          <a:p>
            <a:pPr lvl="1"/>
            <a:r>
              <a:rPr lang="pl-PL" sz="2400" dirty="0" smtClean="0"/>
              <a:t>przyczynia się do zmniejszenia szkód powodowanych przez zwierzęta kopytne</a:t>
            </a:r>
          </a:p>
          <a:p>
            <a:r>
              <a:rPr lang="pl-PL" sz="2400" dirty="0" smtClean="0"/>
              <a:t>w warunkach mozaiki lasów i pastwisk wilki zabijają również zwierzęta hodowlane, szczególnie owce, krowy i kozy (ok. 2% diety wilka) – w miarę ich dostępności</a:t>
            </a:r>
          </a:p>
          <a:p>
            <a:pPr lvl="1"/>
            <a:endParaRPr lang="pl-PL" sz="2400" dirty="0" smtClean="0"/>
          </a:p>
          <a:p>
            <a:endParaRPr lang="pl-PL" sz="2400"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a:solidFill>
            <a:srgbClr val="E0E0E0">
              <a:alpha val="66000"/>
            </a:srgbClr>
          </a:solidFill>
        </p:spPr>
        <p:txBody>
          <a:bodyPr/>
          <a:lstStyle/>
          <a:p>
            <a:r>
              <a:rPr lang="pl-PL" dirty="0" smtClean="0"/>
              <a:t>Szkody powodowane przez wilki</a:t>
            </a:r>
            <a:endParaRPr lang="pl-PL" dirty="0"/>
          </a:p>
        </p:txBody>
      </p:sp>
      <p:graphicFrame>
        <p:nvGraphicFramePr>
          <p:cNvPr id="6" name="Tabela 5"/>
          <p:cNvGraphicFramePr>
            <a:graphicFrameLocks noGrp="1"/>
          </p:cNvGraphicFramePr>
          <p:nvPr>
            <p:extLst>
              <p:ext uri="{D42A27DB-BD31-4B8C-83A1-F6EECF244321}">
                <p14:modId xmlns:p14="http://schemas.microsoft.com/office/powerpoint/2010/main" xmlns="" val="2043474829"/>
              </p:ext>
            </p:extLst>
          </p:nvPr>
        </p:nvGraphicFramePr>
        <p:xfrm>
          <a:off x="1763688" y="1844830"/>
          <a:ext cx="4824536" cy="4494834"/>
        </p:xfrm>
        <a:graphic>
          <a:graphicData uri="http://schemas.openxmlformats.org/drawingml/2006/table">
            <a:tbl>
              <a:tblPr/>
              <a:tblGrid>
                <a:gridCol w="2736304"/>
                <a:gridCol w="2088232"/>
              </a:tblGrid>
              <a:tr h="676935">
                <a:tc>
                  <a:txBody>
                    <a:bodyPr/>
                    <a:lstStyle/>
                    <a:p>
                      <a:pPr algn="ctr">
                        <a:lnSpc>
                          <a:spcPct val="115000"/>
                        </a:lnSpc>
                        <a:spcAft>
                          <a:spcPts val="0"/>
                        </a:spcAft>
                      </a:pPr>
                      <a:r>
                        <a:rPr lang="pl-PL" sz="1200" dirty="0">
                          <a:effectLst/>
                          <a:latin typeface="+mn-lt"/>
                          <a:ea typeface="Times New Roman"/>
                          <a:cs typeface="Times New Roman"/>
                        </a:rPr>
                        <a:t>WOJEWÓDZTWA</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Liczba zgłoszonych szkód wyrządzonych przez wilka </a:t>
                      </a:r>
                      <a:r>
                        <a:rPr lang="pl-PL" sz="1200" i="1" dirty="0" err="1">
                          <a:effectLst/>
                          <a:latin typeface="+mn-lt"/>
                          <a:ea typeface="Times New Roman"/>
                          <a:cs typeface="Times New Roman"/>
                        </a:rPr>
                        <a:t>Canis</a:t>
                      </a:r>
                      <a:r>
                        <a:rPr lang="pl-PL" sz="1200" i="1" dirty="0">
                          <a:effectLst/>
                          <a:latin typeface="+mn-lt"/>
                          <a:ea typeface="Times New Roman"/>
                          <a:cs typeface="Times New Roman"/>
                        </a:rPr>
                        <a:t> </a:t>
                      </a:r>
                      <a:r>
                        <a:rPr lang="pl-PL" sz="1200" i="1" dirty="0" err="1">
                          <a:effectLst/>
                          <a:latin typeface="+mn-lt"/>
                          <a:ea typeface="Times New Roman"/>
                          <a:cs typeface="Times New Roman"/>
                        </a:rPr>
                        <a:t>lupus</a:t>
                      </a:r>
                      <a:r>
                        <a:rPr lang="pl-PL" sz="1200" i="1" dirty="0">
                          <a:effectLst/>
                          <a:latin typeface="+mn-lt"/>
                          <a:ea typeface="Times New Roman"/>
                          <a:cs typeface="Times New Roman"/>
                        </a:rPr>
                        <a:t> </a:t>
                      </a:r>
                      <a:r>
                        <a:rPr lang="pl-PL" sz="1200" dirty="0">
                          <a:effectLst/>
                          <a:latin typeface="+mn-lt"/>
                          <a:ea typeface="Times New Roman"/>
                          <a:cs typeface="Times New Roman"/>
                        </a:rPr>
                        <a:t>w 2017 r.</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63">
                <a:tc>
                  <a:txBody>
                    <a:bodyPr/>
                    <a:lstStyle/>
                    <a:p>
                      <a:pPr indent="90170" algn="ctr">
                        <a:lnSpc>
                          <a:spcPct val="115000"/>
                        </a:lnSpc>
                        <a:spcAft>
                          <a:spcPts val="0"/>
                        </a:spcAft>
                      </a:pPr>
                      <a:r>
                        <a:rPr lang="pl-PL" sz="1200" b="1" dirty="0" smtClean="0">
                          <a:effectLst/>
                          <a:latin typeface="+mn-lt"/>
                          <a:ea typeface="Calibri"/>
                          <a:cs typeface="Times New Roman"/>
                        </a:rPr>
                        <a:t>Polska</a:t>
                      </a:r>
                      <a:endParaRPr lang="pl-PL" sz="1200" b="1"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dirty="0">
                          <a:effectLst/>
                          <a:latin typeface="+mn-lt"/>
                          <a:ea typeface="Times New Roman"/>
                          <a:cs typeface="Times New Roman"/>
                        </a:rPr>
                        <a:t>621</a:t>
                      </a:r>
                      <a:endParaRPr lang="pl-PL" sz="1200" b="1"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Dolnośląskie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Kujawsko-pomorskie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3</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Lubelskie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2</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Lubuskie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11</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Łódzkie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sym typeface="Symbol"/>
                        </a:rPr>
                        <a:t></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Małopolskie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305</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Mazowieckie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18</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Opolskie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sym typeface="Symbol"/>
                        </a:rPr>
                        <a:t></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Podkarpackie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149</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Podlaskie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37</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Pomorskie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13</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Śląskie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6</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Świętokrzyskie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Warmińsko-mazurskie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52</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a:effectLst/>
                          <a:latin typeface="+mn-lt"/>
                          <a:ea typeface="Times New Roman"/>
                          <a:cs typeface="Times New Roman"/>
                        </a:rPr>
                        <a:t>Wielkopolskie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6</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21">
                <a:tc>
                  <a:txBody>
                    <a:bodyPr/>
                    <a:lstStyle/>
                    <a:p>
                      <a:pPr indent="90170" algn="l">
                        <a:lnSpc>
                          <a:spcPct val="115000"/>
                        </a:lnSpc>
                        <a:spcAft>
                          <a:spcPts val="0"/>
                        </a:spcAft>
                      </a:pPr>
                      <a:r>
                        <a:rPr lang="pl-PL" sz="1200" dirty="0" smtClean="0">
                          <a:effectLst/>
                          <a:latin typeface="+mn-lt"/>
                          <a:ea typeface="Times New Roman"/>
                          <a:cs typeface="Times New Roman"/>
                        </a:rPr>
                        <a:t>Zachodniopomorskie</a:t>
                      </a:r>
                      <a:r>
                        <a:rPr lang="pl-PL" sz="1200" dirty="0">
                          <a:effectLst/>
                          <a:latin typeface="+mn-lt"/>
                          <a:ea typeface="Times New Roman"/>
                          <a:cs typeface="Times New Roman"/>
                        </a:rPr>
                        <a:t>	</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dirty="0">
                          <a:effectLst/>
                          <a:latin typeface="+mn-lt"/>
                          <a:ea typeface="Times New Roman"/>
                          <a:cs typeface="Times New Roman"/>
                        </a:rPr>
                        <a:t>17</a:t>
                      </a:r>
                      <a:endParaRPr lang="pl-PL" sz="1200" dirty="0">
                        <a:effectLst/>
                        <a:latin typeface="+mn-lt"/>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szablon_prezentacji_GDOS">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1739</TotalTime>
  <Words>2453</Words>
  <Application>Microsoft Office PowerPoint</Application>
  <PresentationFormat>Pokaz na ekranie (4:3)</PresentationFormat>
  <Paragraphs>483</Paragraphs>
  <Slides>36</Slides>
  <Notes>27</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36</vt:i4>
      </vt:variant>
    </vt:vector>
  </HeadingPairs>
  <TitlesOfParts>
    <vt:vector size="38" baseType="lpstr">
      <vt:lpstr>szablon_prezentacji_GDOS</vt:lpstr>
      <vt:lpstr>Dokument</vt:lpstr>
      <vt:lpstr> Aspekty prawne ochrony wilka</vt:lpstr>
      <vt:lpstr>Ochrona wilka – konwencje międzynarodowe</vt:lpstr>
      <vt:lpstr>Ochrona wilka – Unia Europejska</vt:lpstr>
      <vt:lpstr>Ochrona wilka w Polsce</vt:lpstr>
      <vt:lpstr>Liczebność wilka w latach  1999 – 2017</vt:lpstr>
      <vt:lpstr>Liczebność wilka w województwach</vt:lpstr>
      <vt:lpstr>Liczebność wilka na tle innych gatunków w 2016 r.*</vt:lpstr>
      <vt:lpstr>Szkody powodowane przez wilki</vt:lpstr>
      <vt:lpstr>Szkody powodowane przez wilki</vt:lpstr>
      <vt:lpstr>Szkody powodowane przez wilki</vt:lpstr>
      <vt:lpstr>       Wilk – zagrożenie dla człowieka?</vt:lpstr>
      <vt:lpstr>Łagodzenie konfliktów – ustawa o ochronie przyrody </vt:lpstr>
      <vt:lpstr>Współdziałanie</vt:lpstr>
      <vt:lpstr>Współdziałanie</vt:lpstr>
      <vt:lpstr>Odszkodowania</vt:lpstr>
      <vt:lpstr>Odszkodowania</vt:lpstr>
      <vt:lpstr>Odszkodowania - wniosek</vt:lpstr>
      <vt:lpstr>Odszkodowania - wniosek</vt:lpstr>
      <vt:lpstr>Odszkodowania</vt:lpstr>
      <vt:lpstr>Odszkodowania</vt:lpstr>
      <vt:lpstr>Odszkodowania na tle innych gatunków</vt:lpstr>
      <vt:lpstr>Odszkodowania</vt:lpstr>
      <vt:lpstr> Co, gdy współdziałanie i odszkodowanie nie jest zadowalające? </vt:lpstr>
      <vt:lpstr>Zezwolenia - wniosek</vt:lpstr>
      <vt:lpstr>Zezwolenia - wniosek</vt:lpstr>
      <vt:lpstr>Zezwolenia – opłata skarbowa</vt:lpstr>
      <vt:lpstr>Zezwolenia - wniosek</vt:lpstr>
      <vt:lpstr>Zezwolenia – wniosek</vt:lpstr>
      <vt:lpstr>Zezwolenia – decyzja</vt:lpstr>
      <vt:lpstr>Zezwolenia – decyzja</vt:lpstr>
      <vt:lpstr>Decyzja ustna - art. 14 § 2 kpa</vt:lpstr>
      <vt:lpstr>Jakie etapy, gdy są szkody? - podsumowanie</vt:lpstr>
      <vt:lpstr>Jakie etapy, gdy zagrożone bezpieczeństwo? - podsumowanie</vt:lpstr>
      <vt:lpstr>Czy można działać na własną rękę?</vt:lpstr>
      <vt:lpstr>Zalecenia!</vt:lpstr>
      <vt:lpstr>Dziękuję za uwagę</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Aspekty prawne ochrony przyrody</dc:title>
  <dc:creator>Beata Piwowarska</dc:creator>
  <cp:lastModifiedBy>jromanowski</cp:lastModifiedBy>
  <cp:revision>187</cp:revision>
  <dcterms:created xsi:type="dcterms:W3CDTF">2018-10-23T10:38:27Z</dcterms:created>
  <dcterms:modified xsi:type="dcterms:W3CDTF">2018-10-31T12:27:07Z</dcterms:modified>
</cp:coreProperties>
</file>