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402" r:id="rId3"/>
    <p:sldId id="367" r:id="rId4"/>
    <p:sldId id="408" r:id="rId5"/>
    <p:sldId id="404" r:id="rId6"/>
    <p:sldId id="283" r:id="rId7"/>
    <p:sldId id="403" r:id="rId8"/>
    <p:sldId id="333" r:id="rId9"/>
    <p:sldId id="334" r:id="rId10"/>
    <p:sldId id="456" r:id="rId11"/>
    <p:sldId id="309" r:id="rId12"/>
    <p:sldId id="399" r:id="rId13"/>
    <p:sldId id="452" r:id="rId14"/>
    <p:sldId id="373" r:id="rId15"/>
    <p:sldId id="360" r:id="rId16"/>
    <p:sldId id="362" r:id="rId17"/>
    <p:sldId id="341" r:id="rId18"/>
    <p:sldId id="388" r:id="rId19"/>
    <p:sldId id="389" r:id="rId20"/>
    <p:sldId id="393" r:id="rId21"/>
    <p:sldId id="441" r:id="rId22"/>
    <p:sldId id="440" r:id="rId23"/>
    <p:sldId id="39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4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F8D8F-2D4B-4624-B565-2CE23EBD1A98}" type="datetimeFigureOut">
              <a:rPr lang="pl-PL" smtClean="0"/>
              <a:t>03.09.2026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2C5326-A595-4D2F-AAC3-F5E4E7CE962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9295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3AA65C-D7A8-BF79-06B6-A1FFEBF8DD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0707" y="116733"/>
            <a:ext cx="9617446" cy="4727641"/>
          </a:xfrm>
        </p:spPr>
        <p:txBody>
          <a:bodyPr>
            <a:normAutofit fontScale="90000"/>
          </a:bodyPr>
          <a:lstStyle/>
          <a:p>
            <a:pPr algn="ctr"/>
            <a:br>
              <a:rPr lang="pl-PL" sz="2400" b="1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br>
              <a:rPr lang="pl-PL" sz="2400" b="1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br>
              <a:rPr lang="pl-PL" sz="2400" b="1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Dr hab. Krystyna M. Błeszyńska</a:t>
            </a:r>
            <a:b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prof. em. Szkoły Głównej Gospodarstwa Wiejskiego</a:t>
            </a:r>
            <a:b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b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b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b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pl-PL" sz="3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Szkoła wielokulturowa </a:t>
            </a:r>
            <a:br>
              <a:rPr lang="pl-PL" sz="3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pl-PL" sz="36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jako przestrzeń kultury pokoju i troski</a:t>
            </a:r>
            <a:br>
              <a:rPr lang="pl-PL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br>
              <a:rPr lang="pl-PL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endParaRPr lang="pl-PL" sz="3100" b="1" dirty="0">
              <a:solidFill>
                <a:schemeClr val="accent4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6BFA72EA-459E-85EE-E850-8F8DCE82D0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0707" y="4114799"/>
            <a:ext cx="9617446" cy="145914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l-PL" b="1" dirty="0">
                <a:latin typeface="Bookman Old Style" panose="02050604050505020204" pitchFamily="18" charset="0"/>
              </a:rPr>
              <a:t>„</a:t>
            </a:r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Przyjazna Szkoła” w praktyce, </a:t>
            </a:r>
          </a:p>
          <a:p>
            <a:pPr algn="ctr"/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czyli jak uczynić szkołę miejscem otwartym i bezpiecznym? </a:t>
            </a:r>
          </a:p>
          <a:p>
            <a:pPr algn="ctr"/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MEN</a:t>
            </a:r>
          </a:p>
          <a:p>
            <a:pPr algn="ctr"/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7 września 2026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B58B38F-C4AF-9650-A7AC-883DBC14A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6089921"/>
            <a:ext cx="4948136" cy="65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729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59AB9D-8283-849C-127D-95C97F947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0884" y="624109"/>
            <a:ext cx="2963727" cy="5896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b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Wartości na wiek </a:t>
            </a: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XXI:</a:t>
            </a: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Człowiek</a:t>
            </a: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Solidarność</a:t>
            </a: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Życzliwość</a:t>
            </a: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Troska</a:t>
            </a: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Odpowiedzialność</a:t>
            </a:r>
            <a:b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pl-PL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4" name="Symbol zastępczy zawartości 4">
            <a:extLst>
              <a:ext uri="{FF2B5EF4-FFF2-40B4-BE49-F238E27FC236}">
                <a16:creationId xmlns:a16="http://schemas.microsoft.com/office/drawing/2014/main" id="{81525C64-5818-272F-E42B-BC1B8194B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7450" y="1009888"/>
            <a:ext cx="6444514" cy="4838224"/>
          </a:xfr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DCEC9EC5-CA7C-D9BF-0FC0-DD3E3D92B4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Kindness</a:t>
            </a:r>
            <a:r>
              <a:rPr kumimoji="0" lang="pl-PL" altLang="pl-PL" sz="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258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B8924C27-000B-9202-92A0-F107F3C591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81001"/>
            <a:ext cx="8229600" cy="766863"/>
          </a:xfrm>
        </p:spPr>
        <p:txBody>
          <a:bodyPr/>
          <a:lstStyle/>
          <a:p>
            <a:pPr algn="ctr" eaLnBrk="1" hangingPunct="1">
              <a:defRPr/>
            </a:pPr>
            <a:r>
              <a:rPr lang="pl-PL" altLang="pl-PL" sz="2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Migracje – zjawisko ponadczasowe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B139C265-57D1-6966-C486-7DE95F0890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498059" y="1147864"/>
            <a:ext cx="9669293" cy="532913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pl-PL" altLang="pl-PL" sz="2400" dirty="0"/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Różnorodność przyczyn zewnętrznych i motywacji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pl-PL" altLang="pl-PL" sz="20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Zróżnicowanie kategorii 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i rodzaju doświadczeń migracyjnych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pl-PL" altLang="pl-PL" sz="20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Imigranci, Uchodźcy, Osoby ubiegające się o ochronę czasową / pobyt tolerowany, Repatrianci, Ekspatrianci; Dzieci trzeciej kultury, 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Ofiary handlu ludźmi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Łańcuszkowość, segmentacja i sukcesja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Ciemne strony procesów migracyjnych</a:t>
            </a:r>
          </a:p>
        </p:txBody>
      </p:sp>
    </p:spTree>
    <p:extLst>
      <p:ext uri="{BB962C8B-B14F-4D97-AF65-F5344CB8AC3E}">
        <p14:creationId xmlns:p14="http://schemas.microsoft.com/office/powerpoint/2010/main" val="944628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31B4E0-0E67-D6A6-E222-FE961F2D8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5336" y="321013"/>
            <a:ext cx="9909277" cy="1040859"/>
          </a:xfrm>
        </p:spPr>
        <p:txBody>
          <a:bodyPr>
            <a:normAutofit/>
          </a:bodyPr>
          <a:lstStyle/>
          <a:p>
            <a:pPr algn="ctr"/>
            <a:r>
              <a:rPr lang="pl-PL" sz="27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Szkoła jako ośrodek integracji </a:t>
            </a:r>
            <a:br>
              <a:rPr lang="pl-PL" sz="27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pl-PL" sz="27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w środowisku lokalnym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193E7E5-6AC8-E52C-4BAD-8DE523E83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587" y="1429966"/>
            <a:ext cx="10454025" cy="510702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Kategorie pojęciowe</a:t>
            </a:r>
            <a:endParaRPr 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Inkluzja, akulturacja, asymilacja, adaptacja, integracja</a:t>
            </a:r>
          </a:p>
          <a:p>
            <a:pPr algn="ctr"/>
            <a:endParaRPr 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Wymiary integracji</a:t>
            </a:r>
            <a:endParaRPr 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sz="2000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Landecker</a:t>
            </a:r>
            <a:r>
              <a:rPr lang="pl-PL" sz="20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: </a:t>
            </a:r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fizyczna (inkluzja), komunikacyjna, funkcjonalna, normatywna, stylowa</a:t>
            </a:r>
          </a:p>
          <a:p>
            <a:pPr marL="0" indent="0" algn="ctr">
              <a:buNone/>
            </a:pPr>
            <a:r>
              <a:rPr lang="pl-PL" sz="20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Grzymała-</a:t>
            </a:r>
            <a:r>
              <a:rPr lang="pl-PL" sz="2000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Kazłowska</a:t>
            </a:r>
            <a:r>
              <a:rPr lang="pl-PL" sz="20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: </a:t>
            </a:r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integracja tożsamościowa</a:t>
            </a:r>
          </a:p>
          <a:p>
            <a:pPr marL="0" indent="0" algn="ctr">
              <a:buNone/>
            </a:pPr>
            <a:endParaRPr 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Różnorodność uwarunkowań sukcesu integracyjnego</a:t>
            </a:r>
          </a:p>
          <a:p>
            <a:pPr algn="ctr"/>
            <a:endParaRPr 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Rola szkoły</a:t>
            </a:r>
          </a:p>
        </p:txBody>
      </p:sp>
    </p:spTree>
    <p:extLst>
      <p:ext uri="{BB962C8B-B14F-4D97-AF65-F5344CB8AC3E}">
        <p14:creationId xmlns:p14="http://schemas.microsoft.com/office/powerpoint/2010/main" val="4156422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EA420C-5B8C-E4E3-0228-8A962FECD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797" y="311286"/>
            <a:ext cx="9782816" cy="846306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Szkoła czyli miejsce wspólne</a:t>
            </a:r>
            <a:br>
              <a:rPr lang="pl-PL" sz="2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pl-PL" sz="2000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(M. Mendel: Pedagogika miejsca wspólnego)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20C985E-0242-D179-9BAD-02E463E3C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055" y="1322962"/>
            <a:ext cx="10113557" cy="53210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Podstawa: zorientowanie na budowę poczucia</a:t>
            </a:r>
            <a:r>
              <a:rPr lang="pl-PL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wspólnotowości i gotowość dialogowania</a:t>
            </a:r>
          </a:p>
          <a:p>
            <a:pPr marL="0" indent="0">
              <a:buNone/>
            </a:pPr>
            <a:endParaRPr lang="pl-PL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Komponent poznawczy: </a:t>
            </a:r>
            <a:r>
              <a:rPr lang="pl-PL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podzielane</a:t>
            </a:r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pl-PL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wyobrażenia dotyczące wspólnego dobra, równości, sprawiedliwości, sposobów ich osiągania oraz działań służących realizacji owych wartości (np. dialogowania)</a:t>
            </a:r>
          </a:p>
          <a:p>
            <a:pPr marL="0" indent="0">
              <a:buNone/>
            </a:pPr>
            <a:r>
              <a:rPr lang="pl-PL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  <a:p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Komponent </a:t>
            </a:r>
            <a:r>
              <a:rPr lang="pl-PL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ewaluatywno</a:t>
            </a:r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-emocjonalny </a:t>
            </a:r>
            <a:r>
              <a:rPr lang="pl-PL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wzorce stanów społecznych postrzeganych jako właściwe, idealne bądź pożądane (wyobrażenia porządku społecznego, dobra wspólnego oraz norm służących realizacji owych wartości) </a:t>
            </a:r>
          </a:p>
          <a:p>
            <a:pPr marL="0" indent="0">
              <a:buNone/>
            </a:pPr>
            <a:endParaRPr lang="pl-PL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Komponent behawioralny: </a:t>
            </a:r>
            <a:r>
              <a:rPr lang="pl-PL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fizyczne, werbalne i symboliczne zachowania wyrażające ustosunkowanie podmiotu wobec wspólnotowości (Mendel, 2017, 291)</a:t>
            </a:r>
          </a:p>
          <a:p>
            <a:endParaRPr lang="pl-PL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Troska o innych jako podstawa budowania wspólnoty</a:t>
            </a:r>
          </a:p>
          <a:p>
            <a:pPr marL="0" indent="0">
              <a:buNone/>
            </a:pPr>
            <a:endParaRPr lang="pl-PL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880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2299EA-87FE-5AD5-AE45-AD36EEB6AC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9418" y="244813"/>
            <a:ext cx="2305194" cy="64792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sz="2800" b="1" dirty="0">
                <a:latin typeface="Bookman Old Style" panose="02050604050505020204" pitchFamily="18" charset="0"/>
              </a:rPr>
              <a:t>Pedagogika troski </a:t>
            </a:r>
          </a:p>
          <a:p>
            <a:pPr marL="0" indent="0" algn="ctr">
              <a:buNone/>
            </a:pPr>
            <a:endParaRPr lang="pl-PL" b="1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sz="2800" b="1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Nel Laura </a:t>
            </a:r>
            <a:r>
              <a:rPr lang="pl-PL" sz="2800" b="1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Noddings</a:t>
            </a:r>
            <a:endParaRPr lang="pl-PL" sz="2800" b="1" dirty="0">
              <a:solidFill>
                <a:schemeClr val="accent4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endParaRPr lang="pl-PL" sz="2000" b="1" dirty="0">
              <a:solidFill>
                <a:schemeClr val="accent4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b="1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1929 – 2022</a:t>
            </a:r>
          </a:p>
          <a:p>
            <a:pPr marL="0" indent="0" algn="ctr">
              <a:buNone/>
            </a:pPr>
            <a:endParaRPr lang="pl-PL" sz="2000" b="1" dirty="0">
              <a:solidFill>
                <a:schemeClr val="accent4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b="1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School of </a:t>
            </a:r>
            <a:r>
              <a:rPr lang="pl-PL" b="1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Education</a:t>
            </a:r>
            <a:endParaRPr lang="pl-PL" b="1" dirty="0">
              <a:solidFill>
                <a:schemeClr val="accent4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b="1" dirty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Stanford University</a:t>
            </a:r>
          </a:p>
          <a:p>
            <a:pPr marL="0" indent="0">
              <a:buNone/>
            </a:pPr>
            <a:endParaRPr lang="pl-PL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sz="1400" b="1" i="1" dirty="0">
                <a:latin typeface="Bookman Old Style" panose="02050604050505020204" pitchFamily="18" charset="0"/>
              </a:rPr>
              <a:t>Zdjęcie: K. Błeszyńska</a:t>
            </a:r>
          </a:p>
        </p:txBody>
      </p:sp>
      <p:pic>
        <p:nvPicPr>
          <p:cNvPr id="4" name="Symbol zastępczy zawartości 4">
            <a:extLst>
              <a:ext uri="{FF2B5EF4-FFF2-40B4-BE49-F238E27FC236}">
                <a16:creationId xmlns:a16="http://schemas.microsoft.com/office/drawing/2014/main" id="{08A55ACC-FE03-C5AB-8E56-EFC6C8C467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80" y="318679"/>
            <a:ext cx="8294187" cy="6220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669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BC7AC98-64FF-429C-DE1C-1292FC665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0163" y="624109"/>
            <a:ext cx="9260732" cy="5338945"/>
          </a:xfrm>
        </p:spPr>
        <p:txBody>
          <a:bodyPr>
            <a:normAutofit fontScale="90000"/>
          </a:bodyPr>
          <a:lstStyle/>
          <a:p>
            <a:pPr algn="ctr"/>
            <a:br>
              <a:rPr lang="pl-PL" dirty="0"/>
            </a:br>
            <a:r>
              <a:rPr lang="pl-PL" dirty="0"/>
              <a:t> </a:t>
            </a:r>
            <a:br>
              <a:rPr lang="pl-PL" dirty="0"/>
            </a:br>
            <a:r>
              <a:rPr lang="pl-PL" dirty="0">
                <a:latin typeface="Bookman Old Style" panose="02050604050505020204" pitchFamily="18" charset="0"/>
              </a:rPr>
              <a:t>„…</a:t>
            </a:r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Głównym celem edukacji powinno być wychowanie ludzi dobrych, kompetentnych, rozumiejących świat,  troszczących się </a:t>
            </a:r>
            <a:b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o innych, potrafiących i dających się kochać…”</a:t>
            </a:r>
            <a:b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b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pl-PL" sz="2700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(Nel </a:t>
            </a:r>
            <a:r>
              <a:rPr lang="pl-PL" sz="2700" b="1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Noddings</a:t>
            </a:r>
            <a:r>
              <a:rPr lang="pl-PL" sz="2700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)</a:t>
            </a:r>
            <a:b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br>
              <a:rPr lang="pl-PL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endParaRPr lang="pl-PL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366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D009F15-E5F8-21D0-B5DF-179AFDE47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0255" y="221673"/>
            <a:ext cx="9814357" cy="607752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l-PL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T</a:t>
            </a:r>
            <a:r>
              <a:rPr lang="pl-PL" sz="28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rzy</a:t>
            </a:r>
            <a:r>
              <a:rPr lang="pl-PL" sz="2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rodzaje troski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>
              <a:buNone/>
            </a:pPr>
            <a:endParaRPr 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Postawa opiekowania się innymi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Forma działań podejmowanych na rzecz innych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endParaRPr lang="en-US" sz="24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Rozwijająca się w czasie empatyczna, uważna i dialogiczna relacja między osobą opiekującą się a osobą opieki tej doświadczającą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0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(“Educating moral people: a caring alternative to character education” </a:t>
            </a:r>
            <a:r>
              <a:rPr lang="en-US" sz="2000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Noddings</a:t>
            </a:r>
            <a:r>
              <a:rPr lang="en-US" sz="20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, 2002)</a:t>
            </a:r>
          </a:p>
          <a:p>
            <a:endParaRPr lang="en-US" sz="20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6224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08DFA6-4138-CD6E-FD65-96B2D7C58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8654" y="330740"/>
            <a:ext cx="9915957" cy="628406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Relacyjna natura troski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endParaRPr lang="pl-PL" sz="20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Źródła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: </a:t>
            </a:r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społeczna natura człowieka i specyfika interakcji społecznych opartych na współzależności, naturalny instynkt opiekowania się</a:t>
            </a:r>
          </a:p>
          <a:p>
            <a:pPr marL="0" indent="0">
              <a:buNone/>
            </a:pPr>
            <a:endParaRPr lang="en-US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Natura relacji troski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: </a:t>
            </a:r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asymetryczna, oparta na wzajemności</a:t>
            </a:r>
          </a:p>
          <a:p>
            <a:pPr marL="0" indent="0">
              <a:buNone/>
            </a:pPr>
            <a:endParaRPr 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Powiązanie z odpowiedzialnością</a:t>
            </a:r>
          </a:p>
          <a:p>
            <a:pPr marL="0" indent="0">
              <a:buNone/>
            </a:pPr>
            <a:endParaRPr lang="pl-PL" sz="20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Podstawa rozwoju postawy troski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: </a:t>
            </a:r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ustanowienie osobistych relacji</a:t>
            </a:r>
          </a:p>
          <a:p>
            <a:pPr marL="0" indent="0">
              <a:buNone/>
            </a:pPr>
            <a:endParaRPr 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Znaczenie relacji, współpracy, komunikacji i dialogu</a:t>
            </a: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  </a:t>
            </a:r>
            <a:endParaRPr 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       </a:t>
            </a:r>
          </a:p>
          <a:p>
            <a:r>
              <a:rPr 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Kultura troski – kultura pokoju</a:t>
            </a:r>
          </a:p>
          <a:p>
            <a:pPr marL="0" indent="0">
              <a:buNone/>
            </a:pPr>
            <a:endParaRPr lang="en-US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02115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64467-E4F6-877F-6215-0BC54094C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1" name="Picture 3">
            <a:extLst>
              <a:ext uri="{FF2B5EF4-FFF2-40B4-BE49-F238E27FC236}">
                <a16:creationId xmlns:a16="http://schemas.microsoft.com/office/drawing/2014/main" id="{D2018547-32AC-C536-EC71-C1B4C8556E74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42193" y="534093"/>
            <a:ext cx="8635058" cy="578981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0508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837B53CB-2219-85D4-AE64-C6A005F412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01558"/>
            <a:ext cx="8229600" cy="6906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l-PL" altLang="pl-PL" sz="2800" b="1" dirty="0">
                <a:latin typeface="Bookman Old Style" panose="02050604050505020204" pitchFamily="18" charset="0"/>
              </a:rPr>
              <a:t>Kultura pokoju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CAD18788-F422-4775-3CF5-F12636F18F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18680" y="1099226"/>
            <a:ext cx="10661515" cy="545721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05000"/>
              </a:lnSpc>
              <a:buFont typeface="Wingdings" panose="05000000000000000000" pitchFamily="2" charset="2"/>
              <a:buNone/>
              <a:defRPr/>
            </a:pPr>
            <a:r>
              <a:rPr lang="pl-PL" altLang="pl-PL" dirty="0"/>
              <a:t> </a:t>
            </a:r>
          </a:p>
          <a:p>
            <a:pPr>
              <a:lnSpc>
                <a:spcPct val="105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9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„Kultura współżycia i dzielenia się z innymi oparta na zasadach wolności, sprawiedliwości i demokracji, tolerancji i solidarności; kultura, która odrzuca przemoc, dąży do zapobiegania konfliktom u ich źródeł oraz rozwiązywania problemów przez dialog i negocjacje; kultura, która zapewnia wszystkim pełnię praw i możliwość pełnego uczestnictwa w rozwoju społeczeństwa” </a:t>
            </a:r>
            <a:r>
              <a:rPr lang="pl-PL" altLang="pl-PL" sz="2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(</a:t>
            </a:r>
            <a:r>
              <a:rPr lang="pl-PL" altLang="pl-PL" sz="26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UNESCO, 2001)</a:t>
            </a:r>
            <a:r>
              <a:rPr lang="pl-PL" altLang="pl-PL" sz="26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pl-PL" altLang="pl-PL" sz="29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            </a:t>
            </a:r>
          </a:p>
          <a:p>
            <a:pPr marL="0" indent="0" algn="ctr">
              <a:buNone/>
            </a:pPr>
            <a:endParaRPr lang="pl-PL" altLang="pl-PL" sz="29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pl-PL" altLang="pl-PL" sz="3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Podstawy:</a:t>
            </a:r>
          </a:p>
          <a:p>
            <a:pPr marL="0" indent="0" algn="ctr">
              <a:buNone/>
            </a:pPr>
            <a:endParaRPr lang="pl-PL" altLang="pl-PL" sz="29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pl-PL" altLang="pl-PL" sz="29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-  Rozwijanie postaw humanizmu, szacunku dla innych, myślenia krytycznego,</a:t>
            </a:r>
          </a:p>
          <a:p>
            <a:pPr marL="0" indent="0">
              <a:buNone/>
            </a:pPr>
            <a:r>
              <a:rPr lang="pl-PL" altLang="pl-PL" sz="29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 poszukiwania konsensusu, umiejętności dialogowania i budowania dystansu</a:t>
            </a:r>
          </a:p>
          <a:p>
            <a:pPr marL="0" indent="0">
              <a:buNone/>
            </a:pPr>
            <a:r>
              <a:rPr lang="pl-PL" altLang="pl-PL" sz="29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 emocjonalnego. </a:t>
            </a:r>
          </a:p>
          <a:p>
            <a:pPr marL="0" indent="0">
              <a:buNone/>
            </a:pPr>
            <a:r>
              <a:rPr lang="pl-PL" altLang="pl-PL" sz="29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-  Pobudzanie refleksji nad konsekwencjami wojen, nienawiści i niesprawiedliwości</a:t>
            </a:r>
            <a:endParaRPr lang="pl-PL" sz="29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r">
              <a:buNone/>
            </a:pPr>
            <a:r>
              <a:rPr lang="pl-PL" altLang="pl-PL" sz="26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(</a:t>
            </a:r>
            <a:r>
              <a:rPr lang="en-US" altLang="pl-PL" sz="2600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Noddings</a:t>
            </a:r>
            <a:r>
              <a:rPr lang="pl-PL" altLang="pl-PL" sz="26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en-US" altLang="pl-PL" sz="26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2008</a:t>
            </a:r>
            <a:r>
              <a:rPr lang="pl-PL" altLang="pl-PL" sz="26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; </a:t>
            </a:r>
            <a:r>
              <a:rPr lang="en-US" altLang="pl-PL" sz="26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Page</a:t>
            </a:r>
            <a:r>
              <a:rPr lang="pl-PL" altLang="pl-PL" sz="26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en-US" altLang="pl-PL" sz="2600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2008) </a:t>
            </a:r>
            <a:endParaRPr lang="pl-PL" altLang="pl-PL" sz="2600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105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9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                                           </a:t>
            </a:r>
            <a:endParaRPr lang="pl-PL" altLang="pl-PL" sz="2900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6380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>
            <a:extLst>
              <a:ext uri="{FF2B5EF4-FFF2-40B4-BE49-F238E27FC236}">
                <a16:creationId xmlns:a16="http://schemas.microsoft.com/office/drawing/2014/main" id="{81F3E57D-2F07-9D20-92BD-1FCA039C2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81001"/>
            <a:ext cx="8229600" cy="941961"/>
          </a:xfrm>
        </p:spPr>
        <p:txBody>
          <a:bodyPr>
            <a:normAutofit fontScale="90000"/>
          </a:bodyPr>
          <a:lstStyle/>
          <a:p>
            <a:pPr algn="ctr"/>
            <a:br>
              <a:rPr lang="pl-PL" altLang="pl-PL" sz="2800" b="1" dirty="0">
                <a:latin typeface="Bookman Old Style" panose="02050604050505020204" pitchFamily="18" charset="0"/>
              </a:rPr>
            </a:br>
            <a:r>
              <a:rPr lang="pl-PL" altLang="pl-PL" sz="2800" b="1" dirty="0">
                <a:latin typeface="Bookman Old Style" panose="02050604050505020204" pitchFamily="18" charset="0"/>
              </a:rPr>
              <a:t>Wychowanie dla Pokoju</a:t>
            </a:r>
          </a:p>
        </p:txBody>
      </p:sp>
      <p:sp>
        <p:nvSpPr>
          <p:cNvPr id="191491" name="Rectangle 3">
            <a:extLst>
              <a:ext uri="{FF2B5EF4-FFF2-40B4-BE49-F238E27FC236}">
                <a16:creationId xmlns:a16="http://schemas.microsoft.com/office/drawing/2014/main" id="{15664772-99A5-A4F0-D005-4DD5404C6F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3736" y="1125538"/>
            <a:ext cx="11828833" cy="547211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pl-PL" altLang="pl-PL" dirty="0"/>
              <a:t>   </a:t>
            </a:r>
            <a:endParaRPr lang="pl-PL" altLang="pl-PL" sz="20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pl-PL" altLang="pl-PL" sz="2400" dirty="0"/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pl-PL" altLang="pl-PL" sz="2400" dirty="0">
                <a:latin typeface="Arial" panose="020B0604020202020204" pitchFamily="34" charset="0"/>
                <a:cs typeface="Arial" panose="020B0604020202020204" pitchFamily="34" charset="0"/>
              </a:rPr>
              <a:t> „…działalność edukacyjna, która: tworzy strefę pokoju, gdzie dzieci są wolne od wszelkich form przemocy, stwarza klimat kształtujący pokojowe i pełne wzajemnego szacunku relacje pomiędzy członkami społeczności uczących się, eksponuje podstawowe zasady równości i zwalcza wszelkie formy dyskryminacji w rozporządzeniach prawnych i praktyce placówek edukacyjnych, kształtuje społeczne umiejętności pokojowej koegzystencji, rozwijając środki skutecznego, pokojowego i zakorzenionego w lokalnej kulturze rozwiązywania pojawiających się konfliktów, promuje rozwiązania szanujące prawa i godność wszystkich stron ewentualnego konfliktu, integruje i włącza w programy kształcenia treści pogłębiające zrozumienie kwestii pokoju, praw człowieka, sprawiedliwości społecznej i zagadnień globalnych, stwarza forum dla dyskusji eksponujących wartość pokoju i sprawiedliwości społecznej, promuje metody nauczania rozwijające zdolności uczestniczenia, współpracy, rozwiązywania problemów i szacunku dla odmienności, zachęca uczniów do praktycznego wdrażania zasad i umiejętności pokojowej koegzystencji i rozwiązywania konfliktów w otaczającym środowisku, stwarza możliwości refleksji i doskonalenia kompetencji związanych z promocją pokoju, sprawiedliwości i praw ludzkich wszystkim uczestnikom procesu wychowawczego” 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None/>
            </a:pPr>
            <a:endParaRPr lang="pl-PL" altLang="pl-P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pl-PL" altLang="pl-PL" i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(UNICEF, </a:t>
            </a:r>
            <a:r>
              <a:rPr lang="pl-PL" altLang="pl-PL" i="1" dirty="0" err="1">
                <a:latin typeface="Arial" panose="020B0604020202020204" pitchFamily="34" charset="0"/>
                <a:cs typeface="Arial" panose="020B0604020202020204" pitchFamily="34" charset="0"/>
              </a:rPr>
              <a:t>Working</a:t>
            </a:r>
            <a:r>
              <a:rPr lang="pl-PL" altLang="pl-PL" i="1" dirty="0">
                <a:latin typeface="Arial" panose="020B0604020202020204" pitchFamily="34" charset="0"/>
                <a:cs typeface="Arial" panose="020B0604020202020204" pitchFamily="34" charset="0"/>
              </a:rPr>
              <a:t> Paper Series, lipiec 1999) </a:t>
            </a:r>
          </a:p>
        </p:txBody>
      </p:sp>
    </p:spTree>
    <p:extLst>
      <p:ext uri="{BB962C8B-B14F-4D97-AF65-F5344CB8AC3E}">
        <p14:creationId xmlns:p14="http://schemas.microsoft.com/office/powerpoint/2010/main" val="4124720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C594F2-C570-3EC3-D85E-5CC9960A1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5805" y="243191"/>
            <a:ext cx="9568808" cy="603115"/>
          </a:xfrm>
        </p:spPr>
        <p:txBody>
          <a:bodyPr>
            <a:normAutofit/>
          </a:bodyPr>
          <a:lstStyle/>
          <a:p>
            <a:pPr algn="ctr"/>
            <a:r>
              <a:rPr 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Bariery kształtowania szkolnej przestrzeni troski i pokoju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6B41CC2-299B-3C27-52D2-6EC6EFB91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6426" y="943583"/>
            <a:ext cx="9948186" cy="5671226"/>
          </a:xfrm>
        </p:spPr>
        <p:txBody>
          <a:bodyPr>
            <a:normAutofit/>
          </a:bodyPr>
          <a:lstStyle/>
          <a:p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Mechanizmy atawistyczne (lęk, nieufność wobec Obcych, </a:t>
            </a:r>
            <a:r>
              <a:rPr lang="pl-PL" sz="20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terytorializm</a:t>
            </a:r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, obrona zasobów)</a:t>
            </a:r>
          </a:p>
          <a:p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Rywalizacja i konflikt interesów</a:t>
            </a:r>
          </a:p>
          <a:p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Mechanizmy tożsamościowe (Błeszyńska, 2001))</a:t>
            </a:r>
          </a:p>
          <a:p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Stereotypy i uprzedzenia </a:t>
            </a:r>
          </a:p>
          <a:p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Bariery komunikacyjne (werbalne, pozawerbalne)</a:t>
            </a:r>
          </a:p>
          <a:p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Różnice kulturowe, religijne i środowiskowe</a:t>
            </a:r>
          </a:p>
          <a:p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Strategie i problemy akulturacji</a:t>
            </a:r>
          </a:p>
          <a:p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Różnice doświadczenia (PTSD !!!)</a:t>
            </a:r>
          </a:p>
          <a:p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Społeczne odniesienia ucznia cudzoziemskiego</a:t>
            </a:r>
          </a:p>
          <a:p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Eksterioryzacja konfliktów zewnętrznych</a:t>
            </a:r>
          </a:p>
          <a:p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Socjalizacja etniczna, post-pamięć i skonfliktowane narracje historyczne</a:t>
            </a:r>
          </a:p>
          <a:p>
            <a:r>
              <a:rPr 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Syndrom Króla Maciusia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92472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EBDDA31E-9AD1-1D7F-C4A0-0B2DBC6173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81000"/>
            <a:ext cx="8229600" cy="84455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pl-PL" altLang="pl-PL" sz="2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Problem różnic kulturowych i religijnych</a:t>
            </a:r>
            <a:r>
              <a:rPr lang="pl-PL" altLang="pl-PL" sz="28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323FD0C1-FDE7-AAA0-E06F-3245DCBAC5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47850" y="1070043"/>
            <a:ext cx="8521700" cy="5527607"/>
          </a:xfrm>
        </p:spPr>
        <p:txBody>
          <a:bodyPr>
            <a:normAutofit lnSpcReduction="10000"/>
          </a:bodyPr>
          <a:lstStyle/>
          <a:p>
            <a:pPr marL="0" indent="0" algn="ctr" eaLnBrk="1" hangingPunct="1">
              <a:buNone/>
              <a:defRPr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Treści kultury</a:t>
            </a:r>
          </a:p>
          <a:p>
            <a:pPr marL="0" indent="0" eaLnBrk="1" hangingPunct="1"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Systemy wierzeń, systemy </a:t>
            </a:r>
            <a:r>
              <a:rPr lang="pl-PL" altLang="pl-PL" sz="20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aksjonormatywne</a:t>
            </a: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i interpretacyjne, symbole, bohaterowie, wzorce i rytuały, sposoby gospodarowania, struktury i organizacja życia społecznego, systemy komunikacyjne, systemy organizacyjne, systemy sankcji i mediacji, dobra materialne </a:t>
            </a:r>
          </a:p>
          <a:p>
            <a:pPr marL="0" indent="0" algn="ctr" eaLnBrk="1" hangingPunct="1">
              <a:buNone/>
              <a:defRPr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Wewnętrzne zróżnicowanie kulturowe, akulturacja i zmienność pokoleniowa</a:t>
            </a:r>
          </a:p>
          <a:p>
            <a:pPr marL="0" indent="0" algn="ctr" eaLnBrk="1" hangingPunct="1">
              <a:buNone/>
              <a:defRPr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Równoważenie wpływu: </a:t>
            </a:r>
          </a:p>
          <a:p>
            <a:pPr marL="0" indent="0" algn="ctr" eaLnBrk="1" hangingPunct="1"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Wspomaganie procesów akulturacji</a:t>
            </a:r>
          </a:p>
          <a:p>
            <a:pPr marL="0" indent="0" algn="ctr" eaLnBrk="1" hangingPunct="1"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Kultura organizacyjna i pop-kultura jako kultury równoważące</a:t>
            </a:r>
          </a:p>
          <a:p>
            <a:pPr marL="0" indent="0" algn="ctr" eaLnBrk="1" hangingPunct="1"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Edukacja międzykulturowa</a:t>
            </a:r>
          </a:p>
          <a:p>
            <a:pPr marL="0" indent="0" algn="ctr" eaLnBrk="1" hangingPunct="1"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Nauczanie o różnorodności religii i systemów wierzeń</a:t>
            </a:r>
          </a:p>
          <a:p>
            <a:pPr marL="0" indent="0" algn="ctr">
              <a:buNone/>
              <a:defRPr/>
            </a:pPr>
            <a:r>
              <a:rPr lang="pl-PL" alt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(</a:t>
            </a:r>
            <a:r>
              <a:rPr 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The Toledo </a:t>
            </a:r>
            <a:r>
              <a:rPr lang="pl-PL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Guiding</a:t>
            </a:r>
            <a:r>
              <a:rPr 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pl-PL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Principles</a:t>
            </a:r>
            <a:r>
              <a:rPr 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on </a:t>
            </a:r>
            <a:r>
              <a:rPr lang="pl-PL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Teaching</a:t>
            </a:r>
            <a:r>
              <a:rPr 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pl-PL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about</a:t>
            </a:r>
            <a:r>
              <a:rPr 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pl-PL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Religions</a:t>
            </a:r>
            <a:r>
              <a:rPr 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and </a:t>
            </a:r>
            <a:r>
              <a:rPr lang="pl-PL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Beliefs</a:t>
            </a:r>
            <a:r>
              <a:rPr 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, OBWE/OSCE, 2007)</a:t>
            </a:r>
            <a:endParaRPr lang="pl-PL" altLang="pl-PL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 eaLnBrk="1" hangingPunct="1">
              <a:buNone/>
              <a:defRPr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 eaLnBrk="1" hangingPunct="1">
              <a:buNone/>
              <a:defRPr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 eaLnBrk="1" hangingPunct="1">
              <a:buNone/>
              <a:defRPr/>
            </a:pPr>
            <a:endParaRPr lang="pl-PL" altLang="pl-PL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 eaLnBrk="1" hangingPunct="1">
              <a:buNone/>
              <a:defRPr/>
            </a:pPr>
            <a:endParaRPr lang="pl-PL" altLang="pl-PL" sz="2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 eaLnBrk="1" hangingPunct="1">
              <a:buNone/>
              <a:defRPr/>
            </a:pPr>
            <a:endParaRPr lang="pl-PL" altLang="pl-PL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D270793C-2A02-BD88-511F-7DDBF72F68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188913"/>
            <a:ext cx="8229600" cy="1046500"/>
          </a:xfrm>
        </p:spPr>
        <p:txBody>
          <a:bodyPr>
            <a:normAutofit/>
          </a:bodyPr>
          <a:lstStyle/>
          <a:p>
            <a:pPr algn="ctr"/>
            <a:r>
              <a:rPr lang="pl-PL" altLang="pl-PL" sz="27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Problem skonfliktowanych pamięci</a:t>
            </a:r>
            <a:br>
              <a:rPr lang="pl-PL" altLang="pl-PL" sz="2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endParaRPr lang="pl-PL" altLang="pl-PL" sz="2800" b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636BE1E1-CF3B-34CF-6055-10029060B1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19288" y="1052513"/>
            <a:ext cx="8424862" cy="547211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l-PL" altLang="pl-PL" sz="24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Narracje pamięci = element socjalizacji etnicznej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Pamięć społeczna: </a:t>
            </a: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zespół wyobrażeń o przeszłości grupy, postaciach i wydarzeniach z tej przeszłości, sposoby upamiętniania;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</a:t>
            </a: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Podstawowe funkcje: </a:t>
            </a: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przekaz wartości i wzorów </a:t>
            </a:r>
            <a:r>
              <a:rPr lang="pl-PL" altLang="pl-PL" sz="20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zachowań</a:t>
            </a: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, legitymizacja prawomocności władzy, współtworzenie poczucia tożsamości zbiorowej opartej na świadomości wspólnej przeszłości, istnienia w czasie, przodków, losu i symboli; </a:t>
            </a:r>
            <a:b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                                         </a:t>
            </a:r>
            <a:r>
              <a:rPr lang="pl-PL" alt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(Szacka, 2002)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Formy przekazu: </a:t>
            </a: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międzygeneracyjny przekaz ustny, lekcje przedmiotów macierzystych, przekaz medialny, wzory osobowe bohaterów, upamiętnienia, miejsca pamięci i niepamięci,</a:t>
            </a:r>
          </a:p>
          <a:p>
            <a:pPr>
              <a:lnSpc>
                <a:spcPct val="90000"/>
              </a:lnSpc>
              <a:buFontTx/>
              <a:buNone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06B83B2D-7A34-486A-0373-BC6B1A480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33376"/>
            <a:ext cx="8229600" cy="940948"/>
          </a:xfrm>
        </p:spPr>
        <p:txBody>
          <a:bodyPr>
            <a:normAutofit fontScale="90000"/>
          </a:bodyPr>
          <a:lstStyle/>
          <a:p>
            <a:pPr algn="ctr"/>
            <a:r>
              <a:rPr lang="pl-PL" altLang="pl-PL" sz="27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pl-PL" altLang="pl-PL" sz="2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Szczególna rola post-pamięci</a:t>
            </a:r>
            <a:br>
              <a:rPr lang="pl-PL" altLang="pl-PL" sz="2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r>
              <a:rPr lang="pl-PL" altLang="pl-PL" sz="2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pl-PL" altLang="pl-PL" sz="2400" b="1" i="1" dirty="0">
                <a:solidFill>
                  <a:schemeClr val="accent6">
                    <a:lumMod val="50000"/>
                  </a:schemeClr>
                </a:solidFill>
              </a:rPr>
              <a:t>(Hirsch, 1992)</a:t>
            </a:r>
            <a:br>
              <a:rPr lang="pl-PL" altLang="pl-PL" sz="24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</a:br>
            <a:br>
              <a:rPr lang="pl-PL" altLang="pl-PL" sz="2000" b="1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</a:br>
            <a:endParaRPr lang="pl-PL" altLang="pl-PL" sz="2000" b="1" i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A19ABBC6-6951-2707-7D58-7D86228FD3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5216" y="1643974"/>
            <a:ext cx="10778247" cy="4970835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1. Znaczenie obecnych i historycznych doświadczeń konfliktów oraz międzygrupowej przemocy  w kształtowaniu pamięci społecznej i umiejętności pokojowej koegzystencji między narodami </a:t>
            </a:r>
            <a:r>
              <a:rPr lang="pl-PL" alt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(Bar-Tal, 2007);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endParaRPr lang="pl-PL" altLang="pl-PL" sz="2000" i="1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2. Międzygeneracyjny przekaz zbiorowej traumy: narracji dotyczącej zdarzeń, ofiar i prześladowców, </a:t>
            </a:r>
          </a:p>
          <a:p>
            <a:pPr marL="609600" indent="-609600">
              <a:lnSpc>
                <a:spcPct val="90000"/>
              </a:lnSpc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609600" indent="-609600">
              <a:lnSpc>
                <a:spcPct val="90000"/>
              </a:lnSpc>
              <a:buNone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3. Przekaz poczucia krzywdy, upokorzenia, gniewu, lęku i wrogości </a:t>
            </a:r>
            <a:r>
              <a:rPr lang="pl-PL" alt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(Appadurai,2009; </a:t>
            </a:r>
            <a:r>
              <a:rPr lang="pl-PL" altLang="pl-PL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Moisi</a:t>
            </a:r>
            <a:r>
              <a:rPr lang="pl-PL" alt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, 2012)</a:t>
            </a:r>
          </a:p>
          <a:p>
            <a:pPr marL="609600" indent="-609600">
              <a:lnSpc>
                <a:spcPct val="90000"/>
              </a:lnSpc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4. Przekaz roszczeń sprawiedliwości oraz legitymizacji odwetu </a:t>
            </a:r>
          </a:p>
          <a:p>
            <a:pPr marL="609600" indent="-609600">
              <a:lnSpc>
                <a:spcPct val="90000"/>
              </a:lnSpc>
              <a:buAutoNum type="arabicPeriod" startAt="5"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5. Walka o uznanie, pamięć i domeny symboliczne </a:t>
            </a:r>
          </a:p>
          <a:p>
            <a:pPr marL="0" indent="0">
              <a:lnSpc>
                <a:spcPct val="90000"/>
              </a:lnSpc>
              <a:buNone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525EDAFD-E499-0FE2-B8CF-1DEAC00DFA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47852" y="260351"/>
            <a:ext cx="8228012" cy="720725"/>
          </a:xfrm>
        </p:spPr>
        <p:txBody>
          <a:bodyPr>
            <a:normAutofit/>
          </a:bodyPr>
          <a:lstStyle/>
          <a:p>
            <a:pPr algn="ctr"/>
            <a:r>
              <a:rPr lang="pl-PL" altLang="pl-PL" sz="2400" b="1" dirty="0">
                <a:latin typeface="Bookman Old Style" panose="02050604050505020204" pitchFamily="18" charset="0"/>
              </a:rPr>
              <a:t>Walka o domeny symboliczne</a:t>
            </a:r>
          </a:p>
        </p:txBody>
      </p:sp>
      <p:pic>
        <p:nvPicPr>
          <p:cNvPr id="111620" name="Picture 4" descr="Znalezione obrazy dla zapytania konflikt o pomnik upa obrazy">
            <a:extLst>
              <a:ext uri="{FF2B5EF4-FFF2-40B4-BE49-F238E27FC236}">
                <a16:creationId xmlns:a16="http://schemas.microsoft.com/office/drawing/2014/main" id="{C2323242-B84C-6822-78F3-E9E0A7619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1" y="1052514"/>
            <a:ext cx="3324225" cy="496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622" name="Picture 6" descr="Znalezione obrazy dla zapytania pomnik rzezi wo&amp;lstrok;y&amp;nacute;skiej obrazy">
            <a:extLst>
              <a:ext uri="{FF2B5EF4-FFF2-40B4-BE49-F238E27FC236}">
                <a16:creationId xmlns:a16="http://schemas.microsoft.com/office/drawing/2014/main" id="{831FAC32-552E-7892-0DEF-2182422ED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3" y="1268414"/>
            <a:ext cx="3619500" cy="482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624" name="Picture 8" descr="Znalezione obrazy dla zapytania pomnik rzezi wo&amp;lstrok;y&amp;nacute;skiej obrazy">
            <a:extLst>
              <a:ext uri="{FF2B5EF4-FFF2-40B4-BE49-F238E27FC236}">
                <a16:creationId xmlns:a16="http://schemas.microsoft.com/office/drawing/2014/main" id="{D43799F0-5168-6325-149A-B96BA4F5F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313" y="4365625"/>
            <a:ext cx="2951162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7254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>
            <a:extLst>
              <a:ext uri="{FF2B5EF4-FFF2-40B4-BE49-F238E27FC236}">
                <a16:creationId xmlns:a16="http://schemas.microsoft.com/office/drawing/2014/main" id="{0C148344-FAB8-146F-0A62-F2B142638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564203"/>
            <a:ext cx="8229600" cy="865761"/>
          </a:xfrm>
        </p:spPr>
        <p:txBody>
          <a:bodyPr/>
          <a:lstStyle/>
          <a:p>
            <a:pPr algn="ctr"/>
            <a:r>
              <a:rPr lang="pl-PL" altLang="pl-PL" sz="2800" b="1" dirty="0">
                <a:latin typeface="Bookman Old Style" panose="02050604050505020204" pitchFamily="18" charset="0"/>
              </a:rPr>
              <a:t>Równoważenie wpływu post-pamięci</a:t>
            </a:r>
          </a:p>
        </p:txBody>
      </p:sp>
      <p:sp>
        <p:nvSpPr>
          <p:cNvPr id="179203" name="Rectangle 3">
            <a:extLst>
              <a:ext uri="{FF2B5EF4-FFF2-40B4-BE49-F238E27FC236}">
                <a16:creationId xmlns:a16="http://schemas.microsoft.com/office/drawing/2014/main" id="{22E7E1BF-F175-1D3A-DC06-3BD3745941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429965"/>
            <a:ext cx="8229600" cy="5094659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None/>
            </a:pPr>
            <a:endParaRPr lang="pl-PL" altLang="pl-PL" sz="2400" dirty="0"/>
          </a:p>
          <a:p>
            <a:pPr>
              <a:lnSpc>
                <a:spcPct val="80000"/>
              </a:lnSpc>
              <a:buFontTx/>
              <a:buChar char="-"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Analiza wielowymiarowych konsekwencji  niesprawiedliwości, wojen, nienawiści i przemocy </a:t>
            </a:r>
            <a:r>
              <a:rPr lang="pl-PL" alt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(</a:t>
            </a:r>
            <a:r>
              <a:rPr lang="pl-PL" altLang="pl-PL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Noddings</a:t>
            </a:r>
            <a:r>
              <a:rPr lang="pl-PL" alt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, 2008)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Zrozumienie mechanizmów i dynamiki międzygrupowej wrogości: zbiorowych i indywidualnych mechanizmów agresji i tyranii, banalności zła, uwarunkowań i ponadczasowej uniwersalności doświadczenia konfliktów, przemocy i </a:t>
            </a: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ludobójstwa</a:t>
            </a: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pl-PL" alt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(</a:t>
            </a:r>
            <a:r>
              <a:rPr lang="pl-PL" altLang="pl-PL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Snyder</a:t>
            </a:r>
            <a:r>
              <a:rPr lang="pl-PL" alt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, 2017; Arendt, 1963; </a:t>
            </a:r>
            <a:r>
              <a:rPr lang="pl-PL" altLang="pl-PL" i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Zimbardo</a:t>
            </a:r>
            <a:r>
              <a:rPr lang="pl-PL" altLang="pl-PL" i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, 2007) </a:t>
            </a:r>
          </a:p>
          <a:p>
            <a:pPr>
              <a:lnSpc>
                <a:spcPct val="80000"/>
              </a:lnSpc>
              <a:buFontTx/>
              <a:buChar char="-"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Odrzucenie odpowiedzialności zbiorowej i międzygeneracyjnej</a:t>
            </a:r>
          </a:p>
          <a:p>
            <a:pPr>
              <a:lnSpc>
                <a:spcPct val="80000"/>
              </a:lnSpc>
              <a:buFontTx/>
              <a:buNone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>
              <a:lnSpc>
                <a:spcPct val="80000"/>
              </a:lnSpc>
              <a:buFontTx/>
              <a:buChar char="-"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Wspomaganie kontaktów i dialogu między post-generacjami</a:t>
            </a:r>
          </a:p>
        </p:txBody>
      </p:sp>
    </p:spTree>
    <p:extLst>
      <p:ext uri="{BB962C8B-B14F-4D97-AF65-F5344CB8AC3E}">
        <p14:creationId xmlns:p14="http://schemas.microsoft.com/office/powerpoint/2010/main" val="1072925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>
            <a:extLst>
              <a:ext uri="{FF2B5EF4-FFF2-40B4-BE49-F238E27FC236}">
                <a16:creationId xmlns:a16="http://schemas.microsoft.com/office/drawing/2014/main" id="{D692911B-EDCA-F4B4-869C-581BC0E131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333376"/>
            <a:ext cx="8229600" cy="6264275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Tx/>
              <a:buChar char="-"/>
            </a:pPr>
            <a:endParaRPr lang="pl-PL" altLang="pl-PL" sz="2000" dirty="0"/>
          </a:p>
          <a:p>
            <a:pPr>
              <a:lnSpc>
                <a:spcPct val="80000"/>
              </a:lnSpc>
              <a:buFontTx/>
              <a:buChar char="-"/>
            </a:pPr>
            <a:endParaRPr lang="pl-PL" altLang="pl-PL" sz="2000" dirty="0">
              <a:latin typeface="Bookman Old Style" panose="02050604050505020204" pitchFamily="18" charset="0"/>
            </a:endParaRPr>
          </a:p>
          <a:p>
            <a:pPr>
              <a:buFontTx/>
              <a:buChar char="-"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>
              <a:buFontTx/>
              <a:buChar char="-"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Kształtowanie emocjonalnego dystansu do przeszłości poprzez </a:t>
            </a:r>
          </a:p>
          <a:p>
            <a:pPr marL="0" indent="0">
              <a:buNone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zastąpienie</a:t>
            </a: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idiopatycznego wzorca post-pamięci </a:t>
            </a:r>
          </a:p>
          <a:p>
            <a:pPr marL="0" indent="0">
              <a:buNone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</a:t>
            </a: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(nieadekwatna identyfikacja emocjonalna, brak dystansu,</a:t>
            </a:r>
          </a:p>
          <a:p>
            <a:pPr marL="0" indent="0">
              <a:buNone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bezpośredniość przeżywania traumy historii) </a:t>
            </a:r>
          </a:p>
          <a:p>
            <a:pPr marL="0" indent="0">
              <a:buNone/>
            </a:pPr>
            <a:r>
              <a:rPr lang="pl-PL" altLang="pl-PL" sz="20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wzorcem</a:t>
            </a: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pl-PL" altLang="pl-PL" sz="2000" b="1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heteropatycznym</a:t>
            </a: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(pamięć wydarzeń przy</a:t>
            </a:r>
          </a:p>
          <a:p>
            <a:pPr marL="0" indent="0">
              <a:buNone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    zachowaniu emocjonalnego dystansu);</a:t>
            </a:r>
          </a:p>
          <a:p>
            <a:pPr>
              <a:buFontTx/>
              <a:buChar char="-"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>
              <a:buFontTx/>
              <a:buChar char="-"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Kształtowanie empatii wobec wszystkich ofiar wojny, konfliktów i przemocy (zwłaszcza dzieci). </a:t>
            </a:r>
          </a:p>
          <a:p>
            <a:pPr>
              <a:buFontTx/>
              <a:buChar char="-"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107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348" name="Picture 4" descr="Znalezione obrazy dla zapytania II wojna swiatowa wspomnienia dzieci obrazy">
            <a:extLst>
              <a:ext uri="{FF2B5EF4-FFF2-40B4-BE49-F238E27FC236}">
                <a16:creationId xmlns:a16="http://schemas.microsoft.com/office/drawing/2014/main" id="{8BEB9DA1-F761-395C-997C-989CC1579FD9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7428" y="381556"/>
            <a:ext cx="7200900" cy="50053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5350" name="Picture 6" descr="Znalezione obrazy dla zapytania II wojna swiatowa wspomnienia dzieci obrazy">
            <a:extLst>
              <a:ext uri="{FF2B5EF4-FFF2-40B4-BE49-F238E27FC236}">
                <a16:creationId xmlns:a16="http://schemas.microsoft.com/office/drawing/2014/main" id="{59F4FC41-08A4-1854-B828-C7A8E9DABC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8265" y="3600856"/>
            <a:ext cx="4552950" cy="3095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351" name="Picture 7" descr="Znalezione obrazy dla zapytania II wojna swiatowa wspomnienia dzieci obrazy">
            <a:extLst>
              <a:ext uri="{FF2B5EF4-FFF2-40B4-BE49-F238E27FC236}">
                <a16:creationId xmlns:a16="http://schemas.microsoft.com/office/drawing/2014/main" id="{1DA6CC79-82D4-D501-CEB4-DD33AD200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9421" y="252413"/>
            <a:ext cx="3233738" cy="317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5352" name="Picture 8" descr="Znalezione obrazy dla zapytania II wojna swiatowa wspomnienia dzieci obrazy">
            <a:extLst>
              <a:ext uri="{FF2B5EF4-FFF2-40B4-BE49-F238E27FC236}">
                <a16:creationId xmlns:a16="http://schemas.microsoft.com/office/drawing/2014/main" id="{4AE0D8C9-4E9F-0588-0A9E-FCD0CDF67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62" y="3429000"/>
            <a:ext cx="2414587" cy="314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5889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>
            <a:extLst>
              <a:ext uri="{FF2B5EF4-FFF2-40B4-BE49-F238E27FC236}">
                <a16:creationId xmlns:a16="http://schemas.microsoft.com/office/drawing/2014/main" id="{92924F0D-E716-3786-2170-5F873F098C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92313" y="404813"/>
            <a:ext cx="8229600" cy="671512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pl-PL" altLang="pl-PL" sz="2800" b="1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Przekraczanie granic etniczności</a:t>
            </a:r>
          </a:p>
        </p:txBody>
      </p:sp>
      <p:sp>
        <p:nvSpPr>
          <p:cNvPr id="210947" name="Rectangle 3">
            <a:extLst>
              <a:ext uri="{FF2B5EF4-FFF2-40B4-BE49-F238E27FC236}">
                <a16:creationId xmlns:a16="http://schemas.microsoft.com/office/drawing/2014/main" id="{57A4010F-48A3-F745-7521-F00607BC84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196974"/>
            <a:ext cx="8229600" cy="5495655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Pobudzanie otwartości poznawczej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Pobudzanie procesów </a:t>
            </a:r>
            <a:r>
              <a:rPr lang="pl-PL" altLang="pl-PL" sz="20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indywiduacji</a:t>
            </a: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i rozwoju MY kryterialnego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Pobudzanie empatii i gotowości współpracy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Asystent rówieśniczy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Paradygmat </a:t>
            </a:r>
            <a:r>
              <a:rPr lang="pl-PL" altLang="pl-PL" sz="2000" dirty="0" err="1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collective</a:t>
            </a: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 learning</a:t>
            </a: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Kształcenie przez przeżywanie</a:t>
            </a:r>
          </a:p>
          <a:p>
            <a:pPr eaLnBrk="1" hangingPunct="1">
              <a:lnSpc>
                <a:spcPct val="90000"/>
              </a:lnSpc>
              <a:defRPr/>
            </a:pP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buNone/>
              <a:defRPr/>
            </a:pPr>
            <a:r>
              <a:rPr lang="pl-PL" altLang="pl-PL" sz="2000" dirty="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Odniesienia </a:t>
            </a:r>
            <a:r>
              <a:rPr lang="pl-PL" altLang="pl-PL" sz="2000">
                <a:solidFill>
                  <a:schemeClr val="accent6">
                    <a:lumMod val="50000"/>
                  </a:schemeClr>
                </a:solidFill>
                <a:latin typeface="Bookman Old Style" panose="02050604050505020204" pitchFamily="18" charset="0"/>
              </a:rPr>
              <a:t>do różnorodności kulturowej</a:t>
            </a:r>
            <a:endParaRPr lang="pl-PL" altLang="pl-PL" sz="2000" dirty="0">
              <a:solidFill>
                <a:schemeClr val="accent6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51458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>
            <a:extLst>
              <a:ext uri="{FF2B5EF4-FFF2-40B4-BE49-F238E27FC236}">
                <a16:creationId xmlns:a16="http://schemas.microsoft.com/office/drawing/2014/main" id="{6A529905-9A24-F443-F218-5B2047A914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301557"/>
            <a:ext cx="8229600" cy="573932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pl-PL" altLang="pl-PL" sz="3200">
                <a:solidFill>
                  <a:schemeClr val="accent6">
                    <a:lumMod val="50000"/>
                  </a:schemeClr>
                </a:solidFill>
                <a:latin typeface="Source Sans Pro Semibold" panose="020F0502020204030204" pitchFamily="34" charset="0"/>
              </a:rPr>
              <a:t>Błędy </a:t>
            </a:r>
            <a:endParaRPr lang="pl-PL" altLang="pl-PL" sz="3200" dirty="0">
              <a:solidFill>
                <a:schemeClr val="accent6">
                  <a:lumMod val="50000"/>
                </a:schemeClr>
              </a:solidFill>
              <a:latin typeface="Source Sans Pro Semibold" panose="020F0502020204030204" pitchFamily="34" charset="0"/>
            </a:endParaRPr>
          </a:p>
        </p:txBody>
      </p:sp>
      <p:sp>
        <p:nvSpPr>
          <p:cNvPr id="209923" name="Rectangle 3">
            <a:extLst>
              <a:ext uri="{FF2B5EF4-FFF2-40B4-BE49-F238E27FC236}">
                <a16:creationId xmlns:a16="http://schemas.microsoft.com/office/drawing/2014/main" id="{5408F4E1-B7DD-4592-5FD3-7779B0BBE4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089499"/>
            <a:ext cx="8229600" cy="5632314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pl-PL" altLang="pl-PL" sz="2400" dirty="0"/>
              <a:t>Podporządkowanie praktyki ideologii a lekcji scenariuszom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l-PL" altLang="pl-PL" sz="2400" dirty="0"/>
              <a:t>Zgromadzenie większej liczby uczniów z doświadczeniem migracyjnym w jednej klasie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l-PL" altLang="pl-PL" sz="2400" dirty="0"/>
              <a:t>Brak przygotowania klasy na przyjęcie kolegów z doświadczeniem migracyjnym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l-PL" altLang="pl-PL" sz="2400" dirty="0"/>
              <a:t>Brak wprowadzenia nowych uczniów w kulturę szkoły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l-PL" altLang="pl-PL" sz="2400" dirty="0"/>
              <a:t>Brak wyrazistego przekazu i konsekwencji w egzekwowaniu norm i reguł obowiązujących na terenie szkoły (normy społeczeństwa przyjmującego i szkoły)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l-PL" altLang="pl-PL" sz="2400" dirty="0"/>
              <a:t>Nadmierne eksponowanie specyfiki nowych uczniów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l-PL" altLang="pl-PL" sz="2400" dirty="0"/>
              <a:t>Stosowanie taryfy ulgowej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l-PL" altLang="pl-PL" sz="2400" dirty="0"/>
              <a:t>Tworzenie jednorodnych grup zadaniowych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l-PL" altLang="pl-PL" sz="2400" dirty="0"/>
              <a:t>Ignorowanie pierwszych przejawów pojawiającego się problemu i wiara w moc sprawczą penalizacji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l-PL" altLang="pl-PL" sz="2400" dirty="0"/>
              <a:t>Mylenie asystenta kulturowego z dobrą wróżką</a:t>
            </a:r>
          </a:p>
        </p:txBody>
      </p:sp>
    </p:spTree>
    <p:extLst>
      <p:ext uri="{BB962C8B-B14F-4D97-AF65-F5344CB8AC3E}">
        <p14:creationId xmlns:p14="http://schemas.microsoft.com/office/powerpoint/2010/main" val="14968948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>
            <a:extLst>
              <a:ext uri="{FF2B5EF4-FFF2-40B4-BE49-F238E27FC236}">
                <a16:creationId xmlns:a16="http://schemas.microsoft.com/office/drawing/2014/main" id="{5FA12763-FE60-8D35-FCB5-C949F74775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92313" y="5373688"/>
            <a:ext cx="8229600" cy="1295400"/>
          </a:xfrm>
        </p:spPr>
        <p:txBody>
          <a:bodyPr>
            <a:normAutofit lnSpcReduction="10000"/>
          </a:bodyPr>
          <a:lstStyle/>
          <a:p>
            <a:pPr algn="ctr">
              <a:buFont typeface="Wingdings" panose="05000000000000000000" pitchFamily="2" charset="2"/>
              <a:buNone/>
            </a:pPr>
            <a:r>
              <a:rPr lang="pl-PL" altLang="pl-PL" sz="2800" b="1"/>
              <a:t>                                            Dziękuję za uwagę</a:t>
            </a:r>
          </a:p>
          <a:p>
            <a:pPr algn="ctr">
              <a:buFont typeface="Wingdings" panose="05000000000000000000" pitchFamily="2" charset="2"/>
              <a:buNone/>
            </a:pPr>
            <a:endParaRPr lang="pl-PL" altLang="pl-PL" sz="2000" b="1"/>
          </a:p>
          <a:p>
            <a:pPr algn="r">
              <a:buFont typeface="Wingdings" panose="05000000000000000000" pitchFamily="2" charset="2"/>
              <a:buNone/>
            </a:pPr>
            <a:r>
              <a:rPr lang="pl-PL" altLang="pl-PL" sz="2000" b="1"/>
              <a:t>kbleszynska@yahoo.com</a:t>
            </a:r>
          </a:p>
        </p:txBody>
      </p:sp>
      <p:pic>
        <p:nvPicPr>
          <p:cNvPr id="190467" name="Picture 3" descr="Znalezione obrazy dla zapytania wojny religijne europa obrazy">
            <a:extLst>
              <a:ext uri="{FF2B5EF4-FFF2-40B4-BE49-F238E27FC236}">
                <a16:creationId xmlns:a16="http://schemas.microsoft.com/office/drawing/2014/main" id="{2C1492E1-2BE8-E3F1-C2AC-FF9F67F13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8439" y="476251"/>
            <a:ext cx="6137275" cy="3863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0468" name="Picture 4" descr="Znalezione obrazy dla zapytania II wojna swiatowa wspomnienia dzieci obrazy">
            <a:extLst>
              <a:ext uri="{FF2B5EF4-FFF2-40B4-BE49-F238E27FC236}">
                <a16:creationId xmlns:a16="http://schemas.microsoft.com/office/drawing/2014/main" id="{91EB184B-46CD-2056-BBF5-042228DCE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3573464"/>
            <a:ext cx="4549775" cy="254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1323</TotalTime>
  <Words>1349</Words>
  <Application>Microsoft Office PowerPoint</Application>
  <PresentationFormat>Panoramiczny</PresentationFormat>
  <Paragraphs>190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9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33" baseType="lpstr">
      <vt:lpstr>Arial</vt:lpstr>
      <vt:lpstr>Arial Unicode MS</vt:lpstr>
      <vt:lpstr>Bookman Old Style</vt:lpstr>
      <vt:lpstr>Calibri</vt:lpstr>
      <vt:lpstr>Century Gothic</vt:lpstr>
      <vt:lpstr>Source Sans Pro Semibold</vt:lpstr>
      <vt:lpstr>Times New Roman</vt:lpstr>
      <vt:lpstr>Wingdings</vt:lpstr>
      <vt:lpstr>Wingdings 3</vt:lpstr>
      <vt:lpstr>Smuga</vt:lpstr>
      <vt:lpstr>   Dr hab. Krystyna M. Błeszyńska prof. em. Szkoły Głównej Gospodarstwa Wiejskiego    Szkoła wielokulturowa  jako przestrzeń kultury pokoju i troski  </vt:lpstr>
      <vt:lpstr>  Wartości na wiek  XXI:   Człowiek  Solidarność  Życzliwość  Troska  Odpowiedzialność </vt:lpstr>
      <vt:lpstr> Migracje – zjawisko ponadczasowe</vt:lpstr>
      <vt:lpstr>Szkoła jako ośrodek integracji  w środowisku lokalnym</vt:lpstr>
      <vt:lpstr>Szkoła czyli miejsce wspólne (M. Mendel: Pedagogika miejsca wspólnego)</vt:lpstr>
      <vt:lpstr>Prezentacja programu PowerPoint</vt:lpstr>
      <vt:lpstr>   „…Głównym celem edukacji powinno być wychowanie ludzi dobrych, kompetentnych, rozumiejących świat,  troszczących się  o innych, potrafiących i dających się kochać…”  (Nel Noddings)  </vt:lpstr>
      <vt:lpstr>Prezentacja programu PowerPoint</vt:lpstr>
      <vt:lpstr>Prezentacja programu PowerPoint</vt:lpstr>
      <vt:lpstr>Prezentacja programu PowerPoint</vt:lpstr>
      <vt:lpstr>Kultura pokoju</vt:lpstr>
      <vt:lpstr> Wychowanie dla Pokoju</vt:lpstr>
      <vt:lpstr>Bariery kształtowania szkolnej przestrzeni troski i pokoju</vt:lpstr>
      <vt:lpstr>Problem różnic kulturowych i religijnych </vt:lpstr>
      <vt:lpstr>Problem skonfliktowanych pamięci </vt:lpstr>
      <vt:lpstr> Szczególna rola post-pamięci  (Hirsch, 1992)  </vt:lpstr>
      <vt:lpstr>Walka o domeny symboliczne</vt:lpstr>
      <vt:lpstr>Równoważenie wpływu post-pamięci</vt:lpstr>
      <vt:lpstr>Prezentacja programu PowerPoint</vt:lpstr>
      <vt:lpstr>Prezentacja programu PowerPoint</vt:lpstr>
      <vt:lpstr>Przekraczanie granic etniczności</vt:lpstr>
      <vt:lpstr>Błędy 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Krystyna Bleszynska</dc:creator>
  <cp:lastModifiedBy>Bilińska Edyta</cp:lastModifiedBy>
  <cp:revision>144</cp:revision>
  <dcterms:created xsi:type="dcterms:W3CDTF">2024-11-04T22:44:29Z</dcterms:created>
  <dcterms:modified xsi:type="dcterms:W3CDTF">2026-09-03T10:14:42Z</dcterms:modified>
</cp:coreProperties>
</file>