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D2E0"/>
    <a:srgbClr val="B2DCE7"/>
    <a:srgbClr val="37637C"/>
    <a:srgbClr val="4BACC6"/>
    <a:srgbClr val="0085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6C9F8-D5DC-4D4D-9890-66B5C3FF89EC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530F1-49A0-4832-847A-15E433023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3830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530F1-49A0-4832-847A-15E4330236E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403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62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90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37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28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5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36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840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4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75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1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C7C95-1FE8-44DC-8C86-5194B6B0307A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4D159-478D-4989-B627-D1E93DF3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2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zgw.gov.pl/images/Aktualnosci/20161012/aPWSK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ap.sejm.gov.pl/isap.nsf/search.xsp?status=O&amp;year=2022&amp;title=w+sprawie%20przyj%C4%99cia%20planu%20zarz%C4%85dzania%20ryzykiem%20powodziowym&amp;docType=Rozporz%C4%85dzeni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369834"/>
              </p:ext>
            </p:extLst>
          </p:nvPr>
        </p:nvGraphicFramePr>
        <p:xfrm>
          <a:off x="0" y="-27384"/>
          <a:ext cx="9144000" cy="699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0"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pPr algn="ctr"/>
                      <a:endParaRPr lang="pl-PL" sz="1400" b="0" i="0" u="none" strike="noStrike" kern="1200" baseline="0" dirty="0">
                        <a:solidFill>
                          <a:schemeClr val="lt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SPRAWOZDAWCZOŚĆ</a:t>
                      </a:r>
                    </a:p>
                    <a:p>
                      <a:pPr algn="ctr"/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Z REALIZACJI PLANÓW </a:t>
                      </a:r>
                      <a:r>
                        <a:rPr lang="pl-PL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/>
                      </a:r>
                      <a:br>
                        <a:rPr lang="pl-PL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</a:br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W</a:t>
                      </a:r>
                      <a:r>
                        <a:rPr lang="pl-PL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OBSZARZE GOSPODARKI</a:t>
                      </a:r>
                    </a:p>
                    <a:p>
                      <a:pPr algn="ctr"/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WODNEJ</a:t>
                      </a:r>
                      <a:r>
                        <a:rPr lang="pl-PL" sz="1600" b="0" i="0" u="none" strike="noStrike" kern="1200" baseline="0" dirty="0">
                          <a:solidFill>
                            <a:schemeClr val="bg1"/>
                          </a:solidFill>
                          <a:latin typeface="Iwona" panose="00000500000000000000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ctr"/>
                      <a:endParaRPr lang="en-GB" sz="1600" b="0" i="0" u="none" strike="noStrike" kern="1200" baseline="0" dirty="0">
                        <a:solidFill>
                          <a:schemeClr val="bg1"/>
                        </a:solidFill>
                        <a:latin typeface="Lato Light" panose="020F0502020204030203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PLANY GOSPODAROWANIA</a:t>
                      </a: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WODAMI</a:t>
                      </a:r>
                      <a:r>
                        <a:rPr lang="pl-PL" sz="1600" b="1" i="0" u="none" strike="noStrike" kern="1200" baseline="0" dirty="0">
                          <a:solidFill>
                            <a:schemeClr val="bg1"/>
                          </a:solidFill>
                          <a:latin typeface="Iwona" panose="00000500000000000000" pitchFamily="2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endParaRPr lang="en-GB" sz="1600" b="1" i="0" u="none" strike="noStrike" kern="1200" baseline="0" dirty="0">
                        <a:solidFill>
                          <a:schemeClr val="bg1"/>
                        </a:solidFill>
                        <a:latin typeface="Lato Light" panose="020F0502020204030203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PLANY ZARZADZANIA</a:t>
                      </a: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RYZYKIEM POWODZIOWYM</a:t>
                      </a:r>
                      <a:r>
                        <a:rPr lang="pl-PL" sz="1600" b="1" i="0" u="none" strike="noStrike" kern="1200" baseline="0" dirty="0">
                          <a:solidFill>
                            <a:schemeClr val="bg1"/>
                          </a:solidFill>
                          <a:latin typeface="Iwona" panose="00000500000000000000" pitchFamily="2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endParaRPr lang="en-GB" sz="1600" b="1" i="0" u="none" strike="noStrike" kern="1200" baseline="0" dirty="0">
                        <a:solidFill>
                          <a:schemeClr val="bg1"/>
                        </a:solidFill>
                        <a:latin typeface="Lato Light" panose="020F0502020204030203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PROGRAM OCHRONY WÓD</a:t>
                      </a:r>
                    </a:p>
                    <a:p>
                      <a:pPr algn="ctr"/>
                      <a:r>
                        <a:rPr lang="en-GB" sz="1600" b="1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MORSKICH</a:t>
                      </a:r>
                      <a:endParaRPr lang="pl-PL" sz="1600" b="1" i="0" u="none" strike="noStrike" kern="1200" baseline="0" dirty="0">
                        <a:solidFill>
                          <a:schemeClr val="bg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600" b="0" i="0" u="none" strike="noStrike" kern="1200" baseline="0" dirty="0">
                        <a:solidFill>
                          <a:schemeClr val="bg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600" b="0" i="0" u="none" strike="noStrike" kern="1200" baseline="0" dirty="0">
                        <a:solidFill>
                          <a:schemeClr val="bg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600" b="0" i="0" u="none" strike="noStrike" kern="1200" baseline="0" dirty="0">
                        <a:solidFill>
                          <a:schemeClr val="bg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600" b="0" i="0" u="none" strike="noStrike" kern="1200" baseline="0" dirty="0">
                        <a:solidFill>
                          <a:schemeClr val="bg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b="0" i="0" u="none" strike="noStrike" kern="1200" baseline="0" dirty="0">
                          <a:solidFill>
                            <a:schemeClr val="bg1"/>
                          </a:solidFill>
                          <a:latin typeface="Lato Light" panose="020F0502020204030203"/>
                          <a:ea typeface="+mn-ea"/>
                          <a:cs typeface="+mn-cs"/>
                        </a:rPr>
                        <a:t>POZNAJ SWOJE OBOWIĄZKI</a:t>
                      </a:r>
                      <a:endParaRPr lang="en-GB" sz="1600" dirty="0">
                        <a:solidFill>
                          <a:schemeClr val="bg1"/>
                        </a:solidFill>
                        <a:latin typeface="Lato Light" panose="020F0502020204030203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spc="200" dirty="0">
                          <a:solidFill>
                            <a:schemeClr val="bg1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Sprawozdanie roczne - kogo dotyczy? </a:t>
                      </a:r>
                    </a:p>
                    <a:p>
                      <a:pPr algn="just"/>
                      <a:endParaRPr lang="pl-PL" sz="1200" dirty="0">
                        <a:latin typeface="Iwona" panose="00000500000000000000" pitchFamily="2" charset="0"/>
                      </a:endParaRPr>
                    </a:p>
                    <a:p>
                      <a:pPr algn="just"/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Przygotowanie sprawozdania należy                           do obowiązku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każdego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wójta, burmistrza                         lub prezydenta miasta,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 także wojewody, marszałka województwa,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dyrektora urzędu morskiego oraz Państwowego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Gospodarstwa Wodnego Wody Polskie.</a:t>
                      </a:r>
                    </a:p>
                    <a:p>
                      <a:pPr algn="just"/>
                      <a:endParaRPr lang="pl-PL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just"/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Sprawozdanie za </a:t>
                      </a:r>
                      <a:r>
                        <a:rPr lang="pl-PL" sz="1050" b="1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2025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rok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należy uzupełnić zgodnie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 instrukcją dołączoną do formularza,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przygotowanego i przekazanego na początku</a:t>
                      </a:r>
                      <a:b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pl-PL" sz="1050" b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2026</a:t>
                      </a:r>
                      <a:r>
                        <a:rPr lang="pl-PL" sz="1050" b="0" baseline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roku przez Ministerstwo Infrastruktury, a następnie wysłać w formie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elektronicznej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na adres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sprawozdania@mi.gov.pl</a:t>
                      </a:r>
                      <a:r>
                        <a:rPr lang="pl-PL" sz="1050" b="1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do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28 lutego </a:t>
                      </a:r>
                      <a:r>
                        <a:rPr lang="pl-PL" sz="1050" b="1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2026 </a:t>
                      </a:r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.</a:t>
                      </a:r>
                    </a:p>
                    <a:p>
                      <a:pPr algn="just"/>
                      <a:endParaRPr lang="pl-PL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just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Dla jakich celów zbierane są dane?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ocena stopnia zaawansowania działań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związanych z gospodarką wodną;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określenie przyczyn ewentualnych opóźnień lub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braku podjętych działań;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określenie źródeł finansowania inwestycji;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ocena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stopnia osiągniecia celów środowiskowych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wyznaczonych w planach gospodarowania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wodami.</a:t>
                      </a:r>
                    </a:p>
                    <a:p>
                      <a:pPr algn="just"/>
                      <a:endParaRPr lang="pl-PL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just"/>
                      <a:r>
                        <a:rPr lang="pl-PL" sz="105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Obowiązek sprawozdawczy wynika z przepisów</a:t>
                      </a:r>
                    </a:p>
                    <a:p>
                      <a:pPr algn="just"/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polskiego prawa: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art. 328 ust. 2 ustawy z dnia 20 lipca 2017 r. –Prawo wodne (Dz. U. z  </a:t>
                      </a:r>
                      <a:r>
                        <a:rPr lang="pl-PL" sz="1050" b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2025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r. poz. </a:t>
                      </a:r>
                      <a:r>
                        <a:rPr lang="pl-PL" sz="1050" b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960</a:t>
                      </a:r>
                      <a:r>
                        <a:rPr lang="pl-PL" sz="1050" b="0" baseline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z </a:t>
                      </a:r>
                      <a:r>
                        <a:rPr lang="pl-PL" sz="1050" b="0" baseline="0" dirty="0" err="1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późn</a:t>
                      </a:r>
                      <a:r>
                        <a:rPr lang="pl-PL" sz="1050" b="0" baseline="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. zm.).</a:t>
                      </a:r>
                      <a:endParaRPr lang="pl-PL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pl-PL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rozporządzenie Ministra Gospodarki Morskiej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b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 Żeglugi Śródlądowej z dnia 14 grudnia                    2018 r.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 sprawie zakresu informacji  z realizacji działań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zawartych w planach gospodarowania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wodami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na obszarach dorzeczy, planach zarządzania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ryzykiem powodziowym i programie ochrony wód</a:t>
                      </a:r>
                      <a:r>
                        <a:rPr lang="pl-PL" sz="1050" b="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morskich (Dz. U. z 2018 r., </a:t>
                      </a:r>
                      <a:b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pl-PL" sz="1050" b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poz. 2390).</a:t>
                      </a:r>
                      <a:endParaRPr lang="en-GB" sz="1050" b="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spc="200" dirty="0">
                          <a:solidFill>
                            <a:schemeClr val="bg1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Słownik pojęć stosowanych w formularzu: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0" u="none" strike="noStrike" kern="1200" baseline="0" dirty="0">
                        <a:solidFill>
                          <a:schemeClr val="lt1"/>
                        </a:solidFill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jednolita część wód powierzchniowych (JCWP) - 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oddzielny i znaczący element wód powierzchniowych, taki jak: jezioro, zbiornik, strumień, rzeka lub kanał, część strumienia, rzeki lub kanału, wody przejściowe lub pas wód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przybrzeżnych;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jednolita część wód podziemnych (JCWPd) 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–określona objętość wód podziemnych występująca w obrębie warstwy wodonośnej lub zespołu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warstw wodonośnych;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dorzecze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- obszar lądu, z którego wszystkie spływy powierzchniowe odprowadzane są przez system strumieni, rzek i, gdzie stosowne, jezior, do morza poprzez pojedyncze ujście cieku,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estuarium lub deltę;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obszar dorzecza 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- obszar lądu i morza składający się z jednego lub wielu sąsiadujących ze sobą dorzeczy wraz ze związanymi z nimi wodami podziemnymi i wodami przybrzeżnymi, jako jednostka główna dla gospodarowania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wodami w dorzeczu;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region wodny 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- część obszaru dorzecza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wyodrębniona na podstawie kryterium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hydrograficznego na potrzeby zarządzania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zasobami wodnymi lub znajdująca się                      na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terytorium Rzeczypospolitej Polskiej część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międzynarodowego dorzecza;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z</a:t>
                      </a:r>
                      <a:r>
                        <a:rPr lang="en-GB" sz="1050" b="1" i="0" u="none" strike="noStrike" kern="1200" baseline="0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lewnia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- część powierzchni terenu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(np. dorzecza) zamknięta działem wodnym w dowolnym przekroju (wodowskazowym, zapory, mostu, ujścia cieku do odbiornika); w przypadku, gdy zlewnia obejmuje cały system rzeczny, tj. rzekę główną i jej dopływy, wówczas pojęcie zlewni jest równoznaczne  z pojęciem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dorzecza;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z</a:t>
                      </a:r>
                      <a:r>
                        <a:rPr lang="en-GB" sz="1050" b="1" i="0" u="none" strike="noStrike" kern="1200" baseline="0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lewnia</a:t>
                      </a:r>
                      <a:r>
                        <a:rPr lang="en-GB" sz="1050" b="1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planistyczna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- podstawowa jednostka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hydrograficzna (mniejsza od regionu wodnego)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wykorzystywana przy identyfikacji zagrożeń</a:t>
                      </a:r>
                      <a:r>
                        <a:rPr lang="pl-PL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sz="1050" b="0" i="0" u="none" strike="noStrike" kern="1200" baseline="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powodziowych.</a:t>
                      </a:r>
                      <a:endParaRPr lang="en-GB" sz="105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7CB7E295-AB2A-4BE6-B6EC-E33AAC42ED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2736304" cy="99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6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199113"/>
              </p:ext>
            </p:extLst>
          </p:nvPr>
        </p:nvGraphicFramePr>
        <p:xfrm>
          <a:off x="0" y="8671"/>
          <a:ext cx="9144000" cy="61391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2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spc="200" dirty="0">
                        <a:solidFill>
                          <a:schemeClr val="accent5"/>
                        </a:solidFill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spc="200" dirty="0">
                        <a:solidFill>
                          <a:schemeClr val="accent5"/>
                        </a:solidFill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spc="200" dirty="0">
                          <a:solidFill>
                            <a:schemeClr val="accent5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Plany gospodarowania wodami (PGW)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Plany gospodarowania wodami na obszarach dorzeczy, przyjmuje i aktualizuje minister właściwy do spraw gospodarki wodnej w drodze rozporządzeń. PGW opracowywane są dla                 </a:t>
                      </a:r>
                      <a:b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</a:b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9 obszarów dorzeczy: Odry, Wisły, Dniestru, Dunaju, </a:t>
                      </a:r>
                      <a:r>
                        <a:rPr kumimoji="0" lang="pl-PL" sz="10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Banówki</a:t>
                      </a: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, Łaby, Niemna, Pregoły, Świeżej. W planach zawarte są działania mające na celu poprawę</a:t>
                      </a:r>
                      <a:b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</a:b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lub utrzymanie dobrego stanu wód i są one wymienione w poszczególnych załącznikach planów (np. w Planie dla obszaru dorzecza Wisły są to załączniki nr 12-17).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 2023 r. </a:t>
                      </a: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zaczęły obowiązywać nowe plany gospodarowania wodami, które są dostępne na stronie: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https://isap.sejm.gov.pl/isap.nsf/search.xsp?status=O&amp;title=planu+gospodarowania%20wodami</a:t>
                      </a: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Szczegółowe informacje na temat planów gospodarowania wodami znajdują się na stronie: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http://apgw.gov.pl/ </a:t>
                      </a: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Ponadto informacje przestrzenne dotyczące planów gospodarowania wodami dostępne są na </a:t>
                      </a:r>
                      <a:r>
                        <a:rPr kumimoji="0" lang="pl-PL" sz="10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hydroportalu</a:t>
                      </a: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administrowanym przez Państwowe Gospodarstwo Wodne Wody Polskie: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https://wody.isok.gov.pl/imap_kzgw/?gpmap=gpPGW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Na portalu można sprawdzić w obrębie jakiego obszaru dorzecza znajduje się gmina, jakie jednolite części wód (wraz ich kartą charakterystyki) znajdują się w obrębie gminy.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  <a:hlinkClick r:id="rId3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spc="200" dirty="0">
                        <a:solidFill>
                          <a:schemeClr val="accent5"/>
                        </a:solidFill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spc="200" dirty="0">
                        <a:solidFill>
                          <a:schemeClr val="accent5"/>
                        </a:solidFill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spc="200" dirty="0">
                          <a:solidFill>
                            <a:schemeClr val="accent5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Plany zarządzania</a:t>
                      </a:r>
                      <a:r>
                        <a:rPr lang="pl-PL" sz="1200" b="1" spc="200" baseline="0" dirty="0">
                          <a:solidFill>
                            <a:schemeClr val="accent5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 </a:t>
                      </a:r>
                      <a:r>
                        <a:rPr lang="pl-PL" sz="1200" b="1" spc="200" dirty="0">
                          <a:solidFill>
                            <a:schemeClr val="accent5"/>
                          </a:solidFill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ryzykiem powodziowym (PZRP)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Plany zarządzania ryzykiem powodziowym sporządza się dla obszarów dorzeczy, w obrębie których znajdują się obszary narażone na niebezpieczeństwo powodzi, zidentyfikowane we wstępnej ocenie ryzyka powodziowego.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 2023 r.</a:t>
                      </a: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zaczęły obowiązywać nowe, zaktualizowane plany zarządzania ryzykiem powodziowym dla 6 obszarów dorzeczy: Wisły, Odry, Pregoły, Niemna, Łaby i Dunaju, które zostały przyjęte rozporządzeniami Ministra Infrastruktury: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https://isap.sejm.gov.pl/isap.nsf/search.xsp?status=O&amp;year=2022&amp;title=w+sprawie%20przyj%C4%99cia%20planu%20zarz%C4%85dzania%20ryzykiem%20powodziowym&amp;docType=Rozporz%C4%85dzenie</a:t>
                      </a:r>
                      <a:endParaRPr kumimoji="0" lang="pl-P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Powyższe plany zawierają listy działań służących osiągnięciu celów zarządzania ryzykiem powodziowym.  W planach wskazane są również podmioty odpowiedzialne za realizację tych działań. W planach opisany jest również j monitoring działań wraz opisem wskaźników.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Więcej informacji na temat planów zarządzania ryzykiem powodziowym znajduje się na stronie: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https://stoppowodzi.pl/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Informacje przestrzenne dotyczące planów zarządzania ryzykiem powodziowym znajdują się na 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https://isok.gov.pl/hydroportal.html</a:t>
                      </a: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200" b="1" i="0" u="none" strike="noStrike" kern="1200" cap="none" spc="200" normalizeH="0" baseline="0" noProof="0" dirty="0">
                        <a:ln>
                          <a:noFill/>
                        </a:ln>
                        <a:solidFill>
                          <a:srgbClr val="4BACC6"/>
                        </a:solidFill>
                        <a:effectLst/>
                        <a:uLnTx/>
                        <a:uFillTx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200" b="1" i="0" u="none" strike="noStrike" kern="1200" cap="none" spc="200" normalizeH="0" baseline="0" noProof="0" dirty="0">
                        <a:ln>
                          <a:noFill/>
                        </a:ln>
                        <a:solidFill>
                          <a:srgbClr val="4BACC6"/>
                        </a:solidFill>
                        <a:effectLst/>
                        <a:uLnTx/>
                        <a:uFillTx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200" normalizeH="0" baseline="0" noProof="0" dirty="0">
                          <a:ln>
                            <a:noFill/>
                          </a:ln>
                          <a:solidFill>
                            <a:srgbClr val="4BACC6"/>
                          </a:solidFill>
                          <a:effectLst/>
                          <a:uLnTx/>
                          <a:uFillTx/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Program ochrony wód morskich (POWM)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wona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Obowiązujący na terenie całej Polski Program zawiera propozycje działań pozwalających poprawić stan Bałtyku, czyli osiągnąć lub utrzymać dobry stan środowiska morskiego.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Realizacja tego celu odbywa się głównie poprzez zapobieganie degradacji środowiska morskiego, odtwarzanie ekosystemów morskich oraz zapobieganie i eliminowanie zanieczyszczeń środowiska morskiego.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Dokument powstał na podstawie wstępnej oceny stanu środowiska wód morskich i opracowanym      na jej podstawie zestawie celów środowiskowych dla wód morskich. Opisuje zakres działań, które należy podjąć, aby utrzymać lub poprawić stan Morza Bałtyckiego.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Część działań jest już realizowana w oparciu o inne strategiczne dokumenty przyjęte przez Radę Ministrów. Działania te wynikają także z umów</a:t>
                      </a:r>
                      <a:b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</a:b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 konwencji międzynarodowych, których stroną jest RP, rozporządzeń i dyrektyw UE oraz przyjętych wcześniej aktów prawa krajowego.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Łącznie w programie wskazano ponadto 55 działań (m.in. administracyjnych, prawnych, kontrolnych, edukacyjnych, inwestycyjnych).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Więcej informacji o POWM znajduje się  na stronie: </a:t>
                      </a:r>
                    </a:p>
                    <a:p>
                      <a:r>
                        <a:rPr lang="en-GB" sz="105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https://chronmorze.eu/i-cykl/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0" y="6119336"/>
            <a:ext cx="9144000" cy="969496"/>
          </a:xfrm>
          <a:prstGeom prst="rect">
            <a:avLst/>
          </a:prstGeom>
          <a:solidFill>
            <a:srgbClr val="9DD2E0"/>
          </a:solidFill>
        </p:spPr>
        <p:txBody>
          <a:bodyPr wrap="square" rtlCol="0">
            <a:spAutoFit/>
          </a:bodyPr>
          <a:lstStyle/>
          <a:p>
            <a:pPr lvl="0" algn="just"/>
            <a:endParaRPr lang="pl-PL" sz="12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just"/>
            <a:r>
              <a:rPr lang="pl-PL" sz="12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Pytania odnośnie sposobu wypełnienia formularza prosimy przesyłać na adres: </a:t>
            </a:r>
            <a:r>
              <a:rPr lang="pl-PL" sz="1200" b="1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sprawozdania@mi.gov.pl</a:t>
            </a:r>
            <a:r>
              <a:rPr lang="pl-PL" sz="12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w tytule wiadomości podając nazwę zakładki, której dotyczy problem.</a:t>
            </a:r>
          </a:p>
          <a:p>
            <a:pPr lvl="0" algn="just"/>
            <a:endParaRPr lang="pl-PL" sz="105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just"/>
            <a:endParaRPr lang="pl-PL" sz="105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167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999</Words>
  <Application>Microsoft Office PowerPoint</Application>
  <PresentationFormat>Pokaz na ekranie (4:3)</PresentationFormat>
  <Paragraphs>90</Paragraphs>
  <Slides>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Iwona</vt:lpstr>
      <vt:lpstr>Lato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Brzozowska Patrycja</dc:creator>
  <cp:lastModifiedBy>Urbanowicz Ewa</cp:lastModifiedBy>
  <cp:revision>42</cp:revision>
  <dcterms:created xsi:type="dcterms:W3CDTF">2020-02-03T13:17:51Z</dcterms:created>
  <dcterms:modified xsi:type="dcterms:W3CDTF">2026-02-02T09:03:49Z</dcterms:modified>
</cp:coreProperties>
</file>