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8"/>
  </p:notesMasterIdLst>
  <p:handoutMasterIdLst>
    <p:handoutMasterId r:id="rId39"/>
  </p:handoutMasterIdLst>
  <p:sldIdLst>
    <p:sldId id="286" r:id="rId3"/>
    <p:sldId id="343" r:id="rId4"/>
    <p:sldId id="345" r:id="rId5"/>
    <p:sldId id="347" r:id="rId6"/>
    <p:sldId id="350" r:id="rId7"/>
    <p:sldId id="344" r:id="rId8"/>
    <p:sldId id="349" r:id="rId9"/>
    <p:sldId id="348" r:id="rId10"/>
    <p:sldId id="351" r:id="rId11"/>
    <p:sldId id="355" r:id="rId12"/>
    <p:sldId id="368" r:id="rId13"/>
    <p:sldId id="346" r:id="rId14"/>
    <p:sldId id="352" r:id="rId15"/>
    <p:sldId id="353" r:id="rId16"/>
    <p:sldId id="342" r:id="rId17"/>
    <p:sldId id="290" r:id="rId18"/>
    <p:sldId id="340" r:id="rId19"/>
    <p:sldId id="354"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70" r:id="rId33"/>
    <p:sldId id="369" r:id="rId34"/>
    <p:sldId id="371" r:id="rId35"/>
    <p:sldId id="372" r:id="rId36"/>
    <p:sldId id="339" r:id="rId37"/>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CC00"/>
    <a:srgbClr val="FFCC00"/>
    <a:srgbClr val="FF9900"/>
    <a:srgbClr val="FF9933"/>
    <a:srgbClr val="669900"/>
    <a:srgbClr val="009900"/>
    <a:srgbClr val="FFFF00"/>
    <a:srgbClr val="3E6FD2"/>
    <a:srgbClr val="2D5E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78824" autoAdjust="0"/>
  </p:normalViewPr>
  <p:slideViewPr>
    <p:cSldViewPr>
      <p:cViewPr varScale="1">
        <p:scale>
          <a:sx n="87" d="100"/>
          <a:sy n="87" d="100"/>
        </p:scale>
        <p:origin x="-79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7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0745CE6B-AAAD-4838-BED7-56A0E75380F9}" type="slidenum">
              <a:rPr lang="en-GB" altLang="en-US"/>
              <a:pPr/>
              <a:t>‹#›</a:t>
            </a:fld>
            <a:endParaRPr lang="en-GB" altLang="en-US"/>
          </a:p>
        </p:txBody>
      </p:sp>
    </p:spTree>
    <p:extLst>
      <p:ext uri="{BB962C8B-B14F-4D97-AF65-F5344CB8AC3E}">
        <p14:creationId xmlns:p14="http://schemas.microsoft.com/office/powerpoint/2010/main" val="2274223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7E9BD875-DFBE-45E1-AA27-77B87452EA8A}" type="slidenum">
              <a:rPr lang="en-GB" altLang="en-US"/>
              <a:pPr/>
              <a:t>‹#›</a:t>
            </a:fld>
            <a:endParaRPr lang="en-GB" altLang="en-US"/>
          </a:p>
        </p:txBody>
      </p:sp>
    </p:spTree>
    <p:extLst>
      <p:ext uri="{BB962C8B-B14F-4D97-AF65-F5344CB8AC3E}">
        <p14:creationId xmlns:p14="http://schemas.microsoft.com/office/powerpoint/2010/main" val="33039044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9BD875-DFBE-45E1-AA27-77B87452EA8A}" type="slidenum">
              <a:rPr lang="en-GB" altLang="en-US" smtClean="0"/>
              <a:pPr/>
              <a:t>1</a:t>
            </a:fld>
            <a:endParaRPr lang="en-GB" altLang="en-US"/>
          </a:p>
        </p:txBody>
      </p:sp>
    </p:spTree>
    <p:extLst>
      <p:ext uri="{BB962C8B-B14F-4D97-AF65-F5344CB8AC3E}">
        <p14:creationId xmlns:p14="http://schemas.microsoft.com/office/powerpoint/2010/main" val="1845215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9BD875-DFBE-45E1-AA27-77B87452EA8A}" type="slidenum">
              <a:rPr lang="en-GB" altLang="en-US" smtClean="0"/>
              <a:pPr/>
              <a:t>15</a:t>
            </a:fld>
            <a:endParaRPr lang="en-GB" altLang="en-US"/>
          </a:p>
        </p:txBody>
      </p:sp>
    </p:spTree>
    <p:extLst>
      <p:ext uri="{BB962C8B-B14F-4D97-AF65-F5344CB8AC3E}">
        <p14:creationId xmlns:p14="http://schemas.microsoft.com/office/powerpoint/2010/main" val="336248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BEC728FB-97C1-448D-B485-2FFCF82D9E80}"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D76DEB8-403B-40C1-BA74-DC45B1B3775F}" type="slidenum">
              <a:rPr lang="en-GB" altLang="en-US"/>
              <a:pPr/>
              <a:t>‹#›</a:t>
            </a:fld>
            <a:endParaRPr lang="en-GB" altLang="en-US"/>
          </a:p>
        </p:txBody>
      </p:sp>
    </p:spTree>
    <p:extLst>
      <p:ext uri="{BB962C8B-B14F-4D97-AF65-F5344CB8AC3E}">
        <p14:creationId xmlns:p14="http://schemas.microsoft.com/office/powerpoint/2010/main" val="4112944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EF65BB2-0D0A-4AFA-9C9C-30071851344C}" type="slidenum">
              <a:rPr lang="en-GB" altLang="en-US"/>
              <a:pPr/>
              <a:t>‹#›</a:t>
            </a:fld>
            <a:endParaRPr lang="en-GB" altLang="en-US"/>
          </a:p>
        </p:txBody>
      </p:sp>
    </p:spTree>
    <p:extLst>
      <p:ext uri="{BB962C8B-B14F-4D97-AF65-F5344CB8AC3E}">
        <p14:creationId xmlns:p14="http://schemas.microsoft.com/office/powerpoint/2010/main" val="2736559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13" descr="logo_ce_quadri_en"/>
          <p:cNvPicPr>
            <a:picLocks noChangeAspect="1" noChangeArrowheads="1"/>
          </p:cNvPicPr>
          <p:nvPr userDrawn="1"/>
        </p:nvPicPr>
        <p:blipFill>
          <a:blip r:embed="rId2"/>
          <a:srcRect/>
          <a:stretch>
            <a:fillRect/>
          </a:stretch>
        </p:blipFill>
        <p:spPr bwMode="auto">
          <a:xfrm>
            <a:off x="3903663" y="215900"/>
            <a:ext cx="1590675" cy="1100138"/>
          </a:xfrm>
          <a:prstGeom prst="rect">
            <a:avLst/>
          </a:prstGeom>
          <a:noFill/>
          <a:ln w="9525">
            <a:noFill/>
            <a:miter lim="800000"/>
            <a:headEnd/>
            <a:tailEnd/>
          </a:ln>
        </p:spPr>
      </p:pic>
      <p:sp>
        <p:nvSpPr>
          <p:cNvPr id="2" name="Title 1"/>
          <p:cNvSpPr>
            <a:spLocks noGrp="1"/>
          </p:cNvSpPr>
          <p:nvPr>
            <p:ph type="title"/>
          </p:nvPr>
        </p:nvSpPr>
        <p:spPr>
          <a:xfrm>
            <a:off x="395536" y="1351527"/>
            <a:ext cx="8229600" cy="936625"/>
          </a:xfrm>
        </p:spPr>
        <p:txBody>
          <a:bodyPr/>
          <a:lstStyle>
            <a:lvl1pPr>
              <a:defRPr sz="2400" baseline="0"/>
            </a:lvl1pPr>
          </a:lstStyle>
          <a:p>
            <a:r>
              <a:rPr lang="en-US" dirty="0" err="1" smtClean="0"/>
              <a:t>Click to edit Master title style</a:t>
            </a:r>
            <a:endParaRPr lang="en-GB" dirty="0"/>
          </a:p>
        </p:txBody>
      </p:sp>
      <p:sp>
        <p:nvSpPr>
          <p:cNvPr id="10" name="Content Placeholder 2"/>
          <p:cNvSpPr>
            <a:spLocks noGrp="1"/>
          </p:cNvSpPr>
          <p:nvPr>
            <p:ph idx="1"/>
          </p:nvPr>
        </p:nvSpPr>
        <p:spPr>
          <a:xfrm>
            <a:off x="457200" y="2348880"/>
            <a:ext cx="8229600" cy="3849812"/>
          </a:xfrm>
        </p:spPr>
        <p:txBody>
          <a:bodyPr/>
          <a:lstStyle>
            <a:lvl1pPr marL="0" indent="0">
              <a:buClr>
                <a:srgbClr val="0F5494"/>
              </a:buClr>
              <a:buFont typeface="Arial" pitchFamily="34" charset="0"/>
              <a:buNone/>
              <a:defRPr sz="2400" b="0" i="0" baseline="0"/>
            </a:lvl1pPr>
            <a:lvl2pPr>
              <a:buClr>
                <a:srgbClr val="0F5494"/>
              </a:buClr>
              <a:defRPr sz="2400"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4"/>
          <p:cNvSpPr>
            <a:spLocks noGrp="1" noChangeArrowheads="1"/>
          </p:cNvSpPr>
          <p:nvPr>
            <p:ph type="dt" sz="half" idx="10"/>
          </p:nvPr>
        </p:nvSpPr>
        <p:spPr/>
        <p:txBody>
          <a:bodyPr/>
          <a:lstStyle>
            <a:lvl1pPr>
              <a:defRPr/>
            </a:lvl1pPr>
          </a:lstStyle>
          <a:p>
            <a:pPr>
              <a:defRPr/>
            </a:pPr>
            <a:r>
              <a:rPr lang="fr-BE"/>
              <a:t>29 </a:t>
            </a:r>
            <a:r>
              <a:rPr lang="fr-BE" err="1"/>
              <a:t>January</a:t>
            </a:r>
            <a:r>
              <a:rPr lang="fr-BE"/>
              <a:t> 2014</a:t>
            </a:r>
            <a:endParaRPr lang="en-GB"/>
          </a:p>
        </p:txBody>
      </p:sp>
      <p:sp>
        <p:nvSpPr>
          <p:cNvPr id="8" name="Rectangle 6"/>
          <p:cNvSpPr>
            <a:spLocks noGrp="1" noChangeArrowheads="1"/>
          </p:cNvSpPr>
          <p:nvPr>
            <p:ph type="sldNum" sz="quarter" idx="11"/>
          </p:nvPr>
        </p:nvSpPr>
        <p:spPr/>
        <p:txBody>
          <a:bodyPr/>
          <a:lstStyle>
            <a:lvl1pPr>
              <a:defRPr/>
            </a:lvl1pPr>
          </a:lstStyle>
          <a:p>
            <a:pPr>
              <a:defRPr/>
            </a:pPr>
            <a:r>
              <a:rPr lang="fr-BE"/>
              <a:t>2</a:t>
            </a:r>
            <a:endParaRPr lang="en-GB"/>
          </a:p>
        </p:txBody>
      </p:sp>
      <p:sp>
        <p:nvSpPr>
          <p:cNvPr id="9" name="Rectangle 6"/>
          <p:cNvSpPr>
            <a:spLocks noChangeArrowheads="1"/>
          </p:cNvSpPr>
          <p:nvPr userDrawn="1"/>
        </p:nvSpPr>
        <p:spPr bwMode="auto">
          <a:xfrm>
            <a:off x="4230000" y="6404400"/>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400" b="0" i="1" dirty="0" err="1" smtClean="0">
                <a:solidFill>
                  <a:schemeClr val="bg1"/>
                </a:solidFill>
                <a:latin typeface="+mj-lt"/>
              </a:rPr>
              <a:t>Consumers</a:t>
            </a:r>
            <a:r>
              <a:rPr lang="fr-BE" sz="400" b="0" i="1" dirty="0" smtClean="0">
                <a:solidFill>
                  <a:schemeClr val="bg1"/>
                </a:solidFill>
                <a:latin typeface="+mj-lt"/>
              </a:rPr>
              <a:t>,</a:t>
            </a:r>
            <a:r>
              <a:rPr lang="fr-BE" sz="400" b="0" i="1" baseline="0" dirty="0" smtClean="0">
                <a:solidFill>
                  <a:schemeClr val="bg1"/>
                </a:solidFill>
                <a:latin typeface="+mj-lt"/>
              </a:rPr>
              <a:t> </a:t>
            </a:r>
            <a:r>
              <a:rPr lang="fr-BE" sz="400" b="0" i="1" baseline="0" dirty="0" err="1" smtClean="0">
                <a:solidFill>
                  <a:schemeClr val="bg1"/>
                </a:solidFill>
                <a:latin typeface="+mj-lt"/>
              </a:rPr>
              <a:t>Health</a:t>
            </a:r>
            <a:r>
              <a:rPr lang="fr-BE" sz="400" b="0" i="1" baseline="0" dirty="0" smtClean="0">
                <a:solidFill>
                  <a:schemeClr val="bg1"/>
                </a:solidFill>
                <a:latin typeface="+mj-lt"/>
              </a:rPr>
              <a:t>, Agriculture  and Food </a:t>
            </a:r>
          </a:p>
          <a:p>
            <a:pPr defTabSz="457200">
              <a:lnSpc>
                <a:spcPct val="100000"/>
              </a:lnSpc>
              <a:defRPr/>
            </a:pPr>
            <a:r>
              <a:rPr lang="fr-BE" sz="400" b="0" i="1" baseline="0" dirty="0" err="1" smtClean="0">
                <a:solidFill>
                  <a:schemeClr val="bg1"/>
                </a:solidFill>
                <a:latin typeface="+mj-lt"/>
              </a:rPr>
              <a:t>Executive</a:t>
            </a:r>
            <a:r>
              <a:rPr lang="fr-BE" sz="400" b="0" i="1" baseline="0" dirty="0" smtClean="0">
                <a:solidFill>
                  <a:schemeClr val="bg1"/>
                </a:solidFill>
                <a:latin typeface="+mj-lt"/>
              </a:rPr>
              <a:t>  Agency</a:t>
            </a:r>
            <a:endParaRPr lang="fr-BE" sz="400" b="0" i="1" dirty="0">
              <a:solidFill>
                <a:schemeClr val="bg1"/>
              </a:solidFill>
              <a:latin typeface="+mj-lt"/>
            </a:endParaRPr>
          </a:p>
        </p:txBody>
      </p:sp>
    </p:spTree>
    <p:extLst>
      <p:ext uri="{BB962C8B-B14F-4D97-AF65-F5344CB8AC3E}">
        <p14:creationId xmlns:p14="http://schemas.microsoft.com/office/powerpoint/2010/main" val="10383224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ndParaRPr>
          </a:p>
        </p:txBody>
      </p:sp>
      <p:pic>
        <p:nvPicPr>
          <p:cNvPr id="5" name="Picture 10" descr="en-quadri_small"/>
          <p:cNvPicPr>
            <a:picLocks noChangeAspect="1" noChangeArrowheads="1"/>
          </p:cNvPicPr>
          <p:nvPr userDrawn="1"/>
        </p:nvPicPr>
        <p:blipFill>
          <a:blip r:embed="rId2"/>
          <a:srcRect/>
          <a:stretch>
            <a:fillRect/>
          </a:stretch>
        </p:blipFill>
        <p:spPr bwMode="auto">
          <a:xfrm>
            <a:off x="3903663" y="307975"/>
            <a:ext cx="1593850" cy="1101725"/>
          </a:xfrm>
          <a:prstGeom prst="rect">
            <a:avLst/>
          </a:prstGeom>
          <a:noFill/>
          <a:ln w="9525">
            <a:noFill/>
            <a:miter lim="800000"/>
            <a:headEnd/>
            <a:tailEnd/>
          </a:ln>
        </p:spPr>
      </p:pic>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B6F70598-3125-46DD-8EBD-8341ED9CC9CA}" type="slidenum">
              <a:rPr lang="en-GB">
                <a:solidFill>
                  <a:srgbClr val="FFFFFF"/>
                </a:solidFill>
              </a:rPr>
              <a:pPr>
                <a:defRPr/>
              </a:pPr>
              <a:t>‹#›</a:t>
            </a:fld>
            <a:endParaRPr lang="en-GB" dirty="0">
              <a:solidFill>
                <a:srgbClr val="FFFFFF"/>
              </a:solidFill>
            </a:endParaRPr>
          </a:p>
        </p:txBody>
      </p:sp>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defRPr/>
            </a:pPr>
            <a:r>
              <a:rPr lang="fr-BE" sz="450" i="1" dirty="0" err="1" smtClean="0">
                <a:solidFill>
                  <a:srgbClr val="FFFFFF"/>
                </a:solidFill>
                <a:latin typeface="Verdana"/>
              </a:rPr>
              <a:t>Consumers</a:t>
            </a:r>
            <a:r>
              <a:rPr lang="fr-BE" sz="450" i="1" dirty="0" smtClean="0">
                <a:solidFill>
                  <a:srgbClr val="FFFFFF"/>
                </a:solidFill>
                <a:latin typeface="Verdana"/>
              </a:rPr>
              <a:t>, </a:t>
            </a:r>
          </a:p>
          <a:p>
            <a:pPr defTabSz="457200">
              <a:defRPr/>
            </a:pPr>
            <a:r>
              <a:rPr lang="fr-BE" sz="450" i="1" dirty="0" err="1" smtClean="0">
                <a:solidFill>
                  <a:srgbClr val="FFFFFF"/>
                </a:solidFill>
                <a:latin typeface="Verdana"/>
              </a:rPr>
              <a:t>Health</a:t>
            </a:r>
            <a:r>
              <a:rPr lang="fr-BE" sz="450" i="1" dirty="0" smtClean="0">
                <a:solidFill>
                  <a:srgbClr val="FFFFFF"/>
                </a:solidFill>
                <a:latin typeface="Verdana"/>
              </a:rPr>
              <a:t> And Food </a:t>
            </a:r>
          </a:p>
          <a:p>
            <a:pPr defTabSz="457200">
              <a:defRPr/>
            </a:pPr>
            <a:r>
              <a:rPr lang="fr-BE" sz="450" i="1" dirty="0" err="1" smtClean="0">
                <a:solidFill>
                  <a:srgbClr val="FFFFFF"/>
                </a:solidFill>
                <a:latin typeface="Verdana"/>
              </a:rPr>
              <a:t>Executive</a:t>
            </a:r>
            <a:r>
              <a:rPr lang="fr-BE" sz="450" i="1" dirty="0" smtClean="0">
                <a:solidFill>
                  <a:srgbClr val="FFFFFF"/>
                </a:solidFill>
                <a:latin typeface="Verdana"/>
              </a:rPr>
              <a:t>  Agency</a:t>
            </a:r>
            <a:endParaRPr lang="fr-BE" sz="450" i="1" dirty="0">
              <a:solidFill>
                <a:srgbClr val="FFFFFF"/>
              </a:solidFill>
              <a:latin typeface="Verdana"/>
            </a:endParaRPr>
          </a:p>
        </p:txBody>
      </p:sp>
    </p:spTree>
    <p:extLst>
      <p:ext uri="{BB962C8B-B14F-4D97-AF65-F5344CB8AC3E}">
        <p14:creationId xmlns:p14="http://schemas.microsoft.com/office/powerpoint/2010/main" val="19295918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6" name="Picture 13" descr="logo_ce_quadri_en"/>
          <p:cNvPicPr>
            <a:picLocks noChangeAspect="1" noChangeArrowheads="1"/>
          </p:cNvPicPr>
          <p:nvPr userDrawn="1"/>
        </p:nvPicPr>
        <p:blipFill>
          <a:blip r:embed="rId2"/>
          <a:srcRect/>
          <a:stretch>
            <a:fillRect/>
          </a:stretch>
        </p:blipFill>
        <p:spPr bwMode="auto">
          <a:xfrm>
            <a:off x="3903663" y="215900"/>
            <a:ext cx="1590675" cy="1100138"/>
          </a:xfrm>
          <a:prstGeom prst="rect">
            <a:avLst/>
          </a:prstGeom>
          <a:noFill/>
          <a:ln w="9525">
            <a:noFill/>
            <a:miter lim="800000"/>
            <a:headEnd/>
            <a:tailEnd/>
          </a:ln>
        </p:spPr>
      </p:pic>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dirty="0"/>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86133261-F426-4E3C-B2AF-F6E5B7E61F25}" type="slidenum">
              <a:rPr lang="en-GB">
                <a:solidFill>
                  <a:srgbClr val="000000"/>
                </a:solidFill>
              </a:rPr>
              <a:pPr>
                <a:defRPr/>
              </a:pPr>
              <a:t>‹#›</a:t>
            </a:fld>
            <a:endParaRPr lang="en-GB">
              <a:solidFill>
                <a:srgbClr val="000000"/>
              </a:solidFill>
            </a:endParaRPr>
          </a:p>
        </p:txBody>
      </p:sp>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defRPr/>
            </a:pPr>
            <a:r>
              <a:rPr lang="fr-BE" sz="450" i="1" dirty="0" err="1" smtClean="0">
                <a:solidFill>
                  <a:srgbClr val="FFFFFF"/>
                </a:solidFill>
                <a:latin typeface="Verdana"/>
              </a:rPr>
              <a:t>Consumers</a:t>
            </a:r>
            <a:r>
              <a:rPr lang="fr-BE" sz="450" i="1" dirty="0" smtClean="0">
                <a:solidFill>
                  <a:srgbClr val="FFFFFF"/>
                </a:solidFill>
                <a:latin typeface="Verdana"/>
              </a:rPr>
              <a:t>, </a:t>
            </a:r>
          </a:p>
          <a:p>
            <a:pPr defTabSz="457200">
              <a:defRPr/>
            </a:pPr>
            <a:r>
              <a:rPr lang="fr-BE" sz="450" i="1" dirty="0" err="1" smtClean="0">
                <a:solidFill>
                  <a:srgbClr val="FFFFFF"/>
                </a:solidFill>
                <a:latin typeface="Verdana"/>
              </a:rPr>
              <a:t>Health</a:t>
            </a:r>
            <a:r>
              <a:rPr lang="fr-BE" sz="450" i="1" dirty="0" smtClean="0">
                <a:solidFill>
                  <a:srgbClr val="FFFFFF"/>
                </a:solidFill>
                <a:latin typeface="Verdana"/>
              </a:rPr>
              <a:t> And Food </a:t>
            </a:r>
          </a:p>
          <a:p>
            <a:pPr defTabSz="457200">
              <a:defRPr/>
            </a:pPr>
            <a:r>
              <a:rPr lang="fr-BE" sz="450" i="1" dirty="0" err="1" smtClean="0">
                <a:solidFill>
                  <a:srgbClr val="FFFFFF"/>
                </a:solidFill>
                <a:latin typeface="Verdana"/>
              </a:rPr>
              <a:t>Executive</a:t>
            </a:r>
            <a:r>
              <a:rPr lang="fr-BE" sz="450" i="1" dirty="0" smtClean="0">
                <a:solidFill>
                  <a:srgbClr val="FFFFFF"/>
                </a:solidFill>
                <a:latin typeface="Verdana"/>
              </a:rPr>
              <a:t>  Agency</a:t>
            </a:r>
            <a:endParaRPr lang="fr-BE" sz="450" i="1" dirty="0">
              <a:solidFill>
                <a:srgbClr val="FFFFFF"/>
              </a:solidFill>
              <a:latin typeface="Verdana"/>
            </a:endParaRPr>
          </a:p>
        </p:txBody>
      </p:sp>
    </p:spTree>
    <p:extLst>
      <p:ext uri="{BB962C8B-B14F-4D97-AF65-F5344CB8AC3E}">
        <p14:creationId xmlns:p14="http://schemas.microsoft.com/office/powerpoint/2010/main" val="34823053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BD9EC47-B35E-40FD-91AE-8C1B2C414D09}" type="slidenum">
              <a:rPr lang="en-GB">
                <a:solidFill>
                  <a:srgbClr val="000000"/>
                </a:solidFill>
              </a:rPr>
              <a:pPr>
                <a:defRPr/>
              </a:pPr>
              <a:t>‹#›</a:t>
            </a:fld>
            <a:endParaRPr lang="en-GB">
              <a:solidFill>
                <a:srgbClr val="000000"/>
              </a:solidFill>
            </a:endParaRPr>
          </a:p>
        </p:txBody>
      </p:sp>
      <p:sp>
        <p:nvSpPr>
          <p:cNvPr id="7" name="Rectangle 6"/>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8" name="Picture 13" descr="logo_ce_quadri_en"/>
          <p:cNvPicPr>
            <a:picLocks noChangeAspect="1" noChangeArrowheads="1"/>
          </p:cNvPicPr>
          <p:nvPr userDrawn="1"/>
        </p:nvPicPr>
        <p:blipFill>
          <a:blip r:embed="rId2"/>
          <a:srcRect/>
          <a:stretch>
            <a:fillRect/>
          </a:stretch>
        </p:blipFill>
        <p:spPr bwMode="auto">
          <a:xfrm>
            <a:off x="3903663" y="215900"/>
            <a:ext cx="1590675" cy="1100138"/>
          </a:xfrm>
          <a:prstGeom prst="rect">
            <a:avLst/>
          </a:prstGeom>
          <a:noFill/>
          <a:ln w="9525">
            <a:noFill/>
            <a:miter lim="800000"/>
            <a:headEnd/>
            <a:tailEnd/>
          </a:ln>
        </p:spPr>
      </p:pic>
      <p:sp>
        <p:nvSpPr>
          <p:cNvPr id="9"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defRPr/>
            </a:pPr>
            <a:r>
              <a:rPr lang="fr-BE" sz="450" i="1" dirty="0" err="1" smtClean="0">
                <a:solidFill>
                  <a:srgbClr val="FFFFFF"/>
                </a:solidFill>
                <a:latin typeface="Verdana"/>
              </a:rPr>
              <a:t>Consumers</a:t>
            </a:r>
            <a:r>
              <a:rPr lang="fr-BE" sz="450" i="1" dirty="0" smtClean="0">
                <a:solidFill>
                  <a:srgbClr val="FFFFFF"/>
                </a:solidFill>
                <a:latin typeface="Verdana"/>
              </a:rPr>
              <a:t>, </a:t>
            </a:r>
          </a:p>
          <a:p>
            <a:pPr defTabSz="457200">
              <a:defRPr/>
            </a:pPr>
            <a:r>
              <a:rPr lang="fr-BE" sz="450" i="1" dirty="0" err="1" smtClean="0">
                <a:solidFill>
                  <a:srgbClr val="FFFFFF"/>
                </a:solidFill>
                <a:latin typeface="Verdana"/>
              </a:rPr>
              <a:t>Health</a:t>
            </a:r>
            <a:r>
              <a:rPr lang="fr-BE" sz="450" i="1" dirty="0" smtClean="0">
                <a:solidFill>
                  <a:srgbClr val="FFFFFF"/>
                </a:solidFill>
                <a:latin typeface="Verdana"/>
              </a:rPr>
              <a:t> And Food </a:t>
            </a:r>
          </a:p>
          <a:p>
            <a:pPr defTabSz="457200">
              <a:defRPr/>
            </a:pPr>
            <a:r>
              <a:rPr lang="fr-BE" sz="450" i="1" dirty="0" err="1" smtClean="0">
                <a:solidFill>
                  <a:srgbClr val="FFFFFF"/>
                </a:solidFill>
                <a:latin typeface="Verdana"/>
              </a:rPr>
              <a:t>Executive</a:t>
            </a:r>
            <a:r>
              <a:rPr lang="fr-BE" sz="450" i="1" dirty="0" smtClean="0">
                <a:solidFill>
                  <a:srgbClr val="FFFFFF"/>
                </a:solidFill>
                <a:latin typeface="Verdana"/>
              </a:rPr>
              <a:t>  Agency</a:t>
            </a:r>
            <a:endParaRPr lang="fr-BE" sz="450" i="1" dirty="0">
              <a:solidFill>
                <a:srgbClr val="FFFFFF"/>
              </a:solidFill>
              <a:latin typeface="Verdana"/>
            </a:endParaRPr>
          </a:p>
        </p:txBody>
      </p:sp>
    </p:spTree>
    <p:extLst>
      <p:ext uri="{BB962C8B-B14F-4D97-AF65-F5344CB8AC3E}">
        <p14:creationId xmlns:p14="http://schemas.microsoft.com/office/powerpoint/2010/main" val="2575063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A744D1E-E0E5-495C-83A5-AEAFF5AACD9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81005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6BE249E-4640-44D7-A4DF-24E089207DD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37045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BC08B0BB-0545-4B80-8A0B-FFA9B84B3E9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10695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E4A69634-AA82-44A8-8942-0FD81E426DC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9281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FB4D22B-A243-4C97-9A74-5006FF331531}" type="slidenum">
              <a:rPr lang="en-GB" altLang="en-US"/>
              <a:pPr/>
              <a:t>‹#›</a:t>
            </a:fld>
            <a:endParaRPr lang="en-GB" altLang="en-US"/>
          </a:p>
        </p:txBody>
      </p:sp>
    </p:spTree>
    <p:extLst>
      <p:ext uri="{BB962C8B-B14F-4D97-AF65-F5344CB8AC3E}">
        <p14:creationId xmlns:p14="http://schemas.microsoft.com/office/powerpoint/2010/main" val="3658099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2236B76-ED93-4C8D-91EF-8B8B968A6EE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00524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327D68A-ACE6-41E4-9FD4-77C420E8640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4787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3FA8D53-3CBC-44BC-A2EB-E0806E5440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10179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F8DE88F-CC5E-4590-B0C7-21CE49A5798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34033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13" descr="logo_ce_quadri_en"/>
          <p:cNvPicPr>
            <a:picLocks noChangeAspect="1" noChangeArrowheads="1"/>
          </p:cNvPicPr>
          <p:nvPr userDrawn="1"/>
        </p:nvPicPr>
        <p:blipFill>
          <a:blip r:embed="rId2"/>
          <a:srcRect/>
          <a:stretch>
            <a:fillRect/>
          </a:stretch>
        </p:blipFill>
        <p:spPr bwMode="auto">
          <a:xfrm>
            <a:off x="3903663" y="215900"/>
            <a:ext cx="1590675" cy="1100138"/>
          </a:xfrm>
          <a:prstGeom prst="rect">
            <a:avLst/>
          </a:prstGeom>
          <a:noFill/>
          <a:ln w="9525">
            <a:noFill/>
            <a:miter lim="800000"/>
            <a:headEnd/>
            <a:tailEnd/>
          </a:ln>
        </p:spPr>
      </p:pic>
      <p:sp>
        <p:nvSpPr>
          <p:cNvPr id="2" name="Title 1"/>
          <p:cNvSpPr>
            <a:spLocks noGrp="1"/>
          </p:cNvSpPr>
          <p:nvPr>
            <p:ph type="title"/>
          </p:nvPr>
        </p:nvSpPr>
        <p:spPr>
          <a:xfrm>
            <a:off x="395536" y="1351527"/>
            <a:ext cx="8229600" cy="936625"/>
          </a:xfrm>
        </p:spPr>
        <p:txBody>
          <a:bodyPr/>
          <a:lstStyle>
            <a:lvl1pPr>
              <a:defRPr sz="2400" baseline="0"/>
            </a:lvl1pPr>
          </a:lstStyle>
          <a:p>
            <a:r>
              <a:rPr lang="en-US" dirty="0" err="1" smtClean="0"/>
              <a:t>Click to edit Master title style</a:t>
            </a:r>
            <a:endParaRPr lang="en-GB" dirty="0"/>
          </a:p>
        </p:txBody>
      </p:sp>
      <p:sp>
        <p:nvSpPr>
          <p:cNvPr id="10" name="Content Placeholder 2"/>
          <p:cNvSpPr>
            <a:spLocks noGrp="1"/>
          </p:cNvSpPr>
          <p:nvPr>
            <p:ph idx="1"/>
          </p:nvPr>
        </p:nvSpPr>
        <p:spPr>
          <a:xfrm>
            <a:off x="457200" y="2348880"/>
            <a:ext cx="8229600" cy="3849812"/>
          </a:xfrm>
        </p:spPr>
        <p:txBody>
          <a:bodyPr/>
          <a:lstStyle>
            <a:lvl1pPr marL="0" indent="0">
              <a:buClr>
                <a:srgbClr val="0F5494"/>
              </a:buClr>
              <a:buFont typeface="Arial" pitchFamily="34" charset="0"/>
              <a:buNone/>
              <a:defRPr sz="2400" b="0" i="0" baseline="0"/>
            </a:lvl1pPr>
            <a:lvl2pPr>
              <a:buClr>
                <a:srgbClr val="0F5494"/>
              </a:buClr>
              <a:defRPr sz="2400"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4"/>
          <p:cNvSpPr>
            <a:spLocks noGrp="1" noChangeArrowheads="1"/>
          </p:cNvSpPr>
          <p:nvPr>
            <p:ph type="dt" sz="half" idx="10"/>
          </p:nvPr>
        </p:nvSpPr>
        <p:spPr/>
        <p:txBody>
          <a:bodyPr/>
          <a:lstStyle>
            <a:lvl1pPr>
              <a:defRPr/>
            </a:lvl1pPr>
          </a:lstStyle>
          <a:p>
            <a:pPr>
              <a:defRPr/>
            </a:pPr>
            <a:r>
              <a:rPr lang="fr-BE">
                <a:solidFill>
                  <a:srgbClr val="000000"/>
                </a:solidFill>
              </a:rPr>
              <a:t>29 </a:t>
            </a:r>
            <a:r>
              <a:rPr lang="fr-BE" err="1">
                <a:solidFill>
                  <a:srgbClr val="000000"/>
                </a:solidFill>
              </a:rPr>
              <a:t>January</a:t>
            </a:r>
            <a:r>
              <a:rPr lang="fr-BE">
                <a:solidFill>
                  <a:srgbClr val="000000"/>
                </a:solidFill>
              </a:rPr>
              <a:t> 2014</a:t>
            </a:r>
            <a:endParaRPr lang="en-GB">
              <a:solidFill>
                <a:srgbClr val="000000"/>
              </a:solidFill>
            </a:endParaRPr>
          </a:p>
        </p:txBody>
      </p:sp>
      <p:sp>
        <p:nvSpPr>
          <p:cNvPr id="8" name="Rectangle 6"/>
          <p:cNvSpPr>
            <a:spLocks noGrp="1" noChangeArrowheads="1"/>
          </p:cNvSpPr>
          <p:nvPr>
            <p:ph type="sldNum" sz="quarter" idx="11"/>
          </p:nvPr>
        </p:nvSpPr>
        <p:spPr/>
        <p:txBody>
          <a:bodyPr/>
          <a:lstStyle>
            <a:lvl1pPr>
              <a:defRPr/>
            </a:lvl1pPr>
          </a:lstStyle>
          <a:p>
            <a:pPr>
              <a:defRPr/>
            </a:pPr>
            <a:r>
              <a:rPr lang="fr-BE">
                <a:solidFill>
                  <a:srgbClr val="000000"/>
                </a:solidFill>
              </a:rPr>
              <a:t>2</a:t>
            </a:r>
            <a:endParaRPr lang="en-GB">
              <a:solidFill>
                <a:srgbClr val="000000"/>
              </a:solidFill>
            </a:endParaRPr>
          </a:p>
        </p:txBody>
      </p:sp>
      <p:sp>
        <p:nvSpPr>
          <p:cNvPr id="9" name="Rectangle 6"/>
          <p:cNvSpPr>
            <a:spLocks noChangeArrowheads="1"/>
          </p:cNvSpPr>
          <p:nvPr userDrawn="1"/>
        </p:nvSpPr>
        <p:spPr bwMode="auto">
          <a:xfrm>
            <a:off x="4230000" y="6404400"/>
            <a:ext cx="684212" cy="482601"/>
          </a:xfrm>
          <a:prstGeom prst="rect">
            <a:avLst/>
          </a:prstGeom>
          <a:solidFill>
            <a:srgbClr val="AFC651"/>
          </a:solidFill>
          <a:ln w="9525" algn="ctr">
            <a:noFill/>
            <a:miter lim="800000"/>
            <a:headEnd/>
            <a:tailEnd/>
          </a:ln>
          <a:effectLst/>
        </p:spPr>
        <p:txBody>
          <a:bodyPr lIns="36000"/>
          <a:lstStyle/>
          <a:p>
            <a:pPr defTabSz="457200">
              <a:defRPr/>
            </a:pPr>
            <a:r>
              <a:rPr lang="fr-BE" sz="400" i="1" dirty="0" err="1" smtClean="0">
                <a:solidFill>
                  <a:srgbClr val="FFFFFF"/>
                </a:solidFill>
                <a:latin typeface="Verdana"/>
              </a:rPr>
              <a:t>Consumers</a:t>
            </a:r>
            <a:r>
              <a:rPr lang="fr-BE" sz="400" i="1" dirty="0" smtClean="0">
                <a:solidFill>
                  <a:srgbClr val="FFFFFF"/>
                </a:solidFill>
                <a:latin typeface="Verdana"/>
              </a:rPr>
              <a:t>, </a:t>
            </a:r>
            <a:r>
              <a:rPr lang="fr-BE" sz="400" i="1" dirty="0" err="1" smtClean="0">
                <a:solidFill>
                  <a:srgbClr val="FFFFFF"/>
                </a:solidFill>
                <a:latin typeface="Verdana"/>
              </a:rPr>
              <a:t>Health</a:t>
            </a:r>
            <a:r>
              <a:rPr lang="fr-BE" sz="400" i="1" dirty="0" smtClean="0">
                <a:solidFill>
                  <a:srgbClr val="FFFFFF"/>
                </a:solidFill>
                <a:latin typeface="Verdana"/>
              </a:rPr>
              <a:t>, Agriculture  and Food </a:t>
            </a:r>
          </a:p>
          <a:p>
            <a:pPr defTabSz="457200">
              <a:defRPr/>
            </a:pPr>
            <a:r>
              <a:rPr lang="fr-BE" sz="400" i="1" dirty="0" err="1" smtClean="0">
                <a:solidFill>
                  <a:srgbClr val="FFFFFF"/>
                </a:solidFill>
                <a:latin typeface="Verdana"/>
              </a:rPr>
              <a:t>Executive</a:t>
            </a:r>
            <a:r>
              <a:rPr lang="fr-BE" sz="400" i="1" dirty="0" smtClean="0">
                <a:solidFill>
                  <a:srgbClr val="FFFFFF"/>
                </a:solidFill>
                <a:latin typeface="Verdana"/>
              </a:rPr>
              <a:t>  Agency</a:t>
            </a:r>
            <a:endParaRPr lang="fr-BE" sz="400" i="1" dirty="0">
              <a:solidFill>
                <a:srgbClr val="FFFFFF"/>
              </a:solidFill>
              <a:latin typeface="Verdana"/>
            </a:endParaRPr>
          </a:p>
        </p:txBody>
      </p:sp>
    </p:spTree>
    <p:extLst>
      <p:ext uri="{BB962C8B-B14F-4D97-AF65-F5344CB8AC3E}">
        <p14:creationId xmlns:p14="http://schemas.microsoft.com/office/powerpoint/2010/main" val="18742305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A615D8B-8F14-485C-A422-220239E46F5E}" type="slidenum">
              <a:rPr lang="en-GB" altLang="en-US"/>
              <a:pPr/>
              <a:t>‹#›</a:t>
            </a:fld>
            <a:endParaRPr lang="en-GB" altLang="en-US"/>
          </a:p>
        </p:txBody>
      </p:sp>
    </p:spTree>
    <p:extLst>
      <p:ext uri="{BB962C8B-B14F-4D97-AF65-F5344CB8AC3E}">
        <p14:creationId xmlns:p14="http://schemas.microsoft.com/office/powerpoint/2010/main" val="180831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EB96AA9-12E9-4A06-883B-E078F0A3F8EE}" type="slidenum">
              <a:rPr lang="en-GB" altLang="en-US"/>
              <a:pPr/>
              <a:t>‹#›</a:t>
            </a:fld>
            <a:endParaRPr lang="en-GB" altLang="en-US"/>
          </a:p>
        </p:txBody>
      </p:sp>
    </p:spTree>
    <p:extLst>
      <p:ext uri="{BB962C8B-B14F-4D97-AF65-F5344CB8AC3E}">
        <p14:creationId xmlns:p14="http://schemas.microsoft.com/office/powerpoint/2010/main" val="172535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975BB140-761A-4049-8533-96F4867F2606}" type="slidenum">
              <a:rPr lang="en-GB" altLang="en-US"/>
              <a:pPr/>
              <a:t>‹#›</a:t>
            </a:fld>
            <a:endParaRPr lang="en-GB" altLang="en-US"/>
          </a:p>
        </p:txBody>
      </p:sp>
    </p:spTree>
    <p:extLst>
      <p:ext uri="{BB962C8B-B14F-4D97-AF65-F5344CB8AC3E}">
        <p14:creationId xmlns:p14="http://schemas.microsoft.com/office/powerpoint/2010/main" val="109400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528E90AB-C431-4F32-81E9-C245F31222E3}" type="slidenum">
              <a:rPr lang="en-GB" altLang="en-US"/>
              <a:pPr/>
              <a:t>‹#›</a:t>
            </a:fld>
            <a:endParaRPr lang="en-GB" altLang="en-US"/>
          </a:p>
        </p:txBody>
      </p:sp>
    </p:spTree>
    <p:extLst>
      <p:ext uri="{BB962C8B-B14F-4D97-AF65-F5344CB8AC3E}">
        <p14:creationId xmlns:p14="http://schemas.microsoft.com/office/powerpoint/2010/main" val="178409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54F6B93F-74D2-47F1-BD2D-621F7E6E3929}" type="slidenum">
              <a:rPr lang="en-GB" altLang="en-US"/>
              <a:pPr/>
              <a:t>‹#›</a:t>
            </a:fld>
            <a:endParaRPr lang="en-GB" altLang="en-US"/>
          </a:p>
        </p:txBody>
      </p:sp>
    </p:spTree>
    <p:extLst>
      <p:ext uri="{BB962C8B-B14F-4D97-AF65-F5344CB8AC3E}">
        <p14:creationId xmlns:p14="http://schemas.microsoft.com/office/powerpoint/2010/main" val="114753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D17A1EE5-4E9D-4F94-A586-F35415F576CD}" type="slidenum">
              <a:rPr lang="en-GB" altLang="en-US"/>
              <a:pPr/>
              <a:t>‹#›</a:t>
            </a:fld>
            <a:endParaRPr lang="en-GB" altLang="en-US"/>
          </a:p>
        </p:txBody>
      </p:sp>
    </p:spTree>
    <p:extLst>
      <p:ext uri="{BB962C8B-B14F-4D97-AF65-F5344CB8AC3E}">
        <p14:creationId xmlns:p14="http://schemas.microsoft.com/office/powerpoint/2010/main" val="117895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7E10757-7EA7-47FD-8674-B79C23059B30}" type="slidenum">
              <a:rPr lang="en-GB" altLang="en-US"/>
              <a:pPr/>
              <a:t>‹#›</a:t>
            </a:fld>
            <a:endParaRPr lang="en-GB" altLang="en-US"/>
          </a:p>
        </p:txBody>
      </p:sp>
    </p:spTree>
    <p:extLst>
      <p:ext uri="{BB962C8B-B14F-4D97-AF65-F5344CB8AC3E}">
        <p14:creationId xmlns:p14="http://schemas.microsoft.com/office/powerpoint/2010/main" val="72150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08860FCB-23EF-4E9A-A332-80A61B1CE399}"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j-lt"/>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8BAE1C3D-F55A-4FDD-B7E1-B7C8C9B3DCD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678479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ec.europa.eu/info/funding-tenders/opportunities/portal/screen/hom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ec.europa.eu/chafea/health/funding/calls-for-tenders/index_en.htm" TargetMode="External"/><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ec.europa.eu/chafea/health/funding/calls-for-tenders/index_en.htm" TargetMode="External"/><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hyperlink" Target="https://europa.eu/european-union/about-eu/symbols/flag_e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health/funding/adoption_workplan_2019_en"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webgate.ec.europa.eu/chafea_pdb/health/advanced-search/?search=1&amp;condPortfolio=in&amp;jsfields2=112,113,111" TargetMode="External"/><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hyperlink" Target="https://webgate.ec.europa.eu/chafea_pdb/health/"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mailto:CHAFEA-HP-TENDERS@ec.europa.eu" TargetMode="External"/><Relationship Id="rId2" Type="http://schemas.openxmlformats.org/officeDocument/2006/relationships/hyperlink" Target="mailto:CHAFEA-HP-CALLS@ec.europa.eu" TargetMode="External"/><Relationship Id="rId1" Type="http://schemas.openxmlformats.org/officeDocument/2006/relationships/slideLayout" Target="../slideLayouts/slideLayout14.xml"/><Relationship Id="rId6" Type="http://schemas.openxmlformats.org/officeDocument/2006/relationships/hyperlink" Target="https://etendering.ted.europa.eu/general/page.html?name=home" TargetMode="External"/><Relationship Id="rId5" Type="http://schemas.openxmlformats.org/officeDocument/2006/relationships/hyperlink" Target="https://ec.europa.eu/info/funding-tenders/opportunities/portal/screen/programmes/3hp" TargetMode="External"/><Relationship Id="rId4" Type="http://schemas.openxmlformats.org/officeDocument/2006/relationships/hyperlink" Target="https://webgate.ec.europa.eu/chafea_pdb/health/projects/847130/outputs"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ec.europa.eu/chafea/health/national-focal-points/index_en.htm" TargetMode="Externa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hyperlink" Target="http://eur-lex.europa.eu/legal-content/EN/TXT/;jsessionid=5Qj3TvyCyBqbhfLZzzBttjDGh3gyXkQWYrjhrt36mChMJJlp02XX!2060916514?uri=uriserv:OJ.L_.2014.086.01.0001.01.ENG"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396552" y="1061129"/>
            <a:ext cx="9937103" cy="2089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0" algn="l" rtl="0" eaLnBrk="0" fontAlgn="base" hangingPunct="0">
              <a:spcBef>
                <a:spcPct val="0"/>
              </a:spcBef>
              <a:spcAft>
                <a:spcPct val="0"/>
              </a:spcAft>
              <a:defRPr sz="4800" b="1">
                <a:solidFill>
                  <a:srgbClr val="FFD62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US" altLang="en-US" sz="3500" kern="0" dirty="0" smtClean="0">
                <a:latin typeface="Verdana"/>
              </a:rPr>
              <a:t>3rd Health </a:t>
            </a:r>
            <a:r>
              <a:rPr lang="en-GB" altLang="en-US" sz="3500" kern="0" dirty="0" smtClean="0">
                <a:latin typeface="Verdana"/>
              </a:rPr>
              <a:t>Programme</a:t>
            </a:r>
            <a:r>
              <a:rPr lang="en-US" altLang="en-US" sz="3500" kern="0" dirty="0" smtClean="0">
                <a:latin typeface="Verdana"/>
              </a:rPr>
              <a:t> 2014-2020</a:t>
            </a:r>
            <a:br>
              <a:rPr lang="en-US" altLang="en-US" sz="3500" kern="0" dirty="0" smtClean="0">
                <a:latin typeface="Verdana"/>
              </a:rPr>
            </a:br>
            <a:endParaRPr lang="en-US" sz="3500" kern="0" dirty="0" smtClean="0">
              <a:latin typeface="Verdana"/>
            </a:endParaRPr>
          </a:p>
        </p:txBody>
      </p:sp>
      <p:sp>
        <p:nvSpPr>
          <p:cNvPr id="11" name="Content Placeholder 2"/>
          <p:cNvSpPr txBox="1">
            <a:spLocks/>
          </p:cNvSpPr>
          <p:nvPr/>
        </p:nvSpPr>
        <p:spPr bwMode="auto">
          <a:xfrm>
            <a:off x="355278" y="2528900"/>
            <a:ext cx="8352159"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0" algn="l" rtl="0" eaLnBrk="0" fontAlgn="base" hangingPunct="0">
              <a:spcBef>
                <a:spcPct val="20000"/>
              </a:spcBef>
              <a:spcAft>
                <a:spcPct val="0"/>
              </a:spcAft>
              <a:buClr>
                <a:schemeClr val="bg1"/>
              </a:buClr>
              <a:buNone/>
              <a:defRPr sz="3000" b="1" i="0">
                <a:solidFill>
                  <a:schemeClr val="bg1"/>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228600" indent="-228600" algn="l" rtl="0" eaLnBrk="0" fontAlgn="base" hangingPunct="0">
              <a:spcBef>
                <a:spcPct val="20000"/>
              </a:spcBef>
              <a:spcAft>
                <a:spcPct val="0"/>
              </a:spcAft>
              <a:defRPr sz="3000" b="1">
                <a:solidFill>
                  <a:schemeClr val="bg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0" algn="ctr">
              <a:buClr>
                <a:srgbClr val="FFFFFF"/>
              </a:buClr>
            </a:pPr>
            <a:r>
              <a:rPr lang="en-GB" altLang="en-US" sz="3200" kern="0" dirty="0"/>
              <a:t>Participating in the </a:t>
            </a:r>
            <a:endParaRPr lang="en-GB" altLang="en-US" sz="3200" kern="0" dirty="0" smtClean="0"/>
          </a:p>
          <a:p>
            <a:pPr lvl="0" algn="ctr">
              <a:buClr>
                <a:srgbClr val="FFFFFF"/>
              </a:buClr>
            </a:pPr>
            <a:r>
              <a:rPr lang="en-GB" altLang="en-US" sz="3200" kern="0" dirty="0" smtClean="0"/>
              <a:t>Annual Work Programme 2019</a:t>
            </a:r>
            <a:endParaRPr kumimoji="0" lang="en-GB" sz="3200" b="1" i="0" u="none" strike="noStrike" kern="0" cap="none" spc="0" normalizeH="0" baseline="0" noProof="0" dirty="0" smtClean="0">
              <a:ln>
                <a:noFill/>
              </a:ln>
              <a:solidFill>
                <a:srgbClr val="FFFFFF"/>
              </a:solidFill>
              <a:effectLst/>
              <a:uLnTx/>
              <a:uFillTx/>
              <a:latin typeface="Verdana"/>
            </a:endParaRPr>
          </a:p>
          <a:p>
            <a:pPr lvl="0" algn="ctr">
              <a:buClr>
                <a:srgbClr val="FFFFFF"/>
              </a:buClr>
            </a:pPr>
            <a:endParaRPr kumimoji="0" lang="en-GB" sz="1600" b="1" i="0" u="none" strike="noStrike" kern="0" cap="none" spc="0" normalizeH="0" baseline="0" noProof="0" dirty="0" smtClean="0">
              <a:ln>
                <a:noFill/>
              </a:ln>
              <a:solidFill>
                <a:srgbClr val="FFFFFF"/>
              </a:solidFill>
              <a:effectLst/>
              <a:uLnTx/>
              <a:uFillTx/>
              <a:latin typeface="Verdana"/>
            </a:endParaRPr>
          </a:p>
          <a:p>
            <a:pPr lvl="0" algn="ctr">
              <a:buClr>
                <a:srgbClr val="FFFFFF"/>
              </a:buClr>
            </a:pPr>
            <a:r>
              <a:rPr kumimoji="0" lang="en-GB" sz="1600" b="1" i="0" u="none" strike="noStrike" kern="0" cap="none" spc="0" normalizeH="0" baseline="0" noProof="0" dirty="0" smtClean="0">
                <a:ln>
                  <a:noFill/>
                </a:ln>
                <a:solidFill>
                  <a:srgbClr val="FFFFFF"/>
                </a:solidFill>
                <a:effectLst/>
                <a:uLnTx/>
                <a:uFillTx/>
                <a:latin typeface="Verdana"/>
              </a:rPr>
              <a:t>Luxembourg, </a:t>
            </a:r>
            <a:r>
              <a:rPr lang="en-GB" sz="1600" kern="0" noProof="0" dirty="0" smtClean="0">
                <a:solidFill>
                  <a:srgbClr val="FFFFFF"/>
                </a:solidFill>
                <a:latin typeface="Verdana"/>
              </a:rPr>
              <a:t>08 May 2019</a:t>
            </a:r>
            <a:endParaRPr kumimoji="0" lang="en-GB" sz="1600" b="1" i="0" u="none" strike="noStrike" kern="0" cap="none" spc="0" normalizeH="0" baseline="0" noProof="0" dirty="0" smtClean="0">
              <a:ln>
                <a:noFill/>
              </a:ln>
              <a:solidFill>
                <a:srgbClr val="FFFFFF"/>
              </a:solidFill>
              <a:effectLst/>
              <a:uLnTx/>
              <a:uFillTx/>
              <a:latin typeface="Verdana"/>
            </a:endParaRPr>
          </a:p>
        </p:txBody>
      </p:sp>
      <p:sp>
        <p:nvSpPr>
          <p:cNvPr id="7" name="TextBox 6"/>
          <p:cNvSpPr txBox="1"/>
          <p:nvPr/>
        </p:nvSpPr>
        <p:spPr>
          <a:xfrm>
            <a:off x="361295" y="4797152"/>
            <a:ext cx="8386400" cy="1184940"/>
          </a:xfrm>
          <a:prstGeom prst="rect">
            <a:avLst/>
          </a:prstGeom>
          <a:noFill/>
        </p:spPr>
        <p:txBody>
          <a:bodyPr wrap="square" rtlCol="0">
            <a:spAutoFit/>
          </a:bodyPr>
          <a:lstStyle/>
          <a:p>
            <a:r>
              <a:rPr lang="fr-BE" sz="1050" dirty="0" smtClean="0">
                <a:solidFill>
                  <a:schemeClr val="bg1"/>
                </a:solidFill>
                <a:latin typeface="Calibri" panose="020F0502020204030204" pitchFamily="34" charset="0"/>
              </a:rPr>
              <a:t>Dirk Meusel, </a:t>
            </a:r>
            <a:r>
              <a:rPr lang="fr-BE" sz="800" i="1" dirty="0" err="1" smtClean="0">
                <a:solidFill>
                  <a:schemeClr val="bg1"/>
                </a:solidFill>
                <a:latin typeface="Calibri" panose="020F0502020204030204" pitchFamily="34" charset="0"/>
              </a:rPr>
              <a:t>DrPH</a:t>
            </a:r>
            <a:endParaRPr lang="fr-BE" sz="800" i="1" dirty="0" smtClean="0">
              <a:solidFill>
                <a:schemeClr val="bg1"/>
              </a:solidFill>
              <a:latin typeface="Calibri" panose="020F0502020204030204" pitchFamily="34" charset="0"/>
            </a:endParaRPr>
          </a:p>
          <a:p>
            <a:r>
              <a:rPr lang="fr-BE" sz="800" i="1" dirty="0">
                <a:solidFill>
                  <a:schemeClr val="bg1"/>
                </a:solidFill>
                <a:latin typeface="Calibri" panose="020F0502020204030204" pitchFamily="34" charset="0"/>
              </a:rPr>
              <a:t>Call </a:t>
            </a:r>
            <a:r>
              <a:rPr lang="fr-BE" sz="800" i="1" dirty="0" err="1" smtClean="0">
                <a:solidFill>
                  <a:schemeClr val="bg1"/>
                </a:solidFill>
                <a:latin typeface="Calibri" panose="020F0502020204030204" pitchFamily="34" charset="0"/>
              </a:rPr>
              <a:t>Coordinator</a:t>
            </a:r>
            <a:endParaRPr lang="fr-BE" sz="800" i="1" dirty="0">
              <a:solidFill>
                <a:schemeClr val="bg1"/>
              </a:solidFill>
              <a:latin typeface="Calibri" panose="020F0502020204030204" pitchFamily="34" charset="0"/>
            </a:endParaRPr>
          </a:p>
          <a:p>
            <a:endParaRPr lang="fr-BE" sz="1050" i="1" dirty="0" smtClean="0">
              <a:solidFill>
                <a:schemeClr val="bg1"/>
              </a:solidFill>
              <a:latin typeface="Calibri" panose="020F0502020204030204" pitchFamily="34" charset="0"/>
            </a:endParaRPr>
          </a:p>
          <a:p>
            <a:r>
              <a:rPr lang="fr-BE" sz="1050" dirty="0" err="1" smtClean="0">
                <a:solidFill>
                  <a:schemeClr val="bg1"/>
                </a:solidFill>
                <a:latin typeface="Calibri" panose="020F0502020204030204" pitchFamily="34" charset="0"/>
              </a:rPr>
              <a:t>European</a:t>
            </a:r>
            <a:r>
              <a:rPr lang="fr-BE" sz="1050" dirty="0" smtClean="0">
                <a:solidFill>
                  <a:schemeClr val="bg1"/>
                </a:solidFill>
                <a:latin typeface="Calibri" panose="020F0502020204030204" pitchFamily="34" charset="0"/>
              </a:rPr>
              <a:t> Commission</a:t>
            </a:r>
          </a:p>
          <a:p>
            <a:r>
              <a:rPr lang="fr-BE" sz="1050" dirty="0" err="1" smtClean="0">
                <a:solidFill>
                  <a:schemeClr val="bg1"/>
                </a:solidFill>
                <a:latin typeface="Calibri" panose="020F0502020204030204" pitchFamily="34" charset="0"/>
              </a:rPr>
              <a:t>Consumers</a:t>
            </a:r>
            <a:r>
              <a:rPr lang="fr-BE" sz="1050" dirty="0" smtClean="0">
                <a:solidFill>
                  <a:schemeClr val="bg1"/>
                </a:solidFill>
                <a:latin typeface="Calibri" panose="020F0502020204030204" pitchFamily="34" charset="0"/>
              </a:rPr>
              <a:t>, </a:t>
            </a:r>
            <a:r>
              <a:rPr lang="fr-BE" sz="1050" dirty="0" err="1" smtClean="0">
                <a:solidFill>
                  <a:schemeClr val="bg1"/>
                </a:solidFill>
                <a:latin typeface="Calibri" panose="020F0502020204030204" pitchFamily="34" charset="0"/>
              </a:rPr>
              <a:t>Health</a:t>
            </a:r>
            <a:r>
              <a:rPr lang="fr-BE" sz="1050" dirty="0" smtClean="0">
                <a:solidFill>
                  <a:schemeClr val="bg1"/>
                </a:solidFill>
                <a:latin typeface="Calibri" panose="020F0502020204030204" pitchFamily="34" charset="0"/>
              </a:rPr>
              <a:t>, </a:t>
            </a:r>
            <a:r>
              <a:rPr lang="fr-BE" sz="1050" dirty="0" err="1" smtClean="0">
                <a:solidFill>
                  <a:schemeClr val="bg1"/>
                </a:solidFill>
                <a:latin typeface="Calibri" panose="020F0502020204030204" pitchFamily="34" charset="0"/>
              </a:rPr>
              <a:t>Agricuture</a:t>
            </a:r>
            <a:r>
              <a:rPr lang="fr-BE" sz="1050" dirty="0" smtClean="0">
                <a:solidFill>
                  <a:schemeClr val="bg1"/>
                </a:solidFill>
                <a:latin typeface="Calibri" panose="020F0502020204030204" pitchFamily="34" charset="0"/>
              </a:rPr>
              <a:t> and Food </a:t>
            </a:r>
            <a:r>
              <a:rPr lang="fr-BE" sz="1050" dirty="0" err="1" smtClean="0">
                <a:solidFill>
                  <a:schemeClr val="bg1"/>
                </a:solidFill>
                <a:latin typeface="Calibri" panose="020F0502020204030204" pitchFamily="34" charset="0"/>
              </a:rPr>
              <a:t>Executive</a:t>
            </a:r>
            <a:r>
              <a:rPr lang="fr-BE" sz="1050" dirty="0" smtClean="0">
                <a:solidFill>
                  <a:schemeClr val="bg1"/>
                </a:solidFill>
                <a:latin typeface="Calibri" panose="020F0502020204030204" pitchFamily="34" charset="0"/>
              </a:rPr>
              <a:t> Agency (</a:t>
            </a:r>
            <a:r>
              <a:rPr lang="fr-BE" sz="1050" dirty="0" err="1" smtClean="0">
                <a:solidFill>
                  <a:schemeClr val="bg1"/>
                </a:solidFill>
                <a:latin typeface="Calibri" panose="020F0502020204030204" pitchFamily="34" charset="0"/>
              </a:rPr>
              <a:t>Chafea</a:t>
            </a:r>
            <a:r>
              <a:rPr lang="fr-BE" sz="1050" dirty="0" smtClean="0">
                <a:solidFill>
                  <a:schemeClr val="bg1"/>
                </a:solidFill>
                <a:latin typeface="Calibri" panose="020F0502020204030204" pitchFamily="34" charset="0"/>
              </a:rPr>
              <a:t>)</a:t>
            </a:r>
          </a:p>
          <a:p>
            <a:r>
              <a:rPr lang="fr-BE" sz="1050" dirty="0" err="1">
                <a:solidFill>
                  <a:schemeClr val="bg1"/>
                </a:solidFill>
                <a:latin typeface="Calibri" panose="020F0502020204030204" pitchFamily="34" charset="0"/>
              </a:rPr>
              <a:t>Health</a:t>
            </a:r>
            <a:r>
              <a:rPr lang="fr-BE" sz="1050" dirty="0">
                <a:solidFill>
                  <a:schemeClr val="bg1"/>
                </a:solidFill>
                <a:latin typeface="Calibri" panose="020F0502020204030204" pitchFamily="34" charset="0"/>
              </a:rPr>
              <a:t> and Food </a:t>
            </a:r>
            <a:r>
              <a:rPr lang="fr-BE" sz="1050" dirty="0" err="1">
                <a:solidFill>
                  <a:schemeClr val="bg1"/>
                </a:solidFill>
                <a:latin typeface="Calibri" panose="020F0502020204030204" pitchFamily="34" charset="0"/>
              </a:rPr>
              <a:t>Safety</a:t>
            </a:r>
            <a:r>
              <a:rPr lang="fr-BE" sz="1050" dirty="0">
                <a:solidFill>
                  <a:schemeClr val="bg1"/>
                </a:solidFill>
                <a:latin typeface="Calibri" panose="020F0502020204030204" pitchFamily="34" charset="0"/>
              </a:rPr>
              <a:t> Unit</a:t>
            </a:r>
          </a:p>
          <a:p>
            <a:endParaRPr lang="en-GB" sz="10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39365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can participate? </a:t>
            </a:r>
            <a:br>
              <a:rPr lang="en-GB" dirty="0"/>
            </a:br>
            <a:r>
              <a:rPr lang="en-GB" dirty="0"/>
              <a:t>- </a:t>
            </a:r>
            <a:r>
              <a:rPr lang="en-GB" dirty="0" smtClean="0"/>
              <a:t>Operating grants</a:t>
            </a:r>
            <a:endParaRPr lang="en-GB" dirty="0"/>
          </a:p>
        </p:txBody>
      </p:sp>
      <p:sp>
        <p:nvSpPr>
          <p:cNvPr id="3" name="Content Placeholder 2"/>
          <p:cNvSpPr>
            <a:spLocks noGrp="1"/>
          </p:cNvSpPr>
          <p:nvPr>
            <p:ph idx="1"/>
          </p:nvPr>
        </p:nvSpPr>
        <p:spPr>
          <a:xfrm>
            <a:off x="457200" y="2348880"/>
            <a:ext cx="8229600" cy="4320480"/>
          </a:xfrm>
        </p:spPr>
        <p:txBody>
          <a:bodyPr>
            <a:normAutofit/>
          </a:bodyPr>
          <a:lstStyle/>
          <a:p>
            <a:r>
              <a:rPr lang="en-GB" dirty="0" smtClean="0"/>
              <a:t>Non-governmental </a:t>
            </a:r>
            <a:r>
              <a:rPr lang="en-GB" dirty="0"/>
              <a:t>bodies holding a Framework Partnership </a:t>
            </a:r>
            <a:r>
              <a:rPr lang="en-GB" dirty="0" smtClean="0"/>
              <a:t>Agreement (FPA) </a:t>
            </a:r>
            <a:r>
              <a:rPr lang="en-GB" dirty="0"/>
              <a:t>for the period 2018-2021. </a:t>
            </a:r>
            <a:endParaRPr lang="en-GB" dirty="0" smtClean="0"/>
          </a:p>
          <a:p>
            <a:endParaRPr lang="en-GB" dirty="0"/>
          </a:p>
          <a:p>
            <a:r>
              <a:rPr lang="en-GB" dirty="0"/>
              <a:t>FPA recipients being eligible for a specific grant agreement (SGA) (‘operating grant’) will be invited to submit an application for an SGA to cover their operating costs for 2020. This will include the annual work programme and the budget. 	</a:t>
            </a:r>
          </a:p>
        </p:txBody>
      </p:sp>
    </p:spTree>
    <p:extLst>
      <p:ext uri="{BB962C8B-B14F-4D97-AF65-F5344CB8AC3E}">
        <p14:creationId xmlns:p14="http://schemas.microsoft.com/office/powerpoint/2010/main" val="3780819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Who</a:t>
            </a:r>
            <a:r>
              <a:rPr lang="fr-BE" dirty="0" smtClean="0"/>
              <a:t> </a:t>
            </a:r>
            <a:r>
              <a:rPr lang="fr-BE" dirty="0" err="1" smtClean="0"/>
              <a:t>can</a:t>
            </a:r>
            <a:r>
              <a:rPr lang="fr-BE" dirty="0" smtClean="0"/>
              <a:t> </a:t>
            </a:r>
            <a:r>
              <a:rPr lang="fr-BE" dirty="0" err="1" smtClean="0"/>
              <a:t>participate</a:t>
            </a:r>
            <a:r>
              <a:rPr lang="fr-BE" dirty="0" smtClean="0"/>
              <a:t>? </a:t>
            </a:r>
            <a:br>
              <a:rPr lang="fr-BE" dirty="0" smtClean="0"/>
            </a:br>
            <a:r>
              <a:rPr lang="fr-BE" dirty="0" smtClean="0"/>
              <a:t>- UK </a:t>
            </a:r>
            <a:r>
              <a:rPr lang="fr-BE" dirty="0" err="1" smtClean="0"/>
              <a:t>Applicants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Please </a:t>
            </a:r>
            <a:r>
              <a:rPr lang="en-GB" dirty="0"/>
              <a:t>note that until the United Kingdom leaves the EU, nothing changes with regard to the participation in EU programmes. </a:t>
            </a:r>
            <a:endParaRPr lang="en-GB" dirty="0" smtClean="0"/>
          </a:p>
          <a:p>
            <a:endParaRPr lang="en-GB" dirty="0"/>
          </a:p>
          <a:p>
            <a:r>
              <a:rPr lang="en-GB" dirty="0" smtClean="0"/>
              <a:t>Please </a:t>
            </a:r>
            <a:r>
              <a:rPr lang="en-GB" dirty="0"/>
              <a:t>be aware however that the eligibility criteria must be complied with for the </a:t>
            </a:r>
            <a:r>
              <a:rPr lang="en-GB" i="1" dirty="0"/>
              <a:t>entire </a:t>
            </a:r>
            <a:r>
              <a:rPr lang="en-GB" dirty="0"/>
              <a:t>duration of our framework partnerships/grants. </a:t>
            </a:r>
            <a:endParaRPr lang="en-GB" dirty="0" smtClean="0"/>
          </a:p>
          <a:p>
            <a:endParaRPr lang="en-GB" dirty="0"/>
          </a:p>
          <a:p>
            <a:r>
              <a:rPr lang="en-GB" dirty="0" smtClean="0"/>
              <a:t>If </a:t>
            </a:r>
            <a:r>
              <a:rPr lang="en-GB" dirty="0"/>
              <a:t>the United Kingdom withdraws from the EU during that period (without an agreement ensuring eligibility for UK beneficiaries), you will cease to receive EU funding or be required to leave the project on the basis of the contractual provisions on termination.</a:t>
            </a:r>
          </a:p>
          <a:p>
            <a:endParaRPr lang="en-GB" dirty="0"/>
          </a:p>
        </p:txBody>
      </p:sp>
    </p:spTree>
    <p:extLst>
      <p:ext uri="{BB962C8B-B14F-4D97-AF65-F5344CB8AC3E}">
        <p14:creationId xmlns:p14="http://schemas.microsoft.com/office/powerpoint/2010/main" val="1534893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can participate? </a:t>
            </a:r>
            <a:br>
              <a:rPr lang="en-GB" dirty="0"/>
            </a:br>
            <a:r>
              <a:rPr lang="en-GB" dirty="0"/>
              <a:t>- </a:t>
            </a:r>
            <a:r>
              <a:rPr lang="en-GB" dirty="0" smtClean="0"/>
              <a:t>Procurement </a:t>
            </a:r>
            <a:endParaRPr lang="en-GB" dirty="0"/>
          </a:p>
        </p:txBody>
      </p:sp>
      <p:sp>
        <p:nvSpPr>
          <p:cNvPr id="3" name="Content Placeholder 2"/>
          <p:cNvSpPr>
            <a:spLocks noGrp="1"/>
          </p:cNvSpPr>
          <p:nvPr>
            <p:ph idx="1"/>
          </p:nvPr>
        </p:nvSpPr>
        <p:spPr>
          <a:xfrm>
            <a:off x="457200" y="2348880"/>
            <a:ext cx="8229600" cy="4104456"/>
          </a:xfrm>
        </p:spPr>
        <p:txBody>
          <a:bodyPr>
            <a:normAutofit fontScale="77500" lnSpcReduction="20000"/>
          </a:bodyPr>
          <a:lstStyle/>
          <a:p>
            <a:r>
              <a:rPr lang="en-GB" dirty="0"/>
              <a:t>Participation in this procurement procedure is open on equal terms to all natural and legal persons coming within the </a:t>
            </a:r>
            <a:r>
              <a:rPr lang="en-GB" dirty="0" smtClean="0"/>
              <a:t>scope </a:t>
            </a:r>
            <a:r>
              <a:rPr lang="en-GB" dirty="0"/>
              <a:t>of the </a:t>
            </a:r>
            <a:r>
              <a:rPr lang="en-GB" dirty="0" smtClean="0"/>
              <a:t>Treaties (</a:t>
            </a:r>
            <a:r>
              <a:rPr lang="en-GB" b="1" dirty="0" smtClean="0"/>
              <a:t>EU Member States</a:t>
            </a:r>
            <a:r>
              <a:rPr lang="en-GB" dirty="0" smtClean="0"/>
              <a:t>), </a:t>
            </a:r>
            <a:r>
              <a:rPr lang="en-GB" dirty="0"/>
              <a:t>as well as to international organisations. </a:t>
            </a:r>
            <a:endParaRPr lang="en-GB" dirty="0" smtClean="0"/>
          </a:p>
          <a:p>
            <a:endParaRPr lang="en-GB" dirty="0"/>
          </a:p>
          <a:p>
            <a:r>
              <a:rPr lang="en-GB" dirty="0"/>
              <a:t>It is also open to </a:t>
            </a:r>
            <a:r>
              <a:rPr lang="en-GB" b="1" dirty="0"/>
              <a:t>all natural and legal persons established in a third country</a:t>
            </a:r>
            <a:r>
              <a:rPr lang="en-GB" dirty="0"/>
              <a:t> which has </a:t>
            </a:r>
            <a:r>
              <a:rPr lang="en-GB" b="1" dirty="0"/>
              <a:t>a special agreement with the European Union in the field of public procurement </a:t>
            </a:r>
            <a:r>
              <a:rPr lang="en-GB" dirty="0"/>
              <a:t>on the conditions laid down in that agreement. In specific, procurement procedures launched by the Executive Agency are open to the </a:t>
            </a:r>
            <a:r>
              <a:rPr lang="en-GB" b="1" dirty="0"/>
              <a:t>EEA </a:t>
            </a:r>
            <a:r>
              <a:rPr lang="en-GB" b="1" dirty="0" smtClean="0"/>
              <a:t>countries </a:t>
            </a:r>
            <a:r>
              <a:rPr lang="en-GB" dirty="0"/>
              <a:t>and </a:t>
            </a:r>
            <a:r>
              <a:rPr lang="en-GB" b="1" dirty="0"/>
              <a:t>countries under the Stabilisation and Association </a:t>
            </a:r>
            <a:r>
              <a:rPr lang="en-GB" b="1" dirty="0" smtClean="0"/>
              <a:t>Agreements</a:t>
            </a:r>
            <a:r>
              <a:rPr lang="en-GB" dirty="0" smtClean="0"/>
              <a:t>. </a:t>
            </a:r>
          </a:p>
          <a:p>
            <a:endParaRPr lang="en-GB" dirty="0"/>
          </a:p>
          <a:p>
            <a:r>
              <a:rPr lang="en-GB" dirty="0" smtClean="0"/>
              <a:t>Procurement </a:t>
            </a:r>
            <a:r>
              <a:rPr lang="en-GB" dirty="0"/>
              <a:t>procedures launched by </a:t>
            </a:r>
            <a:r>
              <a:rPr lang="en-GB" dirty="0" err="1"/>
              <a:t>Chafea</a:t>
            </a:r>
            <a:r>
              <a:rPr lang="en-GB" dirty="0"/>
              <a:t> are </a:t>
            </a:r>
            <a:r>
              <a:rPr lang="en-GB" b="1" dirty="0"/>
              <a:t>not open</a:t>
            </a:r>
            <a:r>
              <a:rPr lang="en-GB" dirty="0"/>
              <a:t> to countries that are parties to the Agreement on Government Procurement. </a:t>
            </a:r>
          </a:p>
        </p:txBody>
      </p:sp>
    </p:spTree>
    <p:extLst>
      <p:ext uri="{BB962C8B-B14F-4D97-AF65-F5344CB8AC3E}">
        <p14:creationId xmlns:p14="http://schemas.microsoft.com/office/powerpoint/2010/main" val="3629351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TIMEline</a:t>
            </a:r>
            <a:endParaRPr lang="en-GB" dirty="0"/>
          </a:p>
        </p:txBody>
      </p:sp>
      <p:sp>
        <p:nvSpPr>
          <p:cNvPr id="3" name="Text Placeholder 2"/>
          <p:cNvSpPr>
            <a:spLocks noGrp="1"/>
          </p:cNvSpPr>
          <p:nvPr>
            <p:ph type="body" idx="1"/>
          </p:nvPr>
        </p:nvSpPr>
        <p:spPr/>
        <p:txBody>
          <a:bodyPr/>
          <a:lstStyle/>
          <a:p>
            <a:r>
              <a:rPr lang="fr-BE" dirty="0" smtClean="0"/>
              <a:t>Country </a:t>
            </a:r>
            <a:r>
              <a:rPr lang="fr-BE" dirty="0" err="1" smtClean="0"/>
              <a:t>eligibility</a:t>
            </a:r>
            <a:r>
              <a:rPr lang="fr-BE" dirty="0" smtClean="0"/>
              <a:t>, Types of organisations, </a:t>
            </a:r>
            <a:r>
              <a:rPr lang="fr-BE" dirty="0" err="1" smtClean="0"/>
              <a:t>Additional</a:t>
            </a:r>
            <a:r>
              <a:rPr lang="fr-BE" dirty="0" smtClean="0"/>
              <a:t> </a:t>
            </a:r>
            <a:r>
              <a:rPr lang="fr-BE" dirty="0" err="1" smtClean="0"/>
              <a:t>criteria</a:t>
            </a:r>
            <a:endParaRPr lang="en-GB" dirty="0"/>
          </a:p>
        </p:txBody>
      </p:sp>
    </p:spTree>
    <p:extLst>
      <p:ext uri="{BB962C8B-B14F-4D97-AF65-F5344CB8AC3E}">
        <p14:creationId xmlns:p14="http://schemas.microsoft.com/office/powerpoint/2010/main" val="2100815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smtClean="0"/>
              <a:t>Tentative </a:t>
            </a:r>
            <a:r>
              <a:rPr lang="fr-BE" dirty="0" err="1" smtClean="0"/>
              <a:t>Timeline</a:t>
            </a:r>
            <a:r>
              <a:rPr lang="fr-BE" dirty="0" smtClean="0"/>
              <a:t/>
            </a:r>
            <a:br>
              <a:rPr lang="fr-BE" dirty="0" smtClean="0"/>
            </a:br>
            <a:r>
              <a:rPr lang="fr-BE" dirty="0" smtClean="0"/>
              <a:t>- Project Grants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77834233"/>
              </p:ext>
            </p:extLst>
          </p:nvPr>
        </p:nvGraphicFramePr>
        <p:xfrm>
          <a:off x="611560" y="2636912"/>
          <a:ext cx="7920880" cy="3163923"/>
        </p:xfrm>
        <a:graphic>
          <a:graphicData uri="http://schemas.openxmlformats.org/drawingml/2006/table">
            <a:tbl>
              <a:tblPr firstRow="1" firstCol="1" bandRow="1"/>
              <a:tblGrid>
                <a:gridCol w="3960440"/>
                <a:gridCol w="3960440"/>
              </a:tblGrid>
              <a:tr h="451989">
                <a:tc>
                  <a:txBody>
                    <a:bodyPr/>
                    <a:lstStyle/>
                    <a:p>
                      <a:pPr>
                        <a:spcBef>
                          <a:spcPts val="300"/>
                        </a:spcBef>
                        <a:spcAft>
                          <a:spcPts val="300"/>
                        </a:spcAft>
                      </a:pPr>
                      <a:r>
                        <a:rPr lang="en-GB" sz="2000" dirty="0">
                          <a:solidFill>
                            <a:srgbClr val="595959"/>
                          </a:solidFill>
                          <a:effectLst/>
                          <a:latin typeface="Arial"/>
                          <a:ea typeface="Calibri"/>
                          <a:cs typeface="Times New Roman"/>
                        </a:rPr>
                        <a:t>Call publication: </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dirty="0">
                          <a:solidFill>
                            <a:srgbClr val="595959"/>
                          </a:solidFill>
                          <a:effectLst/>
                          <a:latin typeface="Arial"/>
                          <a:ea typeface="Calibri"/>
                          <a:cs typeface="Times New Roman"/>
                        </a:rPr>
                        <a:t>14 May 2019</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r h="451989">
                <a:tc>
                  <a:txBody>
                    <a:bodyPr/>
                    <a:lstStyle/>
                    <a:p>
                      <a:pPr>
                        <a:spcBef>
                          <a:spcPts val="300"/>
                        </a:spcBef>
                        <a:spcAft>
                          <a:spcPts val="300"/>
                        </a:spcAft>
                      </a:pPr>
                      <a:r>
                        <a:rPr lang="en-GB" sz="2000">
                          <a:solidFill>
                            <a:srgbClr val="595959"/>
                          </a:solidFill>
                          <a:effectLst/>
                          <a:latin typeface="Arial"/>
                          <a:ea typeface="Calibri"/>
                          <a:cs typeface="Times New Roman"/>
                        </a:rPr>
                        <a:t>Opening of submission</a:t>
                      </a:r>
                      <a:endParaRPr lang="en-GB" sz="200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a:solidFill>
                            <a:srgbClr val="595959"/>
                          </a:solidFill>
                          <a:effectLst/>
                          <a:latin typeface="Arial"/>
                          <a:ea typeface="Calibri"/>
                          <a:cs typeface="Times New Roman"/>
                        </a:rPr>
                        <a:t>21 May 2019</a:t>
                      </a:r>
                      <a:endParaRPr lang="en-GB" sz="200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r h="451989">
                <a:tc>
                  <a:txBody>
                    <a:bodyPr/>
                    <a:lstStyle/>
                    <a:p>
                      <a:pPr>
                        <a:spcBef>
                          <a:spcPts val="300"/>
                        </a:spcBef>
                        <a:spcAft>
                          <a:spcPts val="300"/>
                        </a:spcAft>
                      </a:pPr>
                      <a:r>
                        <a:rPr lang="en-GB" sz="2000">
                          <a:solidFill>
                            <a:srgbClr val="595959"/>
                          </a:solidFill>
                          <a:effectLst/>
                          <a:latin typeface="Arial"/>
                          <a:ea typeface="Calibri"/>
                          <a:cs typeface="Times New Roman"/>
                        </a:rPr>
                        <a:t>Deadline for applications:</a:t>
                      </a:r>
                      <a:endParaRPr lang="en-GB" sz="200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a:solidFill>
                            <a:srgbClr val="595959"/>
                          </a:solidFill>
                          <a:effectLst/>
                          <a:latin typeface="Arial"/>
                          <a:ea typeface="Calibri"/>
                          <a:cs typeface="Times New Roman"/>
                        </a:rPr>
                        <a:t>10 September – 17:00 CET</a:t>
                      </a:r>
                      <a:endParaRPr lang="en-GB" sz="200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r h="451989">
                <a:tc>
                  <a:txBody>
                    <a:bodyPr/>
                    <a:lstStyle/>
                    <a:p>
                      <a:pPr>
                        <a:spcBef>
                          <a:spcPts val="300"/>
                        </a:spcBef>
                        <a:spcAft>
                          <a:spcPts val="300"/>
                        </a:spcAft>
                      </a:pPr>
                      <a:r>
                        <a:rPr lang="en-GB" sz="2000" dirty="0">
                          <a:solidFill>
                            <a:srgbClr val="595959"/>
                          </a:solidFill>
                          <a:effectLst/>
                          <a:latin typeface="Arial"/>
                          <a:ea typeface="Calibri"/>
                          <a:cs typeface="Times New Roman"/>
                        </a:rPr>
                        <a:t>Evaluation:</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a:solidFill>
                            <a:srgbClr val="595959"/>
                          </a:solidFill>
                          <a:effectLst/>
                          <a:latin typeface="Arial"/>
                          <a:ea typeface="Calibri"/>
                          <a:cs typeface="Times New Roman"/>
                        </a:rPr>
                        <a:t>September - October 2019</a:t>
                      </a:r>
                      <a:endParaRPr lang="en-GB" sz="200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r h="451989">
                <a:tc>
                  <a:txBody>
                    <a:bodyPr/>
                    <a:lstStyle/>
                    <a:p>
                      <a:pPr>
                        <a:spcBef>
                          <a:spcPts val="300"/>
                        </a:spcBef>
                        <a:spcAft>
                          <a:spcPts val="300"/>
                        </a:spcAft>
                      </a:pPr>
                      <a:r>
                        <a:rPr lang="en-GB" sz="2000">
                          <a:solidFill>
                            <a:srgbClr val="595959"/>
                          </a:solidFill>
                          <a:effectLst/>
                          <a:latin typeface="Arial"/>
                          <a:ea typeface="Calibri"/>
                          <a:cs typeface="Times New Roman"/>
                        </a:rPr>
                        <a:t>Information on evaluation result:</a:t>
                      </a:r>
                      <a:endParaRPr lang="en-GB" sz="200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dirty="0">
                          <a:solidFill>
                            <a:srgbClr val="595959"/>
                          </a:solidFill>
                          <a:effectLst/>
                          <a:latin typeface="Arial"/>
                          <a:ea typeface="Calibri"/>
                          <a:cs typeface="Times New Roman"/>
                        </a:rPr>
                        <a:t>October to November 2019</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r h="451989">
                <a:tc>
                  <a:txBody>
                    <a:bodyPr/>
                    <a:lstStyle/>
                    <a:p>
                      <a:pPr>
                        <a:spcBef>
                          <a:spcPts val="300"/>
                        </a:spcBef>
                        <a:spcAft>
                          <a:spcPts val="300"/>
                        </a:spcAft>
                      </a:pPr>
                      <a:r>
                        <a:rPr lang="en-GB" sz="2000">
                          <a:solidFill>
                            <a:srgbClr val="595959"/>
                          </a:solidFill>
                          <a:effectLst/>
                          <a:latin typeface="Arial"/>
                          <a:ea typeface="Calibri"/>
                          <a:cs typeface="Times New Roman"/>
                        </a:rPr>
                        <a:t>Grant agreement signature:</a:t>
                      </a:r>
                      <a:endParaRPr lang="en-GB" sz="200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a:solidFill>
                            <a:srgbClr val="595959"/>
                          </a:solidFill>
                          <a:effectLst/>
                          <a:latin typeface="Arial"/>
                          <a:ea typeface="Calibri"/>
                          <a:cs typeface="Times New Roman"/>
                        </a:rPr>
                        <a:t>January to February 2020</a:t>
                      </a:r>
                      <a:endParaRPr lang="en-GB" sz="200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r h="451989">
                <a:tc>
                  <a:txBody>
                    <a:bodyPr/>
                    <a:lstStyle/>
                    <a:p>
                      <a:pPr>
                        <a:spcBef>
                          <a:spcPts val="300"/>
                        </a:spcBef>
                        <a:spcAft>
                          <a:spcPts val="300"/>
                        </a:spcAft>
                      </a:pPr>
                      <a:r>
                        <a:rPr lang="en-GB" sz="2000">
                          <a:solidFill>
                            <a:srgbClr val="595959"/>
                          </a:solidFill>
                          <a:effectLst/>
                          <a:latin typeface="Arial"/>
                          <a:ea typeface="Calibri"/>
                          <a:cs typeface="Times New Roman"/>
                        </a:rPr>
                        <a:t>Starting date:</a:t>
                      </a:r>
                      <a:endParaRPr lang="en-GB" sz="200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dirty="0">
                          <a:solidFill>
                            <a:srgbClr val="595959"/>
                          </a:solidFill>
                          <a:effectLst/>
                          <a:latin typeface="Arial"/>
                          <a:ea typeface="Calibri"/>
                          <a:cs typeface="Times New Roman"/>
                        </a:rPr>
                        <a:t>March 2020</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3794870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3" y="1052095"/>
            <a:ext cx="9174763" cy="5805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6228" y="5517232"/>
            <a:ext cx="8911544" cy="1080120"/>
          </a:xfrm>
          <a:prstGeom prst="rect">
            <a:avLst/>
          </a:prstGeom>
          <a:solidFill>
            <a:srgbClr val="FDFBD3"/>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fontAlgn="auto">
              <a:spcBef>
                <a:spcPts val="0"/>
              </a:spcBef>
              <a:spcAft>
                <a:spcPts val="0"/>
              </a:spcAft>
            </a:pPr>
            <a:r>
              <a:rPr lang="fr-BE" sz="2800" b="0" dirty="0" smtClean="0">
                <a:solidFill>
                  <a:schemeClr val="tx1"/>
                </a:solidFill>
              </a:rPr>
              <a:t>EC </a:t>
            </a:r>
            <a:r>
              <a:rPr lang="fr-BE" sz="2800" b="0" dirty="0" err="1" smtClean="0">
                <a:solidFill>
                  <a:schemeClr val="tx1"/>
                </a:solidFill>
              </a:rPr>
              <a:t>Funding</a:t>
            </a:r>
            <a:r>
              <a:rPr lang="fr-BE" sz="2800" b="0" dirty="0" smtClean="0">
                <a:solidFill>
                  <a:schemeClr val="tx1"/>
                </a:solidFill>
              </a:rPr>
              <a:t> and Tenders Portal:</a:t>
            </a:r>
          </a:p>
          <a:p>
            <a:pPr algn="ctr" defTabSz="457200" fontAlgn="auto">
              <a:spcBef>
                <a:spcPts val="0"/>
              </a:spcBef>
              <a:spcAft>
                <a:spcPts val="0"/>
              </a:spcAft>
            </a:pPr>
            <a:r>
              <a:rPr lang="fr-BE" sz="1600" dirty="0">
                <a:solidFill>
                  <a:schemeClr val="tx1"/>
                </a:solidFill>
                <a:hlinkClick r:id="rId4"/>
              </a:rPr>
              <a:t>https://</a:t>
            </a:r>
            <a:r>
              <a:rPr lang="fr-BE" sz="1600" dirty="0" smtClean="0">
                <a:solidFill>
                  <a:schemeClr val="tx1"/>
                </a:solidFill>
                <a:hlinkClick r:id="rId4"/>
              </a:rPr>
              <a:t>ec.europa.eu/info/funding-tenders/opportunities/portal/screen/home</a:t>
            </a:r>
            <a:r>
              <a:rPr lang="fr-BE" sz="1600" dirty="0" smtClean="0">
                <a:solidFill>
                  <a:schemeClr val="tx1"/>
                </a:solidFill>
              </a:rPr>
              <a:t> </a:t>
            </a:r>
            <a:endParaRPr lang="fr-BE" sz="1600" b="0" dirty="0" smtClean="0">
              <a:solidFill>
                <a:schemeClr val="tx1"/>
              </a:solidFill>
            </a:endParaRPr>
          </a:p>
        </p:txBody>
      </p:sp>
    </p:spTree>
    <p:extLst>
      <p:ext uri="{BB962C8B-B14F-4D97-AF65-F5344CB8AC3E}">
        <p14:creationId xmlns:p14="http://schemas.microsoft.com/office/powerpoint/2010/main" val="3191620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Participant Portal </a:t>
            </a:r>
            <a:r>
              <a:rPr lang="fr-BE" dirty="0" err="1" smtClean="0"/>
              <a:t>became</a:t>
            </a:r>
            <a:r>
              <a:rPr lang="fr-BE" dirty="0" smtClean="0"/>
              <a:t> EC </a:t>
            </a:r>
            <a:r>
              <a:rPr lang="fr-BE" dirty="0" err="1" smtClean="0"/>
              <a:t>Funding</a:t>
            </a:r>
            <a:r>
              <a:rPr lang="fr-BE" dirty="0" smtClean="0"/>
              <a:t> and Tenders Portal</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b="1" dirty="0" smtClean="0"/>
              <a:t>Single </a:t>
            </a:r>
            <a:r>
              <a:rPr lang="en-GB" b="1" dirty="0"/>
              <a:t>entry point</a:t>
            </a:r>
            <a:r>
              <a:rPr lang="en-GB" dirty="0"/>
              <a:t> for finding and managing EU grants and procurement contracts, </a:t>
            </a:r>
            <a:endParaRPr lang="en-GB" dirty="0" smtClean="0"/>
          </a:p>
          <a:p>
            <a:pPr marL="342900" indent="-342900">
              <a:buFont typeface="Arial" panose="020B0604020202020204" pitchFamily="34" charset="0"/>
              <a:buChar char="•"/>
            </a:pPr>
            <a:r>
              <a:rPr lang="en-GB" dirty="0" smtClean="0"/>
              <a:t>… by </a:t>
            </a:r>
            <a:r>
              <a:rPr lang="en-GB" dirty="0"/>
              <a:t>covering all centrally managed programmes by the start of the next EU </a:t>
            </a:r>
            <a:r>
              <a:rPr lang="en-GB" dirty="0" smtClean="0"/>
              <a:t>multiannual programme </a:t>
            </a:r>
            <a:r>
              <a:rPr lang="en-GB" dirty="0"/>
              <a:t>period in </a:t>
            </a:r>
            <a:r>
              <a:rPr lang="en-GB" dirty="0" smtClean="0"/>
              <a:t>2021</a:t>
            </a:r>
            <a:endParaRPr lang="fr-BE" dirty="0" smtClean="0"/>
          </a:p>
          <a:p>
            <a:pPr marL="342900" indent="-342900">
              <a:buFont typeface="Arial" panose="020B0604020202020204" pitchFamily="34" charset="0"/>
              <a:buChar char="•"/>
            </a:pPr>
            <a:r>
              <a:rPr lang="en-GB" dirty="0" smtClean="0"/>
              <a:t>Since 27 </a:t>
            </a:r>
            <a:r>
              <a:rPr lang="en-GB" dirty="0"/>
              <a:t>September, 2018</a:t>
            </a:r>
            <a:endParaRPr lang="fr-BE" dirty="0" smtClean="0"/>
          </a:p>
          <a:p>
            <a:pPr marL="342900" indent="-342900">
              <a:buFont typeface="Arial" panose="020B0604020202020204" pitchFamily="34" charset="0"/>
              <a:buChar char="•"/>
            </a:pPr>
            <a:endParaRPr lang="fr-BE" dirty="0" smtClean="0"/>
          </a:p>
          <a:p>
            <a:endParaRPr lang="fr-BE" dirty="0" smtClean="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721267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Whats</a:t>
            </a:r>
            <a:r>
              <a:rPr lang="fr-BE" dirty="0" smtClean="0"/>
              <a:t> new? </a:t>
            </a:r>
            <a:endParaRPr lang="en-GB" dirty="0"/>
          </a:p>
        </p:txBody>
      </p:sp>
      <p:sp>
        <p:nvSpPr>
          <p:cNvPr id="3" name="Content Placeholder 2"/>
          <p:cNvSpPr>
            <a:spLocks noGrp="1"/>
          </p:cNvSpPr>
          <p:nvPr>
            <p:ph idx="1"/>
          </p:nvPr>
        </p:nvSpPr>
        <p:spPr/>
        <p:txBody>
          <a:bodyPr>
            <a:normAutofit/>
          </a:bodyPr>
          <a:lstStyle/>
          <a:p>
            <a:r>
              <a:rPr lang="en-GB" dirty="0"/>
              <a:t>The new portal includes </a:t>
            </a:r>
            <a:endParaRPr lang="en-GB" dirty="0" smtClean="0"/>
          </a:p>
          <a:p>
            <a:pPr marL="342900" indent="-342900">
              <a:buFont typeface="Arial" panose="020B0604020202020204" pitchFamily="34" charset="0"/>
              <a:buChar char="•"/>
            </a:pPr>
            <a:r>
              <a:rPr lang="en-GB" dirty="0" smtClean="0"/>
              <a:t>a </a:t>
            </a:r>
            <a:r>
              <a:rPr lang="en-GB" b="1" dirty="0"/>
              <a:t>new layout </a:t>
            </a:r>
            <a:r>
              <a:rPr lang="en-GB" dirty="0"/>
              <a:t>and graphic design, </a:t>
            </a:r>
            <a:endParaRPr lang="en-GB" dirty="0" smtClean="0"/>
          </a:p>
          <a:p>
            <a:pPr marL="342900" indent="-342900">
              <a:buFont typeface="Arial" panose="020B0604020202020204" pitchFamily="34" charset="0"/>
              <a:buChar char="•"/>
            </a:pPr>
            <a:r>
              <a:rPr lang="en-GB" dirty="0" smtClean="0"/>
              <a:t>an </a:t>
            </a:r>
            <a:r>
              <a:rPr lang="en-GB" b="1" dirty="0"/>
              <a:t>improved keyword search </a:t>
            </a:r>
            <a:r>
              <a:rPr lang="en-GB" dirty="0"/>
              <a:t>function with new features and search behaviour, </a:t>
            </a:r>
            <a:endParaRPr lang="en-GB" dirty="0" smtClean="0"/>
          </a:p>
          <a:p>
            <a:pPr marL="342900" indent="-342900">
              <a:buFont typeface="Arial" panose="020B0604020202020204" pitchFamily="34" charset="0"/>
              <a:buChar char="•"/>
            </a:pPr>
            <a:r>
              <a:rPr lang="en-GB" dirty="0" smtClean="0"/>
              <a:t>it </a:t>
            </a:r>
            <a:r>
              <a:rPr lang="en-GB" dirty="0"/>
              <a:t>reflects its </a:t>
            </a:r>
            <a:r>
              <a:rPr lang="en-GB" b="1" dirty="0"/>
              <a:t>multi-programme coverage</a:t>
            </a:r>
            <a:r>
              <a:rPr lang="en-GB" dirty="0"/>
              <a:t> and </a:t>
            </a:r>
            <a:endParaRPr lang="en-GB" dirty="0" smtClean="0"/>
          </a:p>
          <a:p>
            <a:pPr marL="342900" indent="-342900">
              <a:buFont typeface="Arial" panose="020B0604020202020204" pitchFamily="34" charset="0"/>
              <a:buChar char="•"/>
            </a:pPr>
            <a:r>
              <a:rPr lang="en-GB" b="1" dirty="0" smtClean="0"/>
              <a:t>integrates </a:t>
            </a:r>
            <a:r>
              <a:rPr lang="en-GB" b="1" dirty="0"/>
              <a:t>the calls for tenders</a:t>
            </a:r>
            <a:r>
              <a:rPr lang="en-GB" dirty="0" smtClean="0"/>
              <a:t>.</a:t>
            </a:r>
          </a:p>
          <a:p>
            <a:pPr marL="342900" indent="-342900">
              <a:buFont typeface="Arial" panose="020B0604020202020204" pitchFamily="34" charset="0"/>
              <a:buChar char="•"/>
            </a:pPr>
            <a:endParaRPr lang="en-GB" dirty="0" smtClean="0"/>
          </a:p>
          <a:p>
            <a:r>
              <a:rPr lang="en-GB" b="1" dirty="0">
                <a:solidFill>
                  <a:srgbClr val="FF0000"/>
                </a:solidFill>
              </a:rPr>
              <a:t>The new Portal provides all the functions available under the </a:t>
            </a:r>
            <a:r>
              <a:rPr lang="en-GB" b="1" dirty="0" smtClean="0">
                <a:solidFill>
                  <a:srgbClr val="FF0000"/>
                </a:solidFill>
              </a:rPr>
              <a:t>previous Participant Portal</a:t>
            </a:r>
            <a:endParaRPr lang="en-GB" b="1" dirty="0">
              <a:solidFill>
                <a:srgbClr val="FF0000"/>
              </a:solidFill>
            </a:endParaRPr>
          </a:p>
        </p:txBody>
      </p:sp>
    </p:spTree>
    <p:extLst>
      <p:ext uri="{BB962C8B-B14F-4D97-AF65-F5344CB8AC3E}">
        <p14:creationId xmlns:p14="http://schemas.microsoft.com/office/powerpoint/2010/main" val="3477749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smtClean="0"/>
              <a:t>Tentative </a:t>
            </a:r>
            <a:r>
              <a:rPr lang="fr-BE" dirty="0" err="1" smtClean="0"/>
              <a:t>Timeline</a:t>
            </a:r>
            <a:r>
              <a:rPr lang="fr-BE" dirty="0" smtClean="0"/>
              <a:t/>
            </a:r>
            <a:br>
              <a:rPr lang="fr-BE" dirty="0" smtClean="0"/>
            </a:br>
            <a:r>
              <a:rPr lang="fr-BE" dirty="0" smtClean="0"/>
              <a:t>- Joint Actions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70072029"/>
              </p:ext>
            </p:extLst>
          </p:nvPr>
        </p:nvGraphicFramePr>
        <p:xfrm>
          <a:off x="683568" y="2636912"/>
          <a:ext cx="7776864" cy="3163923"/>
        </p:xfrm>
        <a:graphic>
          <a:graphicData uri="http://schemas.openxmlformats.org/drawingml/2006/table">
            <a:tbl>
              <a:tblPr firstRow="1" firstCol="1" bandRow="1"/>
              <a:tblGrid>
                <a:gridCol w="3888432"/>
                <a:gridCol w="3888432"/>
              </a:tblGrid>
              <a:tr h="451989">
                <a:tc>
                  <a:txBody>
                    <a:bodyPr/>
                    <a:lstStyle/>
                    <a:p>
                      <a:pPr>
                        <a:spcBef>
                          <a:spcPts val="300"/>
                        </a:spcBef>
                        <a:spcAft>
                          <a:spcPts val="300"/>
                        </a:spcAft>
                      </a:pPr>
                      <a:r>
                        <a:rPr lang="en-GB" sz="2000" dirty="0" smtClean="0">
                          <a:solidFill>
                            <a:srgbClr val="595959"/>
                          </a:solidFill>
                          <a:effectLst/>
                          <a:latin typeface="Arial"/>
                          <a:ea typeface="Calibri"/>
                          <a:cs typeface="Times New Roman"/>
                        </a:rPr>
                        <a:t>Invitation to nominate</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dirty="0" smtClean="0">
                          <a:solidFill>
                            <a:srgbClr val="595959"/>
                          </a:solidFill>
                          <a:effectLst/>
                          <a:latin typeface="Arial"/>
                          <a:ea typeface="Calibri"/>
                          <a:cs typeface="Times New Roman"/>
                        </a:rPr>
                        <a:t>May </a:t>
                      </a:r>
                      <a:r>
                        <a:rPr lang="en-GB" sz="2000" dirty="0">
                          <a:solidFill>
                            <a:srgbClr val="595959"/>
                          </a:solidFill>
                          <a:effectLst/>
                          <a:latin typeface="Arial"/>
                          <a:ea typeface="Calibri"/>
                          <a:cs typeface="Times New Roman"/>
                        </a:rPr>
                        <a:t>2019</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r h="451989">
                <a:tc>
                  <a:txBody>
                    <a:bodyPr/>
                    <a:lstStyle/>
                    <a:p>
                      <a:pPr>
                        <a:spcBef>
                          <a:spcPts val="300"/>
                        </a:spcBef>
                        <a:spcAft>
                          <a:spcPts val="300"/>
                        </a:spcAft>
                      </a:pPr>
                      <a:r>
                        <a:rPr lang="en-GB" sz="2000" dirty="0">
                          <a:solidFill>
                            <a:srgbClr val="595959"/>
                          </a:solidFill>
                          <a:effectLst/>
                          <a:latin typeface="Arial"/>
                          <a:ea typeface="Calibri"/>
                          <a:cs typeface="Times New Roman"/>
                        </a:rPr>
                        <a:t>Opening of submission</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dirty="0" smtClean="0">
                          <a:solidFill>
                            <a:srgbClr val="595959"/>
                          </a:solidFill>
                          <a:effectLst/>
                          <a:latin typeface="Arial"/>
                          <a:ea typeface="Calibri"/>
                          <a:cs typeface="Times New Roman"/>
                        </a:rPr>
                        <a:t>June/July 2019</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r h="451989">
                <a:tc>
                  <a:txBody>
                    <a:bodyPr/>
                    <a:lstStyle/>
                    <a:p>
                      <a:pPr>
                        <a:spcBef>
                          <a:spcPts val="300"/>
                        </a:spcBef>
                        <a:spcAft>
                          <a:spcPts val="300"/>
                        </a:spcAft>
                      </a:pPr>
                      <a:r>
                        <a:rPr lang="en-GB" sz="2000">
                          <a:solidFill>
                            <a:srgbClr val="595959"/>
                          </a:solidFill>
                          <a:effectLst/>
                          <a:latin typeface="Arial"/>
                          <a:ea typeface="Calibri"/>
                          <a:cs typeface="Times New Roman"/>
                        </a:rPr>
                        <a:t>Deadline for applications:</a:t>
                      </a:r>
                      <a:endParaRPr lang="en-GB" sz="200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dirty="0" smtClean="0">
                          <a:solidFill>
                            <a:srgbClr val="595959"/>
                          </a:solidFill>
                          <a:effectLst/>
                          <a:latin typeface="Arial"/>
                          <a:ea typeface="Calibri"/>
                          <a:cs typeface="Times New Roman"/>
                        </a:rPr>
                        <a:t>September 2019</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r h="451989">
                <a:tc>
                  <a:txBody>
                    <a:bodyPr/>
                    <a:lstStyle/>
                    <a:p>
                      <a:pPr>
                        <a:spcBef>
                          <a:spcPts val="300"/>
                        </a:spcBef>
                        <a:spcAft>
                          <a:spcPts val="300"/>
                        </a:spcAft>
                      </a:pPr>
                      <a:r>
                        <a:rPr lang="en-GB" sz="2000">
                          <a:solidFill>
                            <a:srgbClr val="595959"/>
                          </a:solidFill>
                          <a:effectLst/>
                          <a:latin typeface="Arial"/>
                          <a:ea typeface="Calibri"/>
                          <a:cs typeface="Times New Roman"/>
                        </a:rPr>
                        <a:t>Evaluation:</a:t>
                      </a:r>
                      <a:endParaRPr lang="en-GB" sz="200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dirty="0">
                          <a:solidFill>
                            <a:srgbClr val="595959"/>
                          </a:solidFill>
                          <a:effectLst/>
                          <a:latin typeface="Arial"/>
                          <a:ea typeface="Calibri"/>
                          <a:cs typeface="Times New Roman"/>
                        </a:rPr>
                        <a:t>September </a:t>
                      </a:r>
                      <a:r>
                        <a:rPr lang="en-GB" sz="2000" dirty="0" smtClean="0">
                          <a:solidFill>
                            <a:srgbClr val="595959"/>
                          </a:solidFill>
                          <a:effectLst/>
                          <a:latin typeface="Arial"/>
                          <a:ea typeface="Calibri"/>
                          <a:cs typeface="Times New Roman"/>
                        </a:rPr>
                        <a:t>– November 2019</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r h="451989">
                <a:tc>
                  <a:txBody>
                    <a:bodyPr/>
                    <a:lstStyle/>
                    <a:p>
                      <a:pPr>
                        <a:spcBef>
                          <a:spcPts val="300"/>
                        </a:spcBef>
                        <a:spcAft>
                          <a:spcPts val="300"/>
                        </a:spcAft>
                      </a:pPr>
                      <a:r>
                        <a:rPr lang="en-GB" sz="2000" dirty="0">
                          <a:solidFill>
                            <a:srgbClr val="595959"/>
                          </a:solidFill>
                          <a:effectLst/>
                          <a:latin typeface="Arial"/>
                          <a:ea typeface="Calibri"/>
                          <a:cs typeface="Times New Roman"/>
                        </a:rPr>
                        <a:t>Information on evaluation result:</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dirty="0" smtClean="0">
                          <a:solidFill>
                            <a:srgbClr val="595959"/>
                          </a:solidFill>
                          <a:effectLst/>
                          <a:latin typeface="Arial"/>
                          <a:ea typeface="Calibri"/>
                          <a:cs typeface="Times New Roman"/>
                        </a:rPr>
                        <a:t>November </a:t>
                      </a:r>
                      <a:r>
                        <a:rPr lang="en-GB" sz="2000" dirty="0">
                          <a:solidFill>
                            <a:srgbClr val="595959"/>
                          </a:solidFill>
                          <a:effectLst/>
                          <a:latin typeface="Arial"/>
                          <a:ea typeface="Calibri"/>
                          <a:cs typeface="Times New Roman"/>
                        </a:rPr>
                        <a:t>2019</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r h="451989">
                <a:tc>
                  <a:txBody>
                    <a:bodyPr/>
                    <a:lstStyle/>
                    <a:p>
                      <a:pPr>
                        <a:spcBef>
                          <a:spcPts val="300"/>
                        </a:spcBef>
                        <a:spcAft>
                          <a:spcPts val="300"/>
                        </a:spcAft>
                      </a:pPr>
                      <a:r>
                        <a:rPr lang="en-GB" sz="2000">
                          <a:solidFill>
                            <a:srgbClr val="595959"/>
                          </a:solidFill>
                          <a:effectLst/>
                          <a:latin typeface="Arial"/>
                          <a:ea typeface="Calibri"/>
                          <a:cs typeface="Times New Roman"/>
                        </a:rPr>
                        <a:t>Grant agreement signature:</a:t>
                      </a:r>
                      <a:endParaRPr lang="en-GB" sz="200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dirty="0" smtClean="0">
                          <a:solidFill>
                            <a:srgbClr val="595959"/>
                          </a:solidFill>
                          <a:effectLst/>
                          <a:latin typeface="Arial"/>
                          <a:ea typeface="Calibri"/>
                          <a:cs typeface="Times New Roman"/>
                        </a:rPr>
                        <a:t>February-March  </a:t>
                      </a:r>
                      <a:r>
                        <a:rPr lang="en-GB" sz="2000" dirty="0">
                          <a:solidFill>
                            <a:srgbClr val="595959"/>
                          </a:solidFill>
                          <a:effectLst/>
                          <a:latin typeface="Arial"/>
                          <a:ea typeface="Calibri"/>
                          <a:cs typeface="Times New Roman"/>
                        </a:rPr>
                        <a:t>2020</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r h="451989">
                <a:tc>
                  <a:txBody>
                    <a:bodyPr/>
                    <a:lstStyle/>
                    <a:p>
                      <a:pPr>
                        <a:spcBef>
                          <a:spcPts val="300"/>
                        </a:spcBef>
                        <a:spcAft>
                          <a:spcPts val="300"/>
                        </a:spcAft>
                      </a:pPr>
                      <a:r>
                        <a:rPr lang="en-GB" sz="2000">
                          <a:solidFill>
                            <a:srgbClr val="595959"/>
                          </a:solidFill>
                          <a:effectLst/>
                          <a:latin typeface="Arial"/>
                          <a:ea typeface="Calibri"/>
                          <a:cs typeface="Times New Roman"/>
                        </a:rPr>
                        <a:t>Starting date:</a:t>
                      </a:r>
                      <a:endParaRPr lang="en-GB" sz="200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dirty="0" smtClean="0">
                          <a:solidFill>
                            <a:srgbClr val="595959"/>
                          </a:solidFill>
                          <a:effectLst/>
                          <a:latin typeface="Arial"/>
                          <a:ea typeface="Calibri"/>
                          <a:cs typeface="Times New Roman"/>
                        </a:rPr>
                        <a:t>April 2020</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3902648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smtClean="0"/>
              <a:t>Tentative </a:t>
            </a:r>
            <a:r>
              <a:rPr lang="fr-BE" dirty="0" err="1" smtClean="0"/>
              <a:t>Timeline</a:t>
            </a:r>
            <a:r>
              <a:rPr lang="fr-BE" dirty="0" smtClean="0"/>
              <a:t/>
            </a:r>
            <a:br>
              <a:rPr lang="fr-BE" dirty="0" smtClean="0"/>
            </a:br>
            <a:r>
              <a:rPr lang="fr-BE" dirty="0" smtClean="0"/>
              <a:t>- Operating Grants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73200565"/>
              </p:ext>
            </p:extLst>
          </p:nvPr>
        </p:nvGraphicFramePr>
        <p:xfrm>
          <a:off x="575556" y="2636912"/>
          <a:ext cx="7992888" cy="3163923"/>
        </p:xfrm>
        <a:graphic>
          <a:graphicData uri="http://schemas.openxmlformats.org/drawingml/2006/table">
            <a:tbl>
              <a:tblPr firstRow="1" firstCol="1" bandRow="1"/>
              <a:tblGrid>
                <a:gridCol w="3996444"/>
                <a:gridCol w="3996444"/>
              </a:tblGrid>
              <a:tr h="451989">
                <a:tc>
                  <a:txBody>
                    <a:bodyPr/>
                    <a:lstStyle/>
                    <a:p>
                      <a:pPr>
                        <a:spcBef>
                          <a:spcPts val="300"/>
                        </a:spcBef>
                        <a:spcAft>
                          <a:spcPts val="300"/>
                        </a:spcAft>
                      </a:pPr>
                      <a:r>
                        <a:rPr lang="en-GB" sz="2000" dirty="0" smtClean="0">
                          <a:solidFill>
                            <a:srgbClr val="595959"/>
                          </a:solidFill>
                          <a:effectLst/>
                          <a:latin typeface="Arial"/>
                          <a:ea typeface="Calibri"/>
                          <a:cs typeface="Times New Roman"/>
                        </a:rPr>
                        <a:t>Invitation: </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dirty="0" smtClean="0">
                          <a:solidFill>
                            <a:srgbClr val="595959"/>
                          </a:solidFill>
                          <a:effectLst/>
                          <a:latin typeface="Arial"/>
                          <a:ea typeface="Calibri"/>
                          <a:cs typeface="Times New Roman"/>
                        </a:rPr>
                        <a:t>25 April 2019</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r h="451989">
                <a:tc>
                  <a:txBody>
                    <a:bodyPr/>
                    <a:lstStyle/>
                    <a:p>
                      <a:pPr>
                        <a:spcBef>
                          <a:spcPts val="300"/>
                        </a:spcBef>
                        <a:spcAft>
                          <a:spcPts val="300"/>
                        </a:spcAft>
                      </a:pPr>
                      <a:r>
                        <a:rPr lang="en-GB" sz="2000">
                          <a:solidFill>
                            <a:srgbClr val="595959"/>
                          </a:solidFill>
                          <a:effectLst/>
                          <a:latin typeface="Arial"/>
                          <a:ea typeface="Calibri"/>
                          <a:cs typeface="Times New Roman"/>
                        </a:rPr>
                        <a:t>Opening of submission</a:t>
                      </a:r>
                      <a:endParaRPr lang="en-GB" sz="200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dirty="0" smtClean="0">
                          <a:solidFill>
                            <a:srgbClr val="595959"/>
                          </a:solidFill>
                          <a:effectLst/>
                          <a:latin typeface="Arial"/>
                          <a:ea typeface="Calibri"/>
                          <a:cs typeface="Times New Roman"/>
                        </a:rPr>
                        <a:t>25 April 2019</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r h="451989">
                <a:tc>
                  <a:txBody>
                    <a:bodyPr/>
                    <a:lstStyle/>
                    <a:p>
                      <a:pPr>
                        <a:spcBef>
                          <a:spcPts val="300"/>
                        </a:spcBef>
                        <a:spcAft>
                          <a:spcPts val="300"/>
                        </a:spcAft>
                      </a:pPr>
                      <a:r>
                        <a:rPr lang="en-GB" sz="2000">
                          <a:solidFill>
                            <a:srgbClr val="595959"/>
                          </a:solidFill>
                          <a:effectLst/>
                          <a:latin typeface="Arial"/>
                          <a:ea typeface="Calibri"/>
                          <a:cs typeface="Times New Roman"/>
                        </a:rPr>
                        <a:t>Deadline for applications:</a:t>
                      </a:r>
                      <a:endParaRPr lang="en-GB" sz="200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dirty="0" smtClean="0">
                          <a:solidFill>
                            <a:srgbClr val="595959"/>
                          </a:solidFill>
                          <a:effectLst/>
                          <a:latin typeface="Arial"/>
                          <a:ea typeface="Calibri"/>
                          <a:cs typeface="Times New Roman"/>
                        </a:rPr>
                        <a:t>11 June 2019 </a:t>
                      </a:r>
                      <a:r>
                        <a:rPr lang="en-GB" sz="2000" dirty="0">
                          <a:solidFill>
                            <a:srgbClr val="595959"/>
                          </a:solidFill>
                          <a:effectLst/>
                          <a:latin typeface="Arial"/>
                          <a:ea typeface="Calibri"/>
                          <a:cs typeface="Times New Roman"/>
                        </a:rPr>
                        <a:t>– 17:00 CET</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r h="451989">
                <a:tc>
                  <a:txBody>
                    <a:bodyPr/>
                    <a:lstStyle/>
                    <a:p>
                      <a:pPr>
                        <a:spcBef>
                          <a:spcPts val="300"/>
                        </a:spcBef>
                        <a:spcAft>
                          <a:spcPts val="300"/>
                        </a:spcAft>
                      </a:pPr>
                      <a:r>
                        <a:rPr lang="en-GB" sz="2000">
                          <a:solidFill>
                            <a:srgbClr val="595959"/>
                          </a:solidFill>
                          <a:effectLst/>
                          <a:latin typeface="Arial"/>
                          <a:ea typeface="Calibri"/>
                          <a:cs typeface="Times New Roman"/>
                        </a:rPr>
                        <a:t>Evaluation:</a:t>
                      </a:r>
                      <a:endParaRPr lang="en-GB" sz="200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dirty="0" smtClean="0">
                          <a:solidFill>
                            <a:srgbClr val="595959"/>
                          </a:solidFill>
                          <a:effectLst/>
                          <a:latin typeface="Arial"/>
                          <a:ea typeface="Calibri"/>
                          <a:cs typeface="Times New Roman"/>
                        </a:rPr>
                        <a:t>June/July</a:t>
                      </a:r>
                      <a:r>
                        <a:rPr lang="en-GB" sz="2000" baseline="0" dirty="0" smtClean="0">
                          <a:solidFill>
                            <a:srgbClr val="595959"/>
                          </a:solidFill>
                          <a:effectLst/>
                          <a:latin typeface="Arial"/>
                          <a:ea typeface="Calibri"/>
                          <a:cs typeface="Times New Roman"/>
                        </a:rPr>
                        <a:t> </a:t>
                      </a:r>
                      <a:r>
                        <a:rPr lang="en-GB" sz="2000" dirty="0" smtClean="0">
                          <a:solidFill>
                            <a:srgbClr val="595959"/>
                          </a:solidFill>
                          <a:effectLst/>
                          <a:latin typeface="Arial"/>
                          <a:ea typeface="Calibri"/>
                          <a:cs typeface="Times New Roman"/>
                        </a:rPr>
                        <a:t>2019</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r h="451989">
                <a:tc>
                  <a:txBody>
                    <a:bodyPr/>
                    <a:lstStyle/>
                    <a:p>
                      <a:pPr>
                        <a:spcBef>
                          <a:spcPts val="300"/>
                        </a:spcBef>
                        <a:spcAft>
                          <a:spcPts val="300"/>
                        </a:spcAft>
                      </a:pPr>
                      <a:r>
                        <a:rPr lang="en-GB" sz="2000">
                          <a:solidFill>
                            <a:srgbClr val="595959"/>
                          </a:solidFill>
                          <a:effectLst/>
                          <a:latin typeface="Arial"/>
                          <a:ea typeface="Calibri"/>
                          <a:cs typeface="Times New Roman"/>
                        </a:rPr>
                        <a:t>Information on evaluation result:</a:t>
                      </a:r>
                      <a:endParaRPr lang="en-GB" sz="200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dirty="0" smtClean="0">
                          <a:solidFill>
                            <a:srgbClr val="595959"/>
                          </a:solidFill>
                          <a:effectLst/>
                          <a:latin typeface="Arial"/>
                          <a:ea typeface="Calibri"/>
                          <a:cs typeface="Times New Roman"/>
                        </a:rPr>
                        <a:t>September </a:t>
                      </a:r>
                      <a:r>
                        <a:rPr lang="en-GB" sz="2000" dirty="0">
                          <a:solidFill>
                            <a:srgbClr val="595959"/>
                          </a:solidFill>
                          <a:effectLst/>
                          <a:latin typeface="Arial"/>
                          <a:ea typeface="Calibri"/>
                          <a:cs typeface="Times New Roman"/>
                        </a:rPr>
                        <a:t>2019</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r h="451989">
                <a:tc>
                  <a:txBody>
                    <a:bodyPr/>
                    <a:lstStyle/>
                    <a:p>
                      <a:pPr>
                        <a:spcBef>
                          <a:spcPts val="300"/>
                        </a:spcBef>
                        <a:spcAft>
                          <a:spcPts val="300"/>
                        </a:spcAft>
                      </a:pPr>
                      <a:r>
                        <a:rPr lang="en-GB" sz="2000">
                          <a:solidFill>
                            <a:srgbClr val="595959"/>
                          </a:solidFill>
                          <a:effectLst/>
                          <a:latin typeface="Arial"/>
                          <a:ea typeface="Calibri"/>
                          <a:cs typeface="Times New Roman"/>
                        </a:rPr>
                        <a:t>Grant agreement signature:</a:t>
                      </a:r>
                      <a:endParaRPr lang="en-GB" sz="200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dirty="0" smtClean="0">
                          <a:solidFill>
                            <a:srgbClr val="595959"/>
                          </a:solidFill>
                          <a:effectLst/>
                          <a:latin typeface="Arial"/>
                          <a:ea typeface="Calibri"/>
                          <a:cs typeface="Times New Roman"/>
                        </a:rPr>
                        <a:t>November 2019</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r h="451989">
                <a:tc>
                  <a:txBody>
                    <a:bodyPr/>
                    <a:lstStyle/>
                    <a:p>
                      <a:pPr>
                        <a:spcBef>
                          <a:spcPts val="300"/>
                        </a:spcBef>
                        <a:spcAft>
                          <a:spcPts val="300"/>
                        </a:spcAft>
                      </a:pPr>
                      <a:r>
                        <a:rPr lang="en-GB" sz="2000">
                          <a:solidFill>
                            <a:srgbClr val="595959"/>
                          </a:solidFill>
                          <a:effectLst/>
                          <a:latin typeface="Arial"/>
                          <a:ea typeface="Calibri"/>
                          <a:cs typeface="Times New Roman"/>
                        </a:rPr>
                        <a:t>Starting date:</a:t>
                      </a:r>
                      <a:endParaRPr lang="en-GB" sz="200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GB" sz="2000" dirty="0" smtClean="0">
                          <a:solidFill>
                            <a:srgbClr val="595959"/>
                          </a:solidFill>
                          <a:effectLst/>
                          <a:latin typeface="Arial"/>
                          <a:ea typeface="Calibri"/>
                          <a:cs typeface="Times New Roman"/>
                        </a:rPr>
                        <a:t>01 January</a:t>
                      </a:r>
                      <a:r>
                        <a:rPr lang="en-GB" sz="2000" baseline="0" dirty="0" smtClean="0">
                          <a:solidFill>
                            <a:srgbClr val="595959"/>
                          </a:solidFill>
                          <a:effectLst/>
                          <a:latin typeface="Arial"/>
                          <a:ea typeface="Calibri"/>
                          <a:cs typeface="Times New Roman"/>
                        </a:rPr>
                        <a:t> 2020</a:t>
                      </a:r>
                      <a:endParaRPr lang="en-GB" sz="2000" dirty="0">
                        <a:effectLst/>
                        <a:latin typeface="Calibri"/>
                        <a:ea typeface="Calibri"/>
                        <a:cs typeface="Times New Roman"/>
                      </a:endParaRPr>
                    </a:p>
                  </a:txBody>
                  <a:tcPr marL="68580" marR="68580" marT="0" marB="0">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660934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Overview</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fr-BE" dirty="0" err="1" smtClean="0"/>
              <a:t>Where</a:t>
            </a:r>
            <a:r>
              <a:rPr lang="fr-BE" dirty="0" smtClean="0"/>
              <a:t> to </a:t>
            </a:r>
            <a:r>
              <a:rPr lang="fr-BE" dirty="0" err="1" smtClean="0"/>
              <a:t>find</a:t>
            </a:r>
            <a:r>
              <a:rPr lang="fr-BE" dirty="0" smtClean="0"/>
              <a:t>?</a:t>
            </a:r>
            <a:endParaRPr lang="en-GB" dirty="0" smtClean="0"/>
          </a:p>
          <a:p>
            <a:pPr marL="342900" indent="-342900">
              <a:buFont typeface="Arial" panose="020B0604020202020204" pitchFamily="34" charset="0"/>
              <a:buChar char="•"/>
            </a:pPr>
            <a:r>
              <a:rPr lang="en-GB" dirty="0"/>
              <a:t>Financial mechanisms</a:t>
            </a:r>
          </a:p>
          <a:p>
            <a:pPr marL="342900" indent="-342900">
              <a:buFont typeface="Arial" panose="020B0604020202020204" pitchFamily="34" charset="0"/>
              <a:buChar char="•"/>
            </a:pPr>
            <a:r>
              <a:rPr lang="en-GB" dirty="0" smtClean="0"/>
              <a:t>Who </a:t>
            </a:r>
            <a:r>
              <a:rPr lang="en-GB" dirty="0"/>
              <a:t>can participate?</a:t>
            </a:r>
          </a:p>
          <a:p>
            <a:pPr marL="342900" indent="-342900">
              <a:buFont typeface="Arial" panose="020B0604020202020204" pitchFamily="34" charset="0"/>
              <a:buChar char="•"/>
            </a:pPr>
            <a:r>
              <a:rPr lang="en-GB" dirty="0" smtClean="0"/>
              <a:t>Timeline</a:t>
            </a:r>
            <a:endParaRPr lang="en-GB" dirty="0"/>
          </a:p>
          <a:p>
            <a:pPr marL="342900" indent="-342900">
              <a:buFont typeface="Arial" panose="020B0604020202020204" pitchFamily="34" charset="0"/>
              <a:buChar char="•"/>
            </a:pPr>
            <a:r>
              <a:rPr lang="en-GB" dirty="0" smtClean="0"/>
              <a:t>Overview </a:t>
            </a:r>
            <a:r>
              <a:rPr lang="en-GB" dirty="0"/>
              <a:t>open opportunities</a:t>
            </a:r>
          </a:p>
          <a:p>
            <a:pPr marL="342900" indent="-342900">
              <a:buFont typeface="Arial" panose="020B0604020202020204" pitchFamily="34" charset="0"/>
              <a:buChar char="•"/>
            </a:pPr>
            <a:r>
              <a:rPr lang="en-GB" dirty="0" smtClean="0"/>
              <a:t>Dissemination</a:t>
            </a:r>
            <a:endParaRPr lang="en-GB" dirty="0"/>
          </a:p>
        </p:txBody>
      </p:sp>
    </p:spTree>
    <p:extLst>
      <p:ext uri="{BB962C8B-B14F-4D97-AF65-F5344CB8AC3E}">
        <p14:creationId xmlns:p14="http://schemas.microsoft.com/office/powerpoint/2010/main" val="3038875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564" y="3899168"/>
            <a:ext cx="5970240" cy="2947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fr-BE" dirty="0" smtClean="0"/>
              <a:t>Tentative </a:t>
            </a:r>
            <a:r>
              <a:rPr lang="fr-BE" dirty="0" err="1" smtClean="0"/>
              <a:t>Timeline</a:t>
            </a:r>
            <a:r>
              <a:rPr lang="fr-BE" dirty="0" smtClean="0"/>
              <a:t/>
            </a:r>
            <a:br>
              <a:rPr lang="fr-BE" dirty="0" smtClean="0"/>
            </a:br>
            <a:r>
              <a:rPr lang="fr-BE" dirty="0" smtClean="0"/>
              <a:t>- </a:t>
            </a:r>
            <a:r>
              <a:rPr lang="fr-BE" dirty="0" err="1" smtClean="0"/>
              <a:t>Procurement</a:t>
            </a:r>
            <a:endParaRPr lang="en-GB" dirty="0"/>
          </a:p>
        </p:txBody>
      </p:sp>
      <p:sp>
        <p:nvSpPr>
          <p:cNvPr id="3" name="Content Placeholder 2"/>
          <p:cNvSpPr>
            <a:spLocks noGrp="1"/>
          </p:cNvSpPr>
          <p:nvPr>
            <p:ph idx="1"/>
          </p:nvPr>
        </p:nvSpPr>
        <p:spPr/>
        <p:txBody>
          <a:bodyPr/>
          <a:lstStyle/>
          <a:p>
            <a:r>
              <a:rPr lang="fr-BE" dirty="0" err="1" smtClean="0"/>
              <a:t>Seperate</a:t>
            </a:r>
            <a:r>
              <a:rPr lang="fr-BE" dirty="0" smtClean="0"/>
              <a:t> Calls for Tender (1 per service </a:t>
            </a:r>
            <a:r>
              <a:rPr lang="fr-BE" dirty="0" err="1" smtClean="0"/>
              <a:t>contract</a:t>
            </a:r>
            <a:r>
              <a:rPr lang="fr-BE" dirty="0" smtClean="0"/>
              <a:t>)</a:t>
            </a:r>
            <a:endParaRPr lang="en-GB" dirty="0"/>
          </a:p>
        </p:txBody>
      </p:sp>
      <p:sp>
        <p:nvSpPr>
          <p:cNvPr id="5" name="Rectangle 4">
            <a:hlinkClick r:id="rId3"/>
          </p:cNvPr>
          <p:cNvSpPr/>
          <p:nvPr/>
        </p:nvSpPr>
        <p:spPr>
          <a:xfrm>
            <a:off x="125912" y="3068960"/>
            <a:ext cx="8911544" cy="1080120"/>
          </a:xfrm>
          <a:prstGeom prst="rect">
            <a:avLst/>
          </a:prstGeom>
          <a:solidFill>
            <a:srgbClr val="FDFBD3"/>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fontAlgn="auto">
              <a:spcBef>
                <a:spcPts val="0"/>
              </a:spcBef>
              <a:spcAft>
                <a:spcPts val="0"/>
              </a:spcAft>
            </a:pPr>
            <a:r>
              <a:rPr lang="fr-BE" sz="2800" b="0" dirty="0" smtClean="0">
                <a:solidFill>
                  <a:schemeClr val="tx1"/>
                </a:solidFill>
              </a:rPr>
              <a:t>CHAFEA &gt; </a:t>
            </a:r>
            <a:r>
              <a:rPr lang="fr-BE" sz="2800" dirty="0" err="1" smtClean="0">
                <a:solidFill>
                  <a:schemeClr val="tx1"/>
                </a:solidFill>
              </a:rPr>
              <a:t>Funding</a:t>
            </a:r>
            <a:r>
              <a:rPr lang="fr-BE" sz="2800" dirty="0" smtClean="0">
                <a:solidFill>
                  <a:schemeClr val="tx1"/>
                </a:solidFill>
              </a:rPr>
              <a:t> </a:t>
            </a:r>
            <a:r>
              <a:rPr lang="fr-BE" sz="2800" dirty="0">
                <a:solidFill>
                  <a:schemeClr val="tx1"/>
                </a:solidFill>
              </a:rPr>
              <a:t>- Calls for tenders:</a:t>
            </a:r>
            <a:endParaRPr lang="fr-BE" sz="2800" b="0" dirty="0" smtClean="0">
              <a:solidFill>
                <a:schemeClr val="tx1"/>
              </a:solidFill>
            </a:endParaRPr>
          </a:p>
          <a:p>
            <a:pPr algn="ctr" defTabSz="457200" fontAlgn="auto">
              <a:spcBef>
                <a:spcPts val="0"/>
              </a:spcBef>
              <a:spcAft>
                <a:spcPts val="0"/>
              </a:spcAft>
            </a:pPr>
            <a:r>
              <a:rPr lang="fr-BE" sz="1600" dirty="0" smtClean="0">
                <a:solidFill>
                  <a:schemeClr val="tx1"/>
                </a:solidFill>
                <a:hlinkClick r:id="rId3"/>
              </a:rPr>
              <a:t>http</a:t>
            </a:r>
            <a:r>
              <a:rPr lang="fr-BE" sz="1600" dirty="0">
                <a:solidFill>
                  <a:schemeClr val="tx1"/>
                </a:solidFill>
                <a:hlinkClick r:id="rId3"/>
              </a:rPr>
              <a:t>://</a:t>
            </a:r>
            <a:r>
              <a:rPr lang="fr-BE" sz="1600" dirty="0" smtClean="0">
                <a:solidFill>
                  <a:schemeClr val="tx1"/>
                </a:solidFill>
                <a:hlinkClick r:id="rId3"/>
              </a:rPr>
              <a:t>ec.europa.eu/chafea/health/funding/calls-for-tenders/index_en.htm</a:t>
            </a:r>
            <a:r>
              <a:rPr lang="fr-BE" sz="1600" dirty="0" smtClean="0">
                <a:solidFill>
                  <a:schemeClr val="tx1"/>
                </a:solidFill>
              </a:rPr>
              <a:t> </a:t>
            </a:r>
            <a:endParaRPr lang="fr-BE" sz="1600" b="0" dirty="0" smtClean="0">
              <a:solidFill>
                <a:schemeClr val="tx1"/>
              </a:solidFill>
            </a:endParaRPr>
          </a:p>
        </p:txBody>
      </p:sp>
    </p:spTree>
    <p:extLst>
      <p:ext uri="{BB962C8B-B14F-4D97-AF65-F5344CB8AC3E}">
        <p14:creationId xmlns:p14="http://schemas.microsoft.com/office/powerpoint/2010/main" val="1218319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a:t>
            </a:r>
            <a:r>
              <a:rPr lang="en-GB" dirty="0"/>
              <a:t>opportunities</a:t>
            </a:r>
            <a:br>
              <a:rPr lang="en-GB" dirty="0"/>
            </a:br>
            <a:endParaRPr lang="en-GB" dirty="0"/>
          </a:p>
        </p:txBody>
      </p:sp>
      <p:sp>
        <p:nvSpPr>
          <p:cNvPr id="3" name="Text Placeholder 2"/>
          <p:cNvSpPr>
            <a:spLocks noGrp="1"/>
          </p:cNvSpPr>
          <p:nvPr>
            <p:ph type="body" idx="1"/>
          </p:nvPr>
        </p:nvSpPr>
        <p:spPr/>
        <p:txBody>
          <a:bodyPr/>
          <a:lstStyle/>
          <a:p>
            <a:r>
              <a:rPr lang="en-GB" dirty="0"/>
              <a:t>Overview</a:t>
            </a:r>
          </a:p>
        </p:txBody>
      </p:sp>
    </p:spTree>
    <p:extLst>
      <p:ext uri="{BB962C8B-B14F-4D97-AF65-F5344CB8AC3E}">
        <p14:creationId xmlns:p14="http://schemas.microsoft.com/office/powerpoint/2010/main" val="4152965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Open opportunities</a:t>
            </a:r>
            <a:br>
              <a:rPr lang="en-GB" dirty="0" smtClean="0"/>
            </a:br>
            <a:r>
              <a:rPr lang="en-GB" dirty="0" smtClean="0"/>
              <a:t>- Project Grants</a:t>
            </a:r>
            <a:endParaRPr lang="en-GB" dirty="0"/>
          </a:p>
        </p:txBody>
      </p:sp>
      <p:sp>
        <p:nvSpPr>
          <p:cNvPr id="5" name="Content Placeholder 4"/>
          <p:cNvSpPr>
            <a:spLocks noGrp="1"/>
          </p:cNvSpPr>
          <p:nvPr>
            <p:ph idx="1"/>
          </p:nvPr>
        </p:nvSpPr>
        <p:spPr/>
        <p:txBody>
          <a:bodyPr/>
          <a:lstStyle/>
          <a:p>
            <a:r>
              <a:rPr lang="en-GB" dirty="0" smtClean="0"/>
              <a:t>PJ-01-2019: Rare </a:t>
            </a:r>
            <a:r>
              <a:rPr lang="en-GB" dirty="0"/>
              <a:t>disease registries for the European Reference Networks (Heading 2.1 of the AWP 2019</a:t>
            </a:r>
            <a:r>
              <a:rPr lang="en-GB" dirty="0" smtClean="0"/>
              <a:t>)</a:t>
            </a:r>
          </a:p>
          <a:p>
            <a:endParaRPr lang="en-GB" dirty="0" smtClean="0"/>
          </a:p>
          <a:p>
            <a:r>
              <a:rPr lang="en-GB" dirty="0" smtClean="0"/>
              <a:t>PJ-02-2019: Stakeholder </a:t>
            </a:r>
            <a:r>
              <a:rPr lang="en-GB" dirty="0"/>
              <a:t>actions to implement the EU guidelines on prudent use of antimicrobials in human health (Heading 2.2 of the AWP 2019</a:t>
            </a:r>
            <a:r>
              <a:rPr lang="en-GB" dirty="0" smtClean="0"/>
              <a:t>)</a:t>
            </a:r>
            <a:endParaRPr lang="en-GB" dirty="0"/>
          </a:p>
        </p:txBody>
      </p:sp>
    </p:spTree>
    <p:extLst>
      <p:ext uri="{BB962C8B-B14F-4D97-AF65-F5344CB8AC3E}">
        <p14:creationId xmlns:p14="http://schemas.microsoft.com/office/powerpoint/2010/main" val="2955652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Open opportunities</a:t>
            </a:r>
            <a:br>
              <a:rPr lang="en-GB" dirty="0"/>
            </a:br>
            <a:r>
              <a:rPr lang="en-GB" dirty="0"/>
              <a:t>- </a:t>
            </a:r>
            <a:r>
              <a:rPr lang="en-GB" dirty="0" smtClean="0"/>
              <a:t>Joint Actions</a:t>
            </a:r>
            <a:endParaRPr lang="en-GB" dirty="0"/>
          </a:p>
        </p:txBody>
      </p:sp>
      <p:sp>
        <p:nvSpPr>
          <p:cNvPr id="3" name="Content Placeholder 2"/>
          <p:cNvSpPr>
            <a:spLocks noGrp="1"/>
          </p:cNvSpPr>
          <p:nvPr>
            <p:ph idx="1"/>
          </p:nvPr>
        </p:nvSpPr>
        <p:spPr>
          <a:xfrm>
            <a:off x="457200" y="2564904"/>
            <a:ext cx="8229600" cy="3888432"/>
          </a:xfrm>
        </p:spPr>
        <p:txBody>
          <a:bodyPr>
            <a:normAutofit fontScale="92500" lnSpcReduction="10000"/>
          </a:bodyPr>
          <a:lstStyle/>
          <a:p>
            <a:r>
              <a:rPr lang="fr-BE" dirty="0" smtClean="0"/>
              <a:t>JA-01-2019:</a:t>
            </a:r>
            <a:r>
              <a:rPr lang="en-GB" dirty="0"/>
              <a:t>Joint Action on implementation of validated best </a:t>
            </a:r>
            <a:r>
              <a:rPr lang="en-GB" dirty="0" smtClean="0"/>
              <a:t>practices (Heading 3.1 of the AWP 2019)</a:t>
            </a:r>
          </a:p>
          <a:p>
            <a:endParaRPr lang="fr-BE" dirty="0" smtClean="0"/>
          </a:p>
          <a:p>
            <a:r>
              <a:rPr lang="fr-BE" dirty="0" smtClean="0"/>
              <a:t>JA-02-2019: </a:t>
            </a:r>
            <a:r>
              <a:rPr lang="en-GB" dirty="0" smtClean="0"/>
              <a:t>Joint </a:t>
            </a:r>
            <a:r>
              <a:rPr lang="en-GB" dirty="0"/>
              <a:t>Action to strengthen health preparedness and response to biological </a:t>
            </a:r>
            <a:r>
              <a:rPr lang="en-GB" dirty="0" smtClean="0"/>
              <a:t>and chemical </a:t>
            </a:r>
            <a:r>
              <a:rPr lang="en-GB" dirty="0"/>
              <a:t>terror </a:t>
            </a:r>
            <a:r>
              <a:rPr lang="en-GB" dirty="0" smtClean="0"/>
              <a:t>attacks (Heading 3.2 of the AWP 2019)</a:t>
            </a:r>
          </a:p>
          <a:p>
            <a:endParaRPr lang="fr-BE" dirty="0" smtClean="0"/>
          </a:p>
          <a:p>
            <a:r>
              <a:rPr lang="fr-BE" dirty="0" smtClean="0"/>
              <a:t>JA-03-2019: </a:t>
            </a:r>
            <a:r>
              <a:rPr lang="en-GB" dirty="0"/>
              <a:t>Joint Action on implementation of digitally enabled integrated person-centred </a:t>
            </a:r>
            <a:r>
              <a:rPr lang="en-GB" dirty="0" smtClean="0"/>
              <a:t>care (Heading 3.3 of the AWP 2019)</a:t>
            </a:r>
            <a:endParaRPr lang="en-GB" dirty="0"/>
          </a:p>
        </p:txBody>
      </p:sp>
    </p:spTree>
    <p:extLst>
      <p:ext uri="{BB962C8B-B14F-4D97-AF65-F5344CB8AC3E}">
        <p14:creationId xmlns:p14="http://schemas.microsoft.com/office/powerpoint/2010/main" val="360237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Open opportunities</a:t>
            </a:r>
            <a:br>
              <a:rPr lang="en-GB" dirty="0"/>
            </a:br>
            <a:r>
              <a:rPr lang="en-GB" dirty="0"/>
              <a:t>- </a:t>
            </a:r>
            <a:r>
              <a:rPr lang="en-GB" dirty="0" smtClean="0"/>
              <a:t>Joint Actions</a:t>
            </a:r>
            <a:endParaRPr lang="en-GB" dirty="0"/>
          </a:p>
        </p:txBody>
      </p:sp>
      <p:sp>
        <p:nvSpPr>
          <p:cNvPr id="3" name="Content Placeholder 2"/>
          <p:cNvSpPr>
            <a:spLocks noGrp="1"/>
          </p:cNvSpPr>
          <p:nvPr>
            <p:ph idx="1"/>
          </p:nvPr>
        </p:nvSpPr>
        <p:spPr>
          <a:xfrm>
            <a:off x="457200" y="2564904"/>
            <a:ext cx="8229600" cy="3888432"/>
          </a:xfrm>
        </p:spPr>
        <p:txBody>
          <a:bodyPr>
            <a:normAutofit/>
          </a:bodyPr>
          <a:lstStyle/>
          <a:p>
            <a:endParaRPr lang="fr-BE" dirty="0" smtClean="0"/>
          </a:p>
          <a:p>
            <a:endParaRPr lang="fr-BE" dirty="0" smtClean="0"/>
          </a:p>
          <a:p>
            <a:r>
              <a:rPr lang="fr-BE" dirty="0" err="1" smtClean="0"/>
              <a:t>Specific</a:t>
            </a:r>
            <a:r>
              <a:rPr lang="fr-BE" dirty="0" smtClean="0"/>
              <a:t> </a:t>
            </a:r>
            <a:r>
              <a:rPr lang="fr-BE" dirty="0" err="1" smtClean="0"/>
              <a:t>Webinar</a:t>
            </a:r>
            <a:r>
              <a:rPr lang="fr-BE" dirty="0" smtClean="0"/>
              <a:t> on 21 May 2019</a:t>
            </a:r>
          </a:p>
          <a:p>
            <a:r>
              <a:rPr lang="fr-BE" dirty="0" smtClean="0"/>
              <a:t>By invitation</a:t>
            </a:r>
          </a:p>
          <a:p>
            <a:endParaRPr lang="fr-BE" dirty="0" smtClean="0"/>
          </a:p>
          <a:p>
            <a:endParaRPr lang="fr-BE" dirty="0" smtClean="0"/>
          </a:p>
        </p:txBody>
      </p:sp>
    </p:spTree>
    <p:extLst>
      <p:ext uri="{BB962C8B-B14F-4D97-AF65-F5344CB8AC3E}">
        <p14:creationId xmlns:p14="http://schemas.microsoft.com/office/powerpoint/2010/main" val="2701875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Open opportunities</a:t>
            </a:r>
            <a:br>
              <a:rPr lang="en-GB" dirty="0"/>
            </a:br>
            <a:r>
              <a:rPr lang="en-GB" dirty="0"/>
              <a:t>- </a:t>
            </a:r>
            <a:r>
              <a:rPr lang="en-GB" dirty="0" smtClean="0"/>
              <a:t>Procurement</a:t>
            </a:r>
            <a:endParaRPr lang="en-GB" dirty="0"/>
          </a:p>
        </p:txBody>
      </p:sp>
      <p:sp>
        <p:nvSpPr>
          <p:cNvPr id="3" name="Content Placeholder 2"/>
          <p:cNvSpPr>
            <a:spLocks noGrp="1"/>
          </p:cNvSpPr>
          <p:nvPr>
            <p:ph idx="1"/>
          </p:nvPr>
        </p:nvSpPr>
        <p:spPr>
          <a:xfrm>
            <a:off x="457200" y="2564904"/>
            <a:ext cx="8229600" cy="3888432"/>
          </a:xfrm>
        </p:spPr>
        <p:txBody>
          <a:bodyPr>
            <a:normAutofit/>
          </a:bodyPr>
          <a:lstStyle/>
          <a:p>
            <a:endParaRPr lang="fr-BE" dirty="0" smtClean="0"/>
          </a:p>
          <a:p>
            <a:r>
              <a:rPr lang="fr-BE" dirty="0" err="1" smtClean="0"/>
              <a:t>Several</a:t>
            </a:r>
            <a:r>
              <a:rPr lang="fr-BE" dirty="0" smtClean="0"/>
              <a:t> </a:t>
            </a:r>
            <a:r>
              <a:rPr lang="fr-BE" dirty="0" err="1" smtClean="0"/>
              <a:t>topics</a:t>
            </a:r>
            <a:endParaRPr lang="fr-BE" dirty="0"/>
          </a:p>
          <a:p>
            <a:r>
              <a:rPr lang="fr-BE" dirty="0" err="1" smtClean="0"/>
              <a:t>Seperate</a:t>
            </a:r>
            <a:r>
              <a:rPr lang="fr-BE" dirty="0" smtClean="0"/>
              <a:t> </a:t>
            </a:r>
            <a:r>
              <a:rPr lang="fr-BE" dirty="0" err="1" smtClean="0"/>
              <a:t>Presentation</a:t>
            </a:r>
            <a:r>
              <a:rPr lang="fr-BE" dirty="0" smtClean="0"/>
              <a:t> </a:t>
            </a:r>
            <a:endParaRPr lang="en-GB" dirty="0"/>
          </a:p>
        </p:txBody>
      </p:sp>
    </p:spTree>
    <p:extLst>
      <p:ext uri="{BB962C8B-B14F-4D97-AF65-F5344CB8AC3E}">
        <p14:creationId xmlns:p14="http://schemas.microsoft.com/office/powerpoint/2010/main" val="2656515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Dissemination</a:t>
            </a:r>
            <a:r>
              <a:rPr lang="en-GB" dirty="0"/>
              <a:t/>
            </a:r>
            <a:br>
              <a:rPr lang="en-GB" dirty="0"/>
            </a:br>
            <a:endParaRPr lang="en-GB" dirty="0"/>
          </a:p>
        </p:txBody>
      </p:sp>
      <p:sp>
        <p:nvSpPr>
          <p:cNvPr id="3" name="Text Placeholder 2"/>
          <p:cNvSpPr>
            <a:spLocks noGrp="1"/>
          </p:cNvSpPr>
          <p:nvPr>
            <p:ph type="body" idx="1"/>
          </p:nvPr>
        </p:nvSpPr>
        <p:spPr/>
        <p:txBody>
          <a:bodyPr/>
          <a:lstStyle/>
          <a:p>
            <a:r>
              <a:rPr lang="en-GB" dirty="0" smtClean="0"/>
              <a:t>EU Funding Reference, Disclaimer, Public Deliverables, Project Database</a:t>
            </a:r>
            <a:endParaRPr lang="en-GB" dirty="0"/>
          </a:p>
        </p:txBody>
      </p:sp>
    </p:spTree>
    <p:extLst>
      <p:ext uri="{BB962C8B-B14F-4D97-AF65-F5344CB8AC3E}">
        <p14:creationId xmlns:p14="http://schemas.microsoft.com/office/powerpoint/2010/main" val="2579063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340768"/>
            <a:ext cx="8229600" cy="936625"/>
          </a:xfrm>
        </p:spPr>
        <p:txBody>
          <a:bodyPr>
            <a:normAutofit fontScale="90000"/>
          </a:bodyPr>
          <a:lstStyle/>
          <a:p>
            <a:r>
              <a:rPr lang="en-GB" dirty="0" smtClean="0"/>
              <a:t>22.1.2 </a:t>
            </a:r>
            <a:r>
              <a:rPr lang="en-GB" dirty="0"/>
              <a:t>Information on EU funding — Obligation and right to use of the EU emblem</a:t>
            </a:r>
          </a:p>
        </p:txBody>
      </p:sp>
      <p:sp>
        <p:nvSpPr>
          <p:cNvPr id="3" name="Content Placeholder 2"/>
          <p:cNvSpPr>
            <a:spLocks noGrp="1"/>
          </p:cNvSpPr>
          <p:nvPr>
            <p:ph idx="1"/>
          </p:nvPr>
        </p:nvSpPr>
        <p:spPr>
          <a:xfrm>
            <a:off x="457200" y="2564904"/>
            <a:ext cx="8229600" cy="3199548"/>
          </a:xfrm>
        </p:spPr>
        <p:txBody>
          <a:bodyPr>
            <a:normAutofit fontScale="85000" lnSpcReduction="10000"/>
          </a:bodyPr>
          <a:lstStyle/>
          <a:p>
            <a:pPr marL="0" indent="0">
              <a:buNone/>
            </a:pPr>
            <a:r>
              <a:rPr lang="en-GB" dirty="0"/>
              <a:t>A</a:t>
            </a:r>
            <a:r>
              <a:rPr lang="en-GB" dirty="0" smtClean="0"/>
              <a:t>ny </a:t>
            </a:r>
            <a:r>
              <a:rPr lang="en-GB" dirty="0"/>
              <a:t>communication activity related to the </a:t>
            </a:r>
            <a:r>
              <a:rPr lang="en-GB" dirty="0" smtClean="0"/>
              <a:t>action (including </a:t>
            </a:r>
            <a:r>
              <a:rPr lang="en-GB" dirty="0"/>
              <a:t>at conferences, seminars, in information material, such as brochures, leaflets, </a:t>
            </a:r>
            <a:r>
              <a:rPr lang="en-GB" dirty="0" smtClean="0"/>
              <a:t>posters, presentations</a:t>
            </a:r>
            <a:r>
              <a:rPr lang="en-GB" dirty="0"/>
              <a:t>, etc., in electronic form, via social media, etc.) </a:t>
            </a:r>
            <a:r>
              <a:rPr lang="en-GB" dirty="0" smtClean="0"/>
              <a:t>shall state:</a:t>
            </a:r>
          </a:p>
          <a:p>
            <a:pPr marL="0" indent="0">
              <a:buNone/>
            </a:pPr>
            <a:endParaRPr lang="en-GB" i="1" dirty="0" smtClean="0"/>
          </a:p>
          <a:p>
            <a:pPr marL="0" indent="0">
              <a:buNone/>
            </a:pPr>
            <a:r>
              <a:rPr lang="en-GB" i="1" dirty="0" smtClean="0"/>
              <a:t>This </a:t>
            </a:r>
            <a:r>
              <a:rPr lang="en-GB" i="1" dirty="0"/>
              <a:t>[insert appropriate description, e.g. report, publication, conference, infrastructure, equipment, </a:t>
            </a:r>
            <a:r>
              <a:rPr lang="en-GB" i="1" dirty="0" smtClean="0"/>
              <a:t>insert type </a:t>
            </a:r>
            <a:r>
              <a:rPr lang="en-GB" i="1" dirty="0"/>
              <a:t>of result, etc.] is part of the project / joint action </a:t>
            </a:r>
            <a:r>
              <a:rPr lang="en-GB" i="1" dirty="0" smtClean="0"/>
              <a:t>‘Project Number, Acronym’ </a:t>
            </a:r>
            <a:r>
              <a:rPr lang="en-GB" i="1" dirty="0"/>
              <a:t>which has received funding from </a:t>
            </a:r>
            <a:r>
              <a:rPr lang="en-GB" i="1" dirty="0" smtClean="0"/>
              <a:t>the European </a:t>
            </a:r>
            <a:r>
              <a:rPr lang="en-GB" i="1" dirty="0"/>
              <a:t>Union’s Health Programme (2014-2020).</a:t>
            </a:r>
            <a:endParaRPr lang="en-GB"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229200"/>
            <a:ext cx="2257623" cy="1502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hlinkClick r:id="rId3"/>
          </p:cNvPr>
          <p:cNvSpPr/>
          <p:nvPr/>
        </p:nvSpPr>
        <p:spPr>
          <a:xfrm>
            <a:off x="179511" y="6257775"/>
            <a:ext cx="6583403" cy="432048"/>
          </a:xfrm>
          <a:prstGeom prst="rect">
            <a:avLst/>
          </a:prstGeom>
          <a:solidFill>
            <a:srgbClr val="FDFBD3"/>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fontAlgn="auto">
              <a:spcBef>
                <a:spcPts val="0"/>
              </a:spcBef>
              <a:spcAft>
                <a:spcPts val="0"/>
              </a:spcAft>
            </a:pPr>
            <a:r>
              <a:rPr lang="fr-BE" sz="1600" dirty="0">
                <a:solidFill>
                  <a:schemeClr val="tx1"/>
                </a:solidFill>
                <a:hlinkClick r:id="rId4"/>
              </a:rPr>
              <a:t>https://</a:t>
            </a:r>
            <a:r>
              <a:rPr lang="fr-BE" sz="1600" dirty="0" smtClean="0">
                <a:solidFill>
                  <a:schemeClr val="tx1"/>
                </a:solidFill>
                <a:hlinkClick r:id="rId4"/>
              </a:rPr>
              <a:t>europa.eu/european-union/about-eu/symbols/flag_en</a:t>
            </a:r>
            <a:r>
              <a:rPr lang="fr-BE" sz="1600" dirty="0" smtClean="0">
                <a:solidFill>
                  <a:schemeClr val="tx1"/>
                </a:solidFill>
              </a:rPr>
              <a:t> </a:t>
            </a:r>
            <a:endParaRPr lang="fr-BE" sz="1600" b="0" dirty="0" smtClean="0">
              <a:solidFill>
                <a:schemeClr val="tx1"/>
              </a:solidFill>
            </a:endParaRPr>
          </a:p>
        </p:txBody>
      </p:sp>
    </p:spTree>
    <p:extLst>
      <p:ext uri="{BB962C8B-B14F-4D97-AF65-F5344CB8AC3E}">
        <p14:creationId xmlns:p14="http://schemas.microsoft.com/office/powerpoint/2010/main" val="8428338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22.1.3 Disclaimer excluding Agency/Commission responsibility</a:t>
            </a:r>
          </a:p>
        </p:txBody>
      </p:sp>
      <p:sp>
        <p:nvSpPr>
          <p:cNvPr id="3" name="Content Placeholder 2"/>
          <p:cNvSpPr>
            <a:spLocks noGrp="1"/>
          </p:cNvSpPr>
          <p:nvPr>
            <p:ph idx="1"/>
          </p:nvPr>
        </p:nvSpPr>
        <p:spPr>
          <a:xfrm>
            <a:off x="457200" y="2708920"/>
            <a:ext cx="8229600" cy="3489772"/>
          </a:xfrm>
        </p:spPr>
        <p:txBody>
          <a:bodyPr>
            <a:normAutofit fontScale="85000" lnSpcReduction="20000"/>
          </a:bodyPr>
          <a:lstStyle/>
          <a:p>
            <a:pPr marL="0" indent="0">
              <a:buNone/>
            </a:pPr>
            <a:r>
              <a:rPr lang="en-GB" dirty="0"/>
              <a:t>Any communication activity related to the action must indicate the following disclaimer</a:t>
            </a:r>
            <a:r>
              <a:rPr lang="en-GB" dirty="0" smtClean="0"/>
              <a:t>:</a:t>
            </a:r>
          </a:p>
          <a:p>
            <a:pPr marL="0" indent="0">
              <a:buNone/>
            </a:pPr>
            <a:endParaRPr lang="en-GB" dirty="0"/>
          </a:p>
          <a:p>
            <a:pPr marL="0" indent="0">
              <a:buNone/>
            </a:pPr>
            <a:r>
              <a:rPr lang="en-GB" i="1" dirty="0"/>
              <a:t>“The content of this [insert appropriate description, e.g. report, publication, conference, etc.] represents </a:t>
            </a:r>
            <a:r>
              <a:rPr lang="en-GB" i="1" dirty="0" smtClean="0"/>
              <a:t>the views </a:t>
            </a:r>
            <a:r>
              <a:rPr lang="en-GB" i="1" dirty="0"/>
              <a:t>of the author only and is his/her sole responsibility; it </a:t>
            </a:r>
            <a:r>
              <a:rPr lang="en-GB" i="1" dirty="0" err="1"/>
              <a:t>can not</a:t>
            </a:r>
            <a:r>
              <a:rPr lang="en-GB" i="1" dirty="0"/>
              <a:t> be considered to reflect the views of </a:t>
            </a:r>
            <a:r>
              <a:rPr lang="en-GB" i="1" dirty="0" smtClean="0"/>
              <a:t>the European </a:t>
            </a:r>
            <a:r>
              <a:rPr lang="en-GB" i="1" dirty="0"/>
              <a:t>Commission and/or the Consumers, Health, Agriculture and Food Executive Agency or any </a:t>
            </a:r>
            <a:r>
              <a:rPr lang="en-GB" i="1" dirty="0" smtClean="0"/>
              <a:t>other body </a:t>
            </a:r>
            <a:r>
              <a:rPr lang="en-GB" i="1" dirty="0"/>
              <a:t>of the European Union. The European Commission and the Agency do not accept any responsibility </a:t>
            </a:r>
            <a:r>
              <a:rPr lang="en-GB" i="1" dirty="0" smtClean="0"/>
              <a:t>for use </a:t>
            </a:r>
            <a:r>
              <a:rPr lang="en-GB" i="1" dirty="0"/>
              <a:t>that may be made of the information it contains.”</a:t>
            </a:r>
            <a:endParaRPr lang="en-GB" dirty="0"/>
          </a:p>
        </p:txBody>
      </p:sp>
    </p:spTree>
    <p:extLst>
      <p:ext uri="{BB962C8B-B14F-4D97-AF65-F5344CB8AC3E}">
        <p14:creationId xmlns:p14="http://schemas.microsoft.com/office/powerpoint/2010/main" val="1103755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Public </a:t>
            </a:r>
            <a:r>
              <a:rPr lang="fr-BE" dirty="0" err="1" smtClean="0"/>
              <a:t>Deliverables</a:t>
            </a:r>
            <a:endParaRPr lang="en-GB" dirty="0"/>
          </a:p>
        </p:txBody>
      </p:sp>
      <p:sp>
        <p:nvSpPr>
          <p:cNvPr id="3" name="Content Placeholder 2"/>
          <p:cNvSpPr>
            <a:spLocks noGrp="1"/>
          </p:cNvSpPr>
          <p:nvPr>
            <p:ph idx="1"/>
          </p:nvPr>
        </p:nvSpPr>
        <p:spPr>
          <a:xfrm>
            <a:off x="457200" y="2564904"/>
            <a:ext cx="8229600" cy="3528392"/>
          </a:xfrm>
        </p:spPr>
        <p:txBody>
          <a:bodyPr/>
          <a:lstStyle/>
          <a:p>
            <a:r>
              <a:rPr lang="fr-BE" dirty="0" smtClean="0"/>
              <a:t>Will </a:t>
            </a:r>
            <a:r>
              <a:rPr lang="fr-BE" dirty="0" err="1" smtClean="0"/>
              <a:t>be</a:t>
            </a:r>
            <a:r>
              <a:rPr lang="fr-BE" dirty="0" smtClean="0"/>
              <a:t> </a:t>
            </a:r>
            <a:r>
              <a:rPr lang="fr-BE" dirty="0" err="1" smtClean="0"/>
              <a:t>published</a:t>
            </a:r>
            <a:r>
              <a:rPr lang="fr-BE" dirty="0" smtClean="0"/>
              <a:t> in the Project </a:t>
            </a:r>
            <a:r>
              <a:rPr lang="fr-BE" dirty="0" err="1" smtClean="0"/>
              <a:t>Database</a:t>
            </a:r>
            <a:endParaRPr lang="fr-BE" dirty="0" smtClean="0"/>
          </a:p>
          <a:p>
            <a:r>
              <a:rPr lang="fr-BE" dirty="0" smtClean="0"/>
              <a:t>"Stand-</a:t>
            </a:r>
            <a:r>
              <a:rPr lang="fr-BE" dirty="0" err="1" smtClean="0"/>
              <a:t>Alone</a:t>
            </a:r>
            <a:r>
              <a:rPr lang="fr-BE" dirty="0" smtClean="0"/>
              <a:t>" </a:t>
            </a:r>
            <a:r>
              <a:rPr lang="fr-BE" dirty="0" err="1" smtClean="0"/>
              <a:t>Character</a:t>
            </a:r>
            <a:endParaRPr lang="fr-BE" dirty="0" smtClean="0"/>
          </a:p>
          <a:p>
            <a:r>
              <a:rPr lang="fr-BE" dirty="0" err="1" smtClean="0"/>
              <a:t>Title</a:t>
            </a:r>
            <a:r>
              <a:rPr lang="fr-BE" dirty="0" smtClean="0"/>
              <a:t> Page (</a:t>
            </a:r>
            <a:r>
              <a:rPr lang="fr-BE" dirty="0" err="1" smtClean="0"/>
              <a:t>Title</a:t>
            </a:r>
            <a:r>
              <a:rPr lang="fr-BE" dirty="0"/>
              <a:t> </a:t>
            </a:r>
            <a:r>
              <a:rPr lang="fr-BE" dirty="0" smtClean="0"/>
              <a:t>of Project and </a:t>
            </a:r>
            <a:r>
              <a:rPr lang="fr-BE" dirty="0" err="1" smtClean="0"/>
              <a:t>Deliverable</a:t>
            </a:r>
            <a:r>
              <a:rPr lang="fr-BE" dirty="0" smtClean="0"/>
              <a:t>), </a:t>
            </a:r>
            <a:r>
              <a:rPr lang="fr-BE" dirty="0" err="1" smtClean="0"/>
              <a:t>Executive</a:t>
            </a:r>
            <a:r>
              <a:rPr lang="fr-BE" dirty="0" smtClean="0"/>
              <a:t> </a:t>
            </a:r>
            <a:r>
              <a:rPr lang="fr-BE" dirty="0" err="1" smtClean="0"/>
              <a:t>Summary</a:t>
            </a:r>
            <a:r>
              <a:rPr lang="fr-BE" dirty="0" smtClean="0"/>
              <a:t>, Background to the </a:t>
            </a:r>
            <a:r>
              <a:rPr lang="fr-BE" dirty="0" err="1" smtClean="0"/>
              <a:t>project</a:t>
            </a:r>
            <a:endParaRPr lang="fr-BE" dirty="0" smtClean="0"/>
          </a:p>
          <a:p>
            <a:r>
              <a:rPr lang="fr-BE" dirty="0" smtClean="0"/>
              <a:t>Visual </a:t>
            </a:r>
            <a:r>
              <a:rPr lang="fr-BE" dirty="0" err="1" smtClean="0"/>
              <a:t>Identity</a:t>
            </a:r>
            <a:r>
              <a:rPr lang="fr-BE" dirty="0" smtClean="0"/>
              <a:t> of the </a:t>
            </a:r>
            <a:r>
              <a:rPr lang="fr-BE" dirty="0" err="1" smtClean="0"/>
              <a:t>beneficiary</a:t>
            </a:r>
            <a:r>
              <a:rPr lang="fr-BE" dirty="0" smtClean="0"/>
              <a:t>/consortium</a:t>
            </a:r>
          </a:p>
          <a:p>
            <a:r>
              <a:rPr lang="fr-BE" dirty="0" err="1" smtClean="0"/>
              <a:t>Language</a:t>
            </a:r>
            <a:r>
              <a:rPr lang="fr-BE" dirty="0" smtClean="0"/>
              <a:t> </a:t>
            </a:r>
            <a:r>
              <a:rPr lang="fr-BE" dirty="0" err="1" smtClean="0"/>
              <a:t>adapted</a:t>
            </a:r>
            <a:r>
              <a:rPr lang="fr-BE" dirty="0" smtClean="0"/>
              <a:t> to the </a:t>
            </a:r>
            <a:r>
              <a:rPr lang="fr-BE" dirty="0" err="1" smtClean="0"/>
              <a:t>target</a:t>
            </a:r>
            <a:r>
              <a:rPr lang="fr-BE" dirty="0" smtClean="0"/>
              <a:t> group(s)</a:t>
            </a:r>
          </a:p>
          <a:p>
            <a:endParaRPr lang="fr-BE" dirty="0"/>
          </a:p>
          <a:p>
            <a:r>
              <a:rPr lang="fr-BE" dirty="0" smtClean="0"/>
              <a:t>Non-public </a:t>
            </a:r>
            <a:r>
              <a:rPr lang="fr-BE" dirty="0" err="1" smtClean="0"/>
              <a:t>deliverables</a:t>
            </a:r>
            <a:r>
              <a:rPr lang="fr-BE" dirty="0" smtClean="0"/>
              <a:t> </a:t>
            </a:r>
            <a:r>
              <a:rPr lang="fr-BE" dirty="0" err="1" smtClean="0"/>
              <a:t>should</a:t>
            </a:r>
            <a:r>
              <a:rPr lang="fr-BE" dirty="0" smtClean="0"/>
              <a:t> have a </a:t>
            </a:r>
            <a:r>
              <a:rPr lang="fr-BE" dirty="0" err="1" smtClean="0"/>
              <a:t>publicly</a:t>
            </a:r>
            <a:r>
              <a:rPr lang="fr-BE" dirty="0" smtClean="0"/>
              <a:t> </a:t>
            </a:r>
            <a:r>
              <a:rPr lang="fr-BE" dirty="0" err="1" smtClean="0"/>
              <a:t>available</a:t>
            </a:r>
            <a:r>
              <a:rPr lang="fr-BE" dirty="0" smtClean="0"/>
              <a:t> short version</a:t>
            </a:r>
          </a:p>
          <a:p>
            <a:pPr marL="0" indent="0">
              <a:buNone/>
            </a:pPr>
            <a:endParaRPr lang="fr-BE" dirty="0"/>
          </a:p>
          <a:p>
            <a:endParaRPr lang="en-GB" dirty="0"/>
          </a:p>
        </p:txBody>
      </p:sp>
    </p:spTree>
    <p:extLst>
      <p:ext uri="{BB962C8B-B14F-4D97-AF65-F5344CB8AC3E}">
        <p14:creationId xmlns:p14="http://schemas.microsoft.com/office/powerpoint/2010/main" val="886022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763" y="2224016"/>
            <a:ext cx="7626474" cy="401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r-BE" dirty="0" err="1" smtClean="0"/>
              <a:t>Annual</a:t>
            </a:r>
            <a:r>
              <a:rPr lang="fr-BE" dirty="0" smtClean="0"/>
              <a:t> </a:t>
            </a:r>
            <a:r>
              <a:rPr lang="fr-BE" dirty="0" err="1" smtClean="0"/>
              <a:t>Work</a:t>
            </a:r>
            <a:r>
              <a:rPr lang="fr-BE" dirty="0" smtClean="0"/>
              <a:t> Programme 2019</a:t>
            </a:r>
            <a:endParaRPr lang="en-GB" dirty="0"/>
          </a:p>
        </p:txBody>
      </p:sp>
      <p:sp>
        <p:nvSpPr>
          <p:cNvPr id="4" name="Rectangle 3">
            <a:hlinkClick r:id="rId3"/>
          </p:cNvPr>
          <p:cNvSpPr/>
          <p:nvPr/>
        </p:nvSpPr>
        <p:spPr>
          <a:xfrm>
            <a:off x="116228" y="5589240"/>
            <a:ext cx="8911544" cy="1080120"/>
          </a:xfrm>
          <a:prstGeom prst="rect">
            <a:avLst/>
          </a:prstGeom>
          <a:solidFill>
            <a:srgbClr val="FDFBD3"/>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fontAlgn="auto">
              <a:spcBef>
                <a:spcPts val="0"/>
              </a:spcBef>
              <a:spcAft>
                <a:spcPts val="0"/>
              </a:spcAft>
            </a:pPr>
            <a:r>
              <a:rPr lang="fr-BE" sz="2800" b="0" dirty="0" smtClean="0">
                <a:solidFill>
                  <a:schemeClr val="tx1"/>
                </a:solidFill>
              </a:rPr>
              <a:t>DG SANTE </a:t>
            </a:r>
            <a:r>
              <a:rPr lang="fr-BE" sz="2800" b="0" dirty="0" err="1" smtClean="0">
                <a:solidFill>
                  <a:schemeClr val="tx1"/>
                </a:solidFill>
              </a:rPr>
              <a:t>website</a:t>
            </a:r>
            <a:r>
              <a:rPr lang="fr-BE" sz="2800" b="0" dirty="0" smtClean="0">
                <a:solidFill>
                  <a:schemeClr val="tx1"/>
                </a:solidFill>
              </a:rPr>
              <a:t>:</a:t>
            </a:r>
          </a:p>
          <a:p>
            <a:pPr algn="ctr" defTabSz="457200" fontAlgn="auto">
              <a:spcBef>
                <a:spcPts val="0"/>
              </a:spcBef>
              <a:spcAft>
                <a:spcPts val="0"/>
              </a:spcAft>
            </a:pPr>
            <a:r>
              <a:rPr lang="fr-BE" sz="1600" dirty="0">
                <a:solidFill>
                  <a:schemeClr val="tx1"/>
                </a:solidFill>
                <a:hlinkClick r:id="rId3"/>
              </a:rPr>
              <a:t>https://</a:t>
            </a:r>
            <a:r>
              <a:rPr lang="fr-BE" sz="1600" dirty="0" smtClean="0">
                <a:solidFill>
                  <a:schemeClr val="tx1"/>
                </a:solidFill>
                <a:hlinkClick r:id="rId3"/>
              </a:rPr>
              <a:t>ec.europa.eu/health/funding/adoption_workplan_2019_en</a:t>
            </a:r>
            <a:r>
              <a:rPr lang="fr-BE" sz="1600" dirty="0" smtClean="0">
                <a:solidFill>
                  <a:schemeClr val="tx1"/>
                </a:solidFill>
              </a:rPr>
              <a:t> </a:t>
            </a:r>
            <a:endParaRPr lang="fr-BE" sz="1600" b="0" dirty="0" smtClean="0">
              <a:solidFill>
                <a:schemeClr val="tx1"/>
              </a:solidFill>
            </a:endParaRPr>
          </a:p>
        </p:txBody>
      </p:sp>
    </p:spTree>
    <p:extLst>
      <p:ext uri="{BB962C8B-B14F-4D97-AF65-F5344CB8AC3E}">
        <p14:creationId xmlns:p14="http://schemas.microsoft.com/office/powerpoint/2010/main" val="237512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913" y="-8550"/>
            <a:ext cx="6050087" cy="6875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r-BE" dirty="0" smtClean="0"/>
              <a:t>Project </a:t>
            </a:r>
            <a:br>
              <a:rPr lang="fr-BE" dirty="0" smtClean="0"/>
            </a:br>
            <a:r>
              <a:rPr lang="fr-BE" dirty="0" err="1" smtClean="0"/>
              <a:t>Database</a:t>
            </a:r>
            <a:endParaRPr lang="en-GB" dirty="0"/>
          </a:p>
        </p:txBody>
      </p:sp>
      <p:sp>
        <p:nvSpPr>
          <p:cNvPr id="3" name="Content Placeholder 2"/>
          <p:cNvSpPr>
            <a:spLocks noGrp="1"/>
          </p:cNvSpPr>
          <p:nvPr>
            <p:ph idx="1"/>
          </p:nvPr>
        </p:nvSpPr>
        <p:spPr>
          <a:xfrm>
            <a:off x="457200" y="2564904"/>
            <a:ext cx="2636713" cy="3633788"/>
          </a:xfrm>
        </p:spPr>
        <p:txBody>
          <a:bodyPr/>
          <a:lstStyle/>
          <a:p>
            <a:r>
              <a:rPr lang="fr-BE" sz="1600" dirty="0" smtClean="0"/>
              <a:t>Grants </a:t>
            </a:r>
            <a:r>
              <a:rPr lang="fr-BE" sz="1600" dirty="0" err="1" smtClean="0"/>
              <a:t>since</a:t>
            </a:r>
            <a:r>
              <a:rPr lang="fr-BE" sz="1600" dirty="0" smtClean="0"/>
              <a:t> 2003</a:t>
            </a:r>
          </a:p>
          <a:p>
            <a:r>
              <a:rPr lang="fr-BE" sz="1600" dirty="0" smtClean="0"/>
              <a:t>1st, 2</a:t>
            </a:r>
            <a:r>
              <a:rPr lang="fr-BE" sz="1600" baseline="30000" dirty="0" smtClean="0"/>
              <a:t>nd</a:t>
            </a:r>
            <a:r>
              <a:rPr lang="fr-BE" sz="1600" dirty="0" smtClean="0"/>
              <a:t>, 3rd </a:t>
            </a:r>
            <a:r>
              <a:rPr lang="fr-BE" sz="1600" dirty="0" err="1" smtClean="0"/>
              <a:t>Health</a:t>
            </a:r>
            <a:r>
              <a:rPr lang="fr-BE" sz="1600" dirty="0" smtClean="0"/>
              <a:t> Programme</a:t>
            </a:r>
          </a:p>
          <a:p>
            <a:r>
              <a:rPr lang="fr-BE" sz="1600" dirty="0" err="1" smtClean="0"/>
              <a:t>Summary</a:t>
            </a:r>
            <a:r>
              <a:rPr lang="fr-BE" sz="1600" dirty="0" smtClean="0"/>
              <a:t>, Consortium, </a:t>
            </a:r>
            <a:r>
              <a:rPr lang="en-GB" sz="1600" dirty="0" smtClean="0"/>
              <a:t>Public Deliverables</a:t>
            </a:r>
            <a:endParaRPr lang="fr-BE" sz="1600" dirty="0" smtClean="0"/>
          </a:p>
        </p:txBody>
      </p:sp>
      <p:sp>
        <p:nvSpPr>
          <p:cNvPr id="5" name="Rectangle 4">
            <a:hlinkClick r:id="rId3"/>
          </p:cNvPr>
          <p:cNvSpPr/>
          <p:nvPr/>
        </p:nvSpPr>
        <p:spPr>
          <a:xfrm>
            <a:off x="143754" y="5589240"/>
            <a:ext cx="8604710" cy="720080"/>
          </a:xfrm>
          <a:prstGeom prst="rect">
            <a:avLst/>
          </a:prstGeom>
          <a:solidFill>
            <a:srgbClr val="FDFBD3"/>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fontAlgn="auto">
              <a:spcBef>
                <a:spcPts val="0"/>
              </a:spcBef>
              <a:spcAft>
                <a:spcPts val="0"/>
              </a:spcAft>
            </a:pPr>
            <a:r>
              <a:rPr lang="fr-BE" sz="1600" dirty="0">
                <a:solidFill>
                  <a:schemeClr val="tx1"/>
                </a:solidFill>
                <a:hlinkClick r:id="rId4"/>
              </a:rPr>
              <a:t>https://webgate.ec.europa.eu/chafea_pdb/health</a:t>
            </a:r>
            <a:r>
              <a:rPr lang="fr-BE" sz="1600" dirty="0" smtClean="0">
                <a:solidFill>
                  <a:schemeClr val="tx1"/>
                </a:solidFill>
                <a:hlinkClick r:id="rId4"/>
              </a:rPr>
              <a:t>/</a:t>
            </a:r>
            <a:r>
              <a:rPr lang="fr-BE" sz="1600" dirty="0" smtClean="0">
                <a:solidFill>
                  <a:schemeClr val="tx1"/>
                </a:solidFill>
              </a:rPr>
              <a:t> </a:t>
            </a:r>
            <a:endParaRPr lang="fr-BE" sz="1600" b="0" dirty="0" smtClean="0">
              <a:solidFill>
                <a:schemeClr val="tx1"/>
              </a:solidFill>
            </a:endParaRPr>
          </a:p>
        </p:txBody>
      </p:sp>
    </p:spTree>
    <p:extLst>
      <p:ext uri="{BB962C8B-B14F-4D97-AF65-F5344CB8AC3E}">
        <p14:creationId xmlns:p14="http://schemas.microsoft.com/office/powerpoint/2010/main" val="175613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Further</a:t>
            </a:r>
            <a:r>
              <a:rPr lang="fr-BE" dirty="0" smtClean="0"/>
              <a:t> Information</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31863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Further</a:t>
            </a:r>
            <a:r>
              <a:rPr lang="fr-BE" dirty="0" smtClean="0"/>
              <a:t> Information</a:t>
            </a:r>
            <a:endParaRPr lang="en-GB" dirty="0"/>
          </a:p>
        </p:txBody>
      </p:sp>
      <p:sp>
        <p:nvSpPr>
          <p:cNvPr id="3" name="Content Placeholder 2"/>
          <p:cNvSpPr>
            <a:spLocks noGrp="1"/>
          </p:cNvSpPr>
          <p:nvPr>
            <p:ph idx="1"/>
          </p:nvPr>
        </p:nvSpPr>
        <p:spPr>
          <a:xfrm>
            <a:off x="457200" y="2348880"/>
            <a:ext cx="8435280" cy="3849812"/>
          </a:xfrm>
        </p:spPr>
        <p:txBody>
          <a:bodyPr>
            <a:normAutofit fontScale="92500"/>
          </a:bodyPr>
          <a:lstStyle/>
          <a:p>
            <a:r>
              <a:rPr lang="fr-BE" dirty="0" smtClean="0"/>
              <a:t>Helpdesks: </a:t>
            </a:r>
          </a:p>
          <a:p>
            <a:pPr lvl="1"/>
            <a:r>
              <a:rPr lang="en-GB" sz="1600" u="sng" dirty="0" smtClean="0">
                <a:hlinkClick r:id="rId2"/>
              </a:rPr>
              <a:t>CHAFEA-HP-CALLS@ec.europa.eu</a:t>
            </a:r>
            <a:endParaRPr lang="en-GB" sz="1600" u="sng" dirty="0" smtClean="0"/>
          </a:p>
          <a:p>
            <a:pPr lvl="1"/>
            <a:r>
              <a:rPr lang="fr-BE" sz="1600" u="sng" dirty="0" smtClean="0">
                <a:hlinkClick r:id="rId3"/>
              </a:rPr>
              <a:t>CHAFEA-HP-TENDERS@ec.europa.eu</a:t>
            </a:r>
            <a:endParaRPr lang="fr-BE" sz="1600" u="sng" dirty="0" smtClean="0"/>
          </a:p>
          <a:p>
            <a:r>
              <a:rPr lang="fr-BE" dirty="0" err="1" smtClean="0"/>
              <a:t>Chafea</a:t>
            </a:r>
            <a:r>
              <a:rPr lang="fr-BE" dirty="0" smtClean="0"/>
              <a:t> </a:t>
            </a:r>
            <a:r>
              <a:rPr lang="fr-BE" dirty="0" err="1" smtClean="0"/>
              <a:t>website</a:t>
            </a:r>
            <a:r>
              <a:rPr lang="fr-BE" dirty="0" smtClean="0"/>
              <a:t>: </a:t>
            </a:r>
          </a:p>
          <a:p>
            <a:pPr lvl="1"/>
            <a:r>
              <a:rPr lang="en-GB" sz="1600" dirty="0">
                <a:hlinkClick r:id="rId4"/>
              </a:rPr>
              <a:t>http://</a:t>
            </a:r>
            <a:r>
              <a:rPr lang="en-GB" sz="1600" dirty="0" smtClean="0">
                <a:hlinkClick r:id="rId4"/>
              </a:rPr>
              <a:t>ec.europa.eu/chafea/health/funding/index_en.htm </a:t>
            </a:r>
            <a:endParaRPr lang="en-GB" sz="1600" dirty="0">
              <a:hlinkClick r:id="rId4"/>
            </a:endParaRPr>
          </a:p>
          <a:p>
            <a:endParaRPr lang="fr-BE" dirty="0" smtClean="0"/>
          </a:p>
          <a:p>
            <a:r>
              <a:rPr lang="fr-BE" dirty="0" smtClean="0"/>
              <a:t>Publication of open Call for </a:t>
            </a:r>
            <a:r>
              <a:rPr lang="fr-BE" dirty="0" err="1" smtClean="0"/>
              <a:t>projects</a:t>
            </a:r>
            <a:r>
              <a:rPr lang="fr-BE" dirty="0" smtClean="0"/>
              <a:t>, </a:t>
            </a:r>
            <a:r>
              <a:rPr lang="fr-BE" dirty="0" err="1" smtClean="0"/>
              <a:t>including</a:t>
            </a:r>
            <a:r>
              <a:rPr lang="fr-BE" dirty="0" smtClean="0"/>
              <a:t> FAQ:</a:t>
            </a:r>
          </a:p>
          <a:p>
            <a:pPr lvl="1"/>
            <a:r>
              <a:rPr lang="fr-BE" sz="1600" dirty="0" smtClean="0">
                <a:hlinkClick r:id="rId5"/>
              </a:rPr>
              <a:t>https</a:t>
            </a:r>
            <a:r>
              <a:rPr lang="fr-BE" sz="1600" dirty="0">
                <a:hlinkClick r:id="rId5"/>
              </a:rPr>
              <a:t>://</a:t>
            </a:r>
            <a:r>
              <a:rPr lang="fr-BE" sz="1600" dirty="0" smtClean="0">
                <a:hlinkClick r:id="rId5"/>
              </a:rPr>
              <a:t>ec.europa.eu/info/funding-tenders/opportunities/portal/screen/programmes/3hp</a:t>
            </a:r>
            <a:endParaRPr lang="fr-BE" sz="1600" dirty="0" smtClean="0"/>
          </a:p>
          <a:p>
            <a:r>
              <a:rPr lang="fr-BE" dirty="0"/>
              <a:t>Publication of open Call for </a:t>
            </a:r>
            <a:r>
              <a:rPr lang="fr-BE" dirty="0" smtClean="0"/>
              <a:t>tenders, </a:t>
            </a:r>
            <a:r>
              <a:rPr lang="fr-BE" dirty="0" err="1"/>
              <a:t>including</a:t>
            </a:r>
            <a:r>
              <a:rPr lang="fr-BE" dirty="0"/>
              <a:t> FAQ</a:t>
            </a:r>
            <a:r>
              <a:rPr lang="fr-BE" dirty="0" smtClean="0"/>
              <a:t>:</a:t>
            </a:r>
          </a:p>
          <a:p>
            <a:pPr lvl="1"/>
            <a:r>
              <a:rPr lang="fr-BE" sz="1600" dirty="0">
                <a:hlinkClick r:id="rId6"/>
              </a:rPr>
              <a:t>https://</a:t>
            </a:r>
            <a:r>
              <a:rPr lang="fr-BE" sz="1600" dirty="0" smtClean="0">
                <a:hlinkClick r:id="rId6"/>
              </a:rPr>
              <a:t>etendering.ted.europa.eu/general/page.html?name=home</a:t>
            </a:r>
            <a:r>
              <a:rPr lang="fr-BE" sz="1600" dirty="0" smtClean="0"/>
              <a:t> </a:t>
            </a:r>
          </a:p>
          <a:p>
            <a:pPr lvl="1"/>
            <a:endParaRPr lang="en-GB" dirty="0"/>
          </a:p>
        </p:txBody>
      </p:sp>
    </p:spTree>
    <p:extLst>
      <p:ext uri="{BB962C8B-B14F-4D97-AF65-F5344CB8AC3E}">
        <p14:creationId xmlns:p14="http://schemas.microsoft.com/office/powerpoint/2010/main" val="3803984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National Focal Points</a:t>
            </a:r>
            <a:endParaRPr lang="en-GB" dirty="0"/>
          </a:p>
        </p:txBody>
      </p:sp>
      <p:sp>
        <p:nvSpPr>
          <p:cNvPr id="3" name="Content Placeholder 2"/>
          <p:cNvSpPr>
            <a:spLocks noGrp="1"/>
          </p:cNvSpPr>
          <p:nvPr>
            <p:ph idx="1"/>
          </p:nvPr>
        </p:nvSpPr>
        <p:spPr/>
        <p:txBody>
          <a:bodyPr/>
          <a:lstStyle/>
          <a:p>
            <a:endParaRPr lang="en-GB" dirty="0" smtClean="0">
              <a:hlinkClick r:id="rId2"/>
            </a:endParaRPr>
          </a:p>
          <a:p>
            <a:r>
              <a:rPr lang="en-GB" dirty="0" smtClean="0">
                <a:hlinkClick r:id="rId2"/>
              </a:rPr>
              <a:t>http</a:t>
            </a:r>
            <a:r>
              <a:rPr lang="en-GB" dirty="0">
                <a:hlinkClick r:id="rId2"/>
              </a:rPr>
              <a:t>://</a:t>
            </a:r>
            <a:r>
              <a:rPr lang="en-GB" dirty="0" smtClean="0">
                <a:hlinkClick r:id="rId2"/>
              </a:rPr>
              <a:t>ec.europa.eu/chafea/health/national-focal-points/index_en.htm</a:t>
            </a:r>
            <a:r>
              <a:rPr lang="en-GB" dirty="0" smtClean="0"/>
              <a:t> </a:t>
            </a:r>
            <a:endParaRPr lang="en-GB" dirty="0"/>
          </a:p>
        </p:txBody>
      </p:sp>
    </p:spTree>
    <p:extLst>
      <p:ext uri="{BB962C8B-B14F-4D97-AF65-F5344CB8AC3E}">
        <p14:creationId xmlns:p14="http://schemas.microsoft.com/office/powerpoint/2010/main" val="2035067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National Information </a:t>
            </a:r>
            <a:r>
              <a:rPr lang="fr-BE" dirty="0" err="1" smtClean="0"/>
              <a:t>Days</a:t>
            </a:r>
            <a:r>
              <a:rPr lang="fr-BE" dirty="0" smtClean="0"/>
              <a:t> - 2019</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6151785"/>
              </p:ext>
            </p:extLst>
          </p:nvPr>
        </p:nvGraphicFramePr>
        <p:xfrm>
          <a:off x="457200" y="2565400"/>
          <a:ext cx="8229600" cy="29464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GB" dirty="0"/>
                    </a:p>
                  </a:txBody>
                  <a:tcPr/>
                </a:tc>
                <a:tc>
                  <a:txBody>
                    <a:bodyPr/>
                    <a:lstStyle/>
                    <a:p>
                      <a:endParaRPr lang="en-GB" dirty="0"/>
                    </a:p>
                  </a:txBody>
                  <a:tcPr/>
                </a:tc>
                <a:tc>
                  <a:txBody>
                    <a:bodyPr/>
                    <a:lstStyle/>
                    <a:p>
                      <a:endParaRPr lang="en-GB"/>
                    </a:p>
                  </a:txBody>
                  <a:tcPr/>
                </a:tc>
              </a:tr>
              <a:tr h="370840">
                <a:tc>
                  <a:txBody>
                    <a:bodyPr/>
                    <a:lstStyle/>
                    <a:p>
                      <a:r>
                        <a:rPr lang="fr-BE" dirty="0" err="1" smtClean="0"/>
                        <a:t>Bosnia</a:t>
                      </a:r>
                      <a:r>
                        <a:rPr lang="fr-BE" dirty="0" smtClean="0"/>
                        <a:t> </a:t>
                      </a:r>
                      <a:r>
                        <a:rPr lang="fr-BE" dirty="0" err="1" smtClean="0"/>
                        <a:t>Herzegovina</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0" kern="1200" dirty="0" smtClean="0">
                          <a:solidFill>
                            <a:schemeClr val="dk1"/>
                          </a:solidFill>
                          <a:effectLst/>
                          <a:latin typeface="+mn-lt"/>
                          <a:ea typeface="+mn-ea"/>
                          <a:cs typeface="+mn-cs"/>
                        </a:rPr>
                        <a:t>14 May 2019, from 10:00 to 15:00</a:t>
                      </a:r>
                      <a:endParaRPr lang="en-GB" dirty="0" smtClean="0"/>
                    </a:p>
                  </a:txBody>
                  <a:tcPr/>
                </a:tc>
                <a:tc>
                  <a:txBody>
                    <a:bodyPr/>
                    <a:lstStyle/>
                    <a:p>
                      <a:r>
                        <a:rPr lang="en-GB" sz="1800" b="0" i="0" kern="1200" dirty="0" smtClean="0">
                          <a:solidFill>
                            <a:schemeClr val="dk1"/>
                          </a:solidFill>
                          <a:effectLst/>
                          <a:latin typeface="+mn-lt"/>
                          <a:ea typeface="+mn-ea"/>
                          <a:cs typeface="+mn-cs"/>
                        </a:rPr>
                        <a:t>Sarajevo, in the Building of the Parliamentary Assembly of Bosnia and Herzegovina</a:t>
                      </a:r>
                      <a:endParaRPr lang="en-GB" dirty="0"/>
                    </a:p>
                  </a:txBody>
                  <a:tcPr/>
                </a:tc>
              </a:tr>
              <a:tr h="370840">
                <a:tc>
                  <a:txBody>
                    <a:bodyPr/>
                    <a:lstStyle/>
                    <a:p>
                      <a:r>
                        <a:rPr lang="fr-BE" dirty="0" smtClean="0"/>
                        <a:t>Ireland</a:t>
                      </a:r>
                      <a:endParaRPr lang="en-GB" dirty="0"/>
                    </a:p>
                  </a:txBody>
                  <a:tcPr/>
                </a:tc>
                <a:tc>
                  <a:txBody>
                    <a:bodyPr/>
                    <a:lstStyle/>
                    <a:p>
                      <a:r>
                        <a:rPr lang="en-GB" sz="1800" b="1" i="0" kern="1200" dirty="0" smtClean="0">
                          <a:solidFill>
                            <a:schemeClr val="dk1"/>
                          </a:solidFill>
                          <a:effectLst/>
                          <a:latin typeface="+mn-lt"/>
                          <a:ea typeface="+mn-ea"/>
                          <a:cs typeface="+mn-cs"/>
                        </a:rPr>
                        <a:t>13 June 2019</a:t>
                      </a:r>
                      <a:endParaRPr lang="en-GB" dirty="0"/>
                    </a:p>
                  </a:txBody>
                  <a:tcPr/>
                </a:tc>
                <a:tc>
                  <a:txBody>
                    <a:bodyPr/>
                    <a:lstStyle/>
                    <a:p>
                      <a:r>
                        <a:rPr lang="en-GB" sz="1800" b="0" i="0" kern="1200" dirty="0" smtClean="0">
                          <a:solidFill>
                            <a:schemeClr val="dk1"/>
                          </a:solidFill>
                          <a:effectLst/>
                          <a:latin typeface="+mn-lt"/>
                          <a:ea typeface="+mn-ea"/>
                          <a:cs typeface="+mn-cs"/>
                        </a:rPr>
                        <a:t>Dublin</a:t>
                      </a:r>
                      <a:endParaRPr lang="en-GB" dirty="0"/>
                    </a:p>
                  </a:txBody>
                  <a:tcPr/>
                </a:tc>
              </a:tr>
              <a:tr h="370840">
                <a:tc>
                  <a:txBody>
                    <a:bodyPr/>
                    <a:lstStyle/>
                    <a:p>
                      <a:r>
                        <a:rPr lang="fr-BE" dirty="0" smtClean="0"/>
                        <a:t>Malta</a:t>
                      </a:r>
                      <a:endParaRPr lang="en-GB" dirty="0"/>
                    </a:p>
                  </a:txBody>
                  <a:tcPr/>
                </a:tc>
                <a:tc>
                  <a:txBody>
                    <a:bodyPr/>
                    <a:lstStyle/>
                    <a:p>
                      <a:r>
                        <a:rPr lang="en-GB" sz="1800" b="1" i="0" kern="1200" dirty="0" smtClean="0">
                          <a:solidFill>
                            <a:schemeClr val="dk1"/>
                          </a:solidFill>
                          <a:effectLst/>
                          <a:latin typeface="+mn-lt"/>
                          <a:ea typeface="+mn-ea"/>
                          <a:cs typeface="+mn-cs"/>
                        </a:rPr>
                        <a:t>26 June 2019</a:t>
                      </a:r>
                      <a:endParaRPr lang="en-GB" dirty="0"/>
                    </a:p>
                  </a:txBody>
                  <a:tcPr/>
                </a:tc>
                <a:tc>
                  <a:txBody>
                    <a:bodyPr/>
                    <a:lstStyle/>
                    <a:p>
                      <a:r>
                        <a:rPr lang="fr-BE" dirty="0" err="1" smtClean="0"/>
                        <a:t>Valetta</a:t>
                      </a:r>
                      <a:endParaRPr lang="en-GB" dirty="0"/>
                    </a:p>
                  </a:txBody>
                  <a:tcPr/>
                </a:tc>
              </a:tr>
              <a:tr h="370840">
                <a:tc>
                  <a:txBody>
                    <a:bodyPr/>
                    <a:lstStyle/>
                    <a:p>
                      <a:r>
                        <a:rPr lang="fr-BE" dirty="0" err="1" smtClean="0"/>
                        <a:t>Poland</a:t>
                      </a:r>
                      <a:endParaRPr lang="en-GB" dirty="0"/>
                    </a:p>
                  </a:txBody>
                  <a:tcPr/>
                </a:tc>
                <a:tc>
                  <a:txBody>
                    <a:bodyPr/>
                    <a:lstStyle/>
                    <a:p>
                      <a:r>
                        <a:rPr lang="fr-BE" sz="1800" b="1" i="0" kern="1200" dirty="0" smtClean="0">
                          <a:solidFill>
                            <a:schemeClr val="dk1"/>
                          </a:solidFill>
                          <a:effectLst/>
                          <a:latin typeface="+mn-lt"/>
                          <a:ea typeface="+mn-ea"/>
                          <a:cs typeface="+mn-cs"/>
                        </a:rPr>
                        <a:t>28 May </a:t>
                      </a:r>
                      <a:r>
                        <a:rPr lang="fr-BE" sz="1800" b="1" i="0" kern="1200" dirty="0" smtClean="0">
                          <a:solidFill>
                            <a:schemeClr val="dk1"/>
                          </a:solidFill>
                          <a:effectLst/>
                          <a:latin typeface="+mn-lt"/>
                          <a:ea typeface="+mn-ea"/>
                          <a:cs typeface="+mn-cs"/>
                        </a:rPr>
                        <a:t>2019</a:t>
                      </a:r>
                      <a:endParaRPr lang="en-GB" sz="1800" b="1" i="0" kern="1200" dirty="0">
                        <a:solidFill>
                          <a:schemeClr val="dk1"/>
                        </a:solidFill>
                        <a:effectLst/>
                        <a:latin typeface="+mn-lt"/>
                        <a:ea typeface="+mn-ea"/>
                        <a:cs typeface="+mn-cs"/>
                      </a:endParaRPr>
                    </a:p>
                  </a:txBody>
                  <a:tcPr/>
                </a:tc>
                <a:tc>
                  <a:txBody>
                    <a:bodyPr/>
                    <a:lstStyle/>
                    <a:p>
                      <a:r>
                        <a:rPr lang="en-GB" sz="1800" b="0" i="0" kern="1200" dirty="0" smtClean="0">
                          <a:solidFill>
                            <a:schemeClr val="dk1"/>
                          </a:solidFill>
                          <a:effectLst/>
                          <a:latin typeface="+mn-lt"/>
                          <a:ea typeface="+mn-ea"/>
                          <a:cs typeface="+mn-cs"/>
                        </a:rPr>
                        <a:t>Warsaw</a:t>
                      </a:r>
                      <a:endParaRPr lang="en-GB" dirty="0"/>
                    </a:p>
                  </a:txBody>
                  <a:tcPr/>
                </a:tc>
              </a:tr>
            </a:tbl>
          </a:graphicData>
        </a:graphic>
      </p:graphicFrame>
    </p:spTree>
    <p:extLst>
      <p:ext uri="{BB962C8B-B14F-4D97-AF65-F5344CB8AC3E}">
        <p14:creationId xmlns:p14="http://schemas.microsoft.com/office/powerpoint/2010/main" val="3595861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noChangeArrowheads="1"/>
          </p:cNvSpPr>
          <p:nvPr>
            <p:ph type="ctrTitle"/>
          </p:nvPr>
        </p:nvSpPr>
        <p:spPr>
          <a:xfrm>
            <a:off x="179512" y="1628800"/>
            <a:ext cx="8856538" cy="1727175"/>
          </a:xfrm>
          <a:ln/>
        </p:spPr>
        <p:txBody>
          <a:bodyPr/>
          <a:lstStyle/>
          <a:p>
            <a:pPr marL="0" algn="ctr"/>
            <a:r>
              <a:rPr lang="en-US" sz="3600" dirty="0" smtClean="0"/>
              <a:t/>
            </a:r>
            <a:br>
              <a:rPr lang="en-US" sz="3600" dirty="0" smtClean="0"/>
            </a:br>
            <a:r>
              <a:rPr lang="en-US" sz="3600" dirty="0"/>
              <a:t/>
            </a:r>
            <a:br>
              <a:rPr lang="en-US" sz="3600" dirty="0"/>
            </a:br>
            <a:r>
              <a:rPr lang="en-US" sz="3600" dirty="0" smtClean="0"/>
              <a:t>Thank you for </a:t>
            </a:r>
            <a:br>
              <a:rPr lang="en-US" sz="3600" dirty="0" smtClean="0"/>
            </a:br>
            <a:r>
              <a:rPr lang="en-US" sz="3600" dirty="0" smtClean="0"/>
              <a:t>your attention!</a:t>
            </a:r>
            <a:br>
              <a:rPr lang="en-US" sz="3600" dirty="0" smtClean="0"/>
            </a:br>
            <a:endParaRPr lang="en-US" sz="3600" dirty="0"/>
          </a:p>
        </p:txBody>
      </p:sp>
      <p:sp>
        <p:nvSpPr>
          <p:cNvPr id="44038" name="Rectangle 6"/>
          <p:cNvSpPr>
            <a:spLocks noGrp="1" noChangeArrowheads="1"/>
          </p:cNvSpPr>
          <p:nvPr>
            <p:ph type="subTitle" idx="1"/>
          </p:nvPr>
        </p:nvSpPr>
        <p:spPr>
          <a:xfrm>
            <a:off x="305594" y="3717032"/>
            <a:ext cx="8532812" cy="2448272"/>
          </a:xfrm>
          <a:ln/>
        </p:spPr>
        <p:txBody>
          <a:bodyPr/>
          <a:lstStyle/>
          <a:p>
            <a:pPr>
              <a:spcBef>
                <a:spcPct val="0"/>
              </a:spcBef>
            </a:pPr>
            <a:endParaRPr lang="en-US" sz="1400" b="0" dirty="0" smtClean="0">
              <a:latin typeface="Verdana Bold" charset="0"/>
              <a:ea typeface="Verdana Bold" charset="0"/>
              <a:cs typeface="Verdana Bold" charset="0"/>
              <a:sym typeface="Verdana Bold" charset="0"/>
            </a:endParaRPr>
          </a:p>
          <a:p>
            <a:pPr>
              <a:spcBef>
                <a:spcPct val="0"/>
              </a:spcBef>
            </a:pPr>
            <a:endParaRPr lang="en-US" sz="1400" b="0" dirty="0">
              <a:latin typeface="Verdana Bold" charset="0"/>
              <a:ea typeface="Verdana Bold" charset="0"/>
              <a:cs typeface="Verdana Bold" charset="0"/>
              <a:sym typeface="Verdana Bold" charset="0"/>
            </a:endParaRPr>
          </a:p>
          <a:p>
            <a:pPr>
              <a:spcBef>
                <a:spcPct val="0"/>
              </a:spcBef>
            </a:pPr>
            <a:r>
              <a:rPr lang="en-US" sz="1400" b="0" dirty="0" smtClean="0">
                <a:latin typeface="Verdana Bold" charset="0"/>
                <a:ea typeface="Verdana Bold" charset="0"/>
                <a:cs typeface="Verdana Bold" charset="0"/>
                <a:sym typeface="Verdana Bold" charset="0"/>
              </a:rPr>
              <a:t>Dirk Meusel, </a:t>
            </a:r>
          </a:p>
          <a:p>
            <a:pPr>
              <a:spcBef>
                <a:spcPct val="0"/>
              </a:spcBef>
            </a:pPr>
            <a:r>
              <a:rPr lang="en-US" sz="1000" b="0" i="1" dirty="0" err="1" smtClean="0">
                <a:latin typeface="Verdana" panose="020B0604030504040204" pitchFamily="34" charset="0"/>
                <a:ea typeface="Verdana" panose="020B0604030504040204" pitchFamily="34" charset="0"/>
                <a:cs typeface="Verdana" panose="020B0604030504040204" pitchFamily="34" charset="0"/>
                <a:sym typeface="Verdana Bold" charset="0"/>
              </a:rPr>
              <a:t>DrPH</a:t>
            </a:r>
            <a:r>
              <a:rPr lang="en-US" sz="1000" b="0" i="1" dirty="0" smtClean="0">
                <a:latin typeface="Verdana" panose="020B0604030504040204" pitchFamily="34" charset="0"/>
                <a:ea typeface="Verdana" panose="020B0604030504040204" pitchFamily="34" charset="0"/>
                <a:cs typeface="Verdana" panose="020B0604030504040204" pitchFamily="34" charset="0"/>
                <a:sym typeface="Verdana Bold" charset="0"/>
              </a:rPr>
              <a:t>, PM2 cert.</a:t>
            </a:r>
            <a:r>
              <a:rPr lang="en-US" sz="1400" b="0" dirty="0">
                <a:latin typeface="Verdana Bold" charset="0"/>
                <a:ea typeface="ヒラギノ角ゴ ProN W6" charset="0"/>
                <a:cs typeface="ヒラギノ角ゴ ProN W6" charset="0"/>
                <a:sym typeface="Verdana Bold" charset="0"/>
              </a:rPr>
              <a:t/>
            </a:r>
            <a:br>
              <a:rPr lang="en-US" sz="1400" b="0" dirty="0">
                <a:latin typeface="Verdana Bold" charset="0"/>
                <a:ea typeface="ヒラギノ角ゴ ProN W6" charset="0"/>
                <a:cs typeface="ヒラギノ角ゴ ProN W6" charset="0"/>
                <a:sym typeface="Verdana Bold" charset="0"/>
              </a:rPr>
            </a:br>
            <a:r>
              <a:rPr lang="en-US" sz="1400" b="0" dirty="0">
                <a:latin typeface="Verdana Bold" charset="0"/>
                <a:ea typeface="Verdana Bold" charset="0"/>
                <a:cs typeface="Verdana Bold" charset="0"/>
                <a:sym typeface="Verdana Bold" charset="0"/>
              </a:rPr>
              <a:t> </a:t>
            </a:r>
            <a:r>
              <a:rPr lang="en-US" sz="1400" b="0" dirty="0">
                <a:latin typeface="Verdana Bold" charset="0"/>
                <a:ea typeface="ヒラギノ角ゴ ProN W6" charset="0"/>
                <a:cs typeface="ヒラギノ角ゴ ProN W6" charset="0"/>
                <a:sym typeface="Verdana Bold" charset="0"/>
              </a:rPr>
              <a:t/>
            </a:r>
            <a:br>
              <a:rPr lang="en-US" sz="1400" b="0" dirty="0">
                <a:latin typeface="Verdana Bold" charset="0"/>
                <a:ea typeface="ヒラギノ角ゴ ProN W6" charset="0"/>
                <a:cs typeface="ヒラギノ角ゴ ProN W6" charset="0"/>
                <a:sym typeface="Verdana Bold" charset="0"/>
              </a:rPr>
            </a:br>
            <a:r>
              <a:rPr lang="en-US" sz="1400" b="0" dirty="0"/>
              <a:t>European Commission</a:t>
            </a:r>
            <a:r>
              <a:rPr lang="en-US" sz="1400" b="0" dirty="0">
                <a:latin typeface="Verdana Bold" charset="0"/>
                <a:ea typeface="ヒラギノ角ゴ ProN W6" charset="0"/>
                <a:cs typeface="ヒラギノ角ゴ ProN W6" charset="0"/>
                <a:sym typeface="Verdana Bold" charset="0"/>
              </a:rPr>
              <a:t/>
            </a:r>
            <a:br>
              <a:rPr lang="en-US" sz="1400" b="0" dirty="0">
                <a:latin typeface="Verdana Bold" charset="0"/>
                <a:ea typeface="ヒラギノ角ゴ ProN W6" charset="0"/>
                <a:cs typeface="ヒラギノ角ゴ ProN W6" charset="0"/>
                <a:sym typeface="Verdana Bold" charset="0"/>
              </a:rPr>
            </a:br>
            <a:r>
              <a:rPr lang="en-US" sz="1400" b="0" dirty="0" smtClean="0"/>
              <a:t>Consumers, Health, Agriculture and Food Executive Agency (Chafea)</a:t>
            </a:r>
            <a:r>
              <a:rPr lang="en-US" sz="1400" b="0" dirty="0">
                <a:latin typeface="Verdana Bold" charset="0"/>
                <a:ea typeface="ヒラギノ角ゴ ProN W6" charset="0"/>
                <a:cs typeface="ヒラギノ角ゴ ProN W6" charset="0"/>
                <a:sym typeface="Verdana Bold" charset="0"/>
              </a:rPr>
              <a:t/>
            </a:r>
            <a:br>
              <a:rPr lang="en-US" sz="1400" b="0" dirty="0">
                <a:latin typeface="Verdana Bold" charset="0"/>
                <a:ea typeface="ヒラギノ角ゴ ProN W6" charset="0"/>
                <a:cs typeface="ヒラギノ角ゴ ProN W6" charset="0"/>
                <a:sym typeface="Verdana Bold" charset="0"/>
              </a:rPr>
            </a:br>
            <a:r>
              <a:rPr lang="en-US" sz="1400" b="0" dirty="0" smtClean="0"/>
              <a:t>Health and Food Safety Unit</a:t>
            </a:r>
            <a:endParaRPr lang="en-US" sz="1400" b="0" dirty="0"/>
          </a:p>
        </p:txBody>
      </p:sp>
    </p:spTree>
    <p:extLst>
      <p:ext uri="{BB962C8B-B14F-4D97-AF65-F5344CB8AC3E}">
        <p14:creationId xmlns:p14="http://schemas.microsoft.com/office/powerpoint/2010/main" val="567432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Financial </a:t>
            </a:r>
            <a:r>
              <a:rPr lang="en-GB" dirty="0" smtClean="0"/>
              <a:t>mechanisms</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fr-BE" dirty="0" smtClean="0"/>
              <a:t>Project Grants </a:t>
            </a:r>
          </a:p>
          <a:p>
            <a:pPr marL="342900" indent="-342900">
              <a:buFont typeface="Arial" panose="020B0604020202020204" pitchFamily="34" charset="0"/>
              <a:buChar char="•"/>
            </a:pPr>
            <a:r>
              <a:rPr lang="fr-BE" dirty="0" smtClean="0"/>
              <a:t>Joint Action </a:t>
            </a:r>
            <a:r>
              <a:rPr lang="fr-BE" dirty="0" err="1" smtClean="0"/>
              <a:t>co-financed</a:t>
            </a:r>
            <a:r>
              <a:rPr lang="fr-BE" dirty="0" smtClean="0"/>
              <a:t> </a:t>
            </a:r>
            <a:r>
              <a:rPr lang="fr-BE" dirty="0" err="1" smtClean="0"/>
              <a:t>with</a:t>
            </a:r>
            <a:r>
              <a:rPr lang="fr-BE" dirty="0" smtClean="0"/>
              <a:t> </a:t>
            </a:r>
            <a:r>
              <a:rPr lang="fr-BE" dirty="0" err="1" smtClean="0"/>
              <a:t>Member</a:t>
            </a:r>
            <a:r>
              <a:rPr lang="fr-BE" dirty="0" smtClean="0"/>
              <a:t> State </a:t>
            </a:r>
            <a:r>
              <a:rPr lang="fr-BE" dirty="0" err="1" smtClean="0"/>
              <a:t>Competent</a:t>
            </a:r>
            <a:r>
              <a:rPr lang="fr-BE" dirty="0" smtClean="0"/>
              <a:t> </a:t>
            </a:r>
            <a:r>
              <a:rPr lang="fr-BE" dirty="0" err="1" smtClean="0"/>
              <a:t>Authorities</a:t>
            </a:r>
            <a:r>
              <a:rPr lang="fr-BE" dirty="0" smtClean="0"/>
              <a:t> </a:t>
            </a:r>
            <a:r>
              <a:rPr lang="fr-BE" sz="1600" dirty="0" smtClean="0"/>
              <a:t>(Direct Grants)</a:t>
            </a:r>
          </a:p>
          <a:p>
            <a:pPr marL="342900" indent="-342900">
              <a:buFont typeface="Arial" panose="020B0604020202020204" pitchFamily="34" charset="0"/>
              <a:buChar char="•"/>
            </a:pPr>
            <a:r>
              <a:rPr lang="fr-BE" dirty="0" smtClean="0"/>
              <a:t>Operating Grants </a:t>
            </a:r>
            <a:r>
              <a:rPr lang="fr-BE" sz="1600" dirty="0" smtClean="0"/>
              <a:t>(Grants to Framework </a:t>
            </a:r>
            <a:r>
              <a:rPr lang="fr-BE" sz="1600" dirty="0" err="1" smtClean="0"/>
              <a:t>Partnership</a:t>
            </a:r>
            <a:r>
              <a:rPr lang="fr-BE" sz="1600" dirty="0" smtClean="0"/>
              <a:t> Agreement </a:t>
            </a:r>
            <a:r>
              <a:rPr lang="fr-BE" sz="1600" dirty="0" err="1" smtClean="0"/>
              <a:t>holders</a:t>
            </a:r>
            <a:r>
              <a:rPr lang="fr-BE" sz="1600" dirty="0" smtClean="0"/>
              <a:t>)</a:t>
            </a:r>
          </a:p>
          <a:p>
            <a:pPr marL="342900" indent="-342900">
              <a:buFont typeface="Arial" panose="020B0604020202020204" pitchFamily="34" charset="0"/>
              <a:buChar char="•"/>
            </a:pPr>
            <a:r>
              <a:rPr lang="fr-BE" dirty="0" err="1" smtClean="0"/>
              <a:t>Procurement</a:t>
            </a:r>
            <a:r>
              <a:rPr lang="fr-BE" dirty="0" smtClean="0"/>
              <a:t> for Service </a:t>
            </a:r>
            <a:r>
              <a:rPr lang="fr-BE" dirty="0" err="1" smtClean="0"/>
              <a:t>Contracts</a:t>
            </a:r>
            <a:r>
              <a:rPr lang="fr-BE" dirty="0" smtClean="0"/>
              <a:t> </a:t>
            </a:r>
          </a:p>
          <a:p>
            <a:pPr marL="342900" indent="-342900">
              <a:buFont typeface="Arial" panose="020B0604020202020204" pitchFamily="34" charset="0"/>
              <a:buChar char="•"/>
            </a:pPr>
            <a:r>
              <a:rPr lang="fr-BE" dirty="0" smtClean="0"/>
              <a:t>Direct Grants </a:t>
            </a:r>
            <a:r>
              <a:rPr lang="fr-BE" dirty="0" err="1" smtClean="0"/>
              <a:t>with</a:t>
            </a:r>
            <a:r>
              <a:rPr lang="fr-BE" dirty="0" smtClean="0"/>
              <a:t> International Organisations</a:t>
            </a:r>
            <a:endParaRPr lang="en-GB" dirty="0"/>
          </a:p>
        </p:txBody>
      </p:sp>
    </p:spTree>
    <p:extLst>
      <p:ext uri="{BB962C8B-B14F-4D97-AF65-F5344CB8AC3E}">
        <p14:creationId xmlns:p14="http://schemas.microsoft.com/office/powerpoint/2010/main" val="3578189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Who</a:t>
            </a:r>
            <a:r>
              <a:rPr lang="fr-BE" dirty="0" smtClean="0"/>
              <a:t> </a:t>
            </a:r>
            <a:r>
              <a:rPr lang="fr-BE" dirty="0" err="1" smtClean="0"/>
              <a:t>can</a:t>
            </a:r>
            <a:r>
              <a:rPr lang="fr-BE" dirty="0" smtClean="0"/>
              <a:t> </a:t>
            </a:r>
            <a:r>
              <a:rPr lang="fr-BE" dirty="0" err="1" smtClean="0"/>
              <a:t>participate</a:t>
            </a:r>
            <a:r>
              <a:rPr lang="fr-BE" dirty="0" smtClean="0"/>
              <a:t>? </a:t>
            </a:r>
            <a:endParaRPr lang="en-GB" dirty="0"/>
          </a:p>
        </p:txBody>
      </p:sp>
      <p:sp>
        <p:nvSpPr>
          <p:cNvPr id="3" name="Text Placeholder 2"/>
          <p:cNvSpPr>
            <a:spLocks noGrp="1"/>
          </p:cNvSpPr>
          <p:nvPr>
            <p:ph type="body" idx="1"/>
          </p:nvPr>
        </p:nvSpPr>
        <p:spPr/>
        <p:txBody>
          <a:bodyPr/>
          <a:lstStyle/>
          <a:p>
            <a:r>
              <a:rPr lang="fr-BE" dirty="0" smtClean="0"/>
              <a:t>Country </a:t>
            </a:r>
            <a:r>
              <a:rPr lang="fr-BE" dirty="0" err="1" smtClean="0"/>
              <a:t>eligibility</a:t>
            </a:r>
            <a:r>
              <a:rPr lang="fr-BE" dirty="0" smtClean="0"/>
              <a:t>, Types of organisations, </a:t>
            </a:r>
            <a:r>
              <a:rPr lang="fr-BE" dirty="0" err="1" smtClean="0"/>
              <a:t>Additional</a:t>
            </a:r>
            <a:r>
              <a:rPr lang="fr-BE" dirty="0" smtClean="0"/>
              <a:t> </a:t>
            </a:r>
            <a:r>
              <a:rPr lang="fr-BE" dirty="0" err="1" smtClean="0"/>
              <a:t>criteria</a:t>
            </a:r>
            <a:endParaRPr lang="en-GB" dirty="0"/>
          </a:p>
        </p:txBody>
      </p:sp>
    </p:spTree>
    <p:extLst>
      <p:ext uri="{BB962C8B-B14F-4D97-AF65-F5344CB8AC3E}">
        <p14:creationId xmlns:p14="http://schemas.microsoft.com/office/powerpoint/2010/main" val="2565923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can participate</a:t>
            </a:r>
            <a:r>
              <a:rPr lang="en-GB" dirty="0" smtClean="0"/>
              <a:t>? </a:t>
            </a:r>
            <a:br>
              <a:rPr lang="en-GB" dirty="0" smtClean="0"/>
            </a:br>
            <a:r>
              <a:rPr lang="en-GB" dirty="0" smtClean="0"/>
              <a:t>- Project Grants</a:t>
            </a:r>
            <a:endParaRPr lang="en-GB" dirty="0"/>
          </a:p>
        </p:txBody>
      </p:sp>
      <p:sp>
        <p:nvSpPr>
          <p:cNvPr id="3" name="Content Placeholder 2"/>
          <p:cNvSpPr>
            <a:spLocks noGrp="1"/>
          </p:cNvSpPr>
          <p:nvPr>
            <p:ph idx="1"/>
          </p:nvPr>
        </p:nvSpPr>
        <p:spPr/>
        <p:txBody>
          <a:bodyPr>
            <a:normAutofit fontScale="70000" lnSpcReduction="20000"/>
          </a:bodyPr>
          <a:lstStyle/>
          <a:p>
            <a:r>
              <a:rPr lang="en-GB" b="1" dirty="0"/>
              <a:t>Country </a:t>
            </a:r>
            <a:r>
              <a:rPr lang="en-GB" b="1" dirty="0" smtClean="0"/>
              <a:t>eligibility</a:t>
            </a:r>
            <a:endParaRPr lang="en-GB" dirty="0"/>
          </a:p>
          <a:p>
            <a:r>
              <a:rPr lang="en-GB" dirty="0"/>
              <a:t>To receive EU financial support for a project, i.e. to be a coordinator or other beneficiary, the organisation needs to be legally established in</a:t>
            </a:r>
            <a:r>
              <a:rPr lang="en-GB" dirty="0" smtClean="0"/>
              <a:t>:</a:t>
            </a:r>
          </a:p>
          <a:p>
            <a:endParaRPr lang="en-GB" dirty="0"/>
          </a:p>
          <a:p>
            <a:pPr marL="342900" indent="-342900">
              <a:buFont typeface="Arial" panose="020B0604020202020204" pitchFamily="34" charset="0"/>
              <a:buChar char="•"/>
            </a:pPr>
            <a:r>
              <a:rPr lang="en-GB" b="1" dirty="0"/>
              <a:t>EU Member States;</a:t>
            </a:r>
          </a:p>
          <a:p>
            <a:pPr marL="342900" indent="-342900">
              <a:buFont typeface="Arial" panose="020B0604020202020204" pitchFamily="34" charset="0"/>
              <a:buChar char="•"/>
            </a:pPr>
            <a:r>
              <a:rPr lang="en-GB" b="1" dirty="0"/>
              <a:t>Iceland, Norway</a:t>
            </a:r>
            <a:r>
              <a:rPr lang="en-GB" dirty="0"/>
              <a:t>;</a:t>
            </a:r>
          </a:p>
          <a:p>
            <a:pPr marL="342900" indent="-342900">
              <a:buFont typeface="Arial" panose="020B0604020202020204" pitchFamily="34" charset="0"/>
              <a:buChar char="•"/>
            </a:pPr>
            <a:r>
              <a:rPr lang="en-GB" b="1" dirty="0"/>
              <a:t>Serbia, Bosnia and Herzegovina, and Moldova</a:t>
            </a:r>
            <a:r>
              <a:rPr lang="en-GB" dirty="0"/>
              <a:t>. Those countries which have a bilateral agreement with the European Union in accordance with Article 6 of </a:t>
            </a:r>
            <a:r>
              <a:rPr lang="en-GB" dirty="0">
                <a:hlinkClick r:id="rId2"/>
              </a:rPr>
              <a:t>Regulation (EU) No 282/2014 on the establishment of a third Health Programme</a:t>
            </a:r>
            <a:r>
              <a:rPr lang="en-GB" dirty="0"/>
              <a:t>.</a:t>
            </a:r>
          </a:p>
          <a:p>
            <a:pPr marL="342900" indent="-342900">
              <a:buFont typeface="Arial" panose="020B0604020202020204" pitchFamily="34" charset="0"/>
              <a:buChar char="•"/>
            </a:pPr>
            <a:endParaRPr lang="en-GB" dirty="0"/>
          </a:p>
          <a:p>
            <a:r>
              <a:rPr lang="en-GB" dirty="0"/>
              <a:t>Applicants participating in a project proposal must have different legal entities (i.e. be independent from each other) and be from </a:t>
            </a:r>
            <a:r>
              <a:rPr lang="en-GB" b="1" dirty="0"/>
              <a:t>at least three countries</a:t>
            </a:r>
            <a:r>
              <a:rPr lang="en-GB" dirty="0"/>
              <a:t> participating in the Health Programme. Proposals which involve fewer applicants and/or cover fewer countries will be rejected</a:t>
            </a:r>
            <a:r>
              <a:rPr lang="en-GB" dirty="0" smtClean="0"/>
              <a:t>.</a:t>
            </a:r>
            <a:endParaRPr lang="en-GB" dirty="0"/>
          </a:p>
        </p:txBody>
      </p:sp>
    </p:spTree>
    <p:extLst>
      <p:ext uri="{BB962C8B-B14F-4D97-AF65-F5344CB8AC3E}">
        <p14:creationId xmlns:p14="http://schemas.microsoft.com/office/powerpoint/2010/main" val="961679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can participate? </a:t>
            </a:r>
            <a:br>
              <a:rPr lang="en-GB" dirty="0"/>
            </a:br>
            <a:r>
              <a:rPr lang="en-GB" dirty="0"/>
              <a:t>- </a:t>
            </a:r>
            <a:r>
              <a:rPr lang="fr-BE" dirty="0"/>
              <a:t>Project Grants</a:t>
            </a:r>
            <a:endParaRPr lang="en-GB" dirty="0"/>
          </a:p>
        </p:txBody>
      </p:sp>
      <p:sp>
        <p:nvSpPr>
          <p:cNvPr id="3" name="Content Placeholder 2"/>
          <p:cNvSpPr>
            <a:spLocks noGrp="1"/>
          </p:cNvSpPr>
          <p:nvPr>
            <p:ph idx="1"/>
          </p:nvPr>
        </p:nvSpPr>
        <p:spPr/>
        <p:txBody>
          <a:bodyPr/>
          <a:lstStyle/>
          <a:p>
            <a:endParaRPr lang="en-GB" b="1" dirty="0" smtClean="0"/>
          </a:p>
          <a:p>
            <a:r>
              <a:rPr lang="en-GB" b="1" dirty="0" smtClean="0"/>
              <a:t>Types </a:t>
            </a:r>
            <a:r>
              <a:rPr lang="en-GB" b="1" dirty="0"/>
              <a:t>of organisation</a:t>
            </a:r>
            <a:endParaRPr lang="en-GB" dirty="0"/>
          </a:p>
          <a:p>
            <a:r>
              <a:rPr lang="en-GB" dirty="0"/>
              <a:t>Grants can be awarded to legally established public, non-governmental or private bodies including public authorities, public sector bodies, in particular research and health institutions, universities and higher education establishments.</a:t>
            </a:r>
          </a:p>
          <a:p>
            <a:endParaRPr lang="en-GB" dirty="0"/>
          </a:p>
        </p:txBody>
      </p:sp>
    </p:spTree>
    <p:extLst>
      <p:ext uri="{BB962C8B-B14F-4D97-AF65-F5344CB8AC3E}">
        <p14:creationId xmlns:p14="http://schemas.microsoft.com/office/powerpoint/2010/main" val="4265892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can participate</a:t>
            </a:r>
            <a:r>
              <a:rPr lang="en-GB" dirty="0" smtClean="0"/>
              <a:t>? </a:t>
            </a:r>
            <a:br>
              <a:rPr lang="en-GB" dirty="0" smtClean="0"/>
            </a:br>
            <a:r>
              <a:rPr lang="en-GB" dirty="0" smtClean="0"/>
              <a:t>- </a:t>
            </a:r>
            <a:r>
              <a:rPr lang="fr-BE" dirty="0" smtClean="0"/>
              <a:t>Project Grants</a:t>
            </a:r>
            <a:endParaRPr lang="en-GB" dirty="0"/>
          </a:p>
        </p:txBody>
      </p:sp>
      <p:sp>
        <p:nvSpPr>
          <p:cNvPr id="3" name="Content Placeholder 2"/>
          <p:cNvSpPr>
            <a:spLocks noGrp="1"/>
          </p:cNvSpPr>
          <p:nvPr>
            <p:ph idx="1"/>
          </p:nvPr>
        </p:nvSpPr>
        <p:spPr/>
        <p:txBody>
          <a:bodyPr>
            <a:normAutofit fontScale="92500" lnSpcReduction="20000"/>
          </a:bodyPr>
          <a:lstStyle/>
          <a:p>
            <a:r>
              <a:rPr lang="en-GB" b="1" dirty="0" smtClean="0"/>
              <a:t>Additional </a:t>
            </a:r>
            <a:r>
              <a:rPr lang="en-GB" b="1" dirty="0"/>
              <a:t>eligibility criterion </a:t>
            </a:r>
            <a:r>
              <a:rPr lang="en-GB" dirty="0"/>
              <a:t>for the project Rare disease registries for the European Reference </a:t>
            </a:r>
            <a:r>
              <a:rPr lang="en-GB" dirty="0" smtClean="0"/>
              <a:t>Networks (PJ-01-2019)</a:t>
            </a:r>
          </a:p>
          <a:p>
            <a:r>
              <a:rPr lang="en-GB" dirty="0" smtClean="0"/>
              <a:t> </a:t>
            </a:r>
            <a:endParaRPr lang="en-GB" dirty="0"/>
          </a:p>
          <a:p>
            <a:pPr marL="342900" indent="-342900">
              <a:buFont typeface="Arial" panose="020B0604020202020204" pitchFamily="34" charset="0"/>
              <a:buChar char="•"/>
            </a:pPr>
            <a:r>
              <a:rPr lang="en-GB" dirty="0"/>
              <a:t>Only </a:t>
            </a:r>
            <a:r>
              <a:rPr lang="en-GB" b="1" dirty="0"/>
              <a:t>approved ERNs </a:t>
            </a:r>
            <a:r>
              <a:rPr lang="en-GB" dirty="0"/>
              <a:t>not having received grants for registries under the related call of the AWP 2016 are eligible for co-funding. </a:t>
            </a:r>
            <a:endParaRPr lang="en-GB" dirty="0" smtClean="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Applicants participating in a project proposal must have different legal entities (i.e. be independent from each other) and </a:t>
            </a:r>
            <a:r>
              <a:rPr lang="en-GB" b="1" dirty="0"/>
              <a:t>may be from less than three countries</a:t>
            </a:r>
            <a:r>
              <a:rPr lang="en-GB" dirty="0"/>
              <a:t> participating in the Health Programme. 	</a:t>
            </a:r>
          </a:p>
          <a:p>
            <a:endParaRPr lang="en-GB" dirty="0"/>
          </a:p>
        </p:txBody>
      </p:sp>
    </p:spTree>
    <p:extLst>
      <p:ext uri="{BB962C8B-B14F-4D97-AF65-F5344CB8AC3E}">
        <p14:creationId xmlns:p14="http://schemas.microsoft.com/office/powerpoint/2010/main" val="3877906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can participate? </a:t>
            </a:r>
            <a:br>
              <a:rPr lang="en-GB" dirty="0"/>
            </a:br>
            <a:r>
              <a:rPr lang="en-GB" dirty="0"/>
              <a:t>- </a:t>
            </a:r>
            <a:r>
              <a:rPr lang="en-GB" dirty="0" smtClean="0"/>
              <a:t>Joint Actions</a:t>
            </a:r>
            <a:endParaRPr lang="en-GB" dirty="0"/>
          </a:p>
        </p:txBody>
      </p:sp>
      <p:sp>
        <p:nvSpPr>
          <p:cNvPr id="3" name="Content Placeholder 2"/>
          <p:cNvSpPr>
            <a:spLocks noGrp="1"/>
          </p:cNvSpPr>
          <p:nvPr>
            <p:ph idx="1"/>
          </p:nvPr>
        </p:nvSpPr>
        <p:spPr>
          <a:xfrm>
            <a:off x="457200" y="2348880"/>
            <a:ext cx="8229600" cy="4320480"/>
          </a:xfrm>
        </p:spPr>
        <p:txBody>
          <a:bodyPr>
            <a:normAutofit fontScale="62500" lnSpcReduction="20000"/>
          </a:bodyPr>
          <a:lstStyle/>
          <a:p>
            <a:r>
              <a:rPr lang="en-GB" dirty="0" smtClean="0"/>
              <a:t>Authorities </a:t>
            </a:r>
            <a:r>
              <a:rPr lang="en-GB" dirty="0"/>
              <a:t>of Member States and of other countries participating in the programme will be invited to nominate </a:t>
            </a:r>
            <a:r>
              <a:rPr lang="en-GB" b="1" dirty="0"/>
              <a:t>one competent authority responsible for the implementation</a:t>
            </a:r>
            <a:r>
              <a:rPr lang="en-GB" dirty="0"/>
              <a:t> of the action on their behalf. </a:t>
            </a:r>
            <a:endParaRPr lang="en-GB" dirty="0" smtClean="0"/>
          </a:p>
          <a:p>
            <a:endParaRPr lang="en-GB" dirty="0"/>
          </a:p>
          <a:p>
            <a:r>
              <a:rPr lang="en-GB" dirty="0"/>
              <a:t>‘Competent authority’ means the authority of a Member State or a country participating in the programme </a:t>
            </a:r>
            <a:r>
              <a:rPr lang="en-GB" b="1" dirty="0"/>
              <a:t>responsible for health or for a specific health topic</a:t>
            </a:r>
            <a:r>
              <a:rPr lang="en-GB" dirty="0"/>
              <a:t> or any other authority to which that competence has been conferred. </a:t>
            </a:r>
            <a:endParaRPr lang="en-GB" dirty="0" smtClean="0"/>
          </a:p>
          <a:p>
            <a:endParaRPr lang="en-GB" dirty="0"/>
          </a:p>
          <a:p>
            <a:r>
              <a:rPr lang="en-GB" dirty="0"/>
              <a:t>The </a:t>
            </a:r>
            <a:r>
              <a:rPr lang="en-GB" b="1" dirty="0"/>
              <a:t>nomination</a:t>
            </a:r>
            <a:r>
              <a:rPr lang="en-GB" dirty="0"/>
              <a:t> should confirm that: </a:t>
            </a:r>
          </a:p>
          <a:p>
            <a:pPr marL="342900" indent="-342900">
              <a:buFont typeface="Arial" panose="020B0604020202020204" pitchFamily="34" charset="0"/>
              <a:buChar char="•"/>
            </a:pPr>
            <a:r>
              <a:rPr lang="en-GB" dirty="0" smtClean="0"/>
              <a:t> the </a:t>
            </a:r>
            <a:r>
              <a:rPr lang="en-GB" dirty="0"/>
              <a:t>nominated entity is a competent authority; </a:t>
            </a:r>
          </a:p>
          <a:p>
            <a:r>
              <a:rPr lang="en-GB" dirty="0"/>
              <a:t>and </a:t>
            </a:r>
          </a:p>
          <a:p>
            <a:pPr marL="342900" indent="-342900">
              <a:buFont typeface="Arial" panose="020B0604020202020204" pitchFamily="34" charset="0"/>
              <a:buChar char="•"/>
            </a:pPr>
            <a:r>
              <a:rPr lang="en-GB" dirty="0" smtClean="0"/>
              <a:t>the </a:t>
            </a:r>
            <a:r>
              <a:rPr lang="en-GB" dirty="0"/>
              <a:t>nominated entity and the entities affiliated to </a:t>
            </a:r>
            <a:r>
              <a:rPr lang="en-GB" dirty="0" smtClean="0"/>
              <a:t>it </a:t>
            </a:r>
            <a:r>
              <a:rPr lang="en-GB" dirty="0"/>
              <a:t>are eligible to participate on behalf of the respective country </a:t>
            </a:r>
            <a:r>
              <a:rPr lang="en-GB" dirty="0" smtClean="0"/>
              <a:t>and </a:t>
            </a:r>
            <a:r>
              <a:rPr lang="en-GB" dirty="0"/>
              <a:t>under its responsibility in the relevant action. </a:t>
            </a:r>
          </a:p>
          <a:p>
            <a:endParaRPr lang="en-GB" dirty="0"/>
          </a:p>
          <a:p>
            <a:r>
              <a:rPr lang="en-GB" dirty="0"/>
              <a:t>The competent authorities should also identify and select the </a:t>
            </a:r>
            <a:r>
              <a:rPr lang="en-GB" b="1" dirty="0"/>
              <a:t>civil society organisations active at EU level </a:t>
            </a:r>
            <a:r>
              <a:rPr lang="en-GB" dirty="0"/>
              <a:t>that can make the most valuable contribution to the action. These organisations will then be invited to join the action as collaborating partners and/or participate in advisory </a:t>
            </a:r>
            <a:r>
              <a:rPr lang="en-GB" dirty="0" smtClean="0"/>
              <a:t>structures. </a:t>
            </a:r>
            <a:endParaRPr lang="en-GB" dirty="0"/>
          </a:p>
        </p:txBody>
      </p:sp>
    </p:spTree>
    <p:extLst>
      <p:ext uri="{BB962C8B-B14F-4D97-AF65-F5344CB8AC3E}">
        <p14:creationId xmlns:p14="http://schemas.microsoft.com/office/powerpoint/2010/main" val="1717647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1398</TotalTime>
  <Words>1552</Words>
  <Application>Microsoft Office PowerPoint</Application>
  <PresentationFormat>On-screen Show (4:3)</PresentationFormat>
  <Paragraphs>222</Paragraphs>
  <Slides>35</Slides>
  <Notes>2</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Blank</vt:lpstr>
      <vt:lpstr>Default Design</vt:lpstr>
      <vt:lpstr>PowerPoint Presentation</vt:lpstr>
      <vt:lpstr>Overview</vt:lpstr>
      <vt:lpstr>Annual Work Programme 2019</vt:lpstr>
      <vt:lpstr>Financial mechanisms</vt:lpstr>
      <vt:lpstr>Who can participate? </vt:lpstr>
      <vt:lpstr>Who can participate?  - Project Grants</vt:lpstr>
      <vt:lpstr>Who can participate?  - Project Grants</vt:lpstr>
      <vt:lpstr>Who can participate?  - Project Grants</vt:lpstr>
      <vt:lpstr>Who can participate?  - Joint Actions</vt:lpstr>
      <vt:lpstr>Who can participate?  - Operating grants</vt:lpstr>
      <vt:lpstr>Who can participate?  - UK Applicants</vt:lpstr>
      <vt:lpstr>Who can participate?  - Procurement </vt:lpstr>
      <vt:lpstr>TIMEline</vt:lpstr>
      <vt:lpstr>Tentative Timeline - Project Grants</vt:lpstr>
      <vt:lpstr>PowerPoint Presentation</vt:lpstr>
      <vt:lpstr>Participant Portal became EC Funding and Tenders Portal</vt:lpstr>
      <vt:lpstr>Whats new? </vt:lpstr>
      <vt:lpstr>Tentative Timeline - Joint Actions</vt:lpstr>
      <vt:lpstr>Tentative Timeline - Operating Grants</vt:lpstr>
      <vt:lpstr>Tentative Timeline - Procurement</vt:lpstr>
      <vt:lpstr>open opportunities </vt:lpstr>
      <vt:lpstr>Open opportunities - Project Grants</vt:lpstr>
      <vt:lpstr>Open opportunities - Joint Actions</vt:lpstr>
      <vt:lpstr>Open opportunities - Joint Actions</vt:lpstr>
      <vt:lpstr>Open opportunities - Procurement</vt:lpstr>
      <vt:lpstr>Dissemination </vt:lpstr>
      <vt:lpstr>22.1.2 Information on EU funding — Obligation and right to use of the EU emblem</vt:lpstr>
      <vt:lpstr>22.1.3 Disclaimer excluding Agency/Commission responsibility</vt:lpstr>
      <vt:lpstr>Public Deliverables</vt:lpstr>
      <vt:lpstr>Project  Database</vt:lpstr>
      <vt:lpstr>Further Information</vt:lpstr>
      <vt:lpstr>Further Information</vt:lpstr>
      <vt:lpstr>National Focal Points</vt:lpstr>
      <vt:lpstr>National Information Days - 2019</vt:lpstr>
      <vt:lpstr>  Thank you for  your attention! </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HASSOUNE DE MAXIMY Alice (CHAFEA)</dc:creator>
  <cp:lastModifiedBy>REDDMANN Mathias (CHAFEA)</cp:lastModifiedBy>
  <cp:revision>192</cp:revision>
  <dcterms:created xsi:type="dcterms:W3CDTF">2017-05-31T09:47:27Z</dcterms:created>
  <dcterms:modified xsi:type="dcterms:W3CDTF">2019-05-08T13:39:31Z</dcterms:modified>
</cp:coreProperties>
</file>