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56" r:id="rId6"/>
    <p:sldId id="259" r:id="rId7"/>
    <p:sldId id="260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971D40-1732-9D81-EFA0-A6050C89D808}" v="3" dt="2023-11-23T11:25:10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A7322DB2-9F6E-FBF3-ED33-49B8D19556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F24FB8A-3695-1802-C32F-CE7D9A45F4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167D90-F649-466B-82A2-B1B72CFD17C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2F5236C-9CC2-0B7B-8F96-0ED8F5C7AA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03F9176-D0E2-4AC9-59E1-C140C316C7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96A99-F532-41C4-96C6-241E119013D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4643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AA563-C87E-412A-8BBD-795F68ED3CB4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2FB25-A81F-4C82-B4E7-B44ACA8731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641686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2FB25-A81F-4C82-B4E7-B44ACA87317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23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2FB25-A81F-4C82-B4E7-B44ACA87317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951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2FB25-A81F-4C82-B4E7-B44ACA873171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947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2FB25-A81F-4C82-B4E7-B44ACA87317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867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2FB25-A81F-4C82-B4E7-B44ACA873171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33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834785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Obsługi Szkód i Regresów (SOSiR)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716824" y="16994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1200" b="1" i="1" dirty="0">
                <a:solidFill>
                  <a:srgbClr val="002060"/>
                </a:solidFill>
                <a:cs typeface="Times New Roman" pitchFamily="18" charset="0"/>
              </a:rPr>
              <a:t>System Obsługi Szkód i Regresów (SOSiR)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Minister Finansów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Ubezpieczeniowy Fundusz Gwarancyjny (UFG)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Projekt realizowany bez partnerów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Program Fundusze Europejskie na Rozwój Cyfrowy 2021-2027, Działanie FERC.02.01 Wysoka jakość i dostępność e-usług publicznych;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Budżet państwa - część 27 - Informatyzacja</a:t>
            </a:r>
            <a:endParaRPr lang="pl-PL" sz="8000" i="1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34 849 154,79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01.2024 do 03.2027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10628148" cy="528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1 -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Umożliwienie Obywatelom i Przedsiębiorcom kompleksowej obsługi online wszystkich spraw związanych z wypłatą odszkodowań i świadczeń ubezpieczeniowych w zakresie realizowanym przez UFG oraz dochodzenia roszczeń związanych ze szkodą.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i="1" dirty="0">
                <a:solidFill>
                  <a:srgbClr val="0070C0"/>
                </a:solidFill>
              </a:rPr>
              <a:t>Cel 2 - </a:t>
            </a:r>
            <a:r>
              <a:rPr lang="pl-PL" i="1" dirty="0">
                <a:solidFill>
                  <a:srgbClr val="0070C0"/>
                </a:solidFill>
              </a:rPr>
              <a:t>Udostępnienie zakładom ubezpieczeń e-usługi wspierającej realizację ich zadań w obszarze obsługi szkód na rzecz UFG, zwrotów odszkodowań i regresów. </a:t>
            </a:r>
          </a:p>
          <a:p>
            <a:endParaRPr lang="pl-PL" i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i="1" u="sng" dirty="0">
                <a:solidFill>
                  <a:srgbClr val="0070C0"/>
                </a:solidFill>
              </a:rPr>
              <a:t>Realizowane cele strategiczne: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pl-PL" i="1" dirty="0">
                <a:solidFill>
                  <a:srgbClr val="0070C0"/>
                </a:solidFill>
              </a:rPr>
              <a:t>Fundusze Europejskie na Rozwój Cyfrowy 2021-2027, Priorytet FERC.02 Zaawansowanie usługi cyfrowe - Działanie FERC.02.01 Wysoka jakość i dostępność e-usług publicznych. </a:t>
            </a:r>
            <a:r>
              <a:rPr lang="pl-PL" b="1" i="1" dirty="0">
                <a:solidFill>
                  <a:srgbClr val="0070C0"/>
                </a:solidFill>
              </a:rPr>
              <a:t>Cel szczegółowy: EFRR.CP1.II - Czerpanie </a:t>
            </a:r>
            <a:r>
              <a:rPr lang="pl-PL" i="1" dirty="0">
                <a:solidFill>
                  <a:srgbClr val="0070C0"/>
                </a:solidFill>
              </a:rPr>
              <a:t>korzyści z cyfryzacji dla obywateli, przedsiębiorstw, organizacji badawczych i instytucji publicznych.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pl-PL" i="1" dirty="0">
                <a:solidFill>
                  <a:srgbClr val="0070C0"/>
                </a:solidFill>
              </a:rPr>
              <a:t>Strategia na rzecz Odpowiedzialnego Rozwoju do roku 2020 (z perspektywą do 2030), Cel główny: Tworzenie warunków dla wzrostu dochodów mieszkańców Polski przy jednoczesnym wzroście spójności w wymiarze społecznym, ekonomicznym, środowiskowym i terytorialnym, Cel szczegółowy III: Skuteczne państwo i instytucje służące wzrostowi oraz włączeniu społecznemu i gospodarczemu, Obszar: E-Państwo. 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i="1" dirty="0">
                <a:solidFill>
                  <a:srgbClr val="0070C0"/>
                </a:solidFill>
              </a:rPr>
              <a:t>Program Zintegrowanej Informatyzacji Państwa; cel: 4.2.2. Wzmocnienie dojrzałości organizacyjnej jednostek administracji publicznej oraz usprawnienie zaplecza elektronicznej administracji (back office)</a:t>
            </a:r>
            <a:endParaRPr lang="pl-PL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79718" y="116131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 descr="Obraz zawierający tekst, zrzut ekranu, diagram, Plan&#10;&#10;Opis wygenerowany automatycznie">
            <a:extLst>
              <a:ext uri="{FF2B5EF4-FFF2-40B4-BE49-F238E27FC236}">
                <a16:creationId xmlns:a16="http://schemas.microsoft.com/office/drawing/2014/main" id="{EA9EBDE0-A4C5-6EA4-AF57-F2C5F6739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06" y="1869440"/>
            <a:ext cx="8486787" cy="489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1BE21FA5D106543B061E8EBA88907A8" ma:contentTypeVersion="11" ma:contentTypeDescription="Utwórz nowy dokument." ma:contentTypeScope="" ma:versionID="7a1312f8672301043f147017ee751ee8">
  <xsd:schema xmlns:xsd="http://www.w3.org/2001/XMLSchema" xmlns:xs="http://www.w3.org/2001/XMLSchema" xmlns:p="http://schemas.microsoft.com/office/2006/metadata/properties" xmlns:ns2="c529640b-a64c-4622-ba11-c442b664f352" xmlns:ns3="51ab564f-9b24-43ea-a7fa-36b4e04150f2" targetNamespace="http://schemas.microsoft.com/office/2006/metadata/properties" ma:root="true" ma:fieldsID="6d3880704ec8104dcfdc4c1a6b3ffd5f" ns2:_="" ns3:_="">
    <xsd:import namespace="c529640b-a64c-4622-ba11-c442b664f352"/>
    <xsd:import namespace="51ab564f-9b24-43ea-a7fa-36b4e04150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29640b-a64c-4622-ba11-c442b664f3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i obrazów" ma:readOnly="false" ma:fieldId="{5cf76f15-5ced-4ddc-b409-7134ff3c332f}" ma:taxonomyMulti="true" ma:sspId="b1a34c50-8ce3-43a6-9180-a5cd47efb2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ab564f-9b24-43ea-a7fa-36b4e04150f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b30f039-1fc4-462f-9de4-f7a13b7e8969}" ma:internalName="TaxCatchAll" ma:showField="CatchAllData" ma:web="51ab564f-9b24-43ea-a7fa-36b4e04150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ab564f-9b24-43ea-a7fa-36b4e04150f2" xsi:nil="true"/>
    <lcf76f155ced4ddcb4097134ff3c332f xmlns="c529640b-a64c-4622-ba11-c442b664f352">
      <Terms xmlns="http://schemas.microsoft.com/office/infopath/2007/PartnerControls"/>
    </lcf76f155ced4ddcb4097134ff3c332f>
  </documentManagement>
</p:properties>
</file>

<file path=customXml/item4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25c2d13-d437-4f49-aeef-11baec0cd680" value=""/>
</sisl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64B352-BB3C-4A55-BB68-9F44CD6587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29640b-a64c-4622-ba11-c442b664f352"/>
    <ds:schemaRef ds:uri="51ab564f-9b24-43ea-a7fa-36b4e04150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  <ds:schemaRef ds:uri="51ab564f-9b24-43ea-a7fa-36b4e04150f2"/>
    <ds:schemaRef ds:uri="c529640b-a64c-4622-ba11-c442b664f352"/>
  </ds:schemaRefs>
</ds:datastoreItem>
</file>

<file path=customXml/itemProps4.xml><?xml version="1.0" encoding="utf-8"?>
<ds:datastoreItem xmlns:ds="http://schemas.openxmlformats.org/officeDocument/2006/customXml" ds:itemID="{20693ACA-8DB4-46A0-8B9C-99EEA7304D7B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284</Words>
  <Application>Microsoft Office PowerPoint</Application>
  <PresentationFormat>Panoramiczny</PresentationFormat>
  <Paragraphs>51</Paragraphs>
  <Slides>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12</cp:revision>
  <dcterms:created xsi:type="dcterms:W3CDTF">2017-01-27T12:50:17Z</dcterms:created>
  <dcterms:modified xsi:type="dcterms:W3CDTF">2023-11-28T15:35:54Z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0x01010021BE21FA5D106543B061E8EBA88907A8</vt:lpwstr>
  </property>
  <property fmtid="{D5CDD505-2E9C-101B-9397-08002B2CF9AE}" pid="3" name="docIndexRef">
    <vt:lpwstr>079dd0b9-476c-4a6b-b36b-02718bef10ee</vt:lpwstr>
  </property>
  <property fmtid="{D5CDD505-2E9C-101B-9397-08002B2CF9AE}" pid="4" name="bjSaver">
    <vt:lpwstr>y+WKyQNGSYjlmxaE98lHPqOnJYdSihLy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6" name="bjDocumentLabelXML-0">
    <vt:lpwstr>ames.com/2008/01/sie/internal/label"&gt;&lt;element uid="425c2d13-d437-4f49-aeef-11baec0cd680" value="" /&gt;&lt;/sisl&gt;</vt:lpwstr>
  </property>
  <property fmtid="{D5CDD505-2E9C-101B-9397-08002B2CF9AE}" pid="7" name="bjDocumentSecurityLabel">
    <vt:lpwstr>[ Klasyfikacja: Ogólne ]</vt:lpwstr>
  </property>
  <property fmtid="{D5CDD505-2E9C-101B-9397-08002B2CF9AE}" pid="8" name="MediaServiceImageTags">
    <vt:lpwstr/>
  </property>
</Properties>
</file>