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1"/>
  </p:notesMasterIdLst>
  <p:handoutMasterIdLst>
    <p:handoutMasterId r:id="rId12"/>
  </p:handoutMasterIdLst>
  <p:sldIdLst>
    <p:sldId id="256" r:id="rId6"/>
    <p:sldId id="259" r:id="rId7"/>
    <p:sldId id="260" r:id="rId8"/>
    <p:sldId id="261" r:id="rId9"/>
    <p:sldId id="258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971D40-1732-9D81-EFA0-A6050C89D808}" v="3" dt="2023-11-23T11:25:10.5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A7322DB2-9F6E-FBF3-ED33-49B8D195562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2F24FB8A-3695-1802-C32F-CE7D9A45F41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167D90-F649-466B-82A2-B1B72CFD17C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A2F5236C-9CC2-0B7B-8F96-0ED8F5C7AAF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403F9176-D0E2-4AC9-59E1-C140C316C76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A96A99-F532-41C4-96C6-241E119013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4643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FAA563-C87E-412A-8BBD-795F68ED3CB4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52FB25-A81F-4C82-B4E7-B44ACA87317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6416867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52FB25-A81F-4C82-B4E7-B44ACA873171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8232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52FB25-A81F-4C82-B4E7-B44ACA873171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19518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52FB25-A81F-4C82-B4E7-B44ACA873171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39479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52FB25-A81F-4C82-B4E7-B44ACA873171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88676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52FB25-A81F-4C82-B4E7-B44ACA873171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233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28.11.2023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750443"/>
            <a:ext cx="8834785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System Obsługi Szkód i Regresów (SOSiR)</a:t>
            </a:r>
          </a:p>
          <a:p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716824" y="1699432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11200" b="1" i="1" dirty="0">
                <a:solidFill>
                  <a:srgbClr val="002060"/>
                </a:solidFill>
                <a:cs typeface="Times New Roman" pitchFamily="18" charset="0"/>
              </a:rPr>
              <a:t>System Obsługi Szkód i Regresów (SOSiR)</a:t>
            </a:r>
          </a:p>
          <a:p>
            <a:pPr marL="0" indent="0">
              <a:spcBef>
                <a:spcPts val="800"/>
              </a:spcBef>
              <a:buNone/>
            </a:pP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b="1" i="1" dirty="0">
                <a:solidFill>
                  <a:schemeClr val="accent5">
                    <a:lumMod val="75000"/>
                  </a:schemeClr>
                </a:solidFill>
              </a:rPr>
              <a:t>Wnioskodawca: </a:t>
            </a:r>
            <a:r>
              <a:rPr lang="pl-PL" sz="8000" i="1" dirty="0">
                <a:solidFill>
                  <a:schemeClr val="accent5">
                    <a:lumMod val="75000"/>
                  </a:schemeClr>
                </a:solidFill>
              </a:rPr>
              <a:t>Minister Finansów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b="1" i="1" dirty="0">
                <a:solidFill>
                  <a:schemeClr val="accent5">
                    <a:lumMod val="75000"/>
                  </a:schemeClr>
                </a:solidFill>
              </a:rPr>
              <a:t>Beneficjent: </a:t>
            </a:r>
            <a:r>
              <a:rPr lang="pl-PL" sz="8000" i="1" dirty="0">
                <a:solidFill>
                  <a:schemeClr val="accent5">
                    <a:lumMod val="75000"/>
                  </a:schemeClr>
                </a:solidFill>
              </a:rPr>
              <a:t>Ubezpieczeniowy Fundusz Gwarancyjny (UFG)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b="1" i="1" dirty="0">
                <a:solidFill>
                  <a:schemeClr val="accent5">
                    <a:lumMod val="75000"/>
                  </a:schemeClr>
                </a:solidFill>
              </a:rPr>
              <a:t>Partnerzy: </a:t>
            </a:r>
            <a:r>
              <a:rPr lang="pl-PL" sz="8000" i="1" dirty="0">
                <a:solidFill>
                  <a:schemeClr val="accent5">
                    <a:lumMod val="75000"/>
                  </a:schemeClr>
                </a:solidFill>
              </a:rPr>
              <a:t>Projekt realizowany bez partnerów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b="1" i="1" dirty="0">
                <a:solidFill>
                  <a:schemeClr val="accent5">
                    <a:lumMod val="75000"/>
                  </a:schemeClr>
                </a:solidFill>
              </a:rPr>
              <a:t>Źródło finansowania: 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accent5">
                    <a:lumMod val="75000"/>
                  </a:schemeClr>
                </a:solidFill>
              </a:rPr>
              <a:t>Program Fundusze Europejskie na Rozwój Cyfrowy 2021-2027, Działanie FERC.02.01 Wysoka jakość i dostępność e-usług publicznych; 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accent5">
                    <a:lumMod val="75000"/>
                  </a:schemeClr>
                </a:solidFill>
              </a:rPr>
              <a:t>Budżet państwa - część 27 - Informatyzacja</a:t>
            </a:r>
            <a:endParaRPr lang="pl-PL" sz="8000" i="1" dirty="0">
              <a:solidFill>
                <a:schemeClr val="accent5">
                  <a:lumMod val="75000"/>
                </a:schemeClr>
              </a:solidFill>
              <a:cs typeface="Calibri"/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b="1" i="1" dirty="0">
                <a:solidFill>
                  <a:schemeClr val="accent5">
                    <a:lumMod val="75000"/>
                  </a:schemeClr>
                </a:solidFill>
              </a:rPr>
              <a:t>Całkowity koszt projektu: </a:t>
            </a:r>
            <a:r>
              <a:rPr lang="pl-PL" sz="8000" i="1" dirty="0">
                <a:solidFill>
                  <a:schemeClr val="accent5">
                    <a:lumMod val="75000"/>
                  </a:schemeClr>
                </a:solidFill>
              </a:rPr>
              <a:t>34 849 154,79 zł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b="1" i="1" dirty="0">
                <a:solidFill>
                  <a:schemeClr val="accent5">
                    <a:lumMod val="75000"/>
                  </a:schemeClr>
                </a:solidFill>
              </a:rPr>
              <a:t>Planowany okres realizacji projektu: </a:t>
            </a:r>
            <a:r>
              <a:rPr lang="pl-PL" sz="8000" i="1" dirty="0">
                <a:solidFill>
                  <a:schemeClr val="accent5">
                    <a:lumMod val="75000"/>
                  </a:schemeClr>
                </a:solidFill>
              </a:rPr>
              <a:t>01.2024 do 03.2027</a:t>
            </a:r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832332" y="1314691"/>
            <a:ext cx="10628148" cy="5289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Cel 1 -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Umożliwienie Obywatelom i Przedsiębiorcom kompleksowej obsługi online wszystkich spraw związanych z wypłatą odszkodowań i świadczeń ubezpieczeniowych w zakresie realizowanym przez UFG oraz dochodzenia roszczeń związanych ze szkodą.</a:t>
            </a:r>
          </a:p>
          <a:p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r>
              <a:rPr lang="pl-PL" b="1" i="1" dirty="0">
                <a:solidFill>
                  <a:srgbClr val="0070C0"/>
                </a:solidFill>
              </a:rPr>
              <a:t>Cel 2 - </a:t>
            </a:r>
            <a:r>
              <a:rPr lang="pl-PL" i="1" dirty="0">
                <a:solidFill>
                  <a:srgbClr val="0070C0"/>
                </a:solidFill>
              </a:rPr>
              <a:t>Udostępnienie zakładom ubezpieczeń e-usługi wspierającej realizację ich zadań w obszarze obsługi szkód na rzecz UFG, zwrotów odszkodowań i regresów. </a:t>
            </a:r>
          </a:p>
          <a:p>
            <a:endParaRPr lang="pl-PL" i="1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i="1" u="sng" dirty="0">
                <a:solidFill>
                  <a:srgbClr val="0070C0"/>
                </a:solidFill>
              </a:rPr>
              <a:t>Realizowane cele strategiczne:</a:t>
            </a: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000000"/>
              </a:buClr>
            </a:pPr>
            <a:r>
              <a:rPr lang="pl-PL" i="1" dirty="0">
                <a:solidFill>
                  <a:srgbClr val="0070C0"/>
                </a:solidFill>
              </a:rPr>
              <a:t>Fundusze Europejskie na Rozwój Cyfrowy 2021-2027, Priorytet FERC.02 Zaawansowanie usługi cyfrowe - Działanie FERC.02.01 Wysoka jakość i dostępność e-usług publicznych. </a:t>
            </a:r>
            <a:r>
              <a:rPr lang="pl-PL" b="1" i="1" dirty="0">
                <a:solidFill>
                  <a:srgbClr val="0070C0"/>
                </a:solidFill>
              </a:rPr>
              <a:t>Cel szczegółowy: EFRR.CP1.II - Czerpanie </a:t>
            </a:r>
            <a:r>
              <a:rPr lang="pl-PL" i="1" dirty="0">
                <a:solidFill>
                  <a:srgbClr val="0070C0"/>
                </a:solidFill>
              </a:rPr>
              <a:t>korzyści z cyfryzacji dla obywateli, przedsiębiorstw, organizacji badawczych i instytucji publicznych.</a:t>
            </a: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000000"/>
              </a:buClr>
            </a:pPr>
            <a:r>
              <a:rPr lang="pl-PL" i="1" dirty="0">
                <a:solidFill>
                  <a:srgbClr val="0070C0"/>
                </a:solidFill>
              </a:rPr>
              <a:t>Strategia na rzecz Odpowiedzialnego Rozwoju do roku 2020 (z perspektywą do 2030), Cel główny: Tworzenie warunków dla wzrostu dochodów mieszkańców Polski przy jednoczesnym wzroście spójności w wymiarze społecznym, ekonomicznym, środowiskowym i terytorialnym, Cel szczegółowy III: Skuteczne państwo i instytucje służące wzrostowi oraz włączeniu społecznemu i gospodarczemu, Obszar: E-Państwo. </a:t>
            </a: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000000"/>
              </a:buClr>
            </a:pPr>
            <a:r>
              <a:rPr lang="en-US" i="1" dirty="0">
                <a:solidFill>
                  <a:srgbClr val="0070C0"/>
                </a:solidFill>
              </a:rPr>
              <a:t>Program Zintegrowanej Informatyzacji Państwa; cel: 4.2.2. Wzmocnienie dojrzałości organizacyjnej jednostek administracji publicznej oraz usprawnienie zaplecza elektronicznej administracji (back office)</a:t>
            </a:r>
            <a:endParaRPr lang="pl-PL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879718" y="1161316"/>
            <a:ext cx="10432562" cy="3729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b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</a:p>
          <a:p>
            <a:pPr>
              <a:spcBef>
                <a:spcPts val="0"/>
              </a:spcBef>
            </a:pP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9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2" name="Obraz 1" descr="Obraz zawierający tekst, zrzut ekranu, diagram, Plan&#10;&#10;Opis wygenerowany automatycznie">
            <a:extLst>
              <a:ext uri="{FF2B5EF4-FFF2-40B4-BE49-F238E27FC236}">
                <a16:creationId xmlns:a16="http://schemas.microsoft.com/office/drawing/2014/main" id="{EA9EBDE0-A4C5-6EA4-AF57-F2C5F67395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2606" y="1869440"/>
            <a:ext cx="8486787" cy="4893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1BE21FA5D106543B061E8EBA88907A8" ma:contentTypeVersion="11" ma:contentTypeDescription="Utwórz nowy dokument." ma:contentTypeScope="" ma:versionID="7a1312f8672301043f147017ee751ee8">
  <xsd:schema xmlns:xsd="http://www.w3.org/2001/XMLSchema" xmlns:xs="http://www.w3.org/2001/XMLSchema" xmlns:p="http://schemas.microsoft.com/office/2006/metadata/properties" xmlns:ns2="c529640b-a64c-4622-ba11-c442b664f352" xmlns:ns3="51ab564f-9b24-43ea-a7fa-36b4e04150f2" targetNamespace="http://schemas.microsoft.com/office/2006/metadata/properties" ma:root="true" ma:fieldsID="6d3880704ec8104dcfdc4c1a6b3ffd5f" ns2:_="" ns3:_="">
    <xsd:import namespace="c529640b-a64c-4622-ba11-c442b664f352"/>
    <xsd:import namespace="51ab564f-9b24-43ea-a7fa-36b4e04150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29640b-a64c-4622-ba11-c442b664f3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Tagi obrazów" ma:readOnly="false" ma:fieldId="{5cf76f15-5ced-4ddc-b409-7134ff3c332f}" ma:taxonomyMulti="true" ma:sspId="b1a34c50-8ce3-43a6-9180-a5cd47efb2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ab564f-9b24-43ea-a7fa-36b4e04150f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ab30f039-1fc4-462f-9de4-f7a13b7e8969}" ma:internalName="TaxCatchAll" ma:showField="CatchAllData" ma:web="51ab564f-9b24-43ea-a7fa-36b4e04150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1ab564f-9b24-43ea-a7fa-36b4e04150f2" xsi:nil="true"/>
    <lcf76f155ced4ddcb4097134ff3c332f xmlns="c529640b-a64c-4622-ba11-c442b664f352">
      <Terms xmlns="http://schemas.microsoft.com/office/infopath/2007/PartnerControls"/>
    </lcf76f155ced4ddcb4097134ff3c332f>
  </documentManagement>
</p:properties>
</file>

<file path=customXml/item4.xml><?xml version="1.0" encoding="utf-8"?>
<sisl xmlns:xsd="http://www.w3.org/2001/XMLSchema" xmlns:xsi="http://www.w3.org/2001/XMLSchema-instance" xmlns="http://www.boldonjames.com/2008/01/sie/internal/label" sislVersion="0" policy="bb20e14d-be6a-46e8-ba22-12335b2c5146" origin="userSelected">
  <element uid="425c2d13-d437-4f49-aeef-11baec0cd680" value=""/>
</sisl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E64B352-BB3C-4A55-BB68-9F44CD6587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29640b-a64c-4622-ba11-c442b664f352"/>
    <ds:schemaRef ds:uri="51ab564f-9b24-43ea-a7fa-36b4e04150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2006/metadata/properties"/>
    <ds:schemaRef ds:uri="http://purl.org/dc/elements/1.1/"/>
    <ds:schemaRef ds:uri="5df3a10b-8748-402e-bef4-aee373db4dbb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9affde3b-50dd-4e74-9e2c-6b9654ae514a"/>
    <ds:schemaRef ds:uri="http://purl.org/dc/dcmitype/"/>
    <ds:schemaRef ds:uri="51ab564f-9b24-43ea-a7fa-36b4e04150f2"/>
    <ds:schemaRef ds:uri="c529640b-a64c-4622-ba11-c442b664f352"/>
  </ds:schemaRefs>
</ds:datastoreItem>
</file>

<file path=customXml/itemProps4.xml><?xml version="1.0" encoding="utf-8"?>
<ds:datastoreItem xmlns:ds="http://schemas.openxmlformats.org/officeDocument/2006/customXml" ds:itemID="{20693ACA-8DB4-46A0-8B9C-99EEA7304D7B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284</Words>
  <Application>Microsoft Office PowerPoint</Application>
  <PresentationFormat>Panoramiczny</PresentationFormat>
  <Paragraphs>51</Paragraphs>
  <Slides>5</Slides>
  <Notes>5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12</cp:revision>
  <dcterms:created xsi:type="dcterms:W3CDTF">2017-01-27T12:50:17Z</dcterms:created>
  <dcterms:modified xsi:type="dcterms:W3CDTF">2023-11-28T15:35:54Z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0x01010021BE21FA5D106543B061E8EBA88907A8</vt:lpwstr>
  </property>
  <property fmtid="{D5CDD505-2E9C-101B-9397-08002B2CF9AE}" pid="3" name="docIndexRef">
    <vt:lpwstr>079dd0b9-476c-4a6b-b36b-02718bef10ee</vt:lpwstr>
  </property>
  <property fmtid="{D5CDD505-2E9C-101B-9397-08002B2CF9AE}" pid="4" name="bjSaver">
    <vt:lpwstr>y+WKyQNGSYjlmxaE98lHPqOnJYdSihLy</vt:lpwstr>
  </property>
  <property fmtid="{D5CDD505-2E9C-101B-9397-08002B2CF9AE}" pid="5" name="bjDocumentLabelXML">
    <vt:lpwstr>&lt;?xml version="1.0" encoding="us-ascii"?&gt;&lt;sisl xmlns:xsd="http://www.w3.org/2001/XMLSchema" xmlns:xsi="http://www.w3.org/2001/XMLSchema-instance" sislVersion="0" policy="bb20e14d-be6a-46e8-ba22-12335b2c5146" origin="userSelected" xmlns="http://www.boldonj</vt:lpwstr>
  </property>
  <property fmtid="{D5CDD505-2E9C-101B-9397-08002B2CF9AE}" pid="6" name="bjDocumentLabelXML-0">
    <vt:lpwstr>ames.com/2008/01/sie/internal/label"&gt;&lt;element uid="425c2d13-d437-4f49-aeef-11baec0cd680" value="" /&gt;&lt;/sisl&gt;</vt:lpwstr>
  </property>
  <property fmtid="{D5CDD505-2E9C-101B-9397-08002B2CF9AE}" pid="7" name="bjDocumentSecurityLabel">
    <vt:lpwstr>[ Klasyfikacja: Ogólne ]</vt:lpwstr>
  </property>
  <property fmtid="{D5CDD505-2E9C-101B-9397-08002B2CF9AE}" pid="8" name="MediaServiceImageTags">
    <vt:lpwstr/>
  </property>
</Properties>
</file>