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0693400" cy="7556500"/>
  <p:notesSz cx="6858000" cy="9144000"/>
  <p:embeddedFontLst>
    <p:embeddedFont>
      <p:font typeface="Open Sans Bold" charset="1" panose="00000000000000000000"/>
      <p:regular r:id="rId16"/>
    </p:embeddedFont>
    <p:embeddedFont>
      <p:font typeface="Open Sans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1.png" Type="http://schemas.openxmlformats.org/officeDocument/2006/relationships/image"/><Relationship Id="rId6" Target="../media/image20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7.png" Type="http://schemas.openxmlformats.org/officeDocument/2006/relationships/image"/><Relationship Id="rId4" Target="../media/image18.png" Type="http://schemas.openxmlformats.org/officeDocument/2006/relationships/image"/><Relationship Id="rId5" Target="../media/image19.png" Type="http://schemas.openxmlformats.org/officeDocument/2006/relationships/image"/><Relationship Id="rId6" Target="../media/image2.png" Type="http://schemas.openxmlformats.org/officeDocument/2006/relationships/image"/><Relationship Id="rId7" Target="../media/image3.png" Type="http://schemas.openxmlformats.org/officeDocument/2006/relationships/image"/><Relationship Id="rId8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1027050" y="1986521"/>
            <a:ext cx="8653610" cy="4323045"/>
            <a:chOff x="0" y="0"/>
            <a:chExt cx="11538146" cy="576406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1538204" cy="5764022"/>
            </a:xfrm>
            <a:custGeom>
              <a:avLst/>
              <a:gdLst/>
              <a:ahLst/>
              <a:cxnLst/>
              <a:rect r="r" b="b" t="t" l="l"/>
              <a:pathLst>
                <a:path h="5764022" w="11538204">
                  <a:moveTo>
                    <a:pt x="0" y="0"/>
                  </a:moveTo>
                  <a:lnTo>
                    <a:pt x="11538204" y="0"/>
                  </a:lnTo>
                  <a:lnTo>
                    <a:pt x="11538204" y="5764022"/>
                  </a:lnTo>
                  <a:lnTo>
                    <a:pt x="0" y="57640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" y="0"/>
            <a:ext cx="4993751" cy="2697913"/>
            <a:chOff x="0" y="0"/>
            <a:chExt cx="6658334" cy="359721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658356" cy="3597275"/>
            </a:xfrm>
            <a:custGeom>
              <a:avLst/>
              <a:gdLst/>
              <a:ahLst/>
              <a:cxnLst/>
              <a:rect r="r" b="b" t="t" l="l"/>
              <a:pathLst>
                <a:path h="3597275" w="6658356">
                  <a:moveTo>
                    <a:pt x="0" y="0"/>
                  </a:moveTo>
                  <a:lnTo>
                    <a:pt x="6658356" y="0"/>
                  </a:lnTo>
                  <a:lnTo>
                    <a:pt x="6658356" y="3597275"/>
                  </a:lnTo>
                  <a:lnTo>
                    <a:pt x="0" y="3597275"/>
                  </a:lnTo>
                  <a:close/>
                </a:path>
              </a:pathLst>
            </a:custGeom>
            <a:solidFill>
              <a:srgbClr val="6BB1E2"/>
            </a:solidFill>
          </p:spPr>
        </p:sp>
      </p:grpSp>
      <p:grpSp>
        <p:nvGrpSpPr>
          <p:cNvPr name="Group 12" id="12"/>
          <p:cNvGrpSpPr>
            <a:grpSpLocks noChangeAspect="true"/>
          </p:cNvGrpSpPr>
          <p:nvPr/>
        </p:nvGrpSpPr>
        <p:grpSpPr>
          <a:xfrm rot="0">
            <a:off x="1027050" y="1986521"/>
            <a:ext cx="3965111" cy="721161"/>
            <a:chOff x="0" y="0"/>
            <a:chExt cx="5286815" cy="961547"/>
          </a:xfrm>
        </p:grpSpPr>
        <p:sp>
          <p:nvSpPr>
            <p:cNvPr name="Freeform 13" id="13" descr="Obraz zawierający tekst  Opis wygenerowany automatycznie"/>
            <p:cNvSpPr/>
            <p:nvPr/>
          </p:nvSpPr>
          <p:spPr>
            <a:xfrm flipH="false" flipV="false" rot="0">
              <a:off x="0" y="0"/>
              <a:ext cx="5286756" cy="961517"/>
            </a:xfrm>
            <a:custGeom>
              <a:avLst/>
              <a:gdLst/>
              <a:ahLst/>
              <a:cxnLst/>
              <a:rect r="r" b="b" t="t" l="l"/>
              <a:pathLst>
                <a:path h="961517" w="5286756">
                  <a:moveTo>
                    <a:pt x="0" y="0"/>
                  </a:moveTo>
                  <a:lnTo>
                    <a:pt x="5286756" y="0"/>
                  </a:lnTo>
                  <a:lnTo>
                    <a:pt x="5286756" y="961517"/>
                  </a:lnTo>
                  <a:lnTo>
                    <a:pt x="0" y="9615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47" t="0" r="-148" b="-3"/>
              </a:stretch>
            </a:blipFill>
          </p:spPr>
        </p:sp>
      </p:grpSp>
      <p:grpSp>
        <p:nvGrpSpPr>
          <p:cNvPr name="Group 14" id="14"/>
          <p:cNvGrpSpPr>
            <a:grpSpLocks noChangeAspect="true"/>
          </p:cNvGrpSpPr>
          <p:nvPr/>
        </p:nvGrpSpPr>
        <p:grpSpPr>
          <a:xfrm rot="0">
            <a:off x="793178" y="6380519"/>
            <a:ext cx="1623668" cy="950603"/>
            <a:chOff x="0" y="0"/>
            <a:chExt cx="2164891" cy="1267471"/>
          </a:xfrm>
        </p:grpSpPr>
        <p:sp>
          <p:nvSpPr>
            <p:cNvPr name="Freeform 15" id="15" descr="logo Funduszy Europejskich"/>
            <p:cNvSpPr/>
            <p:nvPr/>
          </p:nvSpPr>
          <p:spPr>
            <a:xfrm flipH="false" flipV="false" rot="0">
              <a:off x="0" y="0"/>
              <a:ext cx="2164842" cy="1267460"/>
            </a:xfrm>
            <a:custGeom>
              <a:avLst/>
              <a:gdLst/>
              <a:ahLst/>
              <a:cxnLst/>
              <a:rect r="r" b="b" t="t" l="l"/>
              <a:pathLst>
                <a:path h="1267460" w="2164842">
                  <a:moveTo>
                    <a:pt x="0" y="0"/>
                  </a:moveTo>
                  <a:lnTo>
                    <a:pt x="2164842" y="0"/>
                  </a:lnTo>
                  <a:lnTo>
                    <a:pt x="2164842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72" t="0" r="-75" b="0"/>
              </a:stretch>
            </a:blipFill>
          </p:spPr>
        </p:sp>
      </p:grpSp>
      <p:grpSp>
        <p:nvGrpSpPr>
          <p:cNvPr name="Group 16" id="16"/>
          <p:cNvGrpSpPr>
            <a:grpSpLocks noChangeAspect="true"/>
          </p:cNvGrpSpPr>
          <p:nvPr/>
        </p:nvGrpSpPr>
        <p:grpSpPr>
          <a:xfrm rot="0">
            <a:off x="7282812" y="6380519"/>
            <a:ext cx="2637286" cy="950603"/>
            <a:chOff x="0" y="0"/>
            <a:chExt cx="3516382" cy="1267471"/>
          </a:xfrm>
        </p:grpSpPr>
        <p:sp>
          <p:nvSpPr>
            <p:cNvPr name="Freeform 17" id="17" descr="flaga Unii Europejskiej z dopiskiem dofinansowane przez Unię Europejską"/>
            <p:cNvSpPr/>
            <p:nvPr/>
          </p:nvSpPr>
          <p:spPr>
            <a:xfrm flipH="false" flipV="false" rot="0">
              <a:off x="0" y="0"/>
              <a:ext cx="3516376" cy="1267460"/>
            </a:xfrm>
            <a:custGeom>
              <a:avLst/>
              <a:gdLst/>
              <a:ahLst/>
              <a:cxnLst/>
              <a:rect r="r" b="b" t="t" l="l"/>
              <a:pathLst>
                <a:path h="1267460" w="3516376">
                  <a:moveTo>
                    <a:pt x="0" y="0"/>
                  </a:moveTo>
                  <a:lnTo>
                    <a:pt x="3516376" y="0"/>
                  </a:lnTo>
                  <a:lnTo>
                    <a:pt x="3516376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14" t="0" r="-115" b="0"/>
              </a:stretch>
            </a:blipFill>
          </p:spPr>
        </p:sp>
      </p:grpSp>
      <p:grpSp>
        <p:nvGrpSpPr>
          <p:cNvPr name="Group 18" id="18"/>
          <p:cNvGrpSpPr>
            <a:grpSpLocks noChangeAspect="true"/>
          </p:cNvGrpSpPr>
          <p:nvPr/>
        </p:nvGrpSpPr>
        <p:grpSpPr>
          <a:xfrm rot="0">
            <a:off x="3728278" y="6379849"/>
            <a:ext cx="2243102" cy="951944"/>
            <a:chOff x="0" y="0"/>
            <a:chExt cx="2990803" cy="1269259"/>
          </a:xfrm>
        </p:grpSpPr>
        <p:sp>
          <p:nvSpPr>
            <p:cNvPr name="Freeform 19" id="19" descr="barwy RP"/>
            <p:cNvSpPr/>
            <p:nvPr/>
          </p:nvSpPr>
          <p:spPr>
            <a:xfrm flipH="false" flipV="false" rot="0">
              <a:off x="0" y="0"/>
              <a:ext cx="2990850" cy="1269238"/>
            </a:xfrm>
            <a:custGeom>
              <a:avLst/>
              <a:gdLst/>
              <a:ahLst/>
              <a:cxnLst/>
              <a:rect r="r" b="b" t="t" l="l"/>
              <a:pathLst>
                <a:path h="1269238" w="2990850">
                  <a:moveTo>
                    <a:pt x="0" y="0"/>
                  </a:moveTo>
                  <a:lnTo>
                    <a:pt x="2990850" y="0"/>
                  </a:lnTo>
                  <a:lnTo>
                    <a:pt x="2990850" y="1269238"/>
                  </a:lnTo>
                  <a:lnTo>
                    <a:pt x="0" y="12692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55" r="1" b="-57"/>
              </a:stretch>
            </a:blipFill>
          </p:spPr>
        </p:sp>
      </p:grpSp>
      <p:grpSp>
        <p:nvGrpSpPr>
          <p:cNvPr name="Group 20" id="20"/>
          <p:cNvGrpSpPr>
            <a:grpSpLocks noChangeAspect="true"/>
          </p:cNvGrpSpPr>
          <p:nvPr/>
        </p:nvGrpSpPr>
        <p:grpSpPr>
          <a:xfrm rot="0">
            <a:off x="653727" y="1246216"/>
            <a:ext cx="381566" cy="381566"/>
            <a:chOff x="0" y="0"/>
            <a:chExt cx="508755" cy="50875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22" id="22"/>
          <p:cNvGrpSpPr>
            <a:grpSpLocks noChangeAspect="true"/>
          </p:cNvGrpSpPr>
          <p:nvPr/>
        </p:nvGrpSpPr>
        <p:grpSpPr>
          <a:xfrm rot="0">
            <a:off x="1367280" y="546678"/>
            <a:ext cx="381566" cy="381566"/>
            <a:chOff x="0" y="0"/>
            <a:chExt cx="508755" cy="508755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24" id="24"/>
          <p:cNvGrpSpPr>
            <a:grpSpLocks noChangeAspect="true"/>
          </p:cNvGrpSpPr>
          <p:nvPr/>
        </p:nvGrpSpPr>
        <p:grpSpPr>
          <a:xfrm rot="0">
            <a:off x="1382563" y="1246216"/>
            <a:ext cx="381566" cy="381566"/>
            <a:chOff x="0" y="0"/>
            <a:chExt cx="508755" cy="508755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26" id="26"/>
          <p:cNvGrpSpPr>
            <a:grpSpLocks noChangeAspect="true"/>
          </p:cNvGrpSpPr>
          <p:nvPr/>
        </p:nvGrpSpPr>
        <p:grpSpPr>
          <a:xfrm rot="0">
            <a:off x="4272128" y="539088"/>
            <a:ext cx="381566" cy="381566"/>
            <a:chOff x="0" y="0"/>
            <a:chExt cx="508755" cy="508755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28" id="28"/>
          <p:cNvGrpSpPr>
            <a:grpSpLocks noChangeAspect="true"/>
          </p:cNvGrpSpPr>
          <p:nvPr/>
        </p:nvGrpSpPr>
        <p:grpSpPr>
          <a:xfrm rot="0">
            <a:off x="645483" y="546678"/>
            <a:ext cx="381566" cy="381566"/>
            <a:chOff x="0" y="0"/>
            <a:chExt cx="508755" cy="508755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30" id="30"/>
          <p:cNvGrpSpPr>
            <a:grpSpLocks noChangeAspect="true"/>
          </p:cNvGrpSpPr>
          <p:nvPr/>
        </p:nvGrpSpPr>
        <p:grpSpPr>
          <a:xfrm rot="0">
            <a:off x="2107422" y="1256695"/>
            <a:ext cx="381566" cy="381566"/>
            <a:chOff x="0" y="0"/>
            <a:chExt cx="508755" cy="508755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32" id="32"/>
          <p:cNvGrpSpPr>
            <a:grpSpLocks noChangeAspect="true"/>
          </p:cNvGrpSpPr>
          <p:nvPr/>
        </p:nvGrpSpPr>
        <p:grpSpPr>
          <a:xfrm rot="0">
            <a:off x="2818822" y="544375"/>
            <a:ext cx="381566" cy="381566"/>
            <a:chOff x="0" y="0"/>
            <a:chExt cx="508755" cy="508755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34" id="34"/>
          <p:cNvGrpSpPr>
            <a:grpSpLocks noChangeAspect="true"/>
          </p:cNvGrpSpPr>
          <p:nvPr/>
        </p:nvGrpSpPr>
        <p:grpSpPr>
          <a:xfrm rot="0">
            <a:off x="3542277" y="536065"/>
            <a:ext cx="381566" cy="381566"/>
            <a:chOff x="0" y="0"/>
            <a:chExt cx="508755" cy="50875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36" id="36"/>
          <p:cNvGrpSpPr>
            <a:grpSpLocks noChangeAspect="true"/>
          </p:cNvGrpSpPr>
          <p:nvPr/>
        </p:nvGrpSpPr>
        <p:grpSpPr>
          <a:xfrm rot="0">
            <a:off x="2095367" y="531885"/>
            <a:ext cx="381566" cy="381566"/>
            <a:chOff x="0" y="0"/>
            <a:chExt cx="508755" cy="508755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38" id="38"/>
          <p:cNvGrpSpPr>
            <a:grpSpLocks noChangeAspect="true"/>
          </p:cNvGrpSpPr>
          <p:nvPr/>
        </p:nvGrpSpPr>
        <p:grpSpPr>
          <a:xfrm rot="0">
            <a:off x="3540057" y="1253848"/>
            <a:ext cx="381566" cy="381566"/>
            <a:chOff x="0" y="0"/>
            <a:chExt cx="508755" cy="50875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40" id="40"/>
          <p:cNvGrpSpPr>
            <a:grpSpLocks noChangeAspect="true"/>
          </p:cNvGrpSpPr>
          <p:nvPr/>
        </p:nvGrpSpPr>
        <p:grpSpPr>
          <a:xfrm rot="0">
            <a:off x="4271955" y="1252408"/>
            <a:ext cx="381566" cy="381566"/>
            <a:chOff x="0" y="0"/>
            <a:chExt cx="508755" cy="50875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alphaModFix amt="55000"/>
              </a:blip>
              <a:stretch>
                <a:fillRect l="0" t="0" r="1" b="1"/>
              </a:stretch>
            </a:blipFill>
          </p:spPr>
        </p:sp>
      </p:grpSp>
      <p:grpSp>
        <p:nvGrpSpPr>
          <p:cNvPr name="Group 42" id="42"/>
          <p:cNvGrpSpPr>
            <a:grpSpLocks noChangeAspect="true"/>
          </p:cNvGrpSpPr>
          <p:nvPr/>
        </p:nvGrpSpPr>
        <p:grpSpPr>
          <a:xfrm rot="0">
            <a:off x="2818822" y="1252408"/>
            <a:ext cx="381566" cy="381566"/>
            <a:chOff x="0" y="0"/>
            <a:chExt cx="508755" cy="50875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508762" cy="508762"/>
            </a:xfrm>
            <a:custGeom>
              <a:avLst/>
              <a:gdLst/>
              <a:ahLst/>
              <a:cxnLst/>
              <a:rect r="r" b="b" t="t" l="l"/>
              <a:pathLst>
                <a:path h="508762" w="508762">
                  <a:moveTo>
                    <a:pt x="0" y="0"/>
                  </a:moveTo>
                  <a:lnTo>
                    <a:pt x="508762" y="0"/>
                  </a:lnTo>
                  <a:lnTo>
                    <a:pt x="508762" y="508762"/>
                  </a:lnTo>
                  <a:lnTo>
                    <a:pt x="0" y="508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>
                <a:alphaModFix amt="55000"/>
              </a:blip>
              <a:stretch>
                <a:fillRect l="0" t="0" r="1" b="1"/>
              </a:stretch>
            </a:blipFill>
          </p:spPr>
        </p:sp>
      </p:grpSp>
      <p:sp>
        <p:nvSpPr>
          <p:cNvPr name="TextBox 44" id="44"/>
          <p:cNvSpPr txBox="true"/>
          <p:nvPr/>
        </p:nvSpPr>
        <p:spPr>
          <a:xfrm rot="0">
            <a:off x="1387937" y="3055742"/>
            <a:ext cx="7931890" cy="11084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05"/>
              </a:lnSpc>
            </a:pPr>
            <a:r>
              <a:rPr lang="en-US" sz="3204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Nowe metody i przykładowe ćwiczenia w nauczaniu języka obcego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387948" y="4849972"/>
            <a:ext cx="7931812" cy="11006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5"/>
              </a:lnSpc>
            </a:pPr>
            <a:r>
              <a:rPr lang="en-US" sz="2804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Zestawienie ćwiczeń</a:t>
            </a:r>
          </a:p>
          <a:p>
            <a:pPr algn="l">
              <a:lnSpc>
                <a:spcPts val="3505"/>
              </a:lnSpc>
            </a:pPr>
            <a:r>
              <a:rPr lang="en-US" sz="2804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Opracowanie: Katarzyna Maciąg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7877050" y="522155"/>
            <a:ext cx="1802520" cy="3686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802"/>
              </a:lnSpc>
            </a:pPr>
            <a:r>
              <a:rPr lang="en-US" sz="1402">
                <a:solidFill>
                  <a:srgbClr val="002073"/>
                </a:solidFill>
                <a:latin typeface="Open Sans"/>
                <a:ea typeface="Open Sans"/>
                <a:cs typeface="Open Sans"/>
                <a:sym typeface="Open Sans"/>
              </a:rPr>
              <a:t>13.06.2025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2829951" y="4507254"/>
            <a:ext cx="6850708" cy="1802312"/>
            <a:chOff x="0" y="0"/>
            <a:chExt cx="9134278" cy="240308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9134221" cy="2403094"/>
            </a:xfrm>
            <a:custGeom>
              <a:avLst/>
              <a:gdLst/>
              <a:ahLst/>
              <a:cxnLst/>
              <a:rect r="r" b="b" t="t" l="l"/>
              <a:pathLst>
                <a:path h="2403094" w="9134221">
                  <a:moveTo>
                    <a:pt x="0" y="0"/>
                  </a:moveTo>
                  <a:lnTo>
                    <a:pt x="9134221" y="0"/>
                  </a:lnTo>
                  <a:lnTo>
                    <a:pt x="9134221" y="2403094"/>
                  </a:lnTo>
                  <a:lnTo>
                    <a:pt x="0" y="2403094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793178" y="6380519"/>
            <a:ext cx="1623668" cy="950603"/>
            <a:chOff x="0" y="0"/>
            <a:chExt cx="2164891" cy="1267471"/>
          </a:xfrm>
        </p:grpSpPr>
        <p:sp>
          <p:nvSpPr>
            <p:cNvPr name="Freeform 11" id="11" descr="logo Funduszy Europejskich"/>
            <p:cNvSpPr/>
            <p:nvPr/>
          </p:nvSpPr>
          <p:spPr>
            <a:xfrm flipH="false" flipV="false" rot="0">
              <a:off x="0" y="0"/>
              <a:ext cx="2164842" cy="1267460"/>
            </a:xfrm>
            <a:custGeom>
              <a:avLst/>
              <a:gdLst/>
              <a:ahLst/>
              <a:cxnLst/>
              <a:rect r="r" b="b" t="t" l="l"/>
              <a:pathLst>
                <a:path h="1267460" w="2164842">
                  <a:moveTo>
                    <a:pt x="0" y="0"/>
                  </a:moveTo>
                  <a:lnTo>
                    <a:pt x="2164842" y="0"/>
                  </a:lnTo>
                  <a:lnTo>
                    <a:pt x="2164842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72" t="0" r="-75" b="0"/>
              </a:stretch>
            </a:blipFill>
          </p:spPr>
        </p:sp>
      </p:grpSp>
      <p:grpSp>
        <p:nvGrpSpPr>
          <p:cNvPr name="Group 12" id="12"/>
          <p:cNvGrpSpPr>
            <a:grpSpLocks noChangeAspect="true"/>
          </p:cNvGrpSpPr>
          <p:nvPr/>
        </p:nvGrpSpPr>
        <p:grpSpPr>
          <a:xfrm rot="0">
            <a:off x="7282812" y="6380519"/>
            <a:ext cx="2637286" cy="950603"/>
            <a:chOff x="0" y="0"/>
            <a:chExt cx="3516382" cy="1267471"/>
          </a:xfrm>
        </p:grpSpPr>
        <p:sp>
          <p:nvSpPr>
            <p:cNvPr name="Freeform 13" id="13" descr="flaga Unii Europejskie z dopiskiem dofinansowane przez Unię Europejską"/>
            <p:cNvSpPr/>
            <p:nvPr/>
          </p:nvSpPr>
          <p:spPr>
            <a:xfrm flipH="false" flipV="false" rot="0">
              <a:off x="0" y="0"/>
              <a:ext cx="3516376" cy="1267460"/>
            </a:xfrm>
            <a:custGeom>
              <a:avLst/>
              <a:gdLst/>
              <a:ahLst/>
              <a:cxnLst/>
              <a:rect r="r" b="b" t="t" l="l"/>
              <a:pathLst>
                <a:path h="1267460" w="3516376">
                  <a:moveTo>
                    <a:pt x="0" y="0"/>
                  </a:moveTo>
                  <a:lnTo>
                    <a:pt x="3516376" y="0"/>
                  </a:lnTo>
                  <a:lnTo>
                    <a:pt x="3516376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14" t="0" r="-115" b="0"/>
              </a:stretch>
            </a:blipFill>
          </p:spPr>
        </p:sp>
      </p:grpSp>
      <p:grpSp>
        <p:nvGrpSpPr>
          <p:cNvPr name="Group 14" id="14"/>
          <p:cNvGrpSpPr>
            <a:grpSpLocks noChangeAspect="true"/>
          </p:cNvGrpSpPr>
          <p:nvPr/>
        </p:nvGrpSpPr>
        <p:grpSpPr>
          <a:xfrm rot="0">
            <a:off x="3728278" y="6379849"/>
            <a:ext cx="2243102" cy="951944"/>
            <a:chOff x="0" y="0"/>
            <a:chExt cx="2990803" cy="1269259"/>
          </a:xfrm>
        </p:grpSpPr>
        <p:sp>
          <p:nvSpPr>
            <p:cNvPr name="Freeform 15" id="15" descr="barwy RP"/>
            <p:cNvSpPr/>
            <p:nvPr/>
          </p:nvSpPr>
          <p:spPr>
            <a:xfrm flipH="false" flipV="false" rot="0">
              <a:off x="0" y="0"/>
              <a:ext cx="2990850" cy="1269238"/>
            </a:xfrm>
            <a:custGeom>
              <a:avLst/>
              <a:gdLst/>
              <a:ahLst/>
              <a:cxnLst/>
              <a:rect r="r" b="b" t="t" l="l"/>
              <a:pathLst>
                <a:path h="1269238" w="2990850">
                  <a:moveTo>
                    <a:pt x="0" y="0"/>
                  </a:moveTo>
                  <a:lnTo>
                    <a:pt x="2990850" y="0"/>
                  </a:lnTo>
                  <a:lnTo>
                    <a:pt x="2990850" y="1269238"/>
                  </a:lnTo>
                  <a:lnTo>
                    <a:pt x="0" y="12692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5" r="1" b="-57"/>
              </a:stretch>
            </a:blipFill>
          </p:spPr>
        </p:sp>
      </p:grpSp>
      <p:grpSp>
        <p:nvGrpSpPr>
          <p:cNvPr name="Group 16" id="16"/>
          <p:cNvGrpSpPr>
            <a:grpSpLocks noChangeAspect="true"/>
          </p:cNvGrpSpPr>
          <p:nvPr/>
        </p:nvGrpSpPr>
        <p:grpSpPr>
          <a:xfrm rot="0">
            <a:off x="2829951" y="4507254"/>
            <a:ext cx="3965111" cy="721161"/>
            <a:chOff x="0" y="0"/>
            <a:chExt cx="5286815" cy="961547"/>
          </a:xfrm>
        </p:grpSpPr>
        <p:sp>
          <p:nvSpPr>
            <p:cNvPr name="Freeform 17" id="17" descr="Obraz zawierający tekst  Opis wygenerowany automatycznie"/>
            <p:cNvSpPr/>
            <p:nvPr/>
          </p:nvSpPr>
          <p:spPr>
            <a:xfrm flipH="false" flipV="false" rot="0">
              <a:off x="0" y="0"/>
              <a:ext cx="5286756" cy="961517"/>
            </a:xfrm>
            <a:custGeom>
              <a:avLst/>
              <a:gdLst/>
              <a:ahLst/>
              <a:cxnLst/>
              <a:rect r="r" b="b" t="t" l="l"/>
              <a:pathLst>
                <a:path h="961517" w="5286756">
                  <a:moveTo>
                    <a:pt x="0" y="0"/>
                  </a:moveTo>
                  <a:lnTo>
                    <a:pt x="5286756" y="0"/>
                  </a:lnTo>
                  <a:lnTo>
                    <a:pt x="5286756" y="961517"/>
                  </a:lnTo>
                  <a:lnTo>
                    <a:pt x="0" y="9615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47" t="0" r="-148" b="-3"/>
              </a:stretch>
            </a:blipFill>
          </p:spPr>
        </p:sp>
      </p:grpSp>
      <p:grpSp>
        <p:nvGrpSpPr>
          <p:cNvPr name="Group 18" id="18"/>
          <p:cNvGrpSpPr>
            <a:grpSpLocks noChangeAspect="true"/>
          </p:cNvGrpSpPr>
          <p:nvPr/>
        </p:nvGrpSpPr>
        <p:grpSpPr>
          <a:xfrm rot="0">
            <a:off x="0" y="0"/>
            <a:ext cx="6795063" cy="5229051"/>
            <a:chOff x="0" y="0"/>
            <a:chExt cx="9060084" cy="697206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9060053" cy="6972046"/>
            </a:xfrm>
            <a:custGeom>
              <a:avLst/>
              <a:gdLst/>
              <a:ahLst/>
              <a:cxnLst/>
              <a:rect r="r" b="b" t="t" l="l"/>
              <a:pathLst>
                <a:path h="6972046" w="9060053">
                  <a:moveTo>
                    <a:pt x="0" y="0"/>
                  </a:moveTo>
                  <a:lnTo>
                    <a:pt x="9060053" y="0"/>
                  </a:lnTo>
                  <a:lnTo>
                    <a:pt x="9060053" y="6972046"/>
                  </a:lnTo>
                  <a:lnTo>
                    <a:pt x="0" y="69720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7751" t="0" r="-7751" b="0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3177525" y="5568809"/>
            <a:ext cx="6142236" cy="668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5"/>
              </a:lnSpc>
            </a:pPr>
            <a:r>
              <a:rPr lang="en-US" sz="2804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Dziękuję za uwagę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878140" y="521502"/>
            <a:ext cx="1802520" cy="386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802"/>
              </a:lnSpc>
            </a:pPr>
            <a:r>
              <a:rPr lang="en-US" sz="1402">
                <a:solidFill>
                  <a:srgbClr val="002073"/>
                </a:solidFill>
                <a:latin typeface="Open Sans"/>
                <a:ea typeface="Open Sans"/>
                <a:cs typeface="Open Sans"/>
                <a:sym typeface="Open Sans"/>
              </a:rPr>
              <a:t>13.06.2025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1028139" y="1976753"/>
            <a:ext cx="8652520" cy="4332813"/>
            <a:chOff x="0" y="0"/>
            <a:chExt cx="11536694" cy="577708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1536680" cy="5777103"/>
            </a:xfrm>
            <a:custGeom>
              <a:avLst/>
              <a:gdLst/>
              <a:ahLst/>
              <a:cxnLst/>
              <a:rect r="r" b="b" t="t" l="l"/>
              <a:pathLst>
                <a:path h="5777103" w="11536680">
                  <a:moveTo>
                    <a:pt x="0" y="0"/>
                  </a:moveTo>
                  <a:lnTo>
                    <a:pt x="11536680" y="0"/>
                  </a:lnTo>
                  <a:lnTo>
                    <a:pt x="11536680" y="5777103"/>
                  </a:lnTo>
                  <a:lnTo>
                    <a:pt x="0" y="5777103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" y="0"/>
            <a:ext cx="4993751" cy="2697913"/>
            <a:chOff x="0" y="0"/>
            <a:chExt cx="6658334" cy="359721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658356" cy="3597275"/>
            </a:xfrm>
            <a:custGeom>
              <a:avLst/>
              <a:gdLst/>
              <a:ahLst/>
              <a:cxnLst/>
              <a:rect r="r" b="b" t="t" l="l"/>
              <a:pathLst>
                <a:path h="3597275" w="6658356">
                  <a:moveTo>
                    <a:pt x="0" y="0"/>
                  </a:moveTo>
                  <a:lnTo>
                    <a:pt x="6658356" y="0"/>
                  </a:lnTo>
                  <a:lnTo>
                    <a:pt x="6658356" y="3597275"/>
                  </a:lnTo>
                  <a:lnTo>
                    <a:pt x="0" y="3597275"/>
                  </a:lnTo>
                  <a:close/>
                </a:path>
              </a:pathLst>
            </a:custGeom>
            <a:solidFill>
              <a:srgbClr val="6BB1E2"/>
            </a:solidFill>
          </p:spPr>
        </p:sp>
      </p:grpSp>
      <p:grpSp>
        <p:nvGrpSpPr>
          <p:cNvPr name="Group 12" id="12"/>
          <p:cNvGrpSpPr>
            <a:grpSpLocks noChangeAspect="true"/>
          </p:cNvGrpSpPr>
          <p:nvPr/>
        </p:nvGrpSpPr>
        <p:grpSpPr>
          <a:xfrm rot="0">
            <a:off x="1028287" y="1976753"/>
            <a:ext cx="3965111" cy="721161"/>
            <a:chOff x="0" y="0"/>
            <a:chExt cx="5286815" cy="961547"/>
          </a:xfrm>
        </p:grpSpPr>
        <p:sp>
          <p:nvSpPr>
            <p:cNvPr name="Freeform 13" id="13" descr="Obraz zawierający tekst  Opis wygenerowany automatycznie"/>
            <p:cNvSpPr/>
            <p:nvPr/>
          </p:nvSpPr>
          <p:spPr>
            <a:xfrm flipH="false" flipV="false" rot="0">
              <a:off x="0" y="0"/>
              <a:ext cx="5286756" cy="961517"/>
            </a:xfrm>
            <a:custGeom>
              <a:avLst/>
              <a:gdLst/>
              <a:ahLst/>
              <a:cxnLst/>
              <a:rect r="r" b="b" t="t" l="l"/>
              <a:pathLst>
                <a:path h="961517" w="5286756">
                  <a:moveTo>
                    <a:pt x="0" y="0"/>
                  </a:moveTo>
                  <a:lnTo>
                    <a:pt x="5286756" y="0"/>
                  </a:lnTo>
                  <a:lnTo>
                    <a:pt x="5286756" y="961517"/>
                  </a:lnTo>
                  <a:lnTo>
                    <a:pt x="0" y="9615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47" t="0" r="-148" b="-3"/>
              </a:stretch>
            </a:blipFill>
          </p:spPr>
        </p:sp>
      </p:grpSp>
      <p:grpSp>
        <p:nvGrpSpPr>
          <p:cNvPr name="Group 14" id="14"/>
          <p:cNvGrpSpPr>
            <a:grpSpLocks noChangeAspect="true"/>
          </p:cNvGrpSpPr>
          <p:nvPr/>
        </p:nvGrpSpPr>
        <p:grpSpPr>
          <a:xfrm rot="0">
            <a:off x="598521" y="541205"/>
            <a:ext cx="1081606" cy="1081606"/>
            <a:chOff x="0" y="0"/>
            <a:chExt cx="1442141" cy="1442141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442085" cy="1442085"/>
            </a:xfrm>
            <a:custGeom>
              <a:avLst/>
              <a:gdLst/>
              <a:ahLst/>
              <a:cxnLst/>
              <a:rect r="r" b="b" t="t" l="l"/>
              <a:pathLst>
                <a:path h="1442085" w="1442085">
                  <a:moveTo>
                    <a:pt x="0" y="0"/>
                  </a:moveTo>
                  <a:lnTo>
                    <a:pt x="1442085" y="0"/>
                  </a:lnTo>
                  <a:lnTo>
                    <a:pt x="1442085" y="1442085"/>
                  </a:lnTo>
                  <a:lnTo>
                    <a:pt x="0" y="14420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5000"/>
              </a:blip>
              <a:stretch>
                <a:fillRect l="0" t="0" r="-3" b="-3"/>
              </a:stretch>
            </a:blipFill>
          </p:spPr>
        </p:sp>
      </p:grpSp>
      <p:grpSp>
        <p:nvGrpSpPr>
          <p:cNvPr name="Group 16" id="16"/>
          <p:cNvGrpSpPr>
            <a:grpSpLocks noChangeAspect="true"/>
          </p:cNvGrpSpPr>
          <p:nvPr/>
        </p:nvGrpSpPr>
        <p:grpSpPr>
          <a:xfrm rot="0">
            <a:off x="2108919" y="541205"/>
            <a:ext cx="1081606" cy="1081606"/>
            <a:chOff x="0" y="0"/>
            <a:chExt cx="1442141" cy="1442141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442085" cy="1442085"/>
            </a:xfrm>
            <a:custGeom>
              <a:avLst/>
              <a:gdLst/>
              <a:ahLst/>
              <a:cxnLst/>
              <a:rect r="r" b="b" t="t" l="l"/>
              <a:pathLst>
                <a:path h="1442085" w="1442085">
                  <a:moveTo>
                    <a:pt x="0" y="0"/>
                  </a:moveTo>
                  <a:lnTo>
                    <a:pt x="1442085" y="0"/>
                  </a:lnTo>
                  <a:lnTo>
                    <a:pt x="1442085" y="1442085"/>
                  </a:lnTo>
                  <a:lnTo>
                    <a:pt x="0" y="14420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55000"/>
              </a:blip>
              <a:stretch>
                <a:fillRect l="0" t="0" r="-3" b="-3"/>
              </a:stretch>
            </a:blipFill>
          </p:spPr>
        </p:sp>
      </p:grpSp>
      <p:grpSp>
        <p:nvGrpSpPr>
          <p:cNvPr name="Group 18" id="18"/>
          <p:cNvGrpSpPr>
            <a:grpSpLocks noChangeAspect="true"/>
          </p:cNvGrpSpPr>
          <p:nvPr/>
        </p:nvGrpSpPr>
        <p:grpSpPr>
          <a:xfrm rot="0">
            <a:off x="3619317" y="541205"/>
            <a:ext cx="1081606" cy="1081606"/>
            <a:chOff x="0" y="0"/>
            <a:chExt cx="1442141" cy="144214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442085" cy="1442085"/>
            </a:xfrm>
            <a:custGeom>
              <a:avLst/>
              <a:gdLst/>
              <a:ahLst/>
              <a:cxnLst/>
              <a:rect r="r" b="b" t="t" l="l"/>
              <a:pathLst>
                <a:path h="1442085" w="1442085">
                  <a:moveTo>
                    <a:pt x="0" y="0"/>
                  </a:moveTo>
                  <a:lnTo>
                    <a:pt x="1442085" y="0"/>
                  </a:lnTo>
                  <a:lnTo>
                    <a:pt x="1442085" y="1442085"/>
                  </a:lnTo>
                  <a:lnTo>
                    <a:pt x="0" y="14420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alphaModFix amt="55000"/>
              </a:blip>
              <a:stretch>
                <a:fillRect l="0" t="0" r="-3" b="-3"/>
              </a:stretch>
            </a:blipFill>
          </p:spPr>
        </p:sp>
      </p:grpSp>
      <p:grpSp>
        <p:nvGrpSpPr>
          <p:cNvPr name="Group 20" id="20"/>
          <p:cNvGrpSpPr>
            <a:grpSpLocks noChangeAspect="true"/>
          </p:cNvGrpSpPr>
          <p:nvPr/>
        </p:nvGrpSpPr>
        <p:grpSpPr>
          <a:xfrm rot="0">
            <a:off x="793178" y="6380519"/>
            <a:ext cx="1623668" cy="950603"/>
            <a:chOff x="0" y="0"/>
            <a:chExt cx="2164891" cy="1267471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2164842" cy="1267460"/>
            </a:xfrm>
            <a:custGeom>
              <a:avLst/>
              <a:gdLst/>
              <a:ahLst/>
              <a:cxnLst/>
              <a:rect r="r" b="b" t="t" l="l"/>
              <a:pathLst>
                <a:path h="1267460" w="2164842">
                  <a:moveTo>
                    <a:pt x="0" y="0"/>
                  </a:moveTo>
                  <a:lnTo>
                    <a:pt x="2164842" y="0"/>
                  </a:lnTo>
                  <a:lnTo>
                    <a:pt x="2164842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72" t="0" r="-75" b="0"/>
              </a:stretch>
            </a:blipFill>
          </p:spPr>
        </p:sp>
      </p:grpSp>
      <p:grpSp>
        <p:nvGrpSpPr>
          <p:cNvPr name="Group 22" id="22"/>
          <p:cNvGrpSpPr>
            <a:grpSpLocks noChangeAspect="true"/>
          </p:cNvGrpSpPr>
          <p:nvPr/>
        </p:nvGrpSpPr>
        <p:grpSpPr>
          <a:xfrm rot="0">
            <a:off x="7282812" y="6380519"/>
            <a:ext cx="2637286" cy="950603"/>
            <a:chOff x="0" y="0"/>
            <a:chExt cx="3516382" cy="1267471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3516376" cy="1267460"/>
            </a:xfrm>
            <a:custGeom>
              <a:avLst/>
              <a:gdLst/>
              <a:ahLst/>
              <a:cxnLst/>
              <a:rect r="r" b="b" t="t" l="l"/>
              <a:pathLst>
                <a:path h="1267460" w="3516376">
                  <a:moveTo>
                    <a:pt x="0" y="0"/>
                  </a:moveTo>
                  <a:lnTo>
                    <a:pt x="3516376" y="0"/>
                  </a:lnTo>
                  <a:lnTo>
                    <a:pt x="3516376" y="1267460"/>
                  </a:lnTo>
                  <a:lnTo>
                    <a:pt x="0" y="1267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114" t="0" r="-115" b="0"/>
              </a:stretch>
            </a:blipFill>
          </p:spPr>
        </p:sp>
      </p:grpSp>
      <p:grpSp>
        <p:nvGrpSpPr>
          <p:cNvPr name="Group 24" id="24"/>
          <p:cNvGrpSpPr>
            <a:grpSpLocks noChangeAspect="true"/>
          </p:cNvGrpSpPr>
          <p:nvPr/>
        </p:nvGrpSpPr>
        <p:grpSpPr>
          <a:xfrm rot="0">
            <a:off x="3728278" y="6379849"/>
            <a:ext cx="2243102" cy="951944"/>
            <a:chOff x="0" y="0"/>
            <a:chExt cx="2990803" cy="1269259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2990850" cy="1269238"/>
            </a:xfrm>
            <a:custGeom>
              <a:avLst/>
              <a:gdLst/>
              <a:ahLst/>
              <a:cxnLst/>
              <a:rect r="r" b="b" t="t" l="l"/>
              <a:pathLst>
                <a:path h="1269238" w="2990850">
                  <a:moveTo>
                    <a:pt x="0" y="0"/>
                  </a:moveTo>
                  <a:lnTo>
                    <a:pt x="2990850" y="0"/>
                  </a:lnTo>
                  <a:lnTo>
                    <a:pt x="2990850" y="1269238"/>
                  </a:lnTo>
                  <a:lnTo>
                    <a:pt x="0" y="12692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-55" r="1" b="-57"/>
              </a:stretch>
            </a:blipFill>
          </p:spPr>
        </p:sp>
      </p:grpSp>
      <p:sp>
        <p:nvSpPr>
          <p:cNvPr name="TextBox 26" id="26"/>
          <p:cNvSpPr txBox="true"/>
          <p:nvPr/>
        </p:nvSpPr>
        <p:spPr>
          <a:xfrm rot="0">
            <a:off x="1387937" y="2958887"/>
            <a:ext cx="7931890" cy="8265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1. Artful Learning – nauczanie bogate w sztukę </a:t>
            </a:r>
          </a:p>
          <a:p>
            <a:pPr algn="l">
              <a:lnSpc>
                <a:spcPts val="4005"/>
              </a:lnSpc>
            </a:pPr>
          </a:p>
          <a:p>
            <a:pPr algn="l">
              <a:lnSpc>
                <a:spcPts val="4005"/>
              </a:lnSpc>
            </a:pPr>
          </a:p>
        </p:txBody>
      </p:sp>
      <p:sp>
        <p:nvSpPr>
          <p:cNvPr name="TextBox 27" id="27"/>
          <p:cNvSpPr txBox="true"/>
          <p:nvPr/>
        </p:nvSpPr>
        <p:spPr>
          <a:xfrm rot="0">
            <a:off x="1387948" y="3560942"/>
            <a:ext cx="8220694" cy="2389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4"/>
              </a:lnSpc>
            </a:pPr>
            <a:r>
              <a:rPr lang="en-US" sz="1201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Metoda Artful Learning to podejście edukacyjne oparte na sztuce, stworzone przez amerykańskiego kompozytora i dyrygenta Leonarda Bernsteina. Jego celem było uczynienie nauki bardziej angażującą, kreatywną i zintegrowaną poprzez wykorzystanie sztuki jako centralnego elementu procesu edukacyjnego. </a:t>
            </a:r>
          </a:p>
          <a:p>
            <a:pPr algn="l">
              <a:lnSpc>
                <a:spcPts val="3004"/>
              </a:lnSpc>
            </a:pPr>
            <a:r>
              <a:rPr lang="en-US" sz="1201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https://www.leonardbernstein.com/artful-learning</a:t>
            </a:r>
          </a:p>
          <a:p>
            <a:pPr algn="l">
              <a:lnSpc>
                <a:spcPts val="3004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40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Thinking-Based Learning (TBL)</a:t>
            </a:r>
          </a:p>
          <a:p>
            <a:pPr algn="l">
              <a:lnSpc>
                <a:spcPts val="3605"/>
              </a:lnSpc>
            </a:pPr>
            <a:r>
              <a:rPr lang="en-US" sz="240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rozwój krytycznego myślenia i umiejętności analizowania.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99066" y="2362206"/>
            <a:ext cx="8653228" cy="35145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2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2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Porównanie i kontrast</a:t>
            </a:r>
            <a:r>
              <a:rPr lang="en-US" sz="222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porównują dwa teksty (np. artykuł i reklamę) i analizują różnice w języku oraz przekazie.</a:t>
            </a:r>
          </a:p>
          <a:p>
            <a:pPr algn="l">
              <a:lnSpc>
                <a:spcPts val="2403"/>
              </a:lnSpc>
            </a:pPr>
            <a:r>
              <a:rPr lang="en-US" sz="222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Mapa myśli</a:t>
            </a:r>
            <a:r>
              <a:rPr lang="en-US" sz="222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tworzą mapę skojarzeń wokół jednego tematu (np. „travelling abroad”) i klasyfikują słownictwo.</a:t>
            </a:r>
          </a:p>
          <a:p>
            <a:pPr algn="l">
              <a:lnSpc>
                <a:spcPts val="2403"/>
              </a:lnSpc>
            </a:pPr>
            <a:r>
              <a:rPr lang="en-US" sz="222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Analiza perspektyw</a:t>
            </a:r>
            <a:r>
              <a:rPr lang="en-US" sz="222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czytają krótką historię i omawiają, jak różni bohaterowie mogą postrzegać tę samą sytuację.</a:t>
            </a:r>
          </a:p>
          <a:p>
            <a:pPr algn="l">
              <a:lnSpc>
                <a:spcPts val="2403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Design Thinking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rozwiązywanie problemów kreatywnie i empatycznie.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6951" y="2362206"/>
            <a:ext cx="8653228" cy="4667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Empathy map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wcielają się w turystę w obcym kraju i opisują, co czuje, widzi, słyszy, czego potrzebuje.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Prototypowanie dialogów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projektują krótką scenkę (np. rozmowa w hotelu) i „testują” ją w parach.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Redesigning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grupa analizuje trudności w nauce języka (np. zapamiętywanie słówek) i proponuje własne „prototypy” narzędzi (fiszek, aplikacji).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4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Problem-Based Learning (PBL)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uczenie się poprzez rozwiązywanie realnych problemów.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7432" y="2434321"/>
            <a:ext cx="8653228" cy="4235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Case study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dostają sytuację (np. „Twój lot został odwołany. Co robisz?”) i szukają rozwiązań w języku angielskim.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Rozwiąż zagadkę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pracują w grupach nad scenariuszem kryminalnym i muszą zadać pytania, by odkryć sprawcę.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Debata problemowa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np. „Czy szkoły powinny zrezygnować z podręczników papierowych?”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5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Inquiry-Based Learning (IBL)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uczenie się poprzez stawianie pytań i badanie.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7432" y="2001831"/>
            <a:ext cx="8653228" cy="4667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Question storming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czytają krótki tekst i tworzą listę pytań badawczych (np. o zwyczaje kulturowe).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Mini-research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wyszukują informacje o anglojęzycznym kraju i prezentują wyniki klasie.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Eksperyment językowy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testują różne strategie zapamiętywania słownictwa i prezentują, co działa najlepiej.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6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6528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Competence-Based Learning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kształtowanie kompetencji językowych, społecznych i kulturowych.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7432" y="2578551"/>
            <a:ext cx="8653228" cy="4091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Symulacja real life task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np. uczniowie piszą e-mail do hotelu z pytaniem o dostępność pokoju.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Role play – interview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symulacja rozmowy kwalifikacyjnej po angielsku.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Interkulturowa prezentacja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prezentują tradycje swojego kraju w języku angielskim.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7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Project-Based Learning (PrBL)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nauka poprzez realizację dłuższych projektów.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7432" y="2001831"/>
            <a:ext cx="8653228" cy="4667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Przewodnik turystyczny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tworzą broszurę o swoim mieście w języku angielskim.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Podcast klasowy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nagranie serii krótkich odcinków w języku angielskim na wybrany temat.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Mini-book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wspólnie piszą i ilustrują książeczkę dla dzieci po angielsku.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8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7395" y="0"/>
            <a:ext cx="1082349" cy="179655"/>
            <a:chOff x="0" y="0"/>
            <a:chExt cx="1443132" cy="2395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003399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109744" y="0"/>
            <a:ext cx="7570532" cy="179655"/>
            <a:chOff x="0" y="0"/>
            <a:chExt cx="10094043" cy="23954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0094087" cy="239522"/>
            </a:xfrm>
            <a:custGeom>
              <a:avLst/>
              <a:gdLst/>
              <a:ahLst/>
              <a:cxnLst/>
              <a:rect r="r" b="b" t="t" l="l"/>
              <a:pathLst>
                <a:path h="239522" w="10094087">
                  <a:moveTo>
                    <a:pt x="0" y="0"/>
                  </a:moveTo>
                  <a:lnTo>
                    <a:pt x="10094087" y="0"/>
                  </a:lnTo>
                  <a:lnTo>
                    <a:pt x="10094087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598311" y="7391261"/>
            <a:ext cx="1082349" cy="179655"/>
            <a:chOff x="0" y="0"/>
            <a:chExt cx="1443132" cy="2395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43101" cy="239522"/>
            </a:xfrm>
            <a:custGeom>
              <a:avLst/>
              <a:gdLst/>
              <a:ahLst/>
              <a:cxnLst/>
              <a:rect r="r" b="b" t="t" l="l"/>
              <a:pathLst>
                <a:path h="239522" w="1443101">
                  <a:moveTo>
                    <a:pt x="0" y="0"/>
                  </a:moveTo>
                  <a:lnTo>
                    <a:pt x="1443101" y="0"/>
                  </a:lnTo>
                  <a:lnTo>
                    <a:pt x="1443101" y="239522"/>
                  </a:lnTo>
                  <a:lnTo>
                    <a:pt x="0" y="239522"/>
                  </a:lnTo>
                  <a:close/>
                </a:path>
              </a:pathLst>
            </a:custGeom>
            <a:solidFill>
              <a:srgbClr val="A6D3FF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7050" y="834499"/>
            <a:ext cx="8653227" cy="11482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Blended Learning</a:t>
            </a:r>
          </a:p>
          <a:p>
            <a:pPr algn="l">
              <a:lnSpc>
                <a:spcPts val="3605"/>
              </a:lnSpc>
            </a:pPr>
            <a:r>
              <a:rPr lang="en-US" sz="2523" b="true">
                <a:solidFill>
                  <a:srgbClr val="0020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Cel: połączenie pracy w klasie i online.</a:t>
            </a:r>
          </a:p>
          <a:p>
            <a:pPr algn="l">
              <a:lnSpc>
                <a:spcPts val="3605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7432" y="2001831"/>
            <a:ext cx="8653228" cy="4667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3"/>
              </a:lnSpc>
            </a:pP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Ćwiczenia: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Flipped classroom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oglądają filmik gramatyczny w domu, a w klasie robią ćwiczenia praktyczne.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Online discussion forum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uczniowie piszą komentarze w języku angielskim do artykułu na platformie (np. Padlet).</a:t>
            </a:r>
          </a:p>
          <a:p>
            <a:pPr algn="l">
              <a:lnSpc>
                <a:spcPts val="2403"/>
              </a:lnSpc>
            </a:pPr>
            <a:r>
              <a:rPr lang="en-US" sz="2203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Kahoot quiz + speaking</a:t>
            </a:r>
            <a:r>
              <a:rPr lang="en-US" sz="220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najpierw quiz online, potem rozmowa w parach o odpowiedziach.</a:t>
            </a:r>
          </a:p>
          <a:p>
            <a:pPr algn="l">
              <a:lnSpc>
                <a:spcPts val="2403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8597964" y="7030274"/>
            <a:ext cx="1081606" cy="180268"/>
            <a:chOff x="0" y="0"/>
            <a:chExt cx="1442141" cy="24035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42141" cy="240357"/>
            </a:xfrm>
            <a:custGeom>
              <a:avLst/>
              <a:gdLst/>
              <a:ahLst/>
              <a:cxnLst/>
              <a:rect r="r" b="b" t="t" l="l"/>
              <a:pathLst>
                <a:path h="240357" w="1442141">
                  <a:moveTo>
                    <a:pt x="0" y="0"/>
                  </a:moveTo>
                  <a:lnTo>
                    <a:pt x="1442141" y="0"/>
                  </a:lnTo>
                  <a:lnTo>
                    <a:pt x="1442141" y="240357"/>
                  </a:lnTo>
                  <a:lnTo>
                    <a:pt x="0" y="2403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9525"/>
              <a:ext cx="1442141" cy="24988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1201"/>
                </a:lnSpc>
              </a:pPr>
              <a:r>
                <a:rPr lang="en-US" sz="1001">
                  <a:solidFill>
                    <a:srgbClr val="002073"/>
                  </a:solidFill>
                  <a:latin typeface="Open Sans"/>
                  <a:ea typeface="Open Sans"/>
                  <a:cs typeface="Open Sans"/>
                  <a:sym typeface="Open Sans"/>
                </a:rPr>
                <a:t>9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DAGytuw6T2s</dc:identifier>
  <dcterms:modified xsi:type="dcterms:W3CDTF">2011-08-01T06:04:30Z</dcterms:modified>
  <cp:revision>1</cp:revision>
  <dc:title>Nowe metody nauczania języków obcych.pptx</dc:title>
</cp:coreProperties>
</file>