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316" r:id="rId4"/>
    <p:sldId id="326" r:id="rId5"/>
    <p:sldId id="327" r:id="rId6"/>
    <p:sldId id="323" r:id="rId7"/>
    <p:sldId id="319" r:id="rId8"/>
    <p:sldId id="318" r:id="rId9"/>
    <p:sldId id="322" r:id="rId10"/>
    <p:sldId id="279" r:id="rId11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7"/>
    <a:srgbClr val="B9B9B9"/>
    <a:srgbClr val="FE0000"/>
    <a:srgbClr val="DF983E"/>
    <a:srgbClr val="DEE3E5"/>
    <a:srgbClr val="1D9BF0"/>
    <a:srgbClr val="0077B7"/>
    <a:srgbClr val="0F90F3"/>
    <a:srgbClr val="C42F63"/>
    <a:srgbClr val="712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2025-02-11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2025-02-11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9641" y="1257300"/>
            <a:ext cx="5852097" cy="652303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9319640" y="2727325"/>
            <a:ext cx="5852097" cy="50530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7274175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</a:t>
            </a:r>
            <a:r>
              <a:rPr lang="pl-PL" sz="1600" b="1" dirty="0"/>
              <a:t>ponad 30 różnych układów slajdów.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7774" y="0"/>
            <a:ext cx="63039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309927"/>
            <a:ext cx="12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4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Dodawanie swoich zdjęć, schematów, treści, wykresów etc.  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Zmienianie wielkości czcionki w tekście podstawowym </a:t>
            </a:r>
            <a:br>
              <a:rPr lang="pl-PL" sz="1400" dirty="0"/>
            </a:br>
            <a:r>
              <a:rPr lang="pl-PL" sz="1400" dirty="0"/>
              <a:t>(możliwie jak najmniej).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Przesuwanie </a:t>
            </a:r>
            <a:r>
              <a:rPr lang="pl-PL" sz="1400" dirty="0" err="1"/>
              <a:t>placeholderów</a:t>
            </a:r>
            <a:r>
              <a:rPr lang="pl-PL" sz="1400" dirty="0"/>
              <a:t>, ale tylko w ramach wyznaczonych prowadnicami linii (zachowujemy marginesy i odstępy!), </a:t>
            </a:r>
            <a:br>
              <a:rPr lang="pl-PL" sz="1400" dirty="0"/>
            </a:br>
            <a:r>
              <a:rPr lang="pl-PL" sz="1400" dirty="0"/>
              <a:t>np. zamiast dwóch kolumn zrobić jedną szeroką, </a:t>
            </a:r>
            <a:br>
              <a:rPr lang="pl-PL" sz="1400" dirty="0"/>
            </a:br>
            <a:r>
              <a:rPr lang="pl-PL" sz="1400" dirty="0"/>
              <a:t>albo zrobić tylko dwie kolumny bez nagłówków.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Utrzymanie spójności w odległościach między elementami, wielkości czcionek.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Dbanie o odpowiednią ilość „powietrza” w prezentacji.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jak najmniejszej ilości treści pisanej </a:t>
            </a:r>
            <a:br>
              <a:rPr lang="pl-PL" sz="1400" dirty="0"/>
            </a:br>
            <a:r>
              <a:rPr lang="pl-PL" sz="1400" dirty="0"/>
              <a:t>i stosowanie </a:t>
            </a:r>
            <a:r>
              <a:rPr lang="pl-PL" sz="1400" dirty="0" err="1"/>
              <a:t>bullet</a:t>
            </a:r>
            <a:r>
              <a:rPr lang="pl-PL" sz="1400" dirty="0"/>
              <a:t> </a:t>
            </a:r>
            <a:r>
              <a:rPr lang="pl-PL" sz="1400" dirty="0" err="1"/>
              <a:t>pointów</a:t>
            </a:r>
            <a:r>
              <a:rPr lang="pl-PL" sz="1400" dirty="0"/>
              <a:t>.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dirty="0"/>
              <a:t>Używanie nie tylko zdjęć ale i ikon. </a:t>
            </a:r>
            <a:endParaRPr lang="pl-PL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400" b="1" dirty="0">
                <a:solidFill>
                  <a:schemeClr val="accent1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727324"/>
            <a:ext cx="7585868" cy="58070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4568" r="2149" b="5702"/>
          <a:stretch/>
        </p:blipFill>
        <p:spPr bwMode="auto">
          <a:xfrm>
            <a:off x="-1" y="1740262"/>
            <a:ext cx="7605713" cy="45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1257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 userDrawn="1"/>
        </p:nvSpPr>
        <p:spPr>
          <a:xfrm>
            <a:off x="7813675" y="1740262"/>
            <a:ext cx="7150100" cy="454623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83" y="744379"/>
            <a:ext cx="3672474" cy="399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6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841011"/>
            <a:ext cx="3805200" cy="1696435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0" y="840320"/>
            <a:ext cx="3806752" cy="169712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3866" y="3684677"/>
            <a:ext cx="5493485" cy="597820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88759"/>
            <a:ext cx="3076733" cy="137167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2" y="1580859"/>
            <a:ext cx="5493485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 userDrawn="1"/>
        </p:nvSpPr>
        <p:spPr>
          <a:xfrm>
            <a:off x="-1" y="1339"/>
            <a:ext cx="15166661" cy="8533245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7592690" cy="4136333"/>
          </a:xfrm>
        </p:spPr>
        <p:txBody>
          <a:bodyPr anchor="b"/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104" name="Obraz 103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862675"/>
            <a:ext cx="3076733" cy="137167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6933" y="1580860"/>
            <a:ext cx="5493484" cy="5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 userDrawn="1"/>
        </p:nvGrpSpPr>
        <p:grpSpPr>
          <a:xfrm>
            <a:off x="-5079" y="0"/>
            <a:ext cx="15171738" cy="10088250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 userDrawn="1"/>
        </p:nvCxnSpPr>
        <p:spPr>
          <a:xfrm>
            <a:off x="2523544" y="8288568"/>
            <a:ext cx="12648194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" y="7654649"/>
            <a:ext cx="1772442" cy="7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55" r:id="rId4"/>
    <p:sldLayoutId id="2147483649" r:id="rId5"/>
    <p:sldLayoutId id="2147483682" r:id="rId6"/>
    <p:sldLayoutId id="2147483656" r:id="rId7"/>
    <p:sldLayoutId id="2147483657" r:id="rId8"/>
    <p:sldLayoutId id="2147483650" r:id="rId9"/>
    <p:sldLayoutId id="2147483652" r:id="rId10"/>
    <p:sldLayoutId id="2147483653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4" r:id="rId36"/>
    <p:sldLayoutId id="2147483685" r:id="rId37"/>
    <p:sldLayoutId id="2147483687" r:id="rId38"/>
    <p:sldLayoutId id="2147483686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+mj-lt"/>
        <a:buAutoNum type="arabi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76" y="3259567"/>
            <a:ext cx="12903980" cy="1944108"/>
          </a:xfrm>
        </p:spPr>
        <p:txBody>
          <a:bodyPr/>
          <a:lstStyle/>
          <a:p>
            <a:b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sz="4800" b="0" i="0" u="none" strike="noStrike" baseline="0" dirty="0">
                <a:latin typeface="Arial" panose="020B0604020202020204" pitchFamily="34" charset="0"/>
              </a:rPr>
              <a:t> Elektroniczny Krajowy Rejestr Sądowy (</a:t>
            </a:r>
            <a:r>
              <a:rPr lang="pl-PL" sz="4800" b="0" i="0" u="none" strike="noStrike" baseline="0" dirty="0" err="1">
                <a:latin typeface="Arial" panose="020B0604020202020204" pitchFamily="34" charset="0"/>
              </a:rPr>
              <a:t>eKRS</a:t>
            </a:r>
            <a:r>
              <a:rPr lang="pl-PL" sz="4800" b="0" i="0" u="none" strike="noStrike" baseline="0" dirty="0">
                <a:latin typeface="Arial" panose="020B0604020202020204" pitchFamily="34" charset="0"/>
              </a:rPr>
              <a:t>)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pl-PL" sz="3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16EBB02-67CC-0AC5-12DF-BE288B829856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98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92EFA-5288-6FA8-5093-D9E1CA66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970" y="5511600"/>
            <a:ext cx="7592690" cy="745681"/>
          </a:xfrm>
        </p:spPr>
        <p:txBody>
          <a:bodyPr/>
          <a:lstStyle/>
          <a:p>
            <a:r>
              <a:rPr lang="pl-PL" dirty="0"/>
              <a:t>Dziękuję za uwagę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sz="1800" dirty="0"/>
              <a:t>Grzegorz Polak</a:t>
            </a:r>
            <a:br>
              <a:rPr lang="pl-PL" sz="1800" dirty="0"/>
            </a:br>
            <a:r>
              <a:rPr lang="pl-PL" sz="1800" dirty="0"/>
              <a:t>Dyrektor Departamentu Informatyzacji</a:t>
            </a:r>
            <a:br>
              <a:rPr lang="pl-PL" sz="1800" dirty="0"/>
            </a:br>
            <a:r>
              <a:rPr lang="pl-PL" sz="1800" dirty="0"/>
              <a:t>i Rejestrów Sądowych</a:t>
            </a:r>
            <a:br>
              <a:rPr lang="pl-PL" sz="1800" dirty="0"/>
            </a:br>
            <a:r>
              <a:rPr lang="pl-PL" sz="1800" dirty="0"/>
              <a:t>Ministerstwo Sprawiedliwości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3AB9D-39B3-0F3C-10A0-9FC0C57ACE38}"/>
              </a:ext>
            </a:extLst>
          </p:cNvPr>
          <p:cNvSpPr txBox="1"/>
          <p:nvPr/>
        </p:nvSpPr>
        <p:spPr>
          <a:xfrm>
            <a:off x="1920240" y="2154971"/>
            <a:ext cx="621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Komitet Rady Ministrów do spraw Cyfryzacji</a:t>
            </a:r>
          </a:p>
        </p:txBody>
      </p:sp>
    </p:spTree>
    <p:extLst>
      <p:ext uri="{BB962C8B-B14F-4D97-AF65-F5344CB8AC3E}">
        <p14:creationId xmlns:p14="http://schemas.microsoft.com/office/powerpoint/2010/main" val="8297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7FC4D8CC-2F76-3A8B-5486-41D4ABB548E4}"/>
              </a:ext>
            </a:extLst>
          </p:cNvPr>
          <p:cNvSpPr txBox="1"/>
          <p:nvPr/>
        </p:nvSpPr>
        <p:spPr>
          <a:xfrm>
            <a:off x="388606" y="782942"/>
            <a:ext cx="13928642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Wnioskodawca: Ministerstwo Sprawiedliwości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Beneficjent: Ministerstwo Sprawiedliwości</a:t>
            </a:r>
          </a:p>
          <a:p>
            <a:pPr marL="269875" indent="-269875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Partnerzy: nie dotyczy</a:t>
            </a:r>
          </a:p>
          <a:p>
            <a:pPr>
              <a:spcBef>
                <a:spcPts val="800"/>
              </a:spcBef>
            </a:pPr>
            <a:endParaRPr lang="pl-PL" sz="900" dirty="0">
              <a:solidFill>
                <a:srgbClr val="002060"/>
              </a:solidFill>
            </a:endParaRP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56BBB57-F7A8-8489-C90F-0A0D2A666C2C}"/>
              </a:ext>
            </a:extLst>
          </p:cNvPr>
          <p:cNvSpPr txBox="1">
            <a:spLocks/>
          </p:cNvSpPr>
          <p:nvPr/>
        </p:nvSpPr>
        <p:spPr>
          <a:xfrm>
            <a:off x="3606039" y="2523771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Okres realizacji projektu</a:t>
            </a:r>
            <a:endParaRPr lang="pl-PL" sz="2800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1025DBB-7638-7220-3CC5-B3DB236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88181"/>
              </p:ext>
            </p:extLst>
          </p:nvPr>
        </p:nvGraphicFramePr>
        <p:xfrm>
          <a:off x="796449" y="3210240"/>
          <a:ext cx="13578839" cy="163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rozpoczęcia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Termin zakończenia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19482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dirty="0">
                          <a:solidFill>
                            <a:schemeClr val="tx1"/>
                          </a:solidFill>
                        </a:rPr>
                        <a:t>2018.01.01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2021.06.30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dirty="0">
                          <a:solidFill>
                            <a:schemeClr val="tx1"/>
                          </a:solidFill>
                        </a:rPr>
                        <a:t>2018.01.01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2023.12.31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odtytuł 2">
            <a:extLst>
              <a:ext uri="{FF2B5EF4-FFF2-40B4-BE49-F238E27FC236}">
                <a16:creationId xmlns:a16="http://schemas.microsoft.com/office/drawing/2014/main" id="{048B82EF-6BE4-44B1-31BF-4C6025419A3D}"/>
              </a:ext>
            </a:extLst>
          </p:cNvPr>
          <p:cNvSpPr txBox="1">
            <a:spLocks/>
          </p:cNvSpPr>
          <p:nvPr/>
        </p:nvSpPr>
        <p:spPr>
          <a:xfrm>
            <a:off x="3750978" y="5307369"/>
            <a:ext cx="8509677" cy="750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cs typeface="Times New Roman" pitchFamily="18" charset="0"/>
              </a:rPr>
              <a:t>Koszt i źródło finansowania projektu</a:t>
            </a:r>
            <a:endParaRPr lang="pl-PL" sz="28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0DF8BB2-8AA2-DA77-9C9F-919CEF37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49398"/>
              </p:ext>
            </p:extLst>
          </p:nvPr>
        </p:nvGraphicFramePr>
        <p:xfrm>
          <a:off x="829849" y="5930619"/>
          <a:ext cx="13578839" cy="16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33">
                <a:tc>
                  <a:txBody>
                    <a:bodyPr/>
                    <a:lstStyle/>
                    <a:p>
                      <a:pPr algn="r"/>
                      <a:endParaRPr lang="pl-PL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Koszt ogółem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 tym środki UE (główne źródło finansowania)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559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Planowany, aktualny: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33.725.137,77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31.885.643,69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856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r"/>
                      <a:r>
                        <a:rPr lang="pl-PL" b="1" dirty="0">
                          <a:solidFill>
                            <a:schemeClr val="bg1"/>
                          </a:solidFill>
                          <a:latin typeface="+mn-lt"/>
                        </a:rPr>
                        <a:t>Faktyczny: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30.659.216,15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28.986.948,81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5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09" y="-167636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9FD2A7-7200-A269-D6FF-E8C386CD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09" y="1081668"/>
            <a:ext cx="13752120" cy="96679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Cel główny: Usprawnienie rejestracji podmiotów oraz dokonywania zmian wpisów w rejestrze przedsiębiorców, zapewnienie aktualnych danych z rejestru przedsiębiorców KRS.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155D735-A21D-1415-B04B-FD29BA016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2008"/>
              </p:ext>
            </p:extLst>
          </p:nvPr>
        </p:nvGraphicFramePr>
        <p:xfrm>
          <a:off x="790687" y="1828064"/>
          <a:ext cx="13590364" cy="5284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Wdrożony podsystem Repozytorium Dokumentów Finansowych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03.2018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03.2018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0" i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Wdrożona integracja dokumentów z Centralnym Repozytorium Dokumentów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04.2020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Przebudowana architektura systemu </a:t>
                      </a:r>
                      <a:r>
                        <a:rPr lang="pl-PL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eKRS</a:t>
                      </a: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1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Wdrożony we wszystkich sądach rejestrowych System Obsługi Wydziałów (SOW)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Wdrożony nowy portal, w którym udostępniane będą wszystkie usługi KRS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Raport 1-szego audytu bezpieczeństwa systemu </a:t>
                      </a:r>
                      <a:r>
                        <a:rPr lang="pl-PL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eKRS</a:t>
                      </a: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Szyna KRS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2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D98E3-60BB-5801-4210-571BE15E0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D21220-9138-C579-9308-42A38BB4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D782489-08C0-7E06-6F82-CC2192E8B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29077"/>
              </p:ext>
            </p:extLst>
          </p:nvPr>
        </p:nvGraphicFramePr>
        <p:xfrm>
          <a:off x="779929" y="1846063"/>
          <a:ext cx="13611879" cy="5376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2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9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Raport 2-giego audytu bezpieczeństwa  KRS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01.2023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11.2023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postępowania wyboru wykonawcy – 30.01.2023r. Wydłużenie czasu realizacji projektu, objęcie większej ilości modyfikacji audytem.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Protokół z przeprowadzonych szkoleń w ramach projektu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12.2023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Wydłużenie czasu realizacji projektu dało możliwość przeszkolenia większej ilości osób przy dużym zainteresowaniu szkoleniami.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informatyczny KRS dostosowany do zmian legislacyjnych i wymagań biznesowych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12.2023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Wydłużenie czasu realizacji projektu do 31.12.2023r.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API (Application Programming Interface) KRS</a:t>
                      </a: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Składanie elektronicznych wniosków o wpis / zmianę w Krajowym Rejestrze Sądowym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Składanie pism procesowych do sądu rejestrowego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71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00EAB-D3F1-54F5-43F6-89C899198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09920-5A84-464A-4938-E8A8269E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0"/>
            <a:ext cx="12657333" cy="1081668"/>
          </a:xfrm>
        </p:spPr>
        <p:txBody>
          <a:bodyPr/>
          <a:lstStyle/>
          <a:p>
            <a:r>
              <a:rPr lang="pl-PL" sz="3200" b="1" dirty="0"/>
              <a:t>Cel i produkty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D5491D-792E-AC1E-9CC9-C166B479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237785"/>
            <a:ext cx="13752120" cy="966796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3">
                    <a:lumMod val="50000"/>
                  </a:schemeClr>
                </a:solidFill>
              </a:rPr>
              <a:t>Cel główny: 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  <a:p>
            <a:pPr marL="0" indent="0">
              <a:spcBef>
                <a:spcPts val="300"/>
              </a:spcBef>
              <a:spcAft>
                <a:spcPts val="0"/>
              </a:spcAft>
              <a:buNone/>
            </a:pPr>
            <a:endParaRPr lang="pl-PL" sz="2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5EFE480-0C90-F5FA-4A64-604B6ACC9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270875"/>
              </p:ext>
            </p:extLst>
          </p:nvPr>
        </p:nvGraphicFramePr>
        <p:xfrm>
          <a:off x="812202" y="1860413"/>
          <a:ext cx="13547333" cy="4469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2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0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Nazwa produktu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Planowany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Faktyczny termin wdrożenia</a:t>
                      </a:r>
                      <a:endParaRPr lang="pl-PL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Odstępstwa od założeń</a:t>
                      </a:r>
                      <a:endParaRPr lang="pl-PL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99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Zgłaszanie dokumentów finansowych do repozytorium dokumentów finansowych (RDF)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Elektroniczna korespondencja z sądem rejestrowym, elektroniczne doręczenia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9551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Przeglądanie elektronicznych akt rejestrowych podmiotów wpisanych do KRS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  <a:endParaRPr lang="pl-PL" sz="1600" b="1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815897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Przeglądanie dokumentów finansowych składanych do repozytorium dokumentów finansowych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  <a:endParaRPr lang="pl-PL" sz="1600" b="1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706">
                <a:tc>
                  <a:txBody>
                    <a:bodyPr/>
                    <a:lstStyle/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Udostępnienie informacji o podmiocie wpisanym do KRS odpowiadającej odpisowi pełnemu (wpisy aktualne i</a:t>
                      </a:r>
                    </a:p>
                    <a:p>
                      <a:r>
                        <a:rPr lang="pl-PL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wykreślone) – dotychczas była udostępniana tylko informacja aktualna, zawierająca dane niewykreślone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06.2021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39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7" y="-7764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  <a:br>
              <a:rPr lang="pl-PL" sz="3200" b="1" dirty="0"/>
            </a:br>
            <a:r>
              <a:rPr lang="pl-PL" sz="3200" dirty="0"/>
              <a:t>Plan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10612F-C5A3-A701-B526-5DA2DBDFB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87" y="1482782"/>
            <a:ext cx="12080837" cy="60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6" y="-17613"/>
            <a:ext cx="13818164" cy="1081668"/>
          </a:xfrm>
        </p:spPr>
        <p:txBody>
          <a:bodyPr/>
          <a:lstStyle/>
          <a:p>
            <a:r>
              <a:rPr lang="pl-PL" sz="3200" b="1" dirty="0"/>
              <a:t>Produkty projektu (systemy teleinformatyczne) – interoperacyjność</a:t>
            </a:r>
            <a:br>
              <a:rPr lang="pl-PL" sz="3200" b="1" dirty="0"/>
            </a:br>
            <a:r>
              <a:rPr lang="pl-PL" sz="3200" dirty="0"/>
              <a:t>Realizacja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1296DC-95C5-381C-A5D8-F1E43A5D9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68" y="1602184"/>
            <a:ext cx="11015831" cy="56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Wskaźniki produktu projektu (odstępstwa od założeń)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EA98181-CEB5-2DDE-C53C-32D9B2E9FCC8}"/>
              </a:ext>
            </a:extLst>
          </p:cNvPr>
          <p:cNvSpPr txBox="1">
            <a:spLocks/>
          </p:cNvSpPr>
          <p:nvPr/>
        </p:nvSpPr>
        <p:spPr>
          <a:xfrm>
            <a:off x="687452" y="3284309"/>
            <a:ext cx="12657333" cy="10816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/>
              <a:t>Wskaźniki rezultatu projektu (odstępstwa od założeń)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2EEFC6-8EC3-BB85-4B90-2820DCF92979}"/>
              </a:ext>
            </a:extLst>
          </p:cNvPr>
          <p:cNvSpPr txBox="1"/>
          <p:nvPr/>
        </p:nvSpPr>
        <p:spPr>
          <a:xfrm>
            <a:off x="1034526" y="1890601"/>
            <a:ext cx="1367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200"/>
            </a:lvl1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b="1" dirty="0"/>
              <a:t>Brak odstępstw od założeń dla wskaźników produktów projektu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E98F657-52FE-971E-84A0-804A56F175C2}"/>
              </a:ext>
            </a:extLst>
          </p:cNvPr>
          <p:cNvSpPr txBox="1"/>
          <p:nvPr/>
        </p:nvSpPr>
        <p:spPr>
          <a:xfrm>
            <a:off x="1034526" y="5502779"/>
            <a:ext cx="1250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Brak odstępstw od założeń dla wskaźników rezultatu projektu</a:t>
            </a:r>
          </a:p>
        </p:txBody>
      </p:sp>
    </p:spTree>
    <p:extLst>
      <p:ext uri="{BB962C8B-B14F-4D97-AF65-F5344CB8AC3E}">
        <p14:creationId xmlns:p14="http://schemas.microsoft.com/office/powerpoint/2010/main" val="20159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E2E84C-050A-9B41-11ED-9730DD37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" y="0"/>
            <a:ext cx="12657333" cy="1081668"/>
          </a:xfrm>
        </p:spPr>
        <p:txBody>
          <a:bodyPr/>
          <a:lstStyle/>
          <a:p>
            <a:r>
              <a:rPr lang="pl-PL" sz="3200" b="1" dirty="0"/>
              <a:t>Utrzymanie efektów projektu: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D24B3FF-AA65-2520-F2AD-0A11D5605F23}"/>
              </a:ext>
            </a:extLst>
          </p:cNvPr>
          <p:cNvSpPr txBox="1"/>
          <p:nvPr/>
        </p:nvSpPr>
        <p:spPr>
          <a:xfrm>
            <a:off x="838059" y="1321760"/>
            <a:ext cx="1103113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+mj-lt"/>
                <a:ea typeface="+mj-ea"/>
                <a:cs typeface="+mj-cs"/>
              </a:rPr>
              <a:t>Utrata wiedzy spowodowana rotacją bądź odejściem kadr mająca wpływ na rzetelność i terminowość realizacji zadań związanych </a:t>
            </a:r>
            <a:br>
              <a:rPr lang="pl-PL" sz="2800" b="1" dirty="0">
                <a:latin typeface="+mj-lt"/>
                <a:ea typeface="+mj-ea"/>
                <a:cs typeface="+mj-cs"/>
              </a:rPr>
            </a:br>
            <a:r>
              <a:rPr lang="pl-PL" sz="2800" b="1" dirty="0">
                <a:latin typeface="+mj-lt"/>
                <a:ea typeface="+mj-ea"/>
                <a:cs typeface="+mj-cs"/>
              </a:rPr>
              <a:t>z utrzymaniem trwałości projektu.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+mj-lt"/>
                <a:ea typeface="+mj-ea"/>
                <a:cs typeface="+mj-cs"/>
              </a:rPr>
              <a:t>Brak wystarczających zasobów kadrowych, w tym odpowiednio wykwalifikowanych.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+mj-lt"/>
                <a:ea typeface="+mj-ea"/>
                <a:cs typeface="+mj-cs"/>
              </a:rPr>
              <a:t>Brak bądź niewystarczające zasoby ludzkie do obsługi Rejestru.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+mj-lt"/>
                <a:ea typeface="+mj-ea"/>
                <a:cs typeface="+mj-cs"/>
              </a:rPr>
              <a:t>Dynamicznie zmieniające się otoczenie prawne.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pl-PL" sz="2800" b="1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b="1" dirty="0">
                <a:latin typeface="+mj-lt"/>
                <a:ea typeface="+mj-ea"/>
                <a:cs typeface="+mj-cs"/>
              </a:rPr>
              <a:t>Dynamicznie zmieniające się technologie informatyczne.</a:t>
            </a:r>
          </a:p>
          <a:p>
            <a:pPr algn="just"/>
            <a:endParaRPr lang="pl-PL" sz="2000" i="1" dirty="0">
              <a:solidFill>
                <a:srgbClr val="0077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_SzablonPrezentacji_2023" id="{45708C68-12F9-4750-ABE7-590042D231CD}" vid="{816548DE-9F2E-4396-82F8-A2F93FAF343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8890</TotalTime>
  <Words>505</Words>
  <Application>Microsoft Office PowerPoint</Application>
  <PresentationFormat>Niestandardowy</PresentationFormat>
  <Paragraphs>124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MC</vt:lpstr>
      <vt:lpstr>  Elektroniczny Krajowy Rejestr Sądowy (eKRS)   </vt:lpstr>
      <vt:lpstr>Prezentacja programu PowerPoint</vt:lpstr>
      <vt:lpstr>Cel i produkty projektu</vt:lpstr>
      <vt:lpstr>Cel i produkty projektu</vt:lpstr>
      <vt:lpstr>Cel i produkty projektu</vt:lpstr>
      <vt:lpstr>Produkty projektu (systemy teleinformatyczne) – interoperacyjność Plan</vt:lpstr>
      <vt:lpstr>Produkty projektu (systemy teleinformatyczne) – interoperacyjność Realizacja</vt:lpstr>
      <vt:lpstr>Wskaźniki produktu projektu (odstępstwa od założeń)</vt:lpstr>
      <vt:lpstr>Utrzymanie efektów projektu:</vt:lpstr>
      <vt:lpstr>Dziękuję za uwagę   Grzegorz Polak Dyrektor Departamentu Informatyzacji i Rejestrów Sądowych Ministerstwo Sprawiedliwości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Makowska</dc:creator>
  <cp:lastModifiedBy>Staniaszek Grzegorz  (DIRS)</cp:lastModifiedBy>
  <cp:revision>245</cp:revision>
  <dcterms:created xsi:type="dcterms:W3CDTF">2023-05-26T06:26:43Z</dcterms:created>
  <dcterms:modified xsi:type="dcterms:W3CDTF">2025-02-11T15:43:25Z</dcterms:modified>
</cp:coreProperties>
</file>