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739" r:id="rId1"/>
  </p:sldMasterIdLst>
  <p:notesMasterIdLst>
    <p:notesMasterId r:id="rId38"/>
  </p:notesMasterIdLst>
  <p:handoutMasterIdLst>
    <p:handoutMasterId r:id="rId39"/>
  </p:handoutMasterIdLst>
  <p:sldIdLst>
    <p:sldId id="865" r:id="rId2"/>
    <p:sldId id="1089" r:id="rId3"/>
    <p:sldId id="1170" r:id="rId4"/>
    <p:sldId id="1171" r:id="rId5"/>
    <p:sldId id="1172" r:id="rId6"/>
    <p:sldId id="1173" r:id="rId7"/>
    <p:sldId id="1090" r:id="rId8"/>
    <p:sldId id="1218" r:id="rId9"/>
    <p:sldId id="1219" r:id="rId10"/>
    <p:sldId id="1086" r:id="rId11"/>
    <p:sldId id="1174" r:id="rId12"/>
    <p:sldId id="1179" r:id="rId13"/>
    <p:sldId id="1168" r:id="rId14"/>
    <p:sldId id="1224" r:id="rId15"/>
    <p:sldId id="1223" r:id="rId16"/>
    <p:sldId id="1222" r:id="rId17"/>
    <p:sldId id="1221" r:id="rId18"/>
    <p:sldId id="1220" r:id="rId19"/>
    <p:sldId id="1232" r:id="rId20"/>
    <p:sldId id="1176" r:id="rId21"/>
    <p:sldId id="1208" r:id="rId22"/>
    <p:sldId id="1225" r:id="rId23"/>
    <p:sldId id="1227" r:id="rId24"/>
    <p:sldId id="1226" r:id="rId25"/>
    <p:sldId id="1228" r:id="rId26"/>
    <p:sldId id="1177" r:id="rId27"/>
    <p:sldId id="1229" r:id="rId28"/>
    <p:sldId id="1230" r:id="rId29"/>
    <p:sldId id="1231" r:id="rId30"/>
    <p:sldId id="1216" r:id="rId31"/>
    <p:sldId id="1234" r:id="rId32"/>
    <p:sldId id="1236" r:id="rId33"/>
    <p:sldId id="1235" r:id="rId34"/>
    <p:sldId id="1233" r:id="rId35"/>
    <p:sldId id="870" r:id="rId36"/>
    <p:sldId id="871" r:id="rId37"/>
  </p:sldIdLst>
  <p:sldSz cx="12192000" cy="6858000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Calibri Light" panose="020F0302020204030204" pitchFamily="34" charset="0"/>
      <p:regular r:id="rId44"/>
      <p:italic r:id="rId45"/>
    </p:embeddedFont>
    <p:embeddedFont>
      <p:font typeface="Open Sans" panose="020B0606030504020204" pitchFamily="34" charset="0"/>
      <p:regular r:id="rId46"/>
      <p:bold r:id="rId47"/>
      <p:italic r:id="rId48"/>
      <p:boldItalic r:id="rId49"/>
    </p:embeddedFont>
    <p:embeddedFont>
      <p:font typeface="Open Sans Semibold" panose="020B0706030804020204" pitchFamily="34" charset="0"/>
      <p:bold r:id="rId50"/>
      <p:boldItalic r:id="rId51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4103" autoAdjust="0"/>
  </p:normalViewPr>
  <p:slideViewPr>
    <p:cSldViewPr snapToGrid="0">
      <p:cViewPr varScale="1">
        <p:scale>
          <a:sx n="74" d="100"/>
          <a:sy n="74" d="100"/>
        </p:scale>
        <p:origin x="365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37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1"/>
            <a:ext cx="385482" cy="434788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598207"/>
            <a:ext cx="824753" cy="33412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296" y="5750720"/>
            <a:ext cx="1187508" cy="11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attachment/1a3e2bb5-6d60-4897-ac2f-07a8e91e70ed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cyfra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omowienie-wymogow-dostepnosci-cyfrowej-dla-podmiotow-publicznych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sap.sejm.gov.pl/isap.nsf/download.xsp/WDU20190000848/U/D20190848Lj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81477" y="2608447"/>
            <a:ext cx="11010523" cy="2223437"/>
          </a:xfrm>
        </p:spPr>
        <p:txBody>
          <a:bodyPr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pl-PL" sz="5400" b="1" dirty="0">
                <a:latin typeface="Open Sans Semibold"/>
                <a:ea typeface="Open Sans Semibold"/>
                <a:cs typeface="Open Sans Semibold"/>
              </a:rPr>
              <a:t>Tworzenie formularzy dostępnych cyfrowo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81477" y="5806113"/>
            <a:ext cx="7350105" cy="9652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sz="2300">
                <a:latin typeface="Open Sans"/>
                <a:ea typeface="Open Sans"/>
                <a:cs typeface="Open Sans"/>
              </a:rPr>
              <a:t>Centrum Rozwoju Kompetencji Cyfrowych, 2024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Obraz 5" descr="Logotyp Ministerstwa Cyfryzacji. Obok napis Centrum Rozwoju Kompetencji Cyfrowych, a pod nim: Ministerstwo Cyfryzacji.">
            <a:extLst>
              <a:ext uri="{FF2B5EF4-FFF2-40B4-BE49-F238E27FC236}">
                <a16:creationId xmlns:a16="http://schemas.microsoft.com/office/drawing/2014/main" id="{AADA7457-0997-92CD-37E2-D37A4075E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67" y="193300"/>
            <a:ext cx="64579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1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Wymogi dostępności cyfrowej dla formularzy — dostęp alternatywny i żądanie dostępu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80602"/>
            <a:ext cx="10660956" cy="249433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Każdy może zażądać zapewnienia dostępności cyfrowej </a:t>
            </a:r>
            <a:r>
              <a:rPr lang="pl-PL" sz="2400" b="1" u="sng" dirty="0"/>
              <a:t>każdego</a:t>
            </a:r>
            <a:r>
              <a:rPr lang="pl-PL" sz="2400" b="1" dirty="0"/>
              <a:t> dokumentu (również formularza).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Musisz zareagować niezwłocznie na takie żądanie (maksymalnie do 7 dni).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1375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Planowanie dostępności cyfrowej formularzy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949534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87216"/>
            <a:ext cx="10660956" cy="212204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narzędzia do zbierania danych;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sposób kontaktu z użytkownikiem;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sposób na załatwianie zarówno prostych, jak i skomplikowanych spraw urzędowych.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0413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— ale jakie? 1/6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853901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dirty="0"/>
              <a:t>Rodzaje formularzy w Internecie:</a:t>
            </a:r>
          </a:p>
          <a:p>
            <a:pPr marL="1143000" lvl="1" indent="-457200"/>
            <a:r>
              <a:rPr lang="pl-PL" sz="1800" dirty="0"/>
              <a:t>w formie strony internetowej (HTML);</a:t>
            </a:r>
          </a:p>
          <a:p>
            <a:pPr marL="1143000" lvl="1" indent="-457200"/>
            <a:r>
              <a:rPr lang="pl-PL" sz="1800" dirty="0"/>
              <a:t>w formie zwykłego dokumentu edytowalnego;</a:t>
            </a:r>
          </a:p>
          <a:p>
            <a:pPr marL="1143000" lvl="1" indent="-457200"/>
            <a:r>
              <a:rPr lang="pl-PL" sz="1800" dirty="0"/>
              <a:t>w formie szczególnego dokumentu edytowalnego (użycie pól formularzy);</a:t>
            </a:r>
          </a:p>
          <a:p>
            <a:pPr marL="1143000" lvl="1" indent="-457200"/>
            <a:r>
              <a:rPr lang="pl-PL" sz="1800" dirty="0"/>
              <a:t>w formie nieedytowalnej (PDF);</a:t>
            </a:r>
          </a:p>
          <a:p>
            <a:pPr marL="1143000" lvl="1" indent="-457200"/>
            <a:r>
              <a:rPr lang="pl-PL" sz="1800" dirty="0"/>
              <a:t>w formie do wydruku.</a:t>
            </a:r>
          </a:p>
          <a:p>
            <a:pPr>
              <a:lnSpc>
                <a:spcPct val="120000"/>
              </a:lnSpc>
            </a:pPr>
            <a:r>
              <a:rPr lang="pl-PL" sz="2100" dirty="0"/>
              <a:t>Za każdym razem, gdy ma być opublikowany formularz w formie dokumentu do pobrania (Word, PDF itp.) należy zastanowić się, czy nie da się opublikować tego formularza w formie strony www (HTML). Zawsze, bez wyjątku, taki formularz jest bardziej dostępny.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3683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— ale jakie? 2/6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810430"/>
            <a:ext cx="10660956" cy="2115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Formularz w formie strony internetowej (HTML)</a:t>
            </a:r>
          </a:p>
          <a:p>
            <a:pPr marL="1143000" lvl="1" indent="-457200"/>
            <a:r>
              <a:rPr lang="pl-PL" sz="1800" dirty="0"/>
              <a:t>najlepsze rozwiązanie </a:t>
            </a:r>
            <a:r>
              <a:rPr lang="pl-PL" sz="1800" dirty="0" err="1"/>
              <a:t>dostępnościowe</a:t>
            </a:r>
            <a:r>
              <a:rPr lang="pl-PL" sz="1800" dirty="0"/>
              <a:t> — daje największą elastyczność działania, pozwala na łatwą weryfikację wpisywanych danych;</a:t>
            </a:r>
          </a:p>
          <a:p>
            <a:pPr marL="1143000" lvl="1" indent="-457200" defTabSz="911225">
              <a:tabLst>
                <a:tab pos="5559425" algn="l"/>
                <a:tab pos="5735638" algn="l"/>
              </a:tabLst>
            </a:pPr>
            <a:r>
              <a:rPr lang="pl-PL" sz="1800" dirty="0"/>
              <a:t>ewentualne błędy są klasycznymi błędami dostępności cyfrowej stron internetowych.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ZAWSZE preferuj formularze HTML, jeśli masz wybór.</a:t>
            </a:r>
          </a:p>
        </p:txBody>
      </p:sp>
    </p:spTree>
    <p:extLst>
      <p:ext uri="{BB962C8B-B14F-4D97-AF65-F5344CB8AC3E}">
        <p14:creationId xmlns:p14="http://schemas.microsoft.com/office/powerpoint/2010/main" val="1050241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— ale jakie? 3/6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852936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Formularz w formie zwykłego dokumentu edytowalnego:</a:t>
            </a:r>
          </a:p>
          <a:p>
            <a:pPr marL="1143000" lvl="1" indent="-457200"/>
            <a:r>
              <a:rPr lang="pl-PL" sz="1800" dirty="0"/>
              <a:t>wydaje się najłatwiejszy i najszybszy do zrobienia przez osoby, które nie potrafią opublikować formularza w formie HTML;</a:t>
            </a:r>
          </a:p>
          <a:p>
            <a:pPr marL="1143000" lvl="1" indent="-457200"/>
            <a:r>
              <a:rPr lang="pl-PL" sz="1800" dirty="0"/>
              <a:t>może być dostępny cyfrowo, ale wymaga dobrego przemyślenia, jeśli jest nieco bardziej złożony;</a:t>
            </a:r>
          </a:p>
          <a:p>
            <a:pPr marL="1143000" lvl="1" indent="-457200"/>
            <a:r>
              <a:rPr lang="pl-PL" sz="1800" dirty="0"/>
              <a:t>trzeba go sprawdzić w innych edytorach tekstu.</a:t>
            </a:r>
          </a:p>
          <a:p>
            <a:pPr marL="457200" indent="-457200"/>
            <a:r>
              <a:rPr lang="pl-PL" sz="2200" dirty="0"/>
              <a:t>ZAWSZE preferuj formularze HTML, jeśli masz wybór.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8495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— ale jakie? 4/6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91528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Formularz w formie szczególnego dokumentu edytowalnego (użycie pól formularzy):</a:t>
            </a:r>
          </a:p>
          <a:p>
            <a:pPr marL="1143000" lvl="1" indent="-457200"/>
            <a:r>
              <a:rPr lang="pl-PL" sz="1800" dirty="0"/>
              <a:t>wymaga umiejętności zarządzania polami formularzy w danym edytorze tekstu;</a:t>
            </a:r>
          </a:p>
          <a:p>
            <a:pPr marL="1143000" lvl="1" indent="-457200"/>
            <a:r>
              <a:rPr lang="pl-PL" sz="1800" dirty="0"/>
              <a:t>może nie wyświetlić się poprawnie we wcześniejszych wersjach oprogramowania;</a:t>
            </a:r>
          </a:p>
          <a:p>
            <a:pPr marL="1143000" lvl="1" indent="-457200"/>
            <a:r>
              <a:rPr lang="pl-PL" sz="1800" dirty="0"/>
              <a:t>z dużą pewnością nie zadziała, gdy użyje się innego oprogramowania;</a:t>
            </a:r>
          </a:p>
          <a:p>
            <a:pPr marL="1143000" lvl="1" indent="-457200"/>
            <a:r>
              <a:rPr lang="pl-PL" sz="1800" dirty="0"/>
              <a:t>może sprawiać niespodziewane problemy współpracy z technologiami wspomagającymi.</a:t>
            </a:r>
          </a:p>
          <a:p>
            <a:pPr marL="457200" indent="-457200"/>
            <a:r>
              <a:rPr lang="pl-PL" sz="2200" dirty="0"/>
              <a:t>ZAWSZE preferuj formularze HTML, jeśli masz wybór.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1800" dirty="0"/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854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— ale jakie? 5/6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72672" y="181137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Formularz w formie nieedytowalnej (PDF) może być dostępny cyfrowo, ale:</a:t>
            </a:r>
          </a:p>
          <a:p>
            <a:pPr marL="1143000" lvl="1" indent="-457200"/>
            <a:r>
              <a:rPr lang="pl-PL" sz="1800" dirty="0"/>
              <a:t>i tak musi być przygotowany zgodnie z zasadami dostępności cyfrowej przed konwersją do PDF;</a:t>
            </a:r>
          </a:p>
          <a:p>
            <a:pPr marL="1143000" lvl="1" indent="-457200"/>
            <a:r>
              <a:rPr lang="pl-PL" sz="1800" dirty="0"/>
              <a:t>powinien być edytowany w Adobe Pro, aby można było zapewnić wszystkie zasady dostępności cyfrowej — a to są KOSZTY!</a:t>
            </a:r>
          </a:p>
          <a:p>
            <a:pPr marL="457200" indent="-457200"/>
            <a:r>
              <a:rPr lang="pl-PL" sz="2200" dirty="0"/>
              <a:t>ZAWSZE preferuj formularze HTML, jeśli masz wybór.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3028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— ale jakie? 6/6 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904891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Formularz w formie do wydruku:</a:t>
            </a:r>
          </a:p>
          <a:p>
            <a:pPr marL="1143000" lvl="1" indent="-457200"/>
            <a:r>
              <a:rPr lang="pl-PL" sz="1800" dirty="0"/>
              <a:t>też, zgodnie z prawem, </a:t>
            </a:r>
            <a:r>
              <a:rPr lang="pl-PL" sz="1800" u="sng" dirty="0"/>
              <a:t>musi być dostępny cyfrowo</a:t>
            </a:r>
            <a:r>
              <a:rPr lang="pl-PL" sz="1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34742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— trudna rzeczywistość!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852936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Dostępność cyfrowa formularzy i tak zawsze będzie funkcją:</a:t>
            </a:r>
          </a:p>
          <a:p>
            <a:pPr marL="1143000" lvl="1" indent="-457200"/>
            <a:r>
              <a:rPr lang="pl-PL" sz="1800" dirty="0">
                <a:effectLst/>
              </a:rPr>
              <a:t>posiadanych narzędzi do ich tworzenia;</a:t>
            </a:r>
          </a:p>
          <a:p>
            <a:pPr marL="1143000" lvl="1" indent="-457200"/>
            <a:r>
              <a:rPr lang="pl-PL" sz="1800" dirty="0"/>
              <a:t>uwarunkowań prawnych (wzór formularza określony w przepisach);</a:t>
            </a:r>
          </a:p>
          <a:p>
            <a:pPr marL="1143000" lvl="1" indent="-457200"/>
            <a:r>
              <a:rPr lang="pl-PL" sz="1800" dirty="0">
                <a:effectLst/>
              </a:rPr>
              <a:t>wiedzy pracowników w zakresie aspektów związanych z zapewnieniem dostępności cyfrowej;</a:t>
            </a:r>
          </a:p>
          <a:p>
            <a:pPr marL="1143000" lvl="1" indent="-457200"/>
            <a:r>
              <a:rPr lang="pl-PL" sz="1800" dirty="0"/>
              <a:t>w</a:t>
            </a:r>
            <a:r>
              <a:rPr lang="pl-PL" sz="1800" dirty="0">
                <a:effectLst/>
              </a:rPr>
              <a:t>oli przełożonych…</a:t>
            </a:r>
          </a:p>
          <a:p>
            <a:pPr marL="1143000" lvl="1" indent="-457200"/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792721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szkolenia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sz="2200" dirty="0"/>
              <a:t>Czym jest dostępność cyfrowa?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Wymogi dostępności cyfrowej dla formularzy.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Planowanie dostępności cyfrowej formularzy.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Podstawowe błędy przy tworzeniu formularzy.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Problemy z formularzami tworzonymi w edytorze tekstu.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Dostępność cyfrowa formularzy — o czym pamiętać. </a:t>
            </a:r>
          </a:p>
          <a:p>
            <a:pPr marL="514350" indent="-514350">
              <a:buFont typeface="+mj-lt"/>
              <a:buAutoNum type="arabicPeriod"/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567636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Podstawowe błędy przy tworzeniu formularzy</a:t>
            </a:r>
          </a:p>
        </p:txBody>
      </p:sp>
    </p:spTree>
    <p:extLst>
      <p:ext uri="{BB962C8B-B14F-4D97-AF65-F5344CB8AC3E}">
        <p14:creationId xmlns:p14="http://schemas.microsoft.com/office/powerpoint/2010/main" val="1765648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 do wydruku i wypełnienia ręcznego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30630"/>
            <a:ext cx="10660956" cy="2563416"/>
          </a:xfrm>
        </p:spPr>
        <p:txBody>
          <a:bodyPr>
            <a:noAutofit/>
          </a:bodyPr>
          <a:lstStyle/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niedostępny dla osób niewidomych;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niedostępny dla osób, które nie mają drukarki;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niedostępny dla osób, które nie mogą wyjść z domu (aby go dostarczyć do urzędu);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formularz do wydruku </a:t>
            </a:r>
            <a:r>
              <a:rPr lang="pl-PL" sz="2200" u="sng" dirty="0"/>
              <a:t>MOŻE</a:t>
            </a:r>
            <a:r>
              <a:rPr lang="pl-PL" sz="2200" dirty="0"/>
              <a:t> zostać zastosowany jako </a:t>
            </a:r>
            <a:r>
              <a:rPr lang="pl-PL" sz="2200" u="sng" dirty="0"/>
              <a:t>DODATKOWA</a:t>
            </a:r>
            <a:r>
              <a:rPr lang="pl-PL" sz="2200" dirty="0"/>
              <a:t> możliwość dla osób, które wolą takie rozwiązanie.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2039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Problemy dostępności cyfrowej formularzy — język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26721"/>
            <a:ext cx="10660956" cy="2563416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Niezrozumiałość instrukcji lub pytań to bariera dla osób starszych, dla osób niemających odpowiedniego wykształcenia, mających problemy poznawcze, ale i dla nieuważnych:</a:t>
            </a:r>
          </a:p>
          <a:p>
            <a:pPr marL="1028700" lvl="1" indent="-342900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niezrozumiałe językowo instrukcje; </a:t>
            </a:r>
          </a:p>
          <a:p>
            <a:pPr marL="1028700" lvl="1" indent="-342900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bardzo skomplikowane pytania;</a:t>
            </a:r>
          </a:p>
          <a:p>
            <a:pPr marL="1028700" lvl="1" indent="-342900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wyjaśnienia na końcu formularza.</a:t>
            </a:r>
          </a:p>
        </p:txBody>
      </p:sp>
    </p:spTree>
    <p:extLst>
      <p:ext uri="{BB962C8B-B14F-4D97-AF65-F5344CB8AC3E}">
        <p14:creationId xmlns:p14="http://schemas.microsoft.com/office/powerpoint/2010/main" val="96354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Problemy dostępności cyfrowej formularzy — komunikaty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57894"/>
            <a:ext cx="10660956" cy="2563416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Formularze HTML:</a:t>
            </a:r>
          </a:p>
          <a:p>
            <a:pPr marL="1028700" lvl="1" indent="-342900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niezrozumiałe językowo informacje o błędach; </a:t>
            </a:r>
          </a:p>
          <a:p>
            <a:pPr marL="1028700" lvl="1" indent="-342900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niewystarczające wyjaśnienia przyczyn błędów;</a:t>
            </a:r>
          </a:p>
          <a:p>
            <a:pPr marL="1028700" lvl="1" indent="-342900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niewystarczające rady jak uniknąć błędu.</a:t>
            </a:r>
          </a:p>
        </p:txBody>
      </p:sp>
    </p:spTree>
    <p:extLst>
      <p:ext uri="{BB962C8B-B14F-4D97-AF65-F5344CB8AC3E}">
        <p14:creationId xmlns:p14="http://schemas.microsoft.com/office/powerpoint/2010/main" val="1203243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Problemy dostępności cyfrowej formularzy — kolory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37112"/>
            <a:ext cx="10660956" cy="2563416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Niezrozumiałość instrukcji opartych o kolor (formularze HTML)</a:t>
            </a:r>
          </a:p>
          <a:p>
            <a:pPr marL="1028700" lvl="1" indent="-342900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informacje o błędzie małą, czerwoną czcionką;</a:t>
            </a:r>
          </a:p>
          <a:p>
            <a:pPr marL="1028700" lvl="1" indent="-342900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ewentualne problemy kontrastu przy podświetleniu pól;</a:t>
            </a:r>
          </a:p>
          <a:p>
            <a:pPr marL="1028700" lvl="1" indent="-342900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wyłączne podświetlenie kolorem błędnie wypełnionych pól formularza.</a:t>
            </a:r>
          </a:p>
        </p:txBody>
      </p:sp>
    </p:spTree>
    <p:extLst>
      <p:ext uri="{BB962C8B-B14F-4D97-AF65-F5344CB8AC3E}">
        <p14:creationId xmlns:p14="http://schemas.microsoft.com/office/powerpoint/2010/main" val="3940979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Problemy dostępności cyfrowej formularzy — tabele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47503"/>
            <a:ext cx="10660956" cy="2563416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Niezrozumiałość formularzy opartych na tabelach (w dokumentach tekstowych):</a:t>
            </a:r>
          </a:p>
          <a:p>
            <a:pPr lvl="1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tabele, które zawierają łączone komórki;</a:t>
            </a:r>
          </a:p>
          <a:p>
            <a:pPr lvl="1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tabele, które zawierają nieregularny układ komórek; </a:t>
            </a:r>
          </a:p>
          <a:p>
            <a:pPr lvl="1" fontAlgn="base">
              <a:lnSpc>
                <a:spcPct val="120000"/>
              </a:lnSpc>
              <a:spcBef>
                <a:spcPts val="1200"/>
              </a:spcBef>
            </a:pPr>
            <a:r>
              <a:rPr lang="pl-PL" sz="1800" dirty="0"/>
              <a:t>tabele bez wskazanych nagłówków.</a:t>
            </a:r>
          </a:p>
        </p:txBody>
      </p:sp>
    </p:spTree>
    <p:extLst>
      <p:ext uri="{BB962C8B-B14F-4D97-AF65-F5344CB8AC3E}">
        <p14:creationId xmlns:p14="http://schemas.microsoft.com/office/powerpoint/2010/main" val="2469305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Problemy z formularzami tworzonymi w edytorze tekstu (najlepiej ich nie rób)</a:t>
            </a:r>
          </a:p>
        </p:txBody>
      </p:sp>
    </p:spTree>
    <p:extLst>
      <p:ext uri="{BB962C8B-B14F-4D97-AF65-F5344CB8AC3E}">
        <p14:creationId xmlns:p14="http://schemas.microsoft.com/office/powerpoint/2010/main" val="746926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z edytora tekstu — kompatybilność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68284"/>
            <a:ext cx="10660956" cy="2563416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000" dirty="0"/>
              <a:t>Nie prezentują się zawsze tak samo w każdej wersji edytora tekstu oraz w innych edytorach (np. dokument </a:t>
            </a:r>
            <a:r>
              <a:rPr lang="pl-PL" sz="2000" dirty="0" err="1"/>
              <a:t>docx</a:t>
            </a:r>
            <a:r>
              <a:rPr lang="pl-PL" sz="2000" dirty="0"/>
              <a:t> utworzony w jednej wersji edytora nie przedstawi na ekranie takiego samego ułożenia treści jak w innej wersji tego samego edytora albo w innym edytorze).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000" dirty="0"/>
              <a:t>Jednak…</a:t>
            </a:r>
            <a:br>
              <a:rPr lang="pl-PL" sz="2000" dirty="0"/>
            </a:br>
            <a:r>
              <a:rPr lang="pl-PL" sz="2000" dirty="0"/>
              <a:t>Formularz w pliku Word, prosty, bez tabel i pól formularza może być również dobrym rozwiązaniem. Osoba niewidoma przechodząc klawiszem </a:t>
            </a:r>
            <a:r>
              <a:rPr lang="pl-PL" sz="2000" b="1" dirty="0"/>
              <a:t>End</a:t>
            </a:r>
            <a:r>
              <a:rPr lang="pl-PL" sz="2000" dirty="0"/>
              <a:t> na koniec każdej linii, wpisze wymagane dane. Taki formularz może sprawdzić, wysłać mailem, podpisać podpisem elektronicznym lub ręcznie.</a:t>
            </a:r>
          </a:p>
        </p:txBody>
      </p:sp>
    </p:spTree>
    <p:extLst>
      <p:ext uri="{BB962C8B-B14F-4D97-AF65-F5344CB8AC3E}">
        <p14:creationId xmlns:p14="http://schemas.microsoft.com/office/powerpoint/2010/main" val="30169118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z edytora tekstu — linie z kropek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26721"/>
            <a:ext cx="10660956" cy="2563416"/>
          </a:xfrm>
        </p:spPr>
        <p:txBody>
          <a:bodyPr>
            <a:noAutofit/>
          </a:bodyPr>
          <a:lstStyle/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trzeba usuwać kropki, co może spowodować usunięcie jednocześnie jakichś istotnych informacji;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znaczące utrudnienie dla niewidomych, którzy nie widzą całej strony jednym rzutem oka;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trudność z wypełnianiem na urządzeniu mobilnym.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0798039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z edytora tekstu — tabele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50665"/>
            <a:ext cx="9691678" cy="2563416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Tabele możesz użyć do utworzenia formularza w edytorze tekstu, ale pod warunkiem, że je odpowiednio przygotujesz: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odpowiednio zdefiniowane nagłówki tabeli — pozwolą osobie korzystającej z czytnika ekranu zrozumieć zamieszczone w niej dane;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odpowiedni tytuł tabeli — użytkownik będzie wiedział o przeznaczeniu danej tabeli;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logiczny układ kolumn w tabeli — pozwoli osobie, która korzysta z czytnika ekranu zorientować się w układzie, a wypełnienie danych lub ich odczytanie będzie łatwiejsze;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wyraźna instrukcja jak wypełnić taki formularz (np. „wpisz swoje odpowiedzi w kolumnie obok pytania”);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brak zmienności liczby kolumn;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brak jednokolumnowych tabel.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32692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Czym jest dostępność cyfrowa?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579051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Dostępność cyfrowa formularzy </a:t>
            </a:r>
            <a:br>
              <a:rPr lang="pl-PL" sz="4000" dirty="0"/>
            </a:br>
            <a:r>
              <a:rPr lang="pl-PL" sz="4000" dirty="0"/>
              <a:t>— o czym pamiętać ZAWSZE</a:t>
            </a:r>
          </a:p>
        </p:txBody>
      </p:sp>
    </p:spTree>
    <p:extLst>
      <p:ext uri="{BB962C8B-B14F-4D97-AF65-F5344CB8AC3E}">
        <p14:creationId xmlns:p14="http://schemas.microsoft.com/office/powerpoint/2010/main" val="6789344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— zawsze pamiętaj — (HTML od zewnętrznych dostawców)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15457" y="1520779"/>
            <a:ext cx="9691678" cy="2563416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Formularze HTML (zewnętrzne) — </a:t>
            </a:r>
            <a:r>
              <a:rPr lang="pl-PL" sz="2200" dirty="0" err="1"/>
              <a:t>Webankieta</a:t>
            </a:r>
            <a:r>
              <a:rPr lang="pl-PL" sz="2200" dirty="0"/>
              <a:t>, Microsoft, Google </a:t>
            </a:r>
            <a:r>
              <a:rPr lang="pl-PL" sz="2200" dirty="0" err="1"/>
              <a:t>itp</a:t>
            </a:r>
            <a:r>
              <a:rPr lang="pl-PL" sz="2200" dirty="0"/>
              <a:t>: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  <a:tabLst>
                <a:tab pos="717550" algn="l"/>
              </a:tabLst>
            </a:pPr>
            <a:r>
              <a:rPr lang="pl-PL" sz="1800" dirty="0"/>
              <a:t>sprawdź, czy narzędzie generuje dostępne formularze;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sprawdź wygenerowany formularz odpowiednimi </a:t>
            </a:r>
            <a:r>
              <a:rPr lang="pl-PL" sz="1800" dirty="0">
                <a:hlinkClick r:id="rId2"/>
              </a:rPr>
              <a:t>pytaniami z Listy kontrolnej</a:t>
            </a:r>
            <a:r>
              <a:rPr lang="pl-PL" sz="1800" dirty="0"/>
              <a:t>, a przede wszystkim:</a:t>
            </a:r>
          </a:p>
          <a:p>
            <a:pPr marL="1428750" lvl="2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zamieszczaj instrukcję, jak wypełniać odpowiedzi, w formie tekstowej, by osoba niewidoma mogła, nawigując znak po znaku, zorientować się, czy datę ma wpisać w formacie DD-MM-RRRR, czy DD/MM/RRRR, albo DD.MM.RRRR;</a:t>
            </a:r>
          </a:p>
          <a:p>
            <a:pPr marL="1428750" lvl="2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zamieszczaj tekstową informację o błędach, np. „uzupełnij dane, wpisując nazwę miejscowości, w której mieszkasz” albo „uzupełnij datę, wpisując cyfry w formacie DD-MM-RRRR, gdzie DD to dwie cyfry dnia, MM dwie cyfry miesiąca, a RRRR cztery cyfry roku” lub „jeśli nie dotyczy, wpisz: 0”;</a:t>
            </a:r>
          </a:p>
          <a:p>
            <a:pPr marL="1428750" lvl="2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upewnij się, czy tak przygotowany formularz obsłużysz z użyciem klawiatury, bez korzystania z myszy.</a:t>
            </a:r>
          </a:p>
          <a:p>
            <a:pPr marL="1428750" lvl="2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1428750" lvl="2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1428750" lvl="2" indent="-285750" fontAlgn="base">
              <a:lnSpc>
                <a:spcPct val="120000"/>
              </a:lnSpc>
              <a:spcBef>
                <a:spcPts val="0"/>
              </a:spcBef>
            </a:pPr>
            <a:endParaRPr lang="pl-PL" sz="1000" dirty="0"/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0800182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— zawsze pamiętaj — (aplikacja w urządzeniu mobilnym)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541560"/>
            <a:ext cx="9691678" cy="2563416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Gdy formularz znajduje się w aplikacji mobilnej: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sprawdź, czy wszystkie pola oraz przyciski mają prawidłowe etykiety;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spróbuj wypełnić formularz z czytnikiem ekranu;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sprawdź formularz z użyciem zewnętrznej klawiatury i upewnij się, że każde pole możesz wypełnić z jej użyciem;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sprawdź, czy gdy błędnie wprowadzisz dane, pojawia się dostępny cyfrowo komunikat o błędach;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600" dirty="0"/>
          </a:p>
          <a:p>
            <a:pPr marL="1428750" lvl="2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1428750" lvl="2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1428750" lvl="2" indent="-285750" fontAlgn="base">
              <a:lnSpc>
                <a:spcPct val="120000"/>
              </a:lnSpc>
              <a:spcBef>
                <a:spcPts val="0"/>
              </a:spcBef>
            </a:pPr>
            <a:endParaRPr lang="pl-PL" sz="1000" dirty="0"/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851365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— zawsze pamiętaj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497746"/>
            <a:ext cx="9691678" cy="2563416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000" dirty="0"/>
              <a:t>Zawsze pamiętaj, aby: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  <a:tabLst>
                <a:tab pos="717550" algn="l"/>
              </a:tabLst>
            </a:pPr>
            <a:r>
              <a:rPr lang="pl-PL" sz="1800" dirty="0"/>
              <a:t>na początku formularza zamieścić instrukcję jak go wypełniać np. „pola oznaczone gwiazdką * są obowiązkowe”, albo „wypełnij wszystkie pola formularza, wpisz: nie dotyczy, jeśli dane pytanie nie odnosi się do Twojej sytuacji”;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tworzyć pytania prostym językiem — to, co dla Ciebie jest oczywiste, może być niezrozumiałe dla innych odbiorców;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wyjaśniaj bardziej skomplikowane pytania np. „Podaj średni dochód na osobę z ostatnich trzech miesięcy. Średni dochód wyliczysz przez dodanie wszystkich przychodów (wynagrodzenie, renta) oraz podzielenie kwoty przez liczbę osób, z którymi mieszkasz”;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r>
              <a:rPr lang="pl-PL" sz="1800" dirty="0"/>
              <a:t>pamiętaj, że skale i wykresy oceny mogą być niedostępne cyfrowo — zamiast tego przygotuj proste pytanie: „jak oceniasz proponowane rozwiązanie w skali od 1 do 5, gdzie 1 oznacza bardzo niezadowolony, a 5 bardzo zadowolony. Swoją odpowiedź wpisz obok pytania”.</a:t>
            </a:r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marL="971550" lvl="1" indent="-285750" fontAlgn="base">
              <a:lnSpc>
                <a:spcPct val="120000"/>
              </a:lnSpc>
              <a:spcBef>
                <a:spcPts val="0"/>
              </a:spcBef>
            </a:pPr>
            <a:endParaRPr lang="pl-PL" sz="14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0423193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Dostępność cyfrowa formularzy </a:t>
            </a:r>
            <a:br>
              <a:rPr lang="pl-PL" sz="4000" dirty="0"/>
            </a:br>
            <a:r>
              <a:rPr lang="pl-PL" sz="4000" dirty="0"/>
              <a:t>— to prostsze niż myślisz</a:t>
            </a:r>
          </a:p>
        </p:txBody>
      </p:sp>
    </p:spTree>
    <p:extLst>
      <p:ext uri="{BB962C8B-B14F-4D97-AF65-F5344CB8AC3E}">
        <p14:creationId xmlns:p14="http://schemas.microsoft.com/office/powerpoint/2010/main" val="17326724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10824344" cy="1628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https://www.gov.pl/web/dostepnosc-cyfrowa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dostępność cyfrowa 1/3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03302"/>
            <a:ext cx="10660956" cy="249433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Przyjazność dla osób z niepełnosprawnościami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Dzięki dostępności cyfrowej osoby z niepełnosprawnościami mogą wygodnie korzystać z serwisów internetowych i aplikacji mobilnych.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853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dostępność cyfrowa 2/3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51431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Obowiązek i szansa dla podmiotów publicznych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Dostępność cyfrowa to </a:t>
            </a:r>
            <a:r>
              <a:rPr lang="pl-PL" sz="2200" dirty="0">
                <a:hlinkClick r:id="rId2"/>
              </a:rPr>
              <a:t>obowiązek prawny</a:t>
            </a:r>
            <a:r>
              <a:rPr lang="pl-PL" sz="2200" dirty="0"/>
              <a:t>, ale też szansa na dotarcie do wszystkich użytkowników, w tym osób z niepełnosprawnościami.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2601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dostępność cyfrowa 3/3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61056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Proces, który wymaga zaplanowania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Dostępność cyfrowa „staje się”, a nie „jest”. Bez konsekwentnych, planowanych działań nie sposób zapewnić ją nawet na poziomie: zgodny z prawem.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2305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Wymogi dostępności cyfrowej </a:t>
            </a:r>
            <a:br>
              <a:rPr lang="pl-PL" sz="4000" b="1" dirty="0"/>
            </a:br>
            <a:r>
              <a:rPr lang="pl-PL" sz="4000" b="1" dirty="0"/>
              <a:t>dla formularzy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069015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Wymogi dostępności cyfrowej dla formularzy — aspekt prawny 1/2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61056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Ustawa o dostępności cyfrowej</a:t>
            </a:r>
          </a:p>
          <a:p>
            <a:pPr fontAlgn="base">
              <a:lnSpc>
                <a:spcPct val="120000"/>
              </a:lnSpc>
            </a:pPr>
            <a:r>
              <a:rPr lang="pl-PL" sz="2200" dirty="0">
                <a:hlinkClick r:id="rId2"/>
              </a:rPr>
              <a:t>Ustawa z 4 kwietnia 2019 r.</a:t>
            </a:r>
            <a:r>
              <a:rPr lang="pl-PL" sz="2200" dirty="0"/>
              <a:t> o dostępności cyfrowej stron internetowych i aplikacji mobilnych podmiotów publicznych nakłada na podmioty publiczne obowiązek zapewnienia dostępności cyfrowej stron internetowych i aplikacji mobilnych.</a:t>
            </a:r>
          </a:p>
          <a:p>
            <a:pPr fontAlgn="base">
              <a:lnSpc>
                <a:spcPct val="120000"/>
              </a:lnSpc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352166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Wymogi dostępności cyfrowej dla formularzy — aspekt prawny 2/2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61056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Co zgodnie z prawem należy udostępniać cyfrowo?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Wszystkie treści, z wyjątkiem wyłączeń określonych w art. 3 ustawy muszą być dostępne cyfrowo, jeśli są publikowane na stronie internetowej lub w aplikacji mobilnej. Formularze publikowane na stronach internetowych i w aplikacjach mobilnych, ale również w intranecie, muszą być również dostępne cyfrowo.</a:t>
            </a:r>
          </a:p>
          <a:p>
            <a:pPr>
              <a:lnSpc>
                <a:spcPct val="120000"/>
              </a:lnSpc>
            </a:pPr>
            <a:r>
              <a:rPr lang="pl-PL" sz="20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9016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1668</Words>
  <Application>Microsoft Office PowerPoint</Application>
  <PresentationFormat>Panoramiczny</PresentationFormat>
  <Paragraphs>178</Paragraphs>
  <Slides>36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2" baseType="lpstr">
      <vt:lpstr>Calibri Light</vt:lpstr>
      <vt:lpstr>Open Sans Semibold</vt:lpstr>
      <vt:lpstr>Calibri</vt:lpstr>
      <vt:lpstr>Open Sans</vt:lpstr>
      <vt:lpstr>Arial</vt:lpstr>
      <vt:lpstr>Office Theme</vt:lpstr>
      <vt:lpstr>Tworzenie formularzy dostępnych cyfrowo</vt:lpstr>
      <vt:lpstr>Plan szkolenia</vt:lpstr>
      <vt:lpstr>Czym jest dostępność cyfrowa?</vt:lpstr>
      <vt:lpstr>Czym jest dostępność cyfrowa 1/3</vt:lpstr>
      <vt:lpstr>Czym jest dostępność cyfrowa 2/3</vt:lpstr>
      <vt:lpstr>Czym jest dostępność cyfrowa 3/3</vt:lpstr>
      <vt:lpstr>Wymogi dostępności cyfrowej  dla formularzy</vt:lpstr>
      <vt:lpstr>Wymogi dostępności cyfrowej dla formularzy — aspekt prawny 1/2</vt:lpstr>
      <vt:lpstr>Wymogi dostępności cyfrowej dla formularzy — aspekt prawny 2/2</vt:lpstr>
      <vt:lpstr>Wymogi dostępności cyfrowej dla formularzy — dostęp alternatywny i żądanie dostępu</vt:lpstr>
      <vt:lpstr>Planowanie dostępności cyfrowej formularzy</vt:lpstr>
      <vt:lpstr>Formularze</vt:lpstr>
      <vt:lpstr>Formularze — ale jakie? 1/6</vt:lpstr>
      <vt:lpstr>Formularze — ale jakie? 2/6</vt:lpstr>
      <vt:lpstr>Formularze — ale jakie? 3/6</vt:lpstr>
      <vt:lpstr>Formularze — ale jakie? 4/6</vt:lpstr>
      <vt:lpstr>Formularze — ale jakie? 5/6</vt:lpstr>
      <vt:lpstr>Formularze — ale jakie? 6/6 </vt:lpstr>
      <vt:lpstr>Formularze — trudna rzeczywistość!</vt:lpstr>
      <vt:lpstr>Podstawowe błędy przy tworzeniu formularzy</vt:lpstr>
      <vt:lpstr>Formularz do wydruku i wypełnienia ręcznego</vt:lpstr>
      <vt:lpstr>Problemy dostępności cyfrowej formularzy — język</vt:lpstr>
      <vt:lpstr>Problemy dostępności cyfrowej formularzy — komunikaty</vt:lpstr>
      <vt:lpstr>Problemy dostępności cyfrowej formularzy — kolory</vt:lpstr>
      <vt:lpstr>Problemy dostępności cyfrowej formularzy — tabele</vt:lpstr>
      <vt:lpstr>Problemy z formularzami tworzonymi w edytorze tekstu (najlepiej ich nie rób)</vt:lpstr>
      <vt:lpstr>Formularze z edytora tekstu — kompatybilność</vt:lpstr>
      <vt:lpstr>Formularze z edytora tekstu — linie z kropek</vt:lpstr>
      <vt:lpstr>Formularze z edytora tekstu — tabele</vt:lpstr>
      <vt:lpstr>Dostępność cyfrowa formularzy  — o czym pamiętać ZAWSZE</vt:lpstr>
      <vt:lpstr>Formularze — zawsze pamiętaj — (HTML od zewnętrznych dostawców)</vt:lpstr>
      <vt:lpstr>Formularze — zawsze pamiętaj — (aplikacja w urządzeniu mobilnym)</vt:lpstr>
      <vt:lpstr>Formularze — zawsze pamiętaj</vt:lpstr>
      <vt:lpstr>Dostępność cyfrowa formularzy  — to prostsze niż myślisz</vt:lpstr>
      <vt:lpstr>Pytania?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2024-03-11T14:05:34Z</dcterms:created>
  <dcterms:modified xsi:type="dcterms:W3CDTF">2024-03-15T08:42:13Z</dcterms:modified>
</cp:coreProperties>
</file>