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4" r:id="rId1"/>
    <p:sldMasterId id="2147483686" r:id="rId2"/>
  </p:sldMasterIdLst>
  <p:notesMasterIdLst>
    <p:notesMasterId r:id="rId25"/>
  </p:notesMasterIdLst>
  <p:sldIdLst>
    <p:sldId id="256" r:id="rId3"/>
    <p:sldId id="293" r:id="rId4"/>
    <p:sldId id="259" r:id="rId5"/>
    <p:sldId id="260" r:id="rId6"/>
    <p:sldId id="292" r:id="rId7"/>
    <p:sldId id="266" r:id="rId8"/>
    <p:sldId id="261" r:id="rId9"/>
    <p:sldId id="268" r:id="rId10"/>
    <p:sldId id="269" r:id="rId11"/>
    <p:sldId id="262" r:id="rId12"/>
    <p:sldId id="270" r:id="rId13"/>
    <p:sldId id="275" r:id="rId14"/>
    <p:sldId id="283" r:id="rId15"/>
    <p:sldId id="285" r:id="rId16"/>
    <p:sldId id="274" r:id="rId17"/>
    <p:sldId id="277" r:id="rId18"/>
    <p:sldId id="276" r:id="rId19"/>
    <p:sldId id="280" r:id="rId20"/>
    <p:sldId id="281" r:id="rId21"/>
    <p:sldId id="290" r:id="rId22"/>
    <p:sldId id="289" r:id="rId23"/>
    <p:sldId id="267" r:id="rId24"/>
  </p:sldIdLst>
  <p:sldSz cx="9144000" cy="6858000" type="screen4x3"/>
  <p:notesSz cx="6858000" cy="9144000"/>
  <p:embeddedFontLst>
    <p:embeddedFont>
      <p:font typeface="Wingdings 3" panose="05040102010807070707" pitchFamily="18" charset="2"/>
      <p:regular r:id="rId26"/>
    </p:embeddedFont>
    <p:embeddedFont>
      <p:font typeface="Lucida Sans Unicode" panose="020B0602030504020204" pitchFamily="34" charset="0"/>
      <p:regular r:id="rId27"/>
    </p:embeddedFont>
    <p:embeddedFont>
      <p:font typeface="Wingdings 2" panose="05020102010507070707" pitchFamily="18" charset="2"/>
      <p:regular r:id="rId28"/>
    </p:embeddedFont>
    <p:embeddedFont>
      <p:font typeface="Arial Black" panose="020B0A04020102020204" pitchFamily="34" charset="0"/>
      <p:bold r:id="rId29"/>
    </p:embeddedFont>
    <p:embeddedFont>
      <p:font typeface="Verdana" panose="020B0604030504040204" pitchFamily="34" charset="0"/>
      <p:regular r:id="rId30"/>
      <p:bold r:id="rId31"/>
      <p:italic r:id="rId32"/>
      <p:boldItalic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8" d="100"/>
          <a:sy n="108" d="100"/>
        </p:scale>
        <p:origin x="-1710" y="-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240922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1757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25057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11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97584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12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02846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13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74239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14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94057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15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24574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16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64232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17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1836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18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94913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19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2612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36985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20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80741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21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02700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22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273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4710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1258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5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2666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6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7719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1780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8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7130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9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6586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oliniow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oliniow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 smtClean="0">
                <a:latin typeface="Arial Black"/>
                <a:ea typeface="Arial Black"/>
                <a:cs typeface="Arial Black"/>
                <a:sym typeface="Arial Black"/>
              </a:rPr>
              <a:t>15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200" dirty="0" smtClean="0">
                <a:solidFill>
                  <a:srgbClr val="FF0000"/>
                </a:solidFill>
              </a:rPr>
              <a:t>Zadania strażaków w zastępie</a:t>
            </a:r>
            <a:endParaRPr lang="pl-PL" sz="32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0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Shape 120"/>
          <p:cNvSpPr txBox="1"/>
          <p:nvPr/>
        </p:nvSpPr>
        <p:spPr>
          <a:xfrm>
            <a:off x="467544" y="404768"/>
            <a:ext cx="8543180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-108520" y="1412776"/>
            <a:ext cx="9361040" cy="57606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r>
              <a:rPr lang="pl-PL" altLang="pl-PL" sz="2400" b="1" dirty="0">
                <a:cs typeface="Times New Roman" pitchFamily="18" charset="0"/>
              </a:rPr>
              <a:t>Ustawienie ratowników po komendzie „z wozu”</a:t>
            </a:r>
            <a:endParaRPr lang="pl-PL" altLang="pl-PL" sz="2400" b="1" dirty="0"/>
          </a:p>
          <a:p>
            <a:pPr marL="276860" indent="0">
              <a:buNone/>
            </a:pPr>
            <a:endParaRPr lang="pl-PL"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4" name="Shape 194"/>
          <p:cNvSpPr txBox="1">
            <a:spLocks noGrp="1"/>
          </p:cNvSpPr>
          <p:nvPr>
            <p:ph type="body" idx="3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4" descr="SSA407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924944"/>
            <a:ext cx="585430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SA407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6" y="2060848"/>
            <a:ext cx="4636965" cy="3488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0" y="1340768"/>
            <a:ext cx="9036496" cy="518457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r>
              <a:rPr lang="pl-PL" sz="2400" dirty="0" smtClean="0"/>
              <a:t>    </a:t>
            </a:r>
            <a:r>
              <a:rPr lang="pl-PL" altLang="pl-PL" sz="2400" b="1" dirty="0"/>
              <a:t>Po przyjeździe na miejsce akcji ratownicy tworzący zastęp gaśniczy powinni wykonać następujące czynności</a:t>
            </a:r>
            <a:r>
              <a:rPr lang="pl-PL" altLang="pl-PL" sz="2400" b="1" dirty="0" smtClean="0"/>
              <a:t>: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 rozpoznać </a:t>
            </a:r>
            <a:r>
              <a:rPr lang="pl-PL" sz="2400" dirty="0"/>
              <a:t>sytuację pożarową,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 rozpoznać </a:t>
            </a:r>
            <a:r>
              <a:rPr lang="pl-PL" sz="2400" dirty="0"/>
              <a:t>możliwość zaopatrzenia w wodę,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 zbudować </a:t>
            </a:r>
            <a:r>
              <a:rPr lang="pl-PL" sz="2400" dirty="0"/>
              <a:t>stanowisko wodne,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 zbudować </a:t>
            </a:r>
            <a:r>
              <a:rPr lang="pl-PL" sz="2400" dirty="0"/>
              <a:t>linie zasilającą,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 poprowadzić </a:t>
            </a:r>
            <a:r>
              <a:rPr lang="pl-PL" sz="2400" dirty="0"/>
              <a:t>linię główną,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 zbudować </a:t>
            </a:r>
            <a:r>
              <a:rPr lang="pl-PL" sz="2400" dirty="0"/>
              <a:t>linię gaśniczą i zająć stanowiska gaśnicze,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 sprawić </a:t>
            </a:r>
            <a:r>
              <a:rPr lang="pl-PL" sz="2400" dirty="0"/>
              <a:t>niezbędny sprzęt ratowniczy. </a:t>
            </a:r>
          </a:p>
          <a:p>
            <a:pPr marL="276860" indent="0">
              <a:buNone/>
            </a:pPr>
            <a:endParaRPr lang="pl-PL" sz="2400" dirty="0" smtClean="0"/>
          </a:p>
          <a:p>
            <a:pPr marL="276860" indent="0">
              <a:buNone/>
            </a:pPr>
            <a:endParaRPr lang="pl-PL"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6860" indent="0">
              <a:buNone/>
            </a:pPr>
            <a:endParaRPr lang="pl-PL" sz="2400" dirty="0" smtClean="0"/>
          </a:p>
          <a:p>
            <a:pPr marL="276860" indent="0">
              <a:buNone/>
            </a:pPr>
            <a:endParaRPr lang="pl-PL" sz="1600" dirty="0" smtClean="0"/>
          </a:p>
          <a:p>
            <a:pPr marL="276860" indent="0">
              <a:buNone/>
            </a:pPr>
            <a:endParaRPr lang="pl-PL" sz="1600" dirty="0"/>
          </a:p>
          <a:p>
            <a:pPr marL="276860" indent="0">
              <a:buNone/>
            </a:pPr>
            <a:endParaRPr lang="pl-PL" sz="1600" dirty="0" smtClean="0"/>
          </a:p>
          <a:p>
            <a:pPr marL="276860" indent="0">
              <a:buNone/>
            </a:pPr>
            <a:endParaRPr lang="pl-PL" sz="1600" dirty="0"/>
          </a:p>
          <a:p>
            <a:pPr marL="276860" indent="0">
              <a:buNone/>
            </a:pPr>
            <a:endParaRPr lang="pl-PL" sz="1600" dirty="0" smtClean="0"/>
          </a:p>
          <a:p>
            <a:pPr marL="276860" indent="0">
              <a:buNone/>
            </a:pPr>
            <a:endParaRPr lang="pl-PL" sz="1600" dirty="0"/>
          </a:p>
          <a:p>
            <a:pPr marL="276860" indent="0">
              <a:buNone/>
            </a:pPr>
            <a:endParaRPr lang="pl-PL" sz="1600" dirty="0" smtClean="0"/>
          </a:p>
          <a:p>
            <a:pPr marL="276860" indent="0">
              <a:buNone/>
            </a:pPr>
            <a:endParaRPr lang="pl-PL" sz="1600" dirty="0"/>
          </a:p>
          <a:p>
            <a:pPr marL="276860" indent="0">
              <a:buNone/>
            </a:pPr>
            <a:endParaRPr lang="pl-PL" sz="1600" dirty="0" smtClean="0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11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</p:spTree>
    <p:extLst>
      <p:ext uri="{BB962C8B-B14F-4D97-AF65-F5344CB8AC3E}">
        <p14:creationId xmlns:p14="http://schemas.microsoft.com/office/powerpoint/2010/main" val="183067946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107504" y="1412776"/>
            <a:ext cx="9209032" cy="126139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r>
              <a:rPr lang="pl-PL" altLang="pl-PL" sz="2400" b="1" dirty="0" smtClean="0">
                <a:latin typeface="Arial" charset="0"/>
              </a:rPr>
              <a:t>  </a:t>
            </a:r>
            <a:r>
              <a:rPr lang="pl-PL" altLang="pl-PL" sz="2400" b="1" dirty="0"/>
              <a:t>Przykłady rozwinięć w  zależności od ilości </a:t>
            </a:r>
            <a:r>
              <a:rPr lang="pl-PL" altLang="pl-PL" sz="2400" b="1" dirty="0" smtClean="0"/>
              <a:t>strażaków </a:t>
            </a:r>
            <a:r>
              <a:rPr lang="pl-PL" altLang="pl-PL" sz="2400" b="1" dirty="0"/>
              <a:t>w zastępie:</a:t>
            </a:r>
          </a:p>
          <a:p>
            <a:pPr marL="457200" indent="-342900"/>
            <a:r>
              <a:rPr lang="pl-PL" altLang="pl-PL" sz="2400" dirty="0"/>
              <a:t>Samochód z 6-osobową </a:t>
            </a:r>
            <a:r>
              <a:rPr lang="pl-PL" altLang="pl-PL" sz="2400" dirty="0" smtClean="0"/>
              <a:t>załogą</a:t>
            </a:r>
          </a:p>
          <a:p>
            <a:pPr marL="457200" indent="-342900"/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Czynności podczas rozwinięcia </a:t>
            </a:r>
            <a:r>
              <a:rPr 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wstępnego</a:t>
            </a:r>
            <a:r>
              <a:rPr lang="pl-PL" altLang="pl-PL" sz="2400" dirty="0" smtClean="0">
                <a:latin typeface="Times New Roman" pitchFamily="18" charset="0"/>
              </a:rPr>
              <a:t> </a:t>
            </a:r>
            <a:endParaRPr lang="pl-PL" altLang="pl-PL" sz="2400" dirty="0">
              <a:latin typeface="Times New Roman" pitchFamily="18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12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pic>
        <p:nvPicPr>
          <p:cNvPr id="11" name="Picture 7" descr="rys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729" y="2674170"/>
            <a:ext cx="5616575" cy="398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693545" y="5373216"/>
            <a:ext cx="80549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06314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-108520" y="1412776"/>
            <a:ext cx="9425056" cy="125960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 algn="ctr">
              <a:buNone/>
            </a:pPr>
            <a:r>
              <a:rPr lang="pl-PL" altLang="pl-PL" sz="2400" b="1" dirty="0" smtClean="0">
                <a:latin typeface="Arial" charset="0"/>
              </a:rPr>
              <a:t>  </a:t>
            </a:r>
            <a:r>
              <a:rPr lang="pl-PL" altLang="pl-PL" sz="2400" b="1" dirty="0"/>
              <a:t>Przykłady rozwinięć w  zależności od ilości </a:t>
            </a:r>
            <a:r>
              <a:rPr lang="pl-PL" altLang="pl-PL" sz="2400" b="1" dirty="0" smtClean="0"/>
              <a:t>strażaków </a:t>
            </a:r>
            <a:r>
              <a:rPr lang="pl-PL" altLang="pl-PL" sz="2400" b="1" dirty="0"/>
              <a:t>w zastępie:</a:t>
            </a:r>
          </a:p>
          <a:p>
            <a:r>
              <a:rPr lang="pl-PL" alt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6- osobowa załoga </a:t>
            </a:r>
          </a:p>
          <a:p>
            <a:r>
              <a:rPr lang="pl-PL" altLang="pl-PL" sz="2400" dirty="0" smtClean="0"/>
              <a:t>  Rozwinięcie </a:t>
            </a:r>
            <a:r>
              <a:rPr lang="pl-PL" altLang="pl-PL" sz="2400" dirty="0"/>
              <a:t>pełne – praca jednym stanowiskiem gaśniczym</a:t>
            </a:r>
            <a:r>
              <a:rPr lang="pl-PL" altLang="pl-PL" sz="2400" dirty="0">
                <a:latin typeface="Times New Roman" pitchFamily="18" charset="0"/>
              </a:rPr>
              <a:t> </a:t>
            </a:r>
          </a:p>
          <a:p>
            <a:pPr marL="276860" indent="0">
              <a:lnSpc>
                <a:spcPct val="14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14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9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13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pic>
        <p:nvPicPr>
          <p:cNvPr id="9" name="Picture 7" descr="rys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49018"/>
            <a:ext cx="6553200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86708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-108520" y="1412776"/>
            <a:ext cx="9425056" cy="115212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lvl="0" indent="0" algn="ctr">
              <a:buClr>
                <a:srgbClr val="F0AD00"/>
              </a:buClr>
              <a:buNone/>
            </a:pPr>
            <a:r>
              <a:rPr lang="pl-PL" altLang="pl-PL" sz="2400" b="1" dirty="0">
                <a:solidFill>
                  <a:srgbClr val="000000"/>
                </a:solidFill>
              </a:rPr>
              <a:t>Przykłady rozwinięć w  zależności od ilości strażaków w zastępie: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6- osobowa załoga 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</a:rPr>
              <a:t>  Rozwinięcie pełne – praca </a:t>
            </a:r>
            <a:r>
              <a:rPr lang="pl-PL" altLang="pl-PL" sz="2400" dirty="0" smtClean="0">
                <a:solidFill>
                  <a:srgbClr val="000000"/>
                </a:solidFill>
              </a:rPr>
              <a:t>z zewnętrznego punktu poboru wody</a:t>
            </a:r>
            <a:endParaRPr lang="pl-PL" altLang="pl-PL" sz="24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14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pic>
        <p:nvPicPr>
          <p:cNvPr id="11" name="Picture 6" descr="rys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72384"/>
            <a:ext cx="7128792" cy="406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86708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0" y="1340768"/>
            <a:ext cx="9252520" cy="133161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lvl="0" indent="0" algn="ctr">
              <a:buClr>
                <a:srgbClr val="F0AD00"/>
              </a:buClr>
              <a:buNone/>
            </a:pPr>
            <a:r>
              <a:rPr lang="pl-PL" altLang="pl-PL" sz="24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l-PL" altLang="pl-PL" sz="2400" b="1" dirty="0">
                <a:solidFill>
                  <a:srgbClr val="000000"/>
                </a:solidFill>
              </a:rPr>
              <a:t>Przykłady rozwinięć w  zależności od ilości strażaków w zastępie: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6- osobowa załoga 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</a:rPr>
              <a:t>  Rozwinięcie pełne – praca </a:t>
            </a:r>
            <a:r>
              <a:rPr lang="pl-PL" altLang="pl-PL" sz="2400" dirty="0" smtClean="0">
                <a:solidFill>
                  <a:srgbClr val="000000"/>
                </a:solidFill>
              </a:rPr>
              <a:t>dwoma stanowiskami gaśniczymi</a:t>
            </a:r>
            <a:endParaRPr lang="pl-PL" altLang="pl-PL" sz="24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276860" lvl="0" indent="0">
              <a:lnSpc>
                <a:spcPct val="140000"/>
              </a:lnSpc>
              <a:buClr>
                <a:srgbClr val="F0AD00"/>
              </a:buClr>
              <a:buNone/>
            </a:pPr>
            <a:endParaRPr lang="pl-PL" altLang="pl-PL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4" name="Shape 194"/>
          <p:cNvSpPr txBox="1">
            <a:spLocks noGrp="1"/>
          </p:cNvSpPr>
          <p:nvPr>
            <p:ph type="body" idx="3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15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pic>
        <p:nvPicPr>
          <p:cNvPr id="10" name="Picture 6" descr="rys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672385"/>
            <a:ext cx="6408738" cy="405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06314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-108520" y="1412776"/>
            <a:ext cx="9425056" cy="115212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lvl="0" indent="0" algn="ctr">
              <a:buClr>
                <a:srgbClr val="F0AD00"/>
              </a:buClr>
              <a:buNone/>
            </a:pPr>
            <a:r>
              <a:rPr lang="pl-PL" altLang="pl-PL" sz="2400" b="1" dirty="0" smtClean="0">
                <a:latin typeface="Arial" charset="0"/>
              </a:rPr>
              <a:t>  </a:t>
            </a:r>
            <a:r>
              <a:rPr lang="pl-PL" altLang="pl-PL" sz="2400" b="1" dirty="0">
                <a:solidFill>
                  <a:srgbClr val="000000"/>
                </a:solidFill>
              </a:rPr>
              <a:t>Przykłady rozwinięć w  zależności od ilości strażaków w zastępie: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6- osobowa załoga </a:t>
            </a:r>
          </a:p>
          <a:p>
            <a:r>
              <a:rPr lang="pl-PL" altLang="pl-PL" sz="2400" dirty="0">
                <a:solidFill>
                  <a:srgbClr val="000000"/>
                </a:solidFill>
              </a:rPr>
              <a:t>  </a:t>
            </a:r>
            <a:r>
              <a:rPr lang="pl-PL" altLang="pl-PL" sz="2400" dirty="0"/>
              <a:t>Praca działkiem - zasilanie z punktu zewnętrznego</a:t>
            </a:r>
          </a:p>
          <a:p>
            <a:pPr marL="276860" indent="0">
              <a:lnSpc>
                <a:spcPct val="14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16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pic>
        <p:nvPicPr>
          <p:cNvPr id="11" name="Picture 6" descr="rys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03" y="2672385"/>
            <a:ext cx="8064500" cy="4037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60210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-108520" y="1412776"/>
            <a:ext cx="9425056" cy="125960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lvl="0" indent="0" algn="ctr">
              <a:buClr>
                <a:srgbClr val="F0AD00"/>
              </a:buClr>
              <a:buNone/>
            </a:pPr>
            <a:r>
              <a:rPr lang="pl-PL" altLang="pl-PL" sz="2400" b="1" dirty="0">
                <a:latin typeface="Arial" charset="0"/>
              </a:rPr>
              <a:t> </a:t>
            </a:r>
            <a:r>
              <a:rPr lang="pl-PL" altLang="pl-PL" sz="2400" b="1" dirty="0">
                <a:solidFill>
                  <a:srgbClr val="000000"/>
                </a:solidFill>
              </a:rPr>
              <a:t>Przykłady rozwinięć w  zależności od ilości strażaków w zastępie: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6- osobowa załoga </a:t>
            </a:r>
          </a:p>
          <a:p>
            <a:r>
              <a:rPr lang="pl-PL" altLang="pl-PL" sz="2400" dirty="0">
                <a:solidFill>
                  <a:srgbClr val="000000"/>
                </a:solidFill>
              </a:rPr>
              <a:t>  </a:t>
            </a:r>
            <a:r>
              <a:rPr lang="pl-PL" altLang="pl-PL" sz="2400" dirty="0"/>
              <a:t>Rozwinięcie pełne – praca podczas wypadku drogowego</a:t>
            </a: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9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17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pic>
        <p:nvPicPr>
          <p:cNvPr id="10" name="Picture 6" descr="rys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68959"/>
            <a:ext cx="8137525" cy="348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24001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-108520" y="1412776"/>
            <a:ext cx="9425056" cy="125960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lvl="0" indent="0" algn="ctr">
              <a:buClr>
                <a:srgbClr val="F0AD00"/>
              </a:buClr>
              <a:buNone/>
            </a:pPr>
            <a:r>
              <a:rPr lang="pl-PL" altLang="pl-PL" sz="2400" b="1" dirty="0" smtClean="0">
                <a:latin typeface="Arial" charset="0"/>
              </a:rPr>
              <a:t>  </a:t>
            </a:r>
            <a:r>
              <a:rPr lang="pl-PL" altLang="pl-PL" sz="2400" b="1" dirty="0">
                <a:latin typeface="Arial" charset="0"/>
              </a:rPr>
              <a:t> </a:t>
            </a:r>
            <a:r>
              <a:rPr lang="pl-PL" altLang="pl-PL" sz="2400" b="1" dirty="0">
                <a:solidFill>
                  <a:srgbClr val="000000"/>
                </a:solidFill>
              </a:rPr>
              <a:t>Przykłady rozwinięć w  zależności od ilości strażaków w zastępie: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altLang="pl-PL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4 - </a:t>
            </a: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osobowa </a:t>
            </a:r>
            <a:r>
              <a:rPr lang="pl-PL" altLang="pl-PL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załoga  </a:t>
            </a:r>
            <a:endParaRPr lang="pl-PL" altLang="pl-PL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2400" dirty="0">
                <a:solidFill>
                  <a:srgbClr val="000000"/>
                </a:solidFill>
              </a:rPr>
              <a:t>  </a:t>
            </a:r>
            <a:r>
              <a:rPr lang="pl-PL" altLang="pl-PL" sz="2400" dirty="0"/>
              <a:t>Rozwinięcie pełne </a:t>
            </a:r>
            <a:r>
              <a:rPr lang="pl-PL" altLang="pl-PL" sz="2400" dirty="0" smtClean="0"/>
              <a:t>- podanie </a:t>
            </a:r>
            <a:r>
              <a:rPr lang="pl-PL" altLang="pl-PL" sz="2400" dirty="0"/>
              <a:t>prądu </a:t>
            </a:r>
            <a:r>
              <a:rPr lang="pl-PL" altLang="pl-PL" sz="2400" dirty="0" smtClean="0"/>
              <a:t>gaśniczego </a:t>
            </a:r>
            <a:endParaRPr lang="pl-PL" altLang="pl-PL" sz="2400" dirty="0"/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18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pic>
        <p:nvPicPr>
          <p:cNvPr id="8" name="Picture 6" descr="rys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72384"/>
            <a:ext cx="7947969" cy="398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25762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-108520" y="1412776"/>
            <a:ext cx="9425056" cy="151216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lvl="0" indent="0" algn="ctr">
              <a:buClr>
                <a:srgbClr val="F0AD00"/>
              </a:buClr>
              <a:buNone/>
            </a:pPr>
            <a:r>
              <a:rPr lang="pl-PL" altLang="pl-PL" sz="2400" b="1" dirty="0" smtClean="0">
                <a:latin typeface="Arial" charset="0"/>
              </a:rPr>
              <a:t> </a:t>
            </a:r>
            <a:r>
              <a:rPr lang="pl-PL" altLang="pl-PL" sz="2400" b="1" dirty="0">
                <a:latin typeface="Arial" charset="0"/>
              </a:rPr>
              <a:t> </a:t>
            </a:r>
            <a:r>
              <a:rPr lang="pl-PL" altLang="pl-PL" sz="2400" b="1" dirty="0">
                <a:solidFill>
                  <a:srgbClr val="000000"/>
                </a:solidFill>
              </a:rPr>
              <a:t>Przykłady rozwinięć w  zależności od ilości strażaków w zastępie: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altLang="pl-PL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osobowa załoga  </a:t>
            </a:r>
          </a:p>
          <a:p>
            <a:r>
              <a:rPr lang="pl-PL" altLang="pl-PL" sz="2400" dirty="0">
                <a:solidFill>
                  <a:srgbClr val="000000"/>
                </a:solidFill>
              </a:rPr>
              <a:t>  </a:t>
            </a:r>
            <a:r>
              <a:rPr lang="pl-PL" altLang="pl-PL" sz="2400" dirty="0"/>
              <a:t>Rozwinięcie pełne - podanie prądu gaśniczego </a:t>
            </a:r>
            <a:endParaRPr lang="pl-PL" altLang="pl-PL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140000"/>
              </a:lnSpc>
              <a:buNone/>
            </a:pPr>
            <a:r>
              <a:rPr lang="pl-PL" alt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19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pic>
        <p:nvPicPr>
          <p:cNvPr id="9" name="Picture 6" descr="rys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72385"/>
            <a:ext cx="7560840" cy="390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25762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type="body" idx="1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 smtClean="0"/>
              <a:t> Funkcje </a:t>
            </a:r>
            <a:r>
              <a:rPr lang="pl-PL" dirty="0"/>
              <a:t>i zadania w zastępie gaśniczym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specjalnym;</a:t>
            </a:r>
          </a:p>
          <a:p>
            <a:r>
              <a:rPr lang="pl-PL" dirty="0" smtClean="0"/>
              <a:t> </a:t>
            </a:r>
            <a:r>
              <a:rPr lang="pl-PL" dirty="0"/>
              <a:t>Oznakowanie członków zastępów.</a:t>
            </a:r>
          </a:p>
          <a:p>
            <a:pPr marL="276860" indent="0">
              <a:buNone/>
            </a:pPr>
            <a:endParaRPr lang="pl-PL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92365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0" y="1412776"/>
            <a:ext cx="9144000" cy="125960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lvl="0" indent="0" algn="ctr">
              <a:buClr>
                <a:srgbClr val="F0AD00"/>
              </a:buClr>
              <a:buNone/>
            </a:pPr>
            <a:r>
              <a:rPr lang="pl-PL" altLang="pl-PL" sz="2400" b="1" dirty="0" smtClean="0">
                <a:latin typeface="Arial" charset="0"/>
              </a:rPr>
              <a:t> </a:t>
            </a:r>
            <a:r>
              <a:rPr lang="pl-PL" altLang="pl-PL" sz="2400" b="1" dirty="0">
                <a:latin typeface="Arial" charset="0"/>
              </a:rPr>
              <a:t> </a:t>
            </a:r>
            <a:r>
              <a:rPr lang="pl-PL" altLang="pl-PL" sz="2400" b="1" dirty="0">
                <a:solidFill>
                  <a:srgbClr val="000000"/>
                </a:solidFill>
              </a:rPr>
              <a:t>Przykłady rozwinięć w  zależności od ilości strażaków w zastępie:</a:t>
            </a:r>
          </a:p>
          <a:p>
            <a:pPr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altLang="pl-PL" sz="2400" dirty="0"/>
              <a:t>Zastęp specjalny z drabiną </a:t>
            </a:r>
            <a:r>
              <a:rPr lang="pl-PL" altLang="pl-PL" sz="2400" dirty="0" smtClean="0"/>
              <a:t>mechaniczną</a:t>
            </a:r>
            <a:endParaRPr lang="pl-PL" altLang="pl-PL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2400" dirty="0" smtClean="0"/>
              <a:t>  Podanie </a:t>
            </a:r>
            <a:r>
              <a:rPr lang="pl-PL" altLang="pl-PL" sz="2400" dirty="0"/>
              <a:t>prądu gaśniczego </a:t>
            </a:r>
            <a:endParaRPr lang="pl-PL" altLang="pl-PL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140000"/>
              </a:lnSpc>
              <a:buNone/>
            </a:pPr>
            <a:r>
              <a:rPr lang="pl-PL" alt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20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pic>
        <p:nvPicPr>
          <p:cNvPr id="8" name="Picture 10" descr="rys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49" y="2672385"/>
            <a:ext cx="7993063" cy="39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48152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107504" y="1412776"/>
            <a:ext cx="4177158" cy="360040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pl-PL" altLang="pl-PL" sz="2400" b="1" dirty="0" smtClean="0">
                <a:latin typeface="Arial" charset="0"/>
              </a:rPr>
              <a:t> </a:t>
            </a:r>
            <a:r>
              <a:rPr lang="pl-PL" altLang="pl-PL" sz="2400" b="1" kern="12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Czynności przypisane 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pl-PL" altLang="pl-PL" sz="2400" b="1" kern="12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poszczególnym funkcyjnym 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pl-PL" altLang="pl-PL" sz="2400" b="1" kern="12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 zależności od 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pl-PL" altLang="pl-PL" sz="2400" b="1" kern="12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ilości osób w zastępie</a:t>
            </a:r>
            <a:r>
              <a:rPr lang="pl-PL" alt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21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pic>
        <p:nvPicPr>
          <p:cNvPr id="251" name="Picture 2" descr="skanuj0007"/>
          <p:cNvPicPr>
            <a:picLocks noChangeAspect="1" noChangeArrowheads="1"/>
          </p:cNvPicPr>
          <p:nvPr/>
        </p:nvPicPr>
        <p:blipFill>
          <a:blip r:embed="rId3">
            <a:lum bright="-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0" t="5087" r="3017" b="6613"/>
          <a:stretch>
            <a:fillRect/>
          </a:stretch>
        </p:blipFill>
        <p:spPr bwMode="auto">
          <a:xfrm>
            <a:off x="4284663" y="1459470"/>
            <a:ext cx="4564062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48152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0" y="1772816"/>
            <a:ext cx="9143999" cy="345638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r>
              <a:rPr lang="pl-PL" altLang="pl-PL" sz="2400" dirty="0" smtClean="0"/>
              <a:t> Bielecki </a:t>
            </a:r>
            <a:r>
              <a:rPr lang="pl-PL" altLang="pl-PL" sz="2400" dirty="0"/>
              <a:t>P. „Podstawy taktyki Gaszenia Pożarów” Kraków  </a:t>
            </a:r>
            <a:r>
              <a:rPr lang="pl-PL" altLang="pl-PL" sz="2400" dirty="0" smtClean="0"/>
              <a:t>1996 </a:t>
            </a:r>
            <a:r>
              <a:rPr lang="pl-PL" altLang="pl-PL" sz="2400" dirty="0"/>
              <a:t>r</a:t>
            </a:r>
            <a:r>
              <a:rPr lang="pl-PL" altLang="pl-PL" sz="2400" dirty="0" smtClean="0"/>
              <a:t>.</a:t>
            </a:r>
          </a:p>
          <a:p>
            <a:r>
              <a:rPr lang="pl-PL" altLang="pl-PL" sz="2400" dirty="0" smtClean="0"/>
              <a:t> Bielecki </a:t>
            </a:r>
            <a:r>
              <a:rPr lang="pl-PL" altLang="pl-PL" sz="2400" dirty="0"/>
              <a:t>P. „Taktyka działań gaśniczych dla słuchaczy  </a:t>
            </a:r>
            <a:r>
              <a:rPr lang="pl-PL" altLang="pl-PL" sz="2400" dirty="0" smtClean="0"/>
              <a:t> kursu </a:t>
            </a:r>
            <a:r>
              <a:rPr lang="pl-PL" altLang="pl-PL" sz="2400" dirty="0"/>
              <a:t>kwalifikacyjnego szeregowych Państwowej Straży </a:t>
            </a:r>
            <a:r>
              <a:rPr lang="pl-PL" altLang="pl-PL" sz="2400" dirty="0" smtClean="0"/>
              <a:t>Pożarnej</a:t>
            </a:r>
            <a:r>
              <a:rPr lang="pl-PL" altLang="pl-PL" sz="2400" dirty="0"/>
              <a:t>” Warszawa 2004  r.</a:t>
            </a:r>
          </a:p>
          <a:p>
            <a:r>
              <a:rPr lang="pl-PL" altLang="pl-PL" sz="2400" dirty="0" smtClean="0"/>
              <a:t> Bielecki </a:t>
            </a:r>
            <a:r>
              <a:rPr lang="pl-PL" altLang="pl-PL" sz="2400" dirty="0"/>
              <a:t>P. „ Organizacja pracy w zastępie gaśniczym” </a:t>
            </a:r>
            <a:r>
              <a:rPr lang="pl-PL" altLang="pl-PL" sz="2400" dirty="0" smtClean="0"/>
              <a:t>Biblioteka </a:t>
            </a:r>
            <a:r>
              <a:rPr lang="pl-PL" altLang="pl-PL" sz="2400" dirty="0"/>
              <a:t>strażaka ochotnika. CSPSP 2000 r</a:t>
            </a:r>
            <a:r>
              <a:rPr lang="pl-PL" altLang="pl-PL" sz="2400" dirty="0" smtClean="0"/>
              <a:t>.</a:t>
            </a:r>
          </a:p>
          <a:p>
            <a:r>
              <a:rPr lang="pl-PL" altLang="pl-PL" sz="2400" dirty="0"/>
              <a:t> </a:t>
            </a:r>
            <a:r>
              <a:rPr lang="pl-PL" sz="2400" dirty="0"/>
              <a:t>„System szkolenia członków OSP biorących bezpośredni udział w działaniach ratowniczych” – prezentacje multimedialne; </a:t>
            </a:r>
          </a:p>
          <a:p>
            <a:pPr marL="276860" indent="0">
              <a:buNone/>
            </a:pPr>
            <a:r>
              <a:rPr lang="pl-PL" sz="2400" dirty="0"/>
              <a:t>   CNBOP maj 2007r.</a:t>
            </a:r>
          </a:p>
          <a:p>
            <a:pPr marL="276860" indent="0">
              <a:buNone/>
            </a:pPr>
            <a:endParaRPr lang="pl-PL" altLang="pl-PL" sz="2400" dirty="0" smtClean="0"/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2" name="Shape 182"/>
          <p:cNvSpPr txBox="1">
            <a:spLocks noGrp="1"/>
          </p:cNvSpPr>
          <p:nvPr>
            <p:ph type="body" idx="3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22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</p:spTree>
    <p:extLst>
      <p:ext uri="{BB962C8B-B14F-4D97-AF65-F5344CB8AC3E}">
        <p14:creationId xmlns:p14="http://schemas.microsoft.com/office/powerpoint/2010/main" val="21116562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0" y="1556792"/>
            <a:ext cx="9143999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 smtClean="0"/>
              <a:t>  Zastęp </a:t>
            </a:r>
            <a:r>
              <a:rPr lang="pl-PL" sz="2400" b="1" dirty="0"/>
              <a:t>to pododdział liczący od trzech do sześciu </a:t>
            </a:r>
            <a:r>
              <a:rPr lang="pl-PL" sz="2400" b="1" dirty="0" smtClean="0"/>
              <a:t>ratowników,     </a:t>
            </a:r>
            <a:r>
              <a:rPr lang="pl-PL" sz="2400" b="1" dirty="0" smtClean="0"/>
              <a:t>   w </a:t>
            </a:r>
            <a:r>
              <a:rPr lang="pl-PL" sz="2400" b="1" dirty="0"/>
              <a:t>tym dowódca, wyposażony w pojazd przystosowany do realizacji zadania ratowniczego</a:t>
            </a:r>
            <a:r>
              <a:rPr lang="pl-PL" sz="2400" b="1" dirty="0" smtClean="0"/>
              <a:t>.</a:t>
            </a:r>
          </a:p>
          <a:p>
            <a:pPr marL="276860" indent="0">
              <a:lnSpc>
                <a:spcPct val="150000"/>
              </a:lnSpc>
              <a:buNone/>
            </a:pPr>
            <a:endParaRPr lang="pl-PL" sz="2400" b="1" dirty="0" smtClean="0"/>
          </a:p>
          <a:p>
            <a:pPr marL="276860" indent="0">
              <a:lnSpc>
                <a:spcPct val="150000"/>
              </a:lnSpc>
              <a:buNone/>
            </a:pPr>
            <a:r>
              <a:rPr lang="pl-PL" sz="2400" dirty="0" smtClean="0"/>
              <a:t>Tak </a:t>
            </a:r>
            <a:r>
              <a:rPr lang="pl-PL" sz="2400" dirty="0"/>
              <a:t>więc zastęp to obsada pojazdu bojowego, mogąca w ograniczonym zakresie podjąć samodzielne działania ratowniczo-gaśnicze. Może być on podzielony na roty.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107505" y="1484784"/>
            <a:ext cx="8856984" cy="537321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4300" indent="0">
              <a:buNone/>
            </a:pPr>
            <a:r>
              <a:rPr lang="pl-PL" sz="2400" dirty="0"/>
              <a:t>W zależności od rodzaju pojazdu oraz wyposażenia znajdującego </a:t>
            </a:r>
          </a:p>
          <a:p>
            <a:pPr marL="114300" indent="0">
              <a:buNone/>
            </a:pPr>
            <a:r>
              <a:rPr lang="pl-PL" sz="2400" dirty="0"/>
              <a:t>się na wozie zastępy możemy podzielić na gaśnicze oraz </a:t>
            </a:r>
            <a:r>
              <a:rPr lang="pl-PL" sz="2400" dirty="0" smtClean="0"/>
              <a:t>specjalne. </a:t>
            </a:r>
          </a:p>
          <a:p>
            <a:pPr marL="114300" indent="0">
              <a:buNone/>
            </a:pPr>
            <a:endParaRPr lang="pl-PL" sz="2400" dirty="0"/>
          </a:p>
          <a:p>
            <a:pPr marL="457200" indent="-342900"/>
            <a:r>
              <a:rPr lang="pl-PL" sz="2400" b="1" i="1" dirty="0" smtClean="0"/>
              <a:t>Zastępy </a:t>
            </a:r>
            <a:r>
              <a:rPr lang="pl-PL" sz="2400" b="1" i="1" dirty="0"/>
              <a:t>gaśnicze</a:t>
            </a:r>
            <a:r>
              <a:rPr lang="pl-PL" sz="2400" dirty="0"/>
              <a:t> to zespoły wyszkolonych ludzi, dysponujących sprzętem pozwalającym głównie na gaszenie pożarów, oraz wykonanie w stosunkowo wąskim zakresie innych zadań taktycznych. </a:t>
            </a:r>
            <a:endParaRPr lang="pl-PL" sz="2400" dirty="0" smtClean="0"/>
          </a:p>
          <a:p>
            <a:pPr marL="457200" indent="-342900"/>
            <a:endParaRPr lang="pl-PL" sz="2400" dirty="0" smtClean="0"/>
          </a:p>
          <a:p>
            <a:pPr marL="457200" indent="-342900"/>
            <a:r>
              <a:rPr lang="pl-PL" sz="2400" dirty="0" smtClean="0"/>
              <a:t> GLM</a:t>
            </a:r>
          </a:p>
          <a:p>
            <a:pPr marL="457200" indent="-342900"/>
            <a:r>
              <a:rPr lang="pl-PL" sz="2400" dirty="0" smtClean="0"/>
              <a:t> GLBA</a:t>
            </a:r>
          </a:p>
          <a:p>
            <a:pPr marL="457200" indent="-342900"/>
            <a:r>
              <a:rPr lang="pl-PL" sz="2400" dirty="0"/>
              <a:t> </a:t>
            </a:r>
            <a:r>
              <a:rPr lang="pl-PL" sz="2400" dirty="0" smtClean="0"/>
              <a:t>GBA</a:t>
            </a:r>
          </a:p>
          <a:p>
            <a:pPr marL="457200" indent="-342900"/>
            <a:r>
              <a:rPr lang="pl-PL" sz="2400" dirty="0"/>
              <a:t> </a:t>
            </a:r>
            <a:r>
              <a:rPr lang="pl-PL" sz="2400" dirty="0" smtClean="0"/>
              <a:t>GCBA</a:t>
            </a:r>
          </a:p>
          <a:p>
            <a:pPr marL="457200" indent="-342900"/>
            <a:endParaRPr lang="pl-PL" sz="2400" dirty="0"/>
          </a:p>
          <a:p>
            <a:pPr marL="114300" indent="0">
              <a:buNone/>
            </a:pPr>
            <a:endParaRPr lang="pl-PL" sz="2400" dirty="0" smtClean="0"/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107505" y="1484784"/>
            <a:ext cx="8856984" cy="537321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4300" indent="0">
              <a:buNone/>
            </a:pPr>
            <a:endParaRPr lang="pl-PL" sz="2400" dirty="0" smtClean="0"/>
          </a:p>
          <a:p>
            <a:pPr marL="457200" indent="-342900"/>
            <a:r>
              <a:rPr lang="pl-PL" sz="2400" b="1" i="1" dirty="0"/>
              <a:t>Zastępy specjalne</a:t>
            </a:r>
            <a:r>
              <a:rPr lang="pl-PL" sz="2400" dirty="0"/>
              <a:t> to pododdziały wyznaczone do wykonywania zadań specjalnych, wynikających z taktycznych potrzeb akcji ratowniczo-gaśniczych, podczas których współdziałają z zastępami gaśniczymi i innymi specjalnymi, lub też wykonują swe zadania samodzielnie. </a:t>
            </a:r>
            <a:r>
              <a:rPr lang="pl-PL" sz="24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457200" indent="-342900"/>
            <a:r>
              <a:rPr lang="pl-PL" sz="2400" dirty="0" smtClean="0"/>
              <a:t> SD </a:t>
            </a:r>
            <a:r>
              <a:rPr lang="pl-PL" sz="2400" dirty="0"/>
              <a:t>– zastęp z drabiną </a:t>
            </a:r>
            <a:r>
              <a:rPr lang="pl-PL" sz="2400" dirty="0" smtClean="0"/>
              <a:t>mechaniczną</a:t>
            </a:r>
          </a:p>
          <a:p>
            <a:pPr marL="457200" indent="-342900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400" dirty="0"/>
              <a:t>SW – zastęp </a:t>
            </a:r>
            <a:r>
              <a:rPr lang="pl-PL" sz="2400" dirty="0" smtClean="0"/>
              <a:t>wężowy</a:t>
            </a:r>
          </a:p>
          <a:p>
            <a:pPr marL="457200" indent="-342900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400" dirty="0"/>
              <a:t>SŁ – zastęp łączności </a:t>
            </a:r>
            <a:endParaRPr lang="pl-PL" sz="2400" dirty="0" smtClean="0"/>
          </a:p>
          <a:p>
            <a:pPr marL="457200" indent="-342900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400" dirty="0" err="1" smtClean="0"/>
              <a:t>SRChem</a:t>
            </a:r>
            <a:r>
              <a:rPr lang="pl-PL" sz="2400" dirty="0" smtClean="0"/>
              <a:t> – </a:t>
            </a:r>
            <a:r>
              <a:rPr lang="pl-PL" sz="2400" dirty="0"/>
              <a:t>zastęp ratownictwa chemicznego</a:t>
            </a:r>
            <a:endParaRPr lang="pl-PL" sz="2400" dirty="0" smtClean="0"/>
          </a:p>
          <a:p>
            <a:pPr marL="457200" indent="-342900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400" dirty="0" err="1" smtClean="0"/>
              <a:t>SRw</a:t>
            </a:r>
            <a:r>
              <a:rPr lang="pl-PL" sz="2400" dirty="0" smtClean="0"/>
              <a:t> – </a:t>
            </a:r>
            <a:r>
              <a:rPr lang="pl-PL" sz="2400" dirty="0"/>
              <a:t>zastęp </a:t>
            </a:r>
            <a:r>
              <a:rPr lang="pl-PL" sz="2400" dirty="0" smtClean="0"/>
              <a:t>wodny</a:t>
            </a:r>
          </a:p>
          <a:p>
            <a:pPr marL="457200" indent="-342900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400" dirty="0" err="1" smtClean="0"/>
              <a:t>SKw</a:t>
            </a:r>
            <a:r>
              <a:rPr lang="pl-PL" sz="2400" dirty="0" smtClean="0"/>
              <a:t> </a:t>
            </a:r>
            <a:r>
              <a:rPr lang="pl-PL" sz="2400" dirty="0"/>
              <a:t>– </a:t>
            </a:r>
            <a:r>
              <a:rPr lang="pl-PL" sz="2400" dirty="0" smtClean="0"/>
              <a:t>zastęp kwatermistrzowski </a:t>
            </a:r>
          </a:p>
          <a:p>
            <a:pPr marL="457200" indent="-342900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400" b="0" i="0" u="none" strike="noStrike" cap="none" dirty="0" smtClean="0">
                <a:solidFill>
                  <a:schemeClr val="dk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i inne</a:t>
            </a:r>
            <a:endParaRPr sz="24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5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</p:spTree>
    <p:extLst>
      <p:ext uri="{BB962C8B-B14F-4D97-AF65-F5344CB8AC3E}">
        <p14:creationId xmlns:p14="http://schemas.microsoft.com/office/powerpoint/2010/main" val="106037625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0" y="1304232"/>
            <a:ext cx="9144000" cy="555376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 algn="just">
              <a:buNone/>
            </a:pPr>
            <a:endParaRPr lang="pl-PL" altLang="pl-PL" sz="2400" dirty="0" smtClean="0"/>
          </a:p>
          <a:p>
            <a:pPr marL="276860" indent="0" algn="just">
              <a:buNone/>
            </a:pPr>
            <a:r>
              <a:rPr lang="pl-PL" altLang="pl-PL" sz="2400" dirty="0" smtClean="0"/>
              <a:t>W </a:t>
            </a:r>
            <a:r>
              <a:rPr lang="pl-PL" altLang="pl-PL" sz="2400" dirty="0"/>
              <a:t>ramach zastępu dla ratowników przypisane zostają niżej wymienione funkcje. Aby uprościć opisy, każdej z funkcji przypisano symbol  graficzny.</a:t>
            </a:r>
            <a:r>
              <a:rPr lang="pl-PL" altLang="pl-PL" sz="2400" dirty="0">
                <a:latin typeface="Times New Roman" pitchFamily="18" charset="0"/>
              </a:rPr>
              <a:t> </a:t>
            </a:r>
            <a:endParaRPr lang="pl-PL" altLang="pl-PL" sz="2400" dirty="0" smtClean="0">
              <a:latin typeface="Times New Roman" pitchFamily="18" charset="0"/>
            </a:endParaRPr>
          </a:p>
          <a:p>
            <a:pPr marL="276860" indent="0" algn="just">
              <a:buNone/>
            </a:pPr>
            <a:endParaRPr lang="pl-PL" altLang="pl-PL" sz="2400" dirty="0">
              <a:latin typeface="Times New Roman" pitchFamily="18" charset="0"/>
            </a:endParaRPr>
          </a:p>
          <a:p>
            <a:pPr marL="276860" indent="0">
              <a:buNone/>
            </a:pPr>
            <a:endParaRPr lang="pl-PL" sz="2000" dirty="0" smtClean="0"/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6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pic>
        <p:nvPicPr>
          <p:cNvPr id="10" name="Picture 3" descr="oznakowanie członków zastępó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522" y="2905512"/>
            <a:ext cx="6337300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885658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-180528" y="1412776"/>
            <a:ext cx="9505056" cy="187220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r>
              <a:rPr lang="pl-PL" sz="2000" dirty="0" smtClean="0">
                <a:latin typeface="MyriadPro-Regular"/>
              </a:rPr>
              <a:t> </a:t>
            </a:r>
            <a:r>
              <a:rPr lang="pl-PL" altLang="pl-PL" sz="2400" dirty="0"/>
              <a:t>W wozach gaśniczych najczęściej spotyka się 6-osobową obsadę ratowników, złożoną z dowódcy zastępu, przodownika roty pierwszej, pomocnika przodownika roty pierwszej, przodownika roty drugiej, pomocnika przodownika roty drugiej i kierowcy. </a:t>
            </a:r>
            <a:endParaRPr lang="pl-PL" altLang="pl-PL" sz="2400" dirty="0" smtClean="0"/>
          </a:p>
          <a:p>
            <a:pPr marL="276860" indent="0">
              <a:buNone/>
            </a:pPr>
            <a:r>
              <a:rPr lang="pl-PL" altLang="pl-PL" sz="2400" dirty="0" smtClean="0"/>
              <a:t>Spotykane </a:t>
            </a:r>
            <a:r>
              <a:rPr lang="pl-PL" altLang="pl-PL" sz="2400" dirty="0"/>
              <a:t>są również zastępy 8, 7, 4, </a:t>
            </a:r>
            <a:r>
              <a:rPr lang="pl-PL" altLang="pl-PL" sz="2400" dirty="0" smtClean="0"/>
              <a:t>3  </a:t>
            </a:r>
            <a:r>
              <a:rPr lang="pl-PL" altLang="pl-PL" sz="2400" dirty="0"/>
              <a:t>-osobowe.</a:t>
            </a:r>
          </a:p>
          <a:p>
            <a:pPr marL="276860" indent="0">
              <a:buNone/>
            </a:pPr>
            <a:r>
              <a:rPr lang="pl-PL" sz="2000" dirty="0" smtClean="0">
                <a:latin typeface="MyriadPro-Regular"/>
              </a:rPr>
              <a:t>  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0" name="Picture 2" descr="C:\Documents and Settings\Lapik\Pulpit\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501008"/>
            <a:ext cx="5327650" cy="316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-108520" y="1412776"/>
            <a:ext cx="9361040" cy="125960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r>
              <a:rPr lang="pl-PL" altLang="pl-PL" sz="2400" b="1" dirty="0" smtClean="0"/>
              <a:t> Przykłady </a:t>
            </a:r>
            <a:r>
              <a:rPr lang="pl-PL" altLang="pl-PL" sz="2400" b="1" dirty="0"/>
              <a:t>rozmieszczenia załogi w wozach wyposażonych w 6, 4, 3 miejsca dla </a:t>
            </a:r>
            <a:r>
              <a:rPr lang="pl-PL" altLang="pl-PL" sz="2400" b="1" dirty="0" smtClean="0"/>
              <a:t>załogi</a:t>
            </a:r>
          </a:p>
          <a:p>
            <a:pPr marL="276860" indent="0">
              <a:buNone/>
            </a:pPr>
            <a:r>
              <a:rPr lang="pl-PL" altLang="pl-PL" sz="2400" dirty="0" smtClean="0"/>
              <a:t>Zajmowanie </a:t>
            </a:r>
            <a:r>
              <a:rPr lang="pl-PL" altLang="pl-PL" sz="2400" dirty="0"/>
              <a:t>miejsc w wozie zależy od pełnionej funkcji w </a:t>
            </a:r>
            <a:r>
              <a:rPr lang="pl-PL" altLang="pl-PL" sz="2400" dirty="0" smtClean="0"/>
              <a:t>zastępie:</a:t>
            </a:r>
            <a:endParaRPr lang="pl-PL" altLang="pl-PL" sz="2400" b="1" dirty="0"/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2" name="Shape 182"/>
          <p:cNvSpPr txBox="1">
            <a:spLocks noGrp="1"/>
          </p:cNvSpPr>
          <p:nvPr>
            <p:ph type="body" idx="3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8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pic>
        <p:nvPicPr>
          <p:cNvPr id="10" name="Picture 12" descr="kabina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04" y="2934145"/>
            <a:ext cx="1441450" cy="288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kabina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096151"/>
            <a:ext cx="1393825" cy="278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kabina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228707"/>
            <a:ext cx="1473200" cy="252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6562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-108520" y="1340768"/>
            <a:ext cx="9433047" cy="20162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r>
              <a:rPr lang="pl-PL" altLang="pl-PL" sz="2400" b="1" dirty="0" smtClean="0">
                <a:cs typeface="Times New Roman" pitchFamily="18" charset="0"/>
              </a:rPr>
              <a:t> Ustawienie </a:t>
            </a:r>
            <a:r>
              <a:rPr lang="pl-PL" altLang="pl-PL" sz="2400" b="1" dirty="0">
                <a:cs typeface="Times New Roman" pitchFamily="18" charset="0"/>
              </a:rPr>
              <a:t>ratowników po komendzie „z wozu</a:t>
            </a:r>
            <a:r>
              <a:rPr lang="pl-PL" altLang="pl-PL" sz="2400" b="1" dirty="0" smtClean="0">
                <a:cs typeface="Times New Roman" pitchFamily="18" charset="0"/>
              </a:rPr>
              <a:t>”</a:t>
            </a:r>
          </a:p>
          <a:p>
            <a:pPr marL="276860" indent="0">
              <a:buNone/>
            </a:pPr>
            <a:r>
              <a:rPr lang="pl-PL" altLang="pl-PL" sz="2400" dirty="0">
                <a:cs typeface="Times New Roman" pitchFamily="18" charset="0"/>
              </a:rPr>
              <a:t>Na komendę „z wozu” </a:t>
            </a:r>
            <a:r>
              <a:rPr lang="pl-PL" altLang="pl-PL" sz="2400" dirty="0" smtClean="0">
                <a:cs typeface="Times New Roman" pitchFamily="18" charset="0"/>
              </a:rPr>
              <a:t>wydaną </a:t>
            </a:r>
            <a:r>
              <a:rPr lang="pl-PL" altLang="pl-PL" sz="2400" dirty="0">
                <a:cs typeface="Times New Roman" pitchFamily="18" charset="0"/>
              </a:rPr>
              <a:t>przez dowódcę zastępu strażacy opuszczają pojazd i ustawiają się w odległości około jednego metra za tyłem pojazdu, patrzą w stronę dowódcy i oczekują na jego dalsze rozkazy. </a:t>
            </a:r>
            <a:endParaRPr lang="pl-PL" altLang="pl-PL" sz="2400" dirty="0"/>
          </a:p>
          <a:p>
            <a:pPr marL="276860" indent="0">
              <a:buNone/>
            </a:pPr>
            <a:endParaRPr lang="pl-PL" altLang="pl-PL" sz="2400" b="1" dirty="0"/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2" name="Shape 182"/>
          <p:cNvSpPr txBox="1">
            <a:spLocks noGrp="1"/>
          </p:cNvSpPr>
          <p:nvPr>
            <p:ph type="body" idx="3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9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pic>
        <p:nvPicPr>
          <p:cNvPr id="10" name="Picture 5" descr="Ustawienie ratowników po komędzie z wozu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48" y="3501008"/>
            <a:ext cx="7561263" cy="286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6562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1142</TotalTime>
  <Words>896</Words>
  <Application>Microsoft Office PowerPoint</Application>
  <PresentationFormat>Pokaz na ekranie (4:3)</PresentationFormat>
  <Paragraphs>172</Paragraphs>
  <Slides>22</Slides>
  <Notes>22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22</vt:i4>
      </vt:variant>
    </vt:vector>
  </HeadingPairs>
  <TitlesOfParts>
    <vt:vector size="34" baseType="lpstr">
      <vt:lpstr>Arial</vt:lpstr>
      <vt:lpstr>Noto Sans Symbols</vt:lpstr>
      <vt:lpstr>Wingdings 3</vt:lpstr>
      <vt:lpstr>MyriadPro-Regular</vt:lpstr>
      <vt:lpstr>Lucida Sans Unicode</vt:lpstr>
      <vt:lpstr>Times New Roman</vt:lpstr>
      <vt:lpstr>Wingdings 2</vt:lpstr>
      <vt:lpstr>Arial Black</vt:lpstr>
      <vt:lpstr>Verdana</vt:lpstr>
      <vt:lpstr>Calibri</vt:lpstr>
      <vt:lpstr>Hol</vt:lpstr>
      <vt:lpstr>1_Hol</vt:lpstr>
      <vt:lpstr>TEMAT 15  Zadania strażaków w zastępie</vt:lpstr>
      <vt:lpstr>MATERIAŁ NAUCZANIA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BIBLIOGRAFIA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23  Wypadki drogowe – statystyka i przyczyny</dc:title>
  <dc:creator>kppspgr</dc:creator>
  <cp:lastModifiedBy>Admin</cp:lastModifiedBy>
  <cp:revision>58</cp:revision>
  <dcterms:modified xsi:type="dcterms:W3CDTF">2016-11-19T12:10:35Z</dcterms:modified>
</cp:coreProperties>
</file>