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9" r:id="rId3"/>
    <p:sldId id="262" r:id="rId4"/>
    <p:sldId id="258" r:id="rId5"/>
    <p:sldId id="274" r:id="rId6"/>
    <p:sldId id="265" r:id="rId7"/>
    <p:sldId id="266" r:id="rId8"/>
    <p:sldId id="267" r:id="rId9"/>
    <p:sldId id="268" r:id="rId10"/>
    <p:sldId id="270" r:id="rId11"/>
    <p:sldId id="272" r:id="rId12"/>
    <p:sldId id="273" r:id="rId13"/>
    <p:sldId id="276" r:id="rId14"/>
    <p:sldId id="275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8" d="100"/>
          <a:sy n="98" d="100"/>
        </p:scale>
        <p:origin x="8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5CC1A-11F4-4D2F-A914-99590DCDECA1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B1B79-E488-401E-8D5C-50DBDE9C2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942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99E37-449A-491E-9D53-3410F41E6228}" type="datetime1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311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02FED-2195-4AE5-A4FF-4A1B027B7C82}" type="datetime1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814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419ED-AE6E-43EE-AEC1-D5970FA65138}" type="datetime1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095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44C9F-FEED-4077-9456-8B5DD381855F}" type="datetime1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445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9574-0B15-4C1D-8768-2E56A0235D4C}" type="datetime1">
              <a:rPr lang="en-GB" smtClean="0"/>
              <a:t>21/10/2020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6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EB423-D89A-4414-BCE6-8EF9C617A50F}" type="datetime1">
              <a:rPr lang="en-GB" smtClean="0"/>
              <a:t>21/10/2020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201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1F682-D0C9-4DEA-8BE7-EB8D03991DF0}" type="datetime1">
              <a:rPr lang="en-GB" smtClean="0"/>
              <a:t>21/10/2020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730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B0D3-C1B1-4597-A908-5122150A78B8}" type="datetime1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478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40CD-AA74-4CC2-A39C-8157C1C7270A}" type="datetime1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78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A4BA-BF6E-4DC6-BD86-31D57E5760C9}" type="datetime1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667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5F62E-C249-453C-9467-1BDC99F49D4B}" type="datetime1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753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AB251-CA77-44D6-AD18-30D3EA0E10FD}" type="datetime1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A04A7-55C4-42A7-8DDC-28C9304CD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966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10" Type="http://schemas.openxmlformats.org/officeDocument/2006/relationships/image" Target="../media/image2.png"/><Relationship Id="rId4" Type="http://schemas.openxmlformats.org/officeDocument/2006/relationships/image" Target="../media/image9.emf"/><Relationship Id="rId9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2722DB-E1EE-4D12-B340-62A8DBACA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560" y="1122363"/>
            <a:ext cx="8578520" cy="2387600"/>
          </a:xfrm>
        </p:spPr>
        <p:txBody>
          <a:bodyPr>
            <a:normAutofit/>
          </a:bodyPr>
          <a:lstStyle/>
          <a:p>
            <a:r>
              <a:rPr lang="pl-PL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Plan </a:t>
            </a:r>
            <a:br>
              <a:rPr lang="pl-PL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l-PL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publikacji ogłoszeń Przewodniczącego KRRiT o możliwości uzyskania koncesji cyfrowych </a:t>
            </a:r>
            <a:endParaRPr lang="en-GB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4BEAFE7-856C-403E-AC7D-DC30B120A1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  <a:p>
            <a:r>
              <a:rPr lang="pl-PL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Konferencja prasowa Przewodniczącego KRRiT</a:t>
            </a:r>
          </a:p>
          <a:p>
            <a:r>
              <a:rPr lang="pl-PL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Warszawa, 17 maja 2019 r.</a:t>
            </a:r>
            <a:endParaRPr lang="en-GB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55A58E9-45A1-4CF0-9882-073C82E1E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1</a:t>
            </a:fld>
            <a:endParaRPr lang="en-GB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820D92E-1538-417C-AE1C-DDF309132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3" y="49382"/>
            <a:ext cx="5028285" cy="107298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2696AFAD-3443-4D49-A87E-94A2B2FA7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1226" y="0"/>
            <a:ext cx="1313991" cy="103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288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76033" y="605548"/>
            <a:ext cx="7886700" cy="1016035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Zasoby częstotliwości DAB+ dla Polski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9841" y="1647738"/>
            <a:ext cx="4040188" cy="639762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Zasoby ze zmodyfikowanego  planu Genewa 2006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059730" y="1672804"/>
            <a:ext cx="3393693" cy="823912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Dodatkowe częstotliwości spoza planu GE06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467544" y="2708920"/>
            <a:ext cx="2240583" cy="2227563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Prostokąt 13"/>
          <p:cNvSpPr/>
          <p:nvPr/>
        </p:nvSpPr>
        <p:spPr>
          <a:xfrm>
            <a:off x="1504541" y="3356992"/>
            <a:ext cx="2322476" cy="2211218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Prostokąt 14"/>
          <p:cNvSpPr/>
          <p:nvPr/>
        </p:nvSpPr>
        <p:spPr>
          <a:xfrm>
            <a:off x="3091187" y="4003906"/>
            <a:ext cx="2261263" cy="2212376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dirty="0"/>
          </a:p>
        </p:txBody>
      </p:sp>
      <p:grpSp>
        <p:nvGrpSpPr>
          <p:cNvPr id="16" name="Grupa 15"/>
          <p:cNvGrpSpPr/>
          <p:nvPr/>
        </p:nvGrpSpPr>
        <p:grpSpPr>
          <a:xfrm>
            <a:off x="452978" y="4474036"/>
            <a:ext cx="971396" cy="462447"/>
            <a:chOff x="700883" y="643096"/>
            <a:chExt cx="971396" cy="462447"/>
          </a:xfrm>
        </p:grpSpPr>
        <p:sp>
          <p:nvSpPr>
            <p:cNvPr id="17" name="Prostokąt 16"/>
            <p:cNvSpPr/>
            <p:nvPr/>
          </p:nvSpPr>
          <p:spPr>
            <a:xfrm flipH="1">
              <a:off x="700883" y="643096"/>
              <a:ext cx="971396" cy="462447"/>
            </a:xfrm>
            <a:prstGeom prst="rect">
              <a:avLst/>
            </a:prstGeom>
            <a:solidFill>
              <a:srgbClr val="BECC25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rostokąt 17"/>
            <p:cNvSpPr/>
            <p:nvPr/>
          </p:nvSpPr>
          <p:spPr>
            <a:xfrm>
              <a:off x="700883" y="833339"/>
              <a:ext cx="878662" cy="2527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500" kern="1200" dirty="0"/>
                <a:t>MU</a:t>
              </a:r>
              <a:r>
                <a:rPr lang="pl-PL" sz="1500" i="1" kern="1200" dirty="0"/>
                <a:t>X</a:t>
              </a:r>
              <a:r>
                <a:rPr lang="pl-PL" sz="1500" kern="1200" dirty="0"/>
                <a:t>R1</a:t>
              </a:r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1331640" y="4936483"/>
            <a:ext cx="1144296" cy="631727"/>
            <a:chOff x="3639040" y="451885"/>
            <a:chExt cx="1144296" cy="631727"/>
          </a:xfrm>
        </p:grpSpPr>
        <p:sp>
          <p:nvSpPr>
            <p:cNvPr id="20" name="Prostokąt 19"/>
            <p:cNvSpPr/>
            <p:nvPr/>
          </p:nvSpPr>
          <p:spPr>
            <a:xfrm flipH="1">
              <a:off x="3811941" y="621165"/>
              <a:ext cx="971395" cy="462447"/>
            </a:xfrm>
            <a:prstGeom prst="rect">
              <a:avLst/>
            </a:prstGeom>
            <a:solidFill>
              <a:srgbClr val="1B3C8F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Prostokąt 20"/>
            <p:cNvSpPr/>
            <p:nvPr/>
          </p:nvSpPr>
          <p:spPr>
            <a:xfrm>
              <a:off x="3639040" y="451885"/>
              <a:ext cx="1027702" cy="6317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500" kern="1200" dirty="0"/>
                <a:t>MUXR2</a:t>
              </a:r>
            </a:p>
          </p:txBody>
        </p:sp>
      </p:grpSp>
      <p:grpSp>
        <p:nvGrpSpPr>
          <p:cNvPr id="25" name="Grupa 24"/>
          <p:cNvGrpSpPr/>
          <p:nvPr/>
        </p:nvGrpSpPr>
        <p:grpSpPr>
          <a:xfrm>
            <a:off x="3091187" y="5570864"/>
            <a:ext cx="815997" cy="698960"/>
            <a:chOff x="6146446" y="157593"/>
            <a:chExt cx="815997" cy="698960"/>
          </a:xfrm>
        </p:grpSpPr>
        <p:sp>
          <p:nvSpPr>
            <p:cNvPr id="26" name="Prostokąt 25"/>
            <p:cNvSpPr/>
            <p:nvPr/>
          </p:nvSpPr>
          <p:spPr>
            <a:xfrm>
              <a:off x="6146446" y="157593"/>
              <a:ext cx="815997" cy="698960"/>
            </a:xfrm>
            <a:prstGeom prst="rect">
              <a:avLst/>
            </a:prstGeom>
            <a:solidFill>
              <a:srgbClr val="6986C3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Prostokąt 26"/>
            <p:cNvSpPr/>
            <p:nvPr/>
          </p:nvSpPr>
          <p:spPr>
            <a:xfrm>
              <a:off x="6146446" y="157593"/>
              <a:ext cx="815997" cy="6989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400" kern="1200" dirty="0"/>
                <a:t>MUXR3 Polskie Radio</a:t>
              </a:r>
            </a:p>
          </p:txBody>
        </p:sp>
      </p:grp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2</a:t>
            </a:fld>
            <a:endParaRPr lang="pl-PL"/>
          </a:p>
        </p:txBody>
      </p:sp>
      <p:pic>
        <p:nvPicPr>
          <p:cNvPr id="1027" name="Obraz 1" descr="image001">
            <a:extLst>
              <a:ext uri="{FF2B5EF4-FFF2-40B4-BE49-F238E27FC236}">
                <a16:creationId xmlns:a16="http://schemas.microsoft.com/office/drawing/2014/main" id="{7EDF2A54-A435-47C4-B523-E1F2C0DD2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888" y="2604914"/>
            <a:ext cx="2963296" cy="296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upa 21">
            <a:extLst>
              <a:ext uri="{FF2B5EF4-FFF2-40B4-BE49-F238E27FC236}">
                <a16:creationId xmlns:a16="http://schemas.microsoft.com/office/drawing/2014/main" id="{DA219E8D-2A6D-4875-B6BA-147BD3B2BF32}"/>
              </a:ext>
            </a:extLst>
          </p:cNvPr>
          <p:cNvGrpSpPr/>
          <p:nvPr/>
        </p:nvGrpSpPr>
        <p:grpSpPr>
          <a:xfrm>
            <a:off x="7633094" y="756558"/>
            <a:ext cx="1640658" cy="355459"/>
            <a:chOff x="2196290" y="3719072"/>
            <a:chExt cx="4643948" cy="1032936"/>
          </a:xfrm>
        </p:grpSpPr>
        <p:sp>
          <p:nvSpPr>
            <p:cNvPr id="24" name="Symbol zastępczy tekstu 2">
              <a:extLst>
                <a:ext uri="{FF2B5EF4-FFF2-40B4-BE49-F238E27FC236}">
                  <a16:creationId xmlns:a16="http://schemas.microsoft.com/office/drawing/2014/main" id="{C35E8558-B8D2-441A-97E3-E16D10966938}"/>
                </a:ext>
              </a:extLst>
            </p:cNvPr>
            <p:cNvSpPr txBox="1">
              <a:spLocks/>
            </p:cNvSpPr>
            <p:nvPr/>
          </p:nvSpPr>
          <p:spPr>
            <a:xfrm>
              <a:off x="2196290" y="4063384"/>
              <a:ext cx="4643948" cy="68862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47500" lnSpcReduction="20000"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dirty="0">
                <a:latin typeface="Comfortaa" panose="020F0803070200060003" pitchFamily="34" charset="0"/>
              </a:endParaRPr>
            </a:p>
          </p:txBody>
        </p:sp>
        <p:sp>
          <p:nvSpPr>
            <p:cNvPr id="28" name="Symbol zastępczy tekstu 2">
              <a:extLst>
                <a:ext uri="{FF2B5EF4-FFF2-40B4-BE49-F238E27FC236}">
                  <a16:creationId xmlns:a16="http://schemas.microsoft.com/office/drawing/2014/main" id="{CA499FD2-E90C-444C-A018-E0A0136DBF15}"/>
                </a:ext>
              </a:extLst>
            </p:cNvPr>
            <p:cNvSpPr txBox="1">
              <a:spLocks/>
            </p:cNvSpPr>
            <p:nvPr/>
          </p:nvSpPr>
          <p:spPr>
            <a:xfrm>
              <a:off x="2958231" y="3719072"/>
              <a:ext cx="3367474" cy="68862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pl-PL" dirty="0">
                <a:solidFill>
                  <a:srgbClr val="3FCED5"/>
                </a:solidFill>
                <a:latin typeface="Comfortaa" panose="020F0803070200060003" pitchFamily="34" charset="0"/>
              </a:endParaRPr>
            </a:p>
          </p:txBody>
        </p:sp>
      </p:grpSp>
      <p:pic>
        <p:nvPicPr>
          <p:cNvPr id="29" name="Obraz 28">
            <a:extLst>
              <a:ext uri="{FF2B5EF4-FFF2-40B4-BE49-F238E27FC236}">
                <a16:creationId xmlns:a16="http://schemas.microsoft.com/office/drawing/2014/main" id="{31D8FB71-9860-4D3F-9AC6-66CC833403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13" y="49382"/>
            <a:ext cx="3054557" cy="651809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C37A05E5-5B54-4433-AA0C-289B2222FC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5524" y="0"/>
            <a:ext cx="1189693" cy="93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88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340049-BCD4-4C65-A50C-42743B898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03" y="50006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Zasoby częstotliwości dla nadawców lokalnych</a:t>
            </a:r>
            <a:endParaRPr lang="en-GB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4F854F6-3811-4BC0-B299-97818004AE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0202" y="1764579"/>
            <a:ext cx="3913041" cy="4351338"/>
          </a:xfrm>
        </p:spPr>
        <p:txBody>
          <a:bodyPr>
            <a:normAutofit/>
          </a:bodyPr>
          <a:lstStyle/>
          <a:p>
            <a:r>
              <a:rPr lang="pl-PL" sz="2000" b="1" dirty="0"/>
              <a:t>Zasoby z Planu </a:t>
            </a:r>
            <a:r>
              <a:rPr lang="pl-PL" sz="2000" b="1" dirty="0" err="1"/>
              <a:t>Zagospoda-rowania</a:t>
            </a:r>
            <a:r>
              <a:rPr lang="pl-PL" sz="2000" b="1" dirty="0"/>
              <a:t> Częstotliwości – Zarządzenie nr 1 Prezesa UKE z dnia 14 stycznia 2019</a:t>
            </a:r>
          </a:p>
          <a:p>
            <a:r>
              <a:rPr lang="pl-PL" sz="2000" b="1" dirty="0"/>
              <a:t>Wszystkie ogłoszenia publikowane będą w formule na rozszerzenie i na udzielenie koncesji</a:t>
            </a:r>
          </a:p>
          <a:p>
            <a:r>
              <a:rPr lang="pl-PL" sz="2000" b="1" dirty="0">
                <a:solidFill>
                  <a:srgbClr val="FF0000"/>
                </a:solidFill>
              </a:rPr>
              <a:t>Przedstawione na kolejnych slajdach listy lokalizacji w poszczególnych turach ogłoszeń (poza I turą) mogą być modyfikowane, w zależności od zainteresowania nadawców.   </a:t>
            </a:r>
            <a:endParaRPr lang="en-GB" sz="2000" b="1" dirty="0">
              <a:solidFill>
                <a:srgbClr val="FF0000"/>
              </a:solidFill>
            </a:endParaRPr>
          </a:p>
        </p:txBody>
      </p:sp>
      <p:pic>
        <p:nvPicPr>
          <p:cNvPr id="5" name="Obraz 1" descr="image001">
            <a:extLst>
              <a:ext uri="{FF2B5EF4-FFF2-40B4-BE49-F238E27FC236}">
                <a16:creationId xmlns:a16="http://schemas.microsoft.com/office/drawing/2014/main" id="{C73995BA-3A87-4B0A-8143-E308EFA7F96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56" y="1788668"/>
            <a:ext cx="3886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79B651FC-CAC7-4F41-AEC2-36AA42B9A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3" y="49382"/>
            <a:ext cx="3054557" cy="651809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B4E7C113-75FD-4D85-B40F-E1C3F149863C}"/>
              </a:ext>
            </a:extLst>
          </p:cNvPr>
          <p:cNvSpPr/>
          <p:nvPr/>
        </p:nvSpPr>
        <p:spPr>
          <a:xfrm>
            <a:off x="864066" y="5032376"/>
            <a:ext cx="1149292" cy="479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ymbol zastępczy tekstu 3">
            <a:extLst>
              <a:ext uri="{FF2B5EF4-FFF2-40B4-BE49-F238E27FC236}">
                <a16:creationId xmlns:a16="http://schemas.microsoft.com/office/drawing/2014/main" id="{B56F5BE8-420B-426D-BC57-4A71BD4763AC}"/>
              </a:ext>
            </a:extLst>
          </p:cNvPr>
          <p:cNvSpPr txBox="1">
            <a:spLocks/>
          </p:cNvSpPr>
          <p:nvPr/>
        </p:nvSpPr>
        <p:spPr>
          <a:xfrm>
            <a:off x="790871" y="5177188"/>
            <a:ext cx="3405264" cy="1180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b="1" dirty="0"/>
              <a:t>DAB lok</a:t>
            </a:r>
          </a:p>
          <a:p>
            <a:r>
              <a:rPr lang="pl-PL" sz="2000" dirty="0"/>
              <a:t>       </a:t>
            </a:r>
            <a:r>
              <a:rPr lang="pl-PL" sz="2000" b="1" dirty="0"/>
              <a:t>w trakcie koordynacji</a:t>
            </a:r>
          </a:p>
          <a:p>
            <a:r>
              <a:rPr lang="pl-PL" sz="2000" dirty="0"/>
              <a:t>       </a:t>
            </a:r>
            <a:r>
              <a:rPr lang="pl-PL" sz="2000" b="1" dirty="0"/>
              <a:t>koordynacja zakończona</a:t>
            </a:r>
          </a:p>
          <a:p>
            <a:endParaRPr lang="en-GB" dirty="0"/>
          </a:p>
        </p:txBody>
      </p:sp>
      <p:sp>
        <p:nvSpPr>
          <p:cNvPr id="12" name="Owal 11">
            <a:extLst>
              <a:ext uri="{FF2B5EF4-FFF2-40B4-BE49-F238E27FC236}">
                <a16:creationId xmlns:a16="http://schemas.microsoft.com/office/drawing/2014/main" id="{C8557890-2241-49FD-9D2D-9C3D08C6B66A}"/>
              </a:ext>
            </a:extLst>
          </p:cNvPr>
          <p:cNvSpPr/>
          <p:nvPr/>
        </p:nvSpPr>
        <p:spPr>
          <a:xfrm>
            <a:off x="1136261" y="5674868"/>
            <a:ext cx="218114" cy="21811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E91B23A3-3EE6-404C-A923-33876BA1674F}"/>
              </a:ext>
            </a:extLst>
          </p:cNvPr>
          <p:cNvSpPr/>
          <p:nvPr/>
        </p:nvSpPr>
        <p:spPr>
          <a:xfrm>
            <a:off x="1136261" y="6056283"/>
            <a:ext cx="218114" cy="2181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ymbol zastępczy numeru slajdu 14">
            <a:extLst>
              <a:ext uri="{FF2B5EF4-FFF2-40B4-BE49-F238E27FC236}">
                <a16:creationId xmlns:a16="http://schemas.microsoft.com/office/drawing/2014/main" id="{F16137CB-5FB2-4E16-AC4C-1BC813223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3</a:t>
            </a:fld>
            <a:endParaRPr lang="en-GB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81DC2425-D1AF-47D3-925B-F56909652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5524" y="0"/>
            <a:ext cx="1189693" cy="93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3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09A9DC-55A5-4011-8335-EAA3729A5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1184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Multipleksy lokalne </a:t>
            </a:r>
            <a:b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Przedmioty ogłoszenia w I turze – maj 2019</a:t>
            </a:r>
            <a:endParaRPr lang="en-GB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14" name="Symbol zastępczy zawartości 6">
            <a:extLst>
              <a:ext uri="{FF2B5EF4-FFF2-40B4-BE49-F238E27FC236}">
                <a16:creationId xmlns:a16="http://schemas.microsoft.com/office/drawing/2014/main" id="{F64060B0-644E-4408-8ED3-BD6A1110AC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8001566"/>
              </p:ext>
            </p:extLst>
          </p:nvPr>
        </p:nvGraphicFramePr>
        <p:xfrm>
          <a:off x="4823869" y="2414659"/>
          <a:ext cx="3465098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282">
                  <a:extLst>
                    <a:ext uri="{9D8B030D-6E8A-4147-A177-3AD203B41FA5}">
                      <a16:colId xmlns:a16="http://schemas.microsoft.com/office/drawing/2014/main" val="2493781153"/>
                    </a:ext>
                  </a:extLst>
                </a:gridCol>
                <a:gridCol w="1864739">
                  <a:extLst>
                    <a:ext uri="{9D8B030D-6E8A-4147-A177-3AD203B41FA5}">
                      <a16:colId xmlns:a16="http://schemas.microsoft.com/office/drawing/2014/main" val="1119379508"/>
                    </a:ext>
                  </a:extLst>
                </a:gridCol>
                <a:gridCol w="1068077">
                  <a:extLst>
                    <a:ext uri="{9D8B030D-6E8A-4147-A177-3AD203B41FA5}">
                      <a16:colId xmlns:a16="http://schemas.microsoft.com/office/drawing/2014/main" val="985617629"/>
                    </a:ext>
                  </a:extLst>
                </a:gridCol>
              </a:tblGrid>
              <a:tr h="340327">
                <a:tc>
                  <a:txBody>
                    <a:bodyPr/>
                    <a:lstStyle/>
                    <a:p>
                      <a:r>
                        <a:rPr lang="pl-PL" sz="1800" dirty="0"/>
                        <a:t>LP.</a:t>
                      </a:r>
                      <a:endParaRPr lang="en-GB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Lokalizacja</a:t>
                      </a:r>
                      <a:endParaRPr lang="en-GB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Nr bloku</a:t>
                      </a:r>
                      <a:endParaRPr lang="en-GB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85409191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1.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Częstochowa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12D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25672913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2.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Katowice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12C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19115807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3.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Poznań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5C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4263281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4.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Rzeszów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9B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7952559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5.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Tarnów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9C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97344998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6.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Toruń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6C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2780000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7.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Warszawa 1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10B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69901133"/>
                  </a:ext>
                </a:extLst>
              </a:tr>
            </a:tbl>
          </a:graphicData>
        </a:graphic>
      </p:graphicFrame>
      <p:pic>
        <p:nvPicPr>
          <p:cNvPr id="16" name="Obraz 15">
            <a:extLst>
              <a:ext uri="{FF2B5EF4-FFF2-40B4-BE49-F238E27FC236}">
                <a16:creationId xmlns:a16="http://schemas.microsoft.com/office/drawing/2014/main" id="{79E4ED31-F98D-4A68-9C11-993B3905B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0" y="67986"/>
            <a:ext cx="3054557" cy="651809"/>
          </a:xfrm>
          <a:prstGeom prst="rect">
            <a:avLst/>
          </a:prstGeom>
        </p:spPr>
      </p:pic>
      <p:pic>
        <p:nvPicPr>
          <p:cNvPr id="32" name="Obraz 1" descr="image001">
            <a:extLst>
              <a:ext uri="{FF2B5EF4-FFF2-40B4-BE49-F238E27FC236}">
                <a16:creationId xmlns:a16="http://schemas.microsoft.com/office/drawing/2014/main" id="{86D62198-D373-4ED7-A499-BF6FB3085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921751"/>
            <a:ext cx="4041775" cy="40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Owal 32">
            <a:extLst>
              <a:ext uri="{FF2B5EF4-FFF2-40B4-BE49-F238E27FC236}">
                <a16:creationId xmlns:a16="http://schemas.microsoft.com/office/drawing/2014/main" id="{654D5CE1-37DE-4B51-A44E-855E6769E2F2}"/>
              </a:ext>
            </a:extLst>
          </p:cNvPr>
          <p:cNvSpPr/>
          <p:nvPr/>
        </p:nvSpPr>
        <p:spPr>
          <a:xfrm>
            <a:off x="2568429" y="4446166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wal 33">
            <a:extLst>
              <a:ext uri="{FF2B5EF4-FFF2-40B4-BE49-F238E27FC236}">
                <a16:creationId xmlns:a16="http://schemas.microsoft.com/office/drawing/2014/main" id="{3F1292D0-BEDD-4CE5-8FF0-C5ED13E36500}"/>
              </a:ext>
            </a:extLst>
          </p:cNvPr>
          <p:cNvSpPr/>
          <p:nvPr/>
        </p:nvSpPr>
        <p:spPr>
          <a:xfrm>
            <a:off x="2490146" y="4824119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wal 34">
            <a:extLst>
              <a:ext uri="{FF2B5EF4-FFF2-40B4-BE49-F238E27FC236}">
                <a16:creationId xmlns:a16="http://schemas.microsoft.com/office/drawing/2014/main" id="{DB06A3BD-1F43-488A-84FB-FD4D171ED766}"/>
              </a:ext>
            </a:extLst>
          </p:cNvPr>
          <p:cNvSpPr/>
          <p:nvPr/>
        </p:nvSpPr>
        <p:spPr>
          <a:xfrm>
            <a:off x="1632321" y="3405931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wal 35">
            <a:extLst>
              <a:ext uri="{FF2B5EF4-FFF2-40B4-BE49-F238E27FC236}">
                <a16:creationId xmlns:a16="http://schemas.microsoft.com/office/drawing/2014/main" id="{810BBA57-F2D3-4FF6-BAE3-715D7DE14C0A}"/>
              </a:ext>
            </a:extLst>
          </p:cNvPr>
          <p:cNvSpPr/>
          <p:nvPr/>
        </p:nvSpPr>
        <p:spPr>
          <a:xfrm>
            <a:off x="3259123" y="3552738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wal 36">
            <a:extLst>
              <a:ext uri="{FF2B5EF4-FFF2-40B4-BE49-F238E27FC236}">
                <a16:creationId xmlns:a16="http://schemas.microsoft.com/office/drawing/2014/main" id="{F6CCD125-AACA-4042-BBFB-6B33EBC96327}"/>
              </a:ext>
            </a:extLst>
          </p:cNvPr>
          <p:cNvSpPr/>
          <p:nvPr/>
        </p:nvSpPr>
        <p:spPr>
          <a:xfrm>
            <a:off x="2371288" y="3037152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wal 38">
            <a:extLst>
              <a:ext uri="{FF2B5EF4-FFF2-40B4-BE49-F238E27FC236}">
                <a16:creationId xmlns:a16="http://schemas.microsoft.com/office/drawing/2014/main" id="{1975F3EA-536C-4114-9BCF-766A9E98E7BE}"/>
              </a:ext>
            </a:extLst>
          </p:cNvPr>
          <p:cNvSpPr/>
          <p:nvPr/>
        </p:nvSpPr>
        <p:spPr>
          <a:xfrm>
            <a:off x="3314344" y="5008061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wal 39">
            <a:extLst>
              <a:ext uri="{FF2B5EF4-FFF2-40B4-BE49-F238E27FC236}">
                <a16:creationId xmlns:a16="http://schemas.microsoft.com/office/drawing/2014/main" id="{F61E0F6F-83D5-4990-BD8C-76B095A6C433}"/>
              </a:ext>
            </a:extLst>
          </p:cNvPr>
          <p:cNvSpPr/>
          <p:nvPr/>
        </p:nvSpPr>
        <p:spPr>
          <a:xfrm>
            <a:off x="3737283" y="4970926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466F3F8-A60E-433E-939F-70A6032A9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4</a:t>
            </a:fld>
            <a:endParaRPr lang="en-GB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3782357C-54C9-47B0-B176-278CF5D4B424}"/>
              </a:ext>
            </a:extLst>
          </p:cNvPr>
          <p:cNvSpPr/>
          <p:nvPr/>
        </p:nvSpPr>
        <p:spPr>
          <a:xfrm>
            <a:off x="889233" y="5227405"/>
            <a:ext cx="1277370" cy="611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Obraz 20">
            <a:extLst>
              <a:ext uri="{FF2B5EF4-FFF2-40B4-BE49-F238E27FC236}">
                <a16:creationId xmlns:a16="http://schemas.microsoft.com/office/drawing/2014/main" id="{C8CFE3EB-FA7B-486A-A83B-17B29977F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5524" y="0"/>
            <a:ext cx="1189693" cy="93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246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311BB8-F993-4EFA-A923-5B80325C62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376" y="1068002"/>
            <a:ext cx="8013921" cy="425667"/>
          </a:xfrm>
        </p:spPr>
        <p:txBody>
          <a:bodyPr anchor="ctr">
            <a:noAutofit/>
          </a:bodyPr>
          <a:lstStyle/>
          <a:p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Wartość maksymalnych opłat za koncesje (10 letnie) w multipleksach lokalnych DAB+, I tura</a:t>
            </a:r>
            <a:endParaRPr lang="pl-PL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090B82C-1FFA-4209-948B-A468C18DCF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932986"/>
              </p:ext>
            </p:extLst>
          </p:nvPr>
        </p:nvGraphicFramePr>
        <p:xfrm>
          <a:off x="981511" y="1754786"/>
          <a:ext cx="7043653" cy="40729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3281">
                  <a:extLst>
                    <a:ext uri="{9D8B030D-6E8A-4147-A177-3AD203B41FA5}">
                      <a16:colId xmlns:a16="http://schemas.microsoft.com/office/drawing/2014/main" val="480105941"/>
                    </a:ext>
                  </a:extLst>
                </a:gridCol>
                <a:gridCol w="1385828">
                  <a:extLst>
                    <a:ext uri="{9D8B030D-6E8A-4147-A177-3AD203B41FA5}">
                      <a16:colId xmlns:a16="http://schemas.microsoft.com/office/drawing/2014/main" val="805649895"/>
                    </a:ext>
                  </a:extLst>
                </a:gridCol>
                <a:gridCol w="403776">
                  <a:extLst>
                    <a:ext uri="{9D8B030D-6E8A-4147-A177-3AD203B41FA5}">
                      <a16:colId xmlns:a16="http://schemas.microsoft.com/office/drawing/2014/main" val="2606074527"/>
                    </a:ext>
                  </a:extLst>
                </a:gridCol>
                <a:gridCol w="3149778">
                  <a:extLst>
                    <a:ext uri="{9D8B030D-6E8A-4147-A177-3AD203B41FA5}">
                      <a16:colId xmlns:a16="http://schemas.microsoft.com/office/drawing/2014/main" val="3544974722"/>
                    </a:ext>
                  </a:extLst>
                </a:gridCol>
                <a:gridCol w="910495">
                  <a:extLst>
                    <a:ext uri="{9D8B030D-6E8A-4147-A177-3AD203B41FA5}">
                      <a16:colId xmlns:a16="http://schemas.microsoft.com/office/drawing/2014/main" val="2442118873"/>
                    </a:ext>
                  </a:extLst>
                </a:gridCol>
                <a:gridCol w="910495">
                  <a:extLst>
                    <a:ext uri="{9D8B030D-6E8A-4147-A177-3AD203B41FA5}">
                      <a16:colId xmlns:a16="http://schemas.microsoft.com/office/drawing/2014/main" val="2644936477"/>
                    </a:ext>
                  </a:extLst>
                </a:gridCol>
              </a:tblGrid>
              <a:tr h="612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 Narrow" panose="020B0606020202030204" pitchFamily="34" charset="0"/>
                        </a:rPr>
                        <a:t>Lp.</a:t>
                      </a:r>
                      <a:endParaRPr lang="pl-PL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 Narrow" panose="020B0606020202030204" pitchFamily="34" charset="0"/>
                        </a:rPr>
                        <a:t>Obszar</a:t>
                      </a:r>
                      <a:endParaRPr lang="pl-PL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  <a:latin typeface="Arial Narrow" panose="020B0606020202030204" pitchFamily="34" charset="0"/>
                        </a:rPr>
                        <a:t>Blok</a:t>
                      </a:r>
                      <a:endParaRPr lang="pl-PL" sz="1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 Narrow" panose="020B0606020202030204" pitchFamily="34" charset="0"/>
                        </a:rPr>
                        <a:t>Gminy</a:t>
                      </a:r>
                      <a:endParaRPr lang="pl-PL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Arial Narrow" panose="020B0606020202030204" pitchFamily="34" charset="0"/>
                        </a:rPr>
                        <a:t>Liczba mieszk.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Arial Narrow" panose="020B0606020202030204" pitchFamily="34" charset="0"/>
                        </a:rPr>
                        <a:t>[tys.]</a:t>
                      </a:r>
                      <a:endParaRPr lang="pl-PL" sz="12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Arial Narrow" panose="020B0606020202030204" pitchFamily="34" charset="0"/>
                        </a:rPr>
                        <a:t>Opłata* </a:t>
                      </a:r>
                      <a:br>
                        <a:rPr lang="pl-PL" sz="1400" dirty="0"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pl-PL" sz="1400" dirty="0">
                          <a:effectLst/>
                          <a:latin typeface="Arial Narrow" panose="020B0606020202030204" pitchFamily="34" charset="0"/>
                        </a:rPr>
                        <a:t>[zł]</a:t>
                      </a:r>
                      <a:endParaRPr lang="pl-PL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3310437808"/>
                  </a:ext>
                </a:extLst>
              </a:tr>
              <a:tr h="39860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l-PL" sz="15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CZĘSTOCHOWA</a:t>
                      </a:r>
                      <a:endParaRPr lang="pl-PL" sz="12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12D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Częstochowa, Poczesna, Rędziny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247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11.653</a:t>
                      </a:r>
                      <a:endParaRPr lang="pl-PL" sz="12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2394925704"/>
                  </a:ext>
                </a:extLst>
              </a:tr>
              <a:tr h="39686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l-PL" sz="15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KATOWICE</a:t>
                      </a:r>
                      <a:endParaRPr lang="pl-PL" sz="12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12C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Chorzów, Czeladź, Katowice, Siemianowice Śląskie, Świętochłowice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561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26.466</a:t>
                      </a:r>
                      <a:endParaRPr lang="pl-PL" sz="12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1917944107"/>
                  </a:ext>
                </a:extLst>
              </a:tr>
              <a:tr h="39686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l-PL" sz="15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POZNAŃ</a:t>
                      </a:r>
                      <a:endParaRPr lang="pl-PL" sz="12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5C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Czerwonak, Luboń, Murowana Goślina, Poznań, Swarzędz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665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31.372</a:t>
                      </a:r>
                      <a:endParaRPr lang="pl-PL" sz="12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1335851382"/>
                  </a:ext>
                </a:extLst>
              </a:tr>
              <a:tr h="39686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l-PL" sz="15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RZESZÓW</a:t>
                      </a:r>
                      <a:endParaRPr lang="pl-PL" sz="12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9B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Chmielnik, Krasne, Łańcut, Rzeszów, Tyczyn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259</a:t>
                      </a:r>
                      <a:endParaRPr lang="pl-PL" sz="1200" b="1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12.219</a:t>
                      </a:r>
                      <a:endParaRPr lang="pl-PL" sz="12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2667069900"/>
                  </a:ext>
                </a:extLst>
              </a:tr>
              <a:tr h="24746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l-PL" sz="15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TARNÓW</a:t>
                      </a:r>
                      <a:endParaRPr lang="pl-PL" sz="12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9C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Skrzyszów, Tarnów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149</a:t>
                      </a:r>
                      <a:endParaRPr lang="pl-PL" sz="1200" b="1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7.029</a:t>
                      </a:r>
                      <a:endParaRPr lang="pl-PL" sz="12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2493541695"/>
                  </a:ext>
                </a:extLst>
              </a:tr>
              <a:tr h="33564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l-PL" sz="15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TORUŃ</a:t>
                      </a:r>
                      <a:endParaRPr lang="pl-PL" sz="12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6C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Lubicz, Łysomice, Toruń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232</a:t>
                      </a:r>
                      <a:endParaRPr lang="pl-PL" sz="1200" b="1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10.945</a:t>
                      </a:r>
                      <a:endParaRPr lang="pl-PL" sz="12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2134370498"/>
                  </a:ext>
                </a:extLst>
              </a:tr>
              <a:tr h="128861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pl-PL" sz="15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WARSZAWA</a:t>
                      </a:r>
                      <a:endParaRPr lang="pl-PL" sz="12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10B</a:t>
                      </a:r>
                      <a:endParaRPr lang="pl-PL" sz="1200" b="1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Józefów, Kobyłka, Konstancin-Jeziorna, Legionowo, Łomianki, Marki, Michałowice, Ożarów Mazowiecki, Piaseczno, Piastów, Pruszków, Raszyn, Stare Babice, Sulejówek, Warszawa, Wołomin, Ząbki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2.302</a:t>
                      </a:r>
                      <a:endParaRPr lang="pl-PL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108.597</a:t>
                      </a:r>
                      <a:endParaRPr lang="pl-PL" sz="12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2153242713"/>
                  </a:ext>
                </a:extLst>
              </a:tr>
            </a:tbl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B9DCF34D-EA23-44B0-9166-16D88DB48326}"/>
              </a:ext>
            </a:extLst>
          </p:cNvPr>
          <p:cNvSpPr txBox="1"/>
          <p:nvPr/>
        </p:nvSpPr>
        <p:spPr>
          <a:xfrm>
            <a:off x="981511" y="5988940"/>
            <a:ext cx="7180977" cy="671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25"/>
              </a:spcAft>
            </a:pPr>
            <a:r>
              <a:rPr lang="pl-PL" sz="1050" dirty="0">
                <a:solidFill>
                  <a:srgbClr val="002060"/>
                </a:solidFill>
              </a:rPr>
              <a:t>* </a:t>
            </a:r>
            <a:r>
              <a:rPr lang="pl-PL" sz="1200" dirty="0">
                <a:solidFill>
                  <a:srgbClr val="002060"/>
                </a:solidFill>
              </a:rPr>
              <a:t>opłata za udzielenie nowej koncesji na 10 lat, </a:t>
            </a:r>
            <a:r>
              <a:rPr lang="pl-PL" sz="1200" b="1" u="sng" dirty="0">
                <a:solidFill>
                  <a:srgbClr val="002060"/>
                </a:solidFill>
              </a:rPr>
              <a:t>bez zniżek</a:t>
            </a:r>
            <a:r>
              <a:rPr lang="pl-PL" sz="1200" dirty="0">
                <a:solidFill>
                  <a:srgbClr val="002060"/>
                </a:solidFill>
              </a:rPr>
              <a:t>, obliczona na dzień ogłoszenia, wg. wzoru: </a:t>
            </a:r>
            <a:r>
              <a:rPr lang="pl-PL" sz="1200" b="1" dirty="0">
                <a:solidFill>
                  <a:srgbClr val="002060"/>
                </a:solidFill>
              </a:rPr>
              <a:t>   (185 zł x K x 0,25) x 1,02</a:t>
            </a:r>
            <a:endParaRPr lang="pl-PL" sz="1200" dirty="0">
              <a:solidFill>
                <a:srgbClr val="002060"/>
              </a:solidFill>
            </a:endParaRPr>
          </a:p>
          <a:p>
            <a:pPr>
              <a:spcAft>
                <a:spcPts val="225"/>
              </a:spcAft>
            </a:pPr>
            <a:r>
              <a:rPr lang="pl-PL" sz="1200" dirty="0">
                <a:solidFill>
                  <a:srgbClr val="002060"/>
                </a:solidFill>
              </a:rPr>
              <a:t>   gdzie: K – oznacza liczbę mieszkańców w zasięgu programu, w pełnych tysiącach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360D313-4C43-421D-84F1-8AB8F545E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0" y="67986"/>
            <a:ext cx="3054557" cy="651809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50E77C6A-DD8E-45B3-A612-F9DA34B68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524" y="0"/>
            <a:ext cx="1189693" cy="93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80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09A9DC-55A5-4011-8335-EAA3729A5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1184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Multipleksy lokalne </a:t>
            </a:r>
            <a:b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Przedmioty ogłoszenia w II turze – 4Q 2019</a:t>
            </a:r>
            <a:endParaRPr lang="en-GB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14" name="Symbol zastępczy zawartości 6">
            <a:extLst>
              <a:ext uri="{FF2B5EF4-FFF2-40B4-BE49-F238E27FC236}">
                <a16:creationId xmlns:a16="http://schemas.microsoft.com/office/drawing/2014/main" id="{F64060B0-644E-4408-8ED3-BD6A1110AC9A}"/>
              </a:ext>
            </a:extLst>
          </p:cNvPr>
          <p:cNvGraphicFramePr>
            <a:graphicFrameLocks/>
          </p:cNvGraphicFramePr>
          <p:nvPr/>
        </p:nvGraphicFramePr>
        <p:xfrm>
          <a:off x="4823869" y="2414659"/>
          <a:ext cx="3465098" cy="3086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282">
                  <a:extLst>
                    <a:ext uri="{9D8B030D-6E8A-4147-A177-3AD203B41FA5}">
                      <a16:colId xmlns:a16="http://schemas.microsoft.com/office/drawing/2014/main" val="2493781153"/>
                    </a:ext>
                  </a:extLst>
                </a:gridCol>
                <a:gridCol w="1864739">
                  <a:extLst>
                    <a:ext uri="{9D8B030D-6E8A-4147-A177-3AD203B41FA5}">
                      <a16:colId xmlns:a16="http://schemas.microsoft.com/office/drawing/2014/main" val="1119379508"/>
                    </a:ext>
                  </a:extLst>
                </a:gridCol>
                <a:gridCol w="1068077">
                  <a:extLst>
                    <a:ext uri="{9D8B030D-6E8A-4147-A177-3AD203B41FA5}">
                      <a16:colId xmlns:a16="http://schemas.microsoft.com/office/drawing/2014/main" val="985617629"/>
                    </a:ext>
                  </a:extLst>
                </a:gridCol>
              </a:tblGrid>
              <a:tr h="340327">
                <a:tc>
                  <a:txBody>
                    <a:bodyPr/>
                    <a:lstStyle/>
                    <a:p>
                      <a:r>
                        <a:rPr lang="pl-PL" sz="1800" dirty="0"/>
                        <a:t>LP.</a:t>
                      </a:r>
                      <a:endParaRPr lang="en-GB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Lokalizacja</a:t>
                      </a:r>
                      <a:endParaRPr lang="en-GB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Nr bloku</a:t>
                      </a:r>
                      <a:endParaRPr lang="en-GB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85409191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1.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Bydgoszcz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6B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25672913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2.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Kielce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6A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19115807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3.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Kraków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10C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4263281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4.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Łowicz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11B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7952559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5.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Łódź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10A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97344998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6.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Opole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12A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14633484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7.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Radom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9A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2780000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8.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Warszawa 2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5D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69901133"/>
                  </a:ext>
                </a:extLst>
              </a:tr>
            </a:tbl>
          </a:graphicData>
        </a:graphic>
      </p:graphicFrame>
      <p:pic>
        <p:nvPicPr>
          <p:cNvPr id="16" name="Obraz 15">
            <a:extLst>
              <a:ext uri="{FF2B5EF4-FFF2-40B4-BE49-F238E27FC236}">
                <a16:creationId xmlns:a16="http://schemas.microsoft.com/office/drawing/2014/main" id="{79E4ED31-F98D-4A68-9C11-993B3905B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3" y="49382"/>
            <a:ext cx="3054557" cy="651809"/>
          </a:xfrm>
          <a:prstGeom prst="rect">
            <a:avLst/>
          </a:prstGeom>
        </p:spPr>
      </p:pic>
      <p:pic>
        <p:nvPicPr>
          <p:cNvPr id="32" name="Obraz 1" descr="image001">
            <a:extLst>
              <a:ext uri="{FF2B5EF4-FFF2-40B4-BE49-F238E27FC236}">
                <a16:creationId xmlns:a16="http://schemas.microsoft.com/office/drawing/2014/main" id="{86D62198-D373-4ED7-A499-BF6FB3085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921751"/>
            <a:ext cx="4041775" cy="40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Owal 32">
            <a:extLst>
              <a:ext uri="{FF2B5EF4-FFF2-40B4-BE49-F238E27FC236}">
                <a16:creationId xmlns:a16="http://schemas.microsoft.com/office/drawing/2014/main" id="{654D5CE1-37DE-4B51-A44E-855E6769E2F2}"/>
              </a:ext>
            </a:extLst>
          </p:cNvPr>
          <p:cNvSpPr/>
          <p:nvPr/>
        </p:nvSpPr>
        <p:spPr>
          <a:xfrm>
            <a:off x="2568429" y="4446166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wal 33">
            <a:extLst>
              <a:ext uri="{FF2B5EF4-FFF2-40B4-BE49-F238E27FC236}">
                <a16:creationId xmlns:a16="http://schemas.microsoft.com/office/drawing/2014/main" id="{3F1292D0-BEDD-4CE5-8FF0-C5ED13E36500}"/>
              </a:ext>
            </a:extLst>
          </p:cNvPr>
          <p:cNvSpPr/>
          <p:nvPr/>
        </p:nvSpPr>
        <p:spPr>
          <a:xfrm>
            <a:off x="2490146" y="4824119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wal 34">
            <a:extLst>
              <a:ext uri="{FF2B5EF4-FFF2-40B4-BE49-F238E27FC236}">
                <a16:creationId xmlns:a16="http://schemas.microsoft.com/office/drawing/2014/main" id="{DB06A3BD-1F43-488A-84FB-FD4D171ED766}"/>
              </a:ext>
            </a:extLst>
          </p:cNvPr>
          <p:cNvSpPr/>
          <p:nvPr/>
        </p:nvSpPr>
        <p:spPr>
          <a:xfrm>
            <a:off x="1632321" y="3405931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wal 35">
            <a:extLst>
              <a:ext uri="{FF2B5EF4-FFF2-40B4-BE49-F238E27FC236}">
                <a16:creationId xmlns:a16="http://schemas.microsoft.com/office/drawing/2014/main" id="{810BBA57-F2D3-4FF6-BAE3-715D7DE14C0A}"/>
              </a:ext>
            </a:extLst>
          </p:cNvPr>
          <p:cNvSpPr/>
          <p:nvPr/>
        </p:nvSpPr>
        <p:spPr>
          <a:xfrm>
            <a:off x="3259123" y="3552738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wal 36">
            <a:extLst>
              <a:ext uri="{FF2B5EF4-FFF2-40B4-BE49-F238E27FC236}">
                <a16:creationId xmlns:a16="http://schemas.microsoft.com/office/drawing/2014/main" id="{F6CCD125-AACA-4042-BBFB-6B33EBC96327}"/>
              </a:ext>
            </a:extLst>
          </p:cNvPr>
          <p:cNvSpPr/>
          <p:nvPr/>
        </p:nvSpPr>
        <p:spPr>
          <a:xfrm>
            <a:off x="2371288" y="3037152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wal 37">
            <a:extLst>
              <a:ext uri="{FF2B5EF4-FFF2-40B4-BE49-F238E27FC236}">
                <a16:creationId xmlns:a16="http://schemas.microsoft.com/office/drawing/2014/main" id="{F7711EF3-FA80-4256-8E30-C3A8FAB96B62}"/>
              </a:ext>
            </a:extLst>
          </p:cNvPr>
          <p:cNvSpPr/>
          <p:nvPr/>
        </p:nvSpPr>
        <p:spPr>
          <a:xfrm>
            <a:off x="2892580" y="3627008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wal 38">
            <a:extLst>
              <a:ext uri="{FF2B5EF4-FFF2-40B4-BE49-F238E27FC236}">
                <a16:creationId xmlns:a16="http://schemas.microsoft.com/office/drawing/2014/main" id="{1975F3EA-536C-4114-9BCF-766A9E98E7BE}"/>
              </a:ext>
            </a:extLst>
          </p:cNvPr>
          <p:cNvSpPr/>
          <p:nvPr/>
        </p:nvSpPr>
        <p:spPr>
          <a:xfrm>
            <a:off x="3314344" y="5008061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wal 39">
            <a:extLst>
              <a:ext uri="{FF2B5EF4-FFF2-40B4-BE49-F238E27FC236}">
                <a16:creationId xmlns:a16="http://schemas.microsoft.com/office/drawing/2014/main" id="{F61E0F6F-83D5-4990-BD8C-76B095A6C433}"/>
              </a:ext>
            </a:extLst>
          </p:cNvPr>
          <p:cNvSpPr/>
          <p:nvPr/>
        </p:nvSpPr>
        <p:spPr>
          <a:xfrm>
            <a:off x="3737283" y="4970926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wal 40">
            <a:extLst>
              <a:ext uri="{FF2B5EF4-FFF2-40B4-BE49-F238E27FC236}">
                <a16:creationId xmlns:a16="http://schemas.microsoft.com/office/drawing/2014/main" id="{B3471C62-5FD9-4E6A-B72F-2BEE50BFC75D}"/>
              </a:ext>
            </a:extLst>
          </p:cNvPr>
          <p:cNvSpPr/>
          <p:nvPr/>
        </p:nvSpPr>
        <p:spPr>
          <a:xfrm>
            <a:off x="2677968" y="3846352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B304C020-E8D2-468A-973E-3144E1048B81}"/>
              </a:ext>
            </a:extLst>
          </p:cNvPr>
          <p:cNvSpPr/>
          <p:nvPr/>
        </p:nvSpPr>
        <p:spPr>
          <a:xfrm>
            <a:off x="2837359" y="4942489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Owal 21">
            <a:extLst>
              <a:ext uri="{FF2B5EF4-FFF2-40B4-BE49-F238E27FC236}">
                <a16:creationId xmlns:a16="http://schemas.microsoft.com/office/drawing/2014/main" id="{69CBCFA4-A327-4611-BB7D-BC28858AA6E3}"/>
              </a:ext>
            </a:extLst>
          </p:cNvPr>
          <p:cNvSpPr/>
          <p:nvPr/>
        </p:nvSpPr>
        <p:spPr>
          <a:xfrm>
            <a:off x="2171364" y="2938785"/>
            <a:ext cx="318782" cy="29361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Owal 22">
            <a:extLst>
              <a:ext uri="{FF2B5EF4-FFF2-40B4-BE49-F238E27FC236}">
                <a16:creationId xmlns:a16="http://schemas.microsoft.com/office/drawing/2014/main" id="{C742385F-0540-4D53-A6FD-4CEFBE1A26C9}"/>
              </a:ext>
            </a:extLst>
          </p:cNvPr>
          <p:cNvSpPr/>
          <p:nvPr/>
        </p:nvSpPr>
        <p:spPr>
          <a:xfrm>
            <a:off x="3363293" y="3594908"/>
            <a:ext cx="318782" cy="29361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Owal 23">
            <a:extLst>
              <a:ext uri="{FF2B5EF4-FFF2-40B4-BE49-F238E27FC236}">
                <a16:creationId xmlns:a16="http://schemas.microsoft.com/office/drawing/2014/main" id="{CB85FB5B-0538-46A4-A458-83ADFE6D248A}"/>
              </a:ext>
            </a:extLst>
          </p:cNvPr>
          <p:cNvSpPr/>
          <p:nvPr/>
        </p:nvSpPr>
        <p:spPr>
          <a:xfrm>
            <a:off x="3369565" y="4077105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EEC22687-FC73-47FE-B0AE-659C465D16E7}"/>
              </a:ext>
            </a:extLst>
          </p:cNvPr>
          <p:cNvSpPr/>
          <p:nvPr/>
        </p:nvSpPr>
        <p:spPr>
          <a:xfrm>
            <a:off x="2100750" y="4570454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wal 25">
            <a:extLst>
              <a:ext uri="{FF2B5EF4-FFF2-40B4-BE49-F238E27FC236}">
                <a16:creationId xmlns:a16="http://schemas.microsoft.com/office/drawing/2014/main" id="{0E5DB0C7-C00B-4F49-BD35-207C7A2A95D1}"/>
              </a:ext>
            </a:extLst>
          </p:cNvPr>
          <p:cNvSpPr/>
          <p:nvPr/>
        </p:nvSpPr>
        <p:spPr>
          <a:xfrm>
            <a:off x="3106004" y="4488253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D7CA459-0B7B-46EB-8151-EF26A2135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6</a:t>
            </a:fld>
            <a:endParaRPr lang="en-GB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A4E49DC4-6911-4DD6-8026-7EE7079BB4C5}"/>
              </a:ext>
            </a:extLst>
          </p:cNvPr>
          <p:cNvSpPr/>
          <p:nvPr/>
        </p:nvSpPr>
        <p:spPr>
          <a:xfrm>
            <a:off x="830510" y="5190270"/>
            <a:ext cx="1425707" cy="69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Obraz 26">
            <a:extLst>
              <a:ext uri="{FF2B5EF4-FFF2-40B4-BE49-F238E27FC236}">
                <a16:creationId xmlns:a16="http://schemas.microsoft.com/office/drawing/2014/main" id="{DCC9CB25-206D-4F36-ADE5-E984DC893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4307" y="-38904"/>
            <a:ext cx="1189693" cy="93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21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09A9DC-55A5-4011-8335-EAA3729A5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1821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Multipleksy lokalne </a:t>
            </a:r>
            <a:b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Przedmioty ogłoszenia w III turze – 2020</a:t>
            </a:r>
            <a:endParaRPr lang="en-GB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14" name="Symbol zastępczy zawartości 6">
            <a:extLst>
              <a:ext uri="{FF2B5EF4-FFF2-40B4-BE49-F238E27FC236}">
                <a16:creationId xmlns:a16="http://schemas.microsoft.com/office/drawing/2014/main" id="{F64060B0-644E-4408-8ED3-BD6A1110AC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432816"/>
              </p:ext>
            </p:extLst>
          </p:nvPr>
        </p:nvGraphicFramePr>
        <p:xfrm>
          <a:off x="4823869" y="2414659"/>
          <a:ext cx="3465098" cy="3086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282">
                  <a:extLst>
                    <a:ext uri="{9D8B030D-6E8A-4147-A177-3AD203B41FA5}">
                      <a16:colId xmlns:a16="http://schemas.microsoft.com/office/drawing/2014/main" val="2493781153"/>
                    </a:ext>
                  </a:extLst>
                </a:gridCol>
                <a:gridCol w="1864739">
                  <a:extLst>
                    <a:ext uri="{9D8B030D-6E8A-4147-A177-3AD203B41FA5}">
                      <a16:colId xmlns:a16="http://schemas.microsoft.com/office/drawing/2014/main" val="1119379508"/>
                    </a:ext>
                  </a:extLst>
                </a:gridCol>
                <a:gridCol w="1068077">
                  <a:extLst>
                    <a:ext uri="{9D8B030D-6E8A-4147-A177-3AD203B41FA5}">
                      <a16:colId xmlns:a16="http://schemas.microsoft.com/office/drawing/2014/main" val="985617629"/>
                    </a:ext>
                  </a:extLst>
                </a:gridCol>
              </a:tblGrid>
              <a:tr h="340327">
                <a:tc>
                  <a:txBody>
                    <a:bodyPr/>
                    <a:lstStyle/>
                    <a:p>
                      <a:r>
                        <a:rPr lang="pl-PL" sz="1800" dirty="0"/>
                        <a:t>LP.</a:t>
                      </a:r>
                      <a:endParaRPr lang="en-GB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Lokalizacja</a:t>
                      </a:r>
                      <a:endParaRPr lang="en-GB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Nr bloku</a:t>
                      </a:r>
                      <a:endParaRPr lang="en-GB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85409191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1.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Gdańsk/Gdynia*/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7A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25672913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2.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Gorzów */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7C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19115807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3.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Koszalin */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11D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4263281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4.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Olsztyn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7B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7952559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5.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Słupsk */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10A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97344998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6.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Szczecin */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11C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14633484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7.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Wałbrzych */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7A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2780000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8.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Zielona Góra */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9B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69901133"/>
                  </a:ext>
                </a:extLst>
              </a:tr>
            </a:tbl>
          </a:graphicData>
        </a:graphic>
      </p:graphicFrame>
      <p:pic>
        <p:nvPicPr>
          <p:cNvPr id="16" name="Obraz 15">
            <a:extLst>
              <a:ext uri="{FF2B5EF4-FFF2-40B4-BE49-F238E27FC236}">
                <a16:creationId xmlns:a16="http://schemas.microsoft.com/office/drawing/2014/main" id="{79E4ED31-F98D-4A68-9C11-993B3905B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3" y="49382"/>
            <a:ext cx="3054557" cy="651809"/>
          </a:xfrm>
          <a:prstGeom prst="rect">
            <a:avLst/>
          </a:prstGeom>
        </p:spPr>
      </p:pic>
      <p:grpSp>
        <p:nvGrpSpPr>
          <p:cNvPr id="3" name="Grupa 2">
            <a:extLst>
              <a:ext uri="{FF2B5EF4-FFF2-40B4-BE49-F238E27FC236}">
                <a16:creationId xmlns:a16="http://schemas.microsoft.com/office/drawing/2014/main" id="{DC78F953-3259-48D9-979D-A29DFA75BE57}"/>
              </a:ext>
            </a:extLst>
          </p:cNvPr>
          <p:cNvGrpSpPr/>
          <p:nvPr/>
        </p:nvGrpSpPr>
        <p:grpSpPr>
          <a:xfrm>
            <a:off x="628650" y="1921751"/>
            <a:ext cx="4041775" cy="4041775"/>
            <a:chOff x="628650" y="1921751"/>
            <a:chExt cx="4041775" cy="4041775"/>
          </a:xfrm>
        </p:grpSpPr>
        <p:pic>
          <p:nvPicPr>
            <p:cNvPr id="32" name="Obraz 1" descr="image001">
              <a:extLst>
                <a:ext uri="{FF2B5EF4-FFF2-40B4-BE49-F238E27FC236}">
                  <a16:creationId xmlns:a16="http://schemas.microsoft.com/office/drawing/2014/main" id="{86D62198-D373-4ED7-A499-BF6FB3085A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650" y="1921751"/>
              <a:ext cx="4041775" cy="404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Owal 32">
              <a:extLst>
                <a:ext uri="{FF2B5EF4-FFF2-40B4-BE49-F238E27FC236}">
                  <a16:creationId xmlns:a16="http://schemas.microsoft.com/office/drawing/2014/main" id="{654D5CE1-37DE-4B51-A44E-855E6769E2F2}"/>
                </a:ext>
              </a:extLst>
            </p:cNvPr>
            <p:cNvSpPr/>
            <p:nvPr/>
          </p:nvSpPr>
          <p:spPr>
            <a:xfrm>
              <a:off x="2568429" y="4446166"/>
              <a:ext cx="318782" cy="29361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wal 33">
              <a:extLst>
                <a:ext uri="{FF2B5EF4-FFF2-40B4-BE49-F238E27FC236}">
                  <a16:creationId xmlns:a16="http://schemas.microsoft.com/office/drawing/2014/main" id="{3F1292D0-BEDD-4CE5-8FF0-C5ED13E36500}"/>
                </a:ext>
              </a:extLst>
            </p:cNvPr>
            <p:cNvSpPr/>
            <p:nvPr/>
          </p:nvSpPr>
          <p:spPr>
            <a:xfrm>
              <a:off x="2490146" y="4824119"/>
              <a:ext cx="318782" cy="29361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wal 34">
              <a:extLst>
                <a:ext uri="{FF2B5EF4-FFF2-40B4-BE49-F238E27FC236}">
                  <a16:creationId xmlns:a16="http://schemas.microsoft.com/office/drawing/2014/main" id="{DB06A3BD-1F43-488A-84FB-FD4D171ED766}"/>
                </a:ext>
              </a:extLst>
            </p:cNvPr>
            <p:cNvSpPr/>
            <p:nvPr/>
          </p:nvSpPr>
          <p:spPr>
            <a:xfrm>
              <a:off x="1632321" y="3405931"/>
              <a:ext cx="318782" cy="29361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wal 35">
              <a:extLst>
                <a:ext uri="{FF2B5EF4-FFF2-40B4-BE49-F238E27FC236}">
                  <a16:creationId xmlns:a16="http://schemas.microsoft.com/office/drawing/2014/main" id="{810BBA57-F2D3-4FF6-BAE3-715D7DE14C0A}"/>
                </a:ext>
              </a:extLst>
            </p:cNvPr>
            <p:cNvSpPr/>
            <p:nvPr/>
          </p:nvSpPr>
          <p:spPr>
            <a:xfrm>
              <a:off x="3259123" y="3552738"/>
              <a:ext cx="318782" cy="29361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Owal 37">
              <a:extLst>
                <a:ext uri="{FF2B5EF4-FFF2-40B4-BE49-F238E27FC236}">
                  <a16:creationId xmlns:a16="http://schemas.microsoft.com/office/drawing/2014/main" id="{F7711EF3-FA80-4256-8E30-C3A8FAB96B62}"/>
                </a:ext>
              </a:extLst>
            </p:cNvPr>
            <p:cNvSpPr/>
            <p:nvPr/>
          </p:nvSpPr>
          <p:spPr>
            <a:xfrm>
              <a:off x="2892580" y="3627008"/>
              <a:ext cx="208340" cy="2193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Owal 38">
              <a:extLst>
                <a:ext uri="{FF2B5EF4-FFF2-40B4-BE49-F238E27FC236}">
                  <a16:creationId xmlns:a16="http://schemas.microsoft.com/office/drawing/2014/main" id="{1975F3EA-536C-4114-9BCF-766A9E98E7BE}"/>
                </a:ext>
              </a:extLst>
            </p:cNvPr>
            <p:cNvSpPr/>
            <p:nvPr/>
          </p:nvSpPr>
          <p:spPr>
            <a:xfrm>
              <a:off x="3314344" y="5008061"/>
              <a:ext cx="208340" cy="2193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Owal 39">
              <a:extLst>
                <a:ext uri="{FF2B5EF4-FFF2-40B4-BE49-F238E27FC236}">
                  <a16:creationId xmlns:a16="http://schemas.microsoft.com/office/drawing/2014/main" id="{F61E0F6F-83D5-4990-BD8C-76B095A6C433}"/>
                </a:ext>
              </a:extLst>
            </p:cNvPr>
            <p:cNvSpPr/>
            <p:nvPr/>
          </p:nvSpPr>
          <p:spPr>
            <a:xfrm>
              <a:off x="3737283" y="4970926"/>
              <a:ext cx="208340" cy="2193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Owal 40">
              <a:extLst>
                <a:ext uri="{FF2B5EF4-FFF2-40B4-BE49-F238E27FC236}">
                  <a16:creationId xmlns:a16="http://schemas.microsoft.com/office/drawing/2014/main" id="{B3471C62-5FD9-4E6A-B72F-2BEE50BFC75D}"/>
                </a:ext>
              </a:extLst>
            </p:cNvPr>
            <p:cNvSpPr/>
            <p:nvPr/>
          </p:nvSpPr>
          <p:spPr>
            <a:xfrm>
              <a:off x="2677968" y="3846352"/>
              <a:ext cx="318782" cy="29361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1" name="Owal 20">
              <a:extLst>
                <a:ext uri="{FF2B5EF4-FFF2-40B4-BE49-F238E27FC236}">
                  <a16:creationId xmlns:a16="http://schemas.microsoft.com/office/drawing/2014/main" id="{B304C020-E8D2-468A-973E-3144E1048B81}"/>
                </a:ext>
              </a:extLst>
            </p:cNvPr>
            <p:cNvSpPr/>
            <p:nvPr/>
          </p:nvSpPr>
          <p:spPr>
            <a:xfrm>
              <a:off x="2837359" y="4942489"/>
              <a:ext cx="318782" cy="29361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Owal 21">
              <a:extLst>
                <a:ext uri="{FF2B5EF4-FFF2-40B4-BE49-F238E27FC236}">
                  <a16:creationId xmlns:a16="http://schemas.microsoft.com/office/drawing/2014/main" id="{69CBCFA4-A327-4611-BB7D-BC28858AA6E3}"/>
                </a:ext>
              </a:extLst>
            </p:cNvPr>
            <p:cNvSpPr/>
            <p:nvPr/>
          </p:nvSpPr>
          <p:spPr>
            <a:xfrm>
              <a:off x="2058453" y="2883398"/>
              <a:ext cx="318782" cy="29361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Owal 22">
              <a:extLst>
                <a:ext uri="{FF2B5EF4-FFF2-40B4-BE49-F238E27FC236}">
                  <a16:creationId xmlns:a16="http://schemas.microsoft.com/office/drawing/2014/main" id="{C742385F-0540-4D53-A6FD-4CEFBE1A26C9}"/>
                </a:ext>
              </a:extLst>
            </p:cNvPr>
            <p:cNvSpPr/>
            <p:nvPr/>
          </p:nvSpPr>
          <p:spPr>
            <a:xfrm>
              <a:off x="3363293" y="3594908"/>
              <a:ext cx="318782" cy="29361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4" name="Owal 23">
              <a:extLst>
                <a:ext uri="{FF2B5EF4-FFF2-40B4-BE49-F238E27FC236}">
                  <a16:creationId xmlns:a16="http://schemas.microsoft.com/office/drawing/2014/main" id="{CB85FB5B-0538-46A4-A458-83ADFE6D248A}"/>
                </a:ext>
              </a:extLst>
            </p:cNvPr>
            <p:cNvSpPr/>
            <p:nvPr/>
          </p:nvSpPr>
          <p:spPr>
            <a:xfrm>
              <a:off x="3369565" y="4077105"/>
              <a:ext cx="208340" cy="2193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wal 24">
              <a:extLst>
                <a:ext uri="{FF2B5EF4-FFF2-40B4-BE49-F238E27FC236}">
                  <a16:creationId xmlns:a16="http://schemas.microsoft.com/office/drawing/2014/main" id="{EEC22687-FC73-47FE-B0AE-659C465D16E7}"/>
                </a:ext>
              </a:extLst>
            </p:cNvPr>
            <p:cNvSpPr/>
            <p:nvPr/>
          </p:nvSpPr>
          <p:spPr>
            <a:xfrm>
              <a:off x="2100750" y="4570454"/>
              <a:ext cx="208340" cy="2193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wal 25">
              <a:extLst>
                <a:ext uri="{FF2B5EF4-FFF2-40B4-BE49-F238E27FC236}">
                  <a16:creationId xmlns:a16="http://schemas.microsoft.com/office/drawing/2014/main" id="{0E5DB0C7-C00B-4F49-BD35-207C7A2A95D1}"/>
                </a:ext>
              </a:extLst>
            </p:cNvPr>
            <p:cNvSpPr/>
            <p:nvPr/>
          </p:nvSpPr>
          <p:spPr>
            <a:xfrm>
              <a:off x="3106004" y="4488253"/>
              <a:ext cx="208340" cy="2193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wal 29">
              <a:extLst>
                <a:ext uri="{FF2B5EF4-FFF2-40B4-BE49-F238E27FC236}">
                  <a16:creationId xmlns:a16="http://schemas.microsoft.com/office/drawing/2014/main" id="{C8C1A5CA-94B6-48BE-B572-9B34D65C2412}"/>
                </a:ext>
              </a:extLst>
            </p:cNvPr>
            <p:cNvSpPr/>
            <p:nvPr/>
          </p:nvSpPr>
          <p:spPr>
            <a:xfrm>
              <a:off x="2371288" y="2203855"/>
              <a:ext cx="208340" cy="2193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wal 28">
              <a:extLst>
                <a:ext uri="{FF2B5EF4-FFF2-40B4-BE49-F238E27FC236}">
                  <a16:creationId xmlns:a16="http://schemas.microsoft.com/office/drawing/2014/main" id="{607E8A38-8317-4F85-8EFE-8B73AB10C889}"/>
                </a:ext>
              </a:extLst>
            </p:cNvPr>
            <p:cNvSpPr/>
            <p:nvPr/>
          </p:nvSpPr>
          <p:spPr>
            <a:xfrm>
              <a:off x="2281806" y="2092992"/>
              <a:ext cx="208340" cy="219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wal 30">
              <a:extLst>
                <a:ext uri="{FF2B5EF4-FFF2-40B4-BE49-F238E27FC236}">
                  <a16:creationId xmlns:a16="http://schemas.microsoft.com/office/drawing/2014/main" id="{49E4C54D-67B5-4ECC-B9DA-3638176B094F}"/>
                </a:ext>
              </a:extLst>
            </p:cNvPr>
            <p:cNvSpPr/>
            <p:nvPr/>
          </p:nvSpPr>
          <p:spPr>
            <a:xfrm>
              <a:off x="1742763" y="2181359"/>
              <a:ext cx="208340" cy="2193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2" name="Owal 41">
              <a:extLst>
                <a:ext uri="{FF2B5EF4-FFF2-40B4-BE49-F238E27FC236}">
                  <a16:creationId xmlns:a16="http://schemas.microsoft.com/office/drawing/2014/main" id="{6F74D724-34A7-410F-9550-28DBEC0A854A}"/>
                </a:ext>
              </a:extLst>
            </p:cNvPr>
            <p:cNvSpPr/>
            <p:nvPr/>
          </p:nvSpPr>
          <p:spPr>
            <a:xfrm>
              <a:off x="1423981" y="2311416"/>
              <a:ext cx="208340" cy="2193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3" name="Owal 42">
              <a:extLst>
                <a:ext uri="{FF2B5EF4-FFF2-40B4-BE49-F238E27FC236}">
                  <a16:creationId xmlns:a16="http://schemas.microsoft.com/office/drawing/2014/main" id="{72EE97C3-A954-42E3-9AF3-89513F30CB0D}"/>
                </a:ext>
              </a:extLst>
            </p:cNvPr>
            <p:cNvSpPr/>
            <p:nvPr/>
          </p:nvSpPr>
          <p:spPr>
            <a:xfrm>
              <a:off x="695642" y="2743538"/>
              <a:ext cx="318782" cy="29361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Owal 43">
              <a:extLst>
                <a:ext uri="{FF2B5EF4-FFF2-40B4-BE49-F238E27FC236}">
                  <a16:creationId xmlns:a16="http://schemas.microsoft.com/office/drawing/2014/main" id="{93EAA4E7-1980-4CEA-819D-E68AC41E202E}"/>
                </a:ext>
              </a:extLst>
            </p:cNvPr>
            <p:cNvSpPr/>
            <p:nvPr/>
          </p:nvSpPr>
          <p:spPr>
            <a:xfrm>
              <a:off x="1026316" y="3236776"/>
              <a:ext cx="208340" cy="2193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Owal 44">
              <a:extLst>
                <a:ext uri="{FF2B5EF4-FFF2-40B4-BE49-F238E27FC236}">
                  <a16:creationId xmlns:a16="http://schemas.microsoft.com/office/drawing/2014/main" id="{7B933EF0-6DD3-4881-B92D-4EF40CF4BA66}"/>
                </a:ext>
              </a:extLst>
            </p:cNvPr>
            <p:cNvSpPr/>
            <p:nvPr/>
          </p:nvSpPr>
          <p:spPr>
            <a:xfrm>
              <a:off x="1130486" y="3761414"/>
              <a:ext cx="208340" cy="2193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6" name="Owal 45">
              <a:extLst>
                <a:ext uri="{FF2B5EF4-FFF2-40B4-BE49-F238E27FC236}">
                  <a16:creationId xmlns:a16="http://schemas.microsoft.com/office/drawing/2014/main" id="{B21E66B8-56E7-4D73-AF92-3B8CC35FD4BF}"/>
                </a:ext>
              </a:extLst>
            </p:cNvPr>
            <p:cNvSpPr/>
            <p:nvPr/>
          </p:nvSpPr>
          <p:spPr>
            <a:xfrm>
              <a:off x="1423981" y="4488253"/>
              <a:ext cx="208340" cy="2193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8" name="Owal 47">
              <a:extLst>
                <a:ext uri="{FF2B5EF4-FFF2-40B4-BE49-F238E27FC236}">
                  <a16:creationId xmlns:a16="http://schemas.microsoft.com/office/drawing/2014/main" id="{1333D043-616E-41F0-805E-BA32CC60E86A}"/>
                </a:ext>
              </a:extLst>
            </p:cNvPr>
            <p:cNvSpPr/>
            <p:nvPr/>
          </p:nvSpPr>
          <p:spPr>
            <a:xfrm>
              <a:off x="3114902" y="2597273"/>
              <a:ext cx="208340" cy="2193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9" name="Owal 48">
              <a:extLst>
                <a:ext uri="{FF2B5EF4-FFF2-40B4-BE49-F238E27FC236}">
                  <a16:creationId xmlns:a16="http://schemas.microsoft.com/office/drawing/2014/main" id="{9B3B49D6-6F88-4D66-AD34-A9B3F1C13DD0}"/>
                </a:ext>
              </a:extLst>
            </p:cNvPr>
            <p:cNvSpPr/>
            <p:nvPr/>
          </p:nvSpPr>
          <p:spPr>
            <a:xfrm>
              <a:off x="2371288" y="3030205"/>
              <a:ext cx="318782" cy="29361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04170BF-B0CC-4F46-AA52-C0D8314C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7</a:t>
            </a:fld>
            <a:endParaRPr lang="en-GB"/>
          </a:p>
        </p:txBody>
      </p:sp>
      <p:sp>
        <p:nvSpPr>
          <p:cNvPr id="37" name="Symbol zastępczy tekstu 2">
            <a:extLst>
              <a:ext uri="{FF2B5EF4-FFF2-40B4-BE49-F238E27FC236}">
                <a16:creationId xmlns:a16="http://schemas.microsoft.com/office/drawing/2014/main" id="{3A23448F-0DE8-4109-80C1-CE639A98284E}"/>
              </a:ext>
            </a:extLst>
          </p:cNvPr>
          <p:cNvSpPr txBox="1">
            <a:spLocks/>
          </p:cNvSpPr>
          <p:nvPr/>
        </p:nvSpPr>
        <p:spPr>
          <a:xfrm>
            <a:off x="2887211" y="5796845"/>
            <a:ext cx="5642688" cy="558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/>
              <a:t>*/ po zakończeniu koordynacji międzynarodowej</a:t>
            </a:r>
            <a:endParaRPr lang="en-GB" sz="2000" b="1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F517A245-1535-4255-BB17-DB236B8AD7A6}"/>
              </a:ext>
            </a:extLst>
          </p:cNvPr>
          <p:cNvSpPr/>
          <p:nvPr/>
        </p:nvSpPr>
        <p:spPr>
          <a:xfrm>
            <a:off x="855033" y="5236103"/>
            <a:ext cx="1203420" cy="558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7" name="Obraz 46">
            <a:extLst>
              <a:ext uri="{FF2B5EF4-FFF2-40B4-BE49-F238E27FC236}">
                <a16:creationId xmlns:a16="http://schemas.microsoft.com/office/drawing/2014/main" id="{656AF8C7-B6FC-4281-9E57-9A0FA584C7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5524" y="0"/>
            <a:ext cx="1189693" cy="93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9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09A9DC-55A5-4011-8335-EAA3729A5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1184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Multipleksy lokalne </a:t>
            </a:r>
            <a:b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Przedmioty ogłoszenia w IV turze – 2020</a:t>
            </a:r>
            <a:endParaRPr lang="en-GB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14" name="Symbol zastępczy zawartości 6">
            <a:extLst>
              <a:ext uri="{FF2B5EF4-FFF2-40B4-BE49-F238E27FC236}">
                <a16:creationId xmlns:a16="http://schemas.microsoft.com/office/drawing/2014/main" id="{F64060B0-644E-4408-8ED3-BD6A1110AC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1780319"/>
              </p:ext>
            </p:extLst>
          </p:nvPr>
        </p:nvGraphicFramePr>
        <p:xfrm>
          <a:off x="4709895" y="2107209"/>
          <a:ext cx="3465098" cy="3771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282">
                  <a:extLst>
                    <a:ext uri="{9D8B030D-6E8A-4147-A177-3AD203B41FA5}">
                      <a16:colId xmlns:a16="http://schemas.microsoft.com/office/drawing/2014/main" val="2493781153"/>
                    </a:ext>
                  </a:extLst>
                </a:gridCol>
                <a:gridCol w="1864739">
                  <a:extLst>
                    <a:ext uri="{9D8B030D-6E8A-4147-A177-3AD203B41FA5}">
                      <a16:colId xmlns:a16="http://schemas.microsoft.com/office/drawing/2014/main" val="1119379508"/>
                    </a:ext>
                  </a:extLst>
                </a:gridCol>
                <a:gridCol w="1068077">
                  <a:extLst>
                    <a:ext uri="{9D8B030D-6E8A-4147-A177-3AD203B41FA5}">
                      <a16:colId xmlns:a16="http://schemas.microsoft.com/office/drawing/2014/main" val="985617629"/>
                    </a:ext>
                  </a:extLst>
                </a:gridCol>
              </a:tblGrid>
              <a:tr h="340327">
                <a:tc>
                  <a:txBody>
                    <a:bodyPr/>
                    <a:lstStyle/>
                    <a:p>
                      <a:r>
                        <a:rPr lang="pl-PL" sz="1800" dirty="0"/>
                        <a:t>LP.</a:t>
                      </a:r>
                      <a:endParaRPr lang="en-GB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Lokalizacja</a:t>
                      </a:r>
                      <a:endParaRPr lang="en-GB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Nr bloku</a:t>
                      </a:r>
                      <a:endParaRPr lang="en-GB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85409191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1.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Białystok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10D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25672913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2.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Ciechanów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8A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19115807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3.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Giżycko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11A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4263281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4.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Kalisz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10D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7952559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5.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Krosno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9A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97344998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6.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Leszno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5D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14633484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7.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Lublin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6A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22452180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8.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Łomża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11B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52167588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9.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Siedlce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11D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2780000"/>
                  </a:ext>
                </a:extLst>
              </a:tr>
              <a:tr h="340327">
                <a:tc>
                  <a:txBody>
                    <a:bodyPr/>
                    <a:lstStyle/>
                    <a:p>
                      <a:r>
                        <a:rPr lang="pl-PL" sz="1800" b="1" dirty="0"/>
                        <a:t>10.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l-PL" sz="1800" b="1" dirty="0"/>
                        <a:t>Zamość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5B</a:t>
                      </a:r>
                      <a:endParaRPr lang="en-GB" sz="18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69901133"/>
                  </a:ext>
                </a:extLst>
              </a:tr>
            </a:tbl>
          </a:graphicData>
        </a:graphic>
      </p:graphicFrame>
      <p:pic>
        <p:nvPicPr>
          <p:cNvPr id="16" name="Obraz 15">
            <a:extLst>
              <a:ext uri="{FF2B5EF4-FFF2-40B4-BE49-F238E27FC236}">
                <a16:creationId xmlns:a16="http://schemas.microsoft.com/office/drawing/2014/main" id="{79E4ED31-F98D-4A68-9C11-993B3905B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3" y="49382"/>
            <a:ext cx="3054557" cy="651809"/>
          </a:xfrm>
          <a:prstGeom prst="rect">
            <a:avLst/>
          </a:prstGeom>
        </p:spPr>
      </p:pic>
      <p:pic>
        <p:nvPicPr>
          <p:cNvPr id="32" name="Obraz 1" descr="image001">
            <a:extLst>
              <a:ext uri="{FF2B5EF4-FFF2-40B4-BE49-F238E27FC236}">
                <a16:creationId xmlns:a16="http://schemas.microsoft.com/office/drawing/2014/main" id="{86D62198-D373-4ED7-A499-BF6FB3085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921751"/>
            <a:ext cx="4041775" cy="40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Owal 32">
            <a:extLst>
              <a:ext uri="{FF2B5EF4-FFF2-40B4-BE49-F238E27FC236}">
                <a16:creationId xmlns:a16="http://schemas.microsoft.com/office/drawing/2014/main" id="{654D5CE1-37DE-4B51-A44E-855E6769E2F2}"/>
              </a:ext>
            </a:extLst>
          </p:cNvPr>
          <p:cNvSpPr/>
          <p:nvPr/>
        </p:nvSpPr>
        <p:spPr>
          <a:xfrm>
            <a:off x="2568429" y="4446166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wal 33">
            <a:extLst>
              <a:ext uri="{FF2B5EF4-FFF2-40B4-BE49-F238E27FC236}">
                <a16:creationId xmlns:a16="http://schemas.microsoft.com/office/drawing/2014/main" id="{3F1292D0-BEDD-4CE5-8FF0-C5ED13E36500}"/>
              </a:ext>
            </a:extLst>
          </p:cNvPr>
          <p:cNvSpPr/>
          <p:nvPr/>
        </p:nvSpPr>
        <p:spPr>
          <a:xfrm>
            <a:off x="2490146" y="4824119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wal 34">
            <a:extLst>
              <a:ext uri="{FF2B5EF4-FFF2-40B4-BE49-F238E27FC236}">
                <a16:creationId xmlns:a16="http://schemas.microsoft.com/office/drawing/2014/main" id="{DB06A3BD-1F43-488A-84FB-FD4D171ED766}"/>
              </a:ext>
            </a:extLst>
          </p:cNvPr>
          <p:cNvSpPr/>
          <p:nvPr/>
        </p:nvSpPr>
        <p:spPr>
          <a:xfrm>
            <a:off x="1632321" y="3405931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wal 35">
            <a:extLst>
              <a:ext uri="{FF2B5EF4-FFF2-40B4-BE49-F238E27FC236}">
                <a16:creationId xmlns:a16="http://schemas.microsoft.com/office/drawing/2014/main" id="{810BBA57-F2D3-4FF6-BAE3-715D7DE14C0A}"/>
              </a:ext>
            </a:extLst>
          </p:cNvPr>
          <p:cNvSpPr/>
          <p:nvPr/>
        </p:nvSpPr>
        <p:spPr>
          <a:xfrm>
            <a:off x="3259123" y="3552738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wal 36">
            <a:extLst>
              <a:ext uri="{FF2B5EF4-FFF2-40B4-BE49-F238E27FC236}">
                <a16:creationId xmlns:a16="http://schemas.microsoft.com/office/drawing/2014/main" id="{F6CCD125-AACA-4042-BBFB-6B33EBC96327}"/>
              </a:ext>
            </a:extLst>
          </p:cNvPr>
          <p:cNvSpPr/>
          <p:nvPr/>
        </p:nvSpPr>
        <p:spPr>
          <a:xfrm>
            <a:off x="2371288" y="3037152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wal 37">
            <a:extLst>
              <a:ext uri="{FF2B5EF4-FFF2-40B4-BE49-F238E27FC236}">
                <a16:creationId xmlns:a16="http://schemas.microsoft.com/office/drawing/2014/main" id="{F7711EF3-FA80-4256-8E30-C3A8FAB96B62}"/>
              </a:ext>
            </a:extLst>
          </p:cNvPr>
          <p:cNvSpPr/>
          <p:nvPr/>
        </p:nvSpPr>
        <p:spPr>
          <a:xfrm>
            <a:off x="2892580" y="3627008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wal 38">
            <a:extLst>
              <a:ext uri="{FF2B5EF4-FFF2-40B4-BE49-F238E27FC236}">
                <a16:creationId xmlns:a16="http://schemas.microsoft.com/office/drawing/2014/main" id="{1975F3EA-536C-4114-9BCF-766A9E98E7BE}"/>
              </a:ext>
            </a:extLst>
          </p:cNvPr>
          <p:cNvSpPr/>
          <p:nvPr/>
        </p:nvSpPr>
        <p:spPr>
          <a:xfrm>
            <a:off x="3314344" y="5008061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wal 39">
            <a:extLst>
              <a:ext uri="{FF2B5EF4-FFF2-40B4-BE49-F238E27FC236}">
                <a16:creationId xmlns:a16="http://schemas.microsoft.com/office/drawing/2014/main" id="{F61E0F6F-83D5-4990-BD8C-76B095A6C433}"/>
              </a:ext>
            </a:extLst>
          </p:cNvPr>
          <p:cNvSpPr/>
          <p:nvPr/>
        </p:nvSpPr>
        <p:spPr>
          <a:xfrm>
            <a:off x="3737283" y="4970926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wal 40">
            <a:extLst>
              <a:ext uri="{FF2B5EF4-FFF2-40B4-BE49-F238E27FC236}">
                <a16:creationId xmlns:a16="http://schemas.microsoft.com/office/drawing/2014/main" id="{B3471C62-5FD9-4E6A-B72F-2BEE50BFC75D}"/>
              </a:ext>
            </a:extLst>
          </p:cNvPr>
          <p:cNvSpPr/>
          <p:nvPr/>
        </p:nvSpPr>
        <p:spPr>
          <a:xfrm>
            <a:off x="2677968" y="3846352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B304C020-E8D2-468A-973E-3144E1048B81}"/>
              </a:ext>
            </a:extLst>
          </p:cNvPr>
          <p:cNvSpPr/>
          <p:nvPr/>
        </p:nvSpPr>
        <p:spPr>
          <a:xfrm>
            <a:off x="2837359" y="4942489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Owal 21">
            <a:extLst>
              <a:ext uri="{FF2B5EF4-FFF2-40B4-BE49-F238E27FC236}">
                <a16:creationId xmlns:a16="http://schemas.microsoft.com/office/drawing/2014/main" id="{69CBCFA4-A327-4611-BB7D-BC28858AA6E3}"/>
              </a:ext>
            </a:extLst>
          </p:cNvPr>
          <p:cNvSpPr/>
          <p:nvPr/>
        </p:nvSpPr>
        <p:spPr>
          <a:xfrm>
            <a:off x="2171364" y="2938785"/>
            <a:ext cx="318782" cy="29361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Owal 22">
            <a:extLst>
              <a:ext uri="{FF2B5EF4-FFF2-40B4-BE49-F238E27FC236}">
                <a16:creationId xmlns:a16="http://schemas.microsoft.com/office/drawing/2014/main" id="{C742385F-0540-4D53-A6FD-4CEFBE1A26C9}"/>
              </a:ext>
            </a:extLst>
          </p:cNvPr>
          <p:cNvSpPr/>
          <p:nvPr/>
        </p:nvSpPr>
        <p:spPr>
          <a:xfrm>
            <a:off x="3363293" y="3594908"/>
            <a:ext cx="318782" cy="29361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Owal 23">
            <a:extLst>
              <a:ext uri="{FF2B5EF4-FFF2-40B4-BE49-F238E27FC236}">
                <a16:creationId xmlns:a16="http://schemas.microsoft.com/office/drawing/2014/main" id="{CB85FB5B-0538-46A4-A458-83ADFE6D248A}"/>
              </a:ext>
            </a:extLst>
          </p:cNvPr>
          <p:cNvSpPr/>
          <p:nvPr/>
        </p:nvSpPr>
        <p:spPr>
          <a:xfrm>
            <a:off x="3369565" y="4077105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EEC22687-FC73-47FE-B0AE-659C465D16E7}"/>
              </a:ext>
            </a:extLst>
          </p:cNvPr>
          <p:cNvSpPr/>
          <p:nvPr/>
        </p:nvSpPr>
        <p:spPr>
          <a:xfrm>
            <a:off x="2100750" y="4570454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wal 25">
            <a:extLst>
              <a:ext uri="{FF2B5EF4-FFF2-40B4-BE49-F238E27FC236}">
                <a16:creationId xmlns:a16="http://schemas.microsoft.com/office/drawing/2014/main" id="{0E5DB0C7-C00B-4F49-BD35-207C7A2A95D1}"/>
              </a:ext>
            </a:extLst>
          </p:cNvPr>
          <p:cNvSpPr/>
          <p:nvPr/>
        </p:nvSpPr>
        <p:spPr>
          <a:xfrm>
            <a:off x="3106004" y="4488253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wal 29">
            <a:extLst>
              <a:ext uri="{FF2B5EF4-FFF2-40B4-BE49-F238E27FC236}">
                <a16:creationId xmlns:a16="http://schemas.microsoft.com/office/drawing/2014/main" id="{C8C1A5CA-94B6-48BE-B572-9B34D65C2412}"/>
              </a:ext>
            </a:extLst>
          </p:cNvPr>
          <p:cNvSpPr/>
          <p:nvPr/>
        </p:nvSpPr>
        <p:spPr>
          <a:xfrm>
            <a:off x="2371288" y="2203855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wal 28">
            <a:extLst>
              <a:ext uri="{FF2B5EF4-FFF2-40B4-BE49-F238E27FC236}">
                <a16:creationId xmlns:a16="http://schemas.microsoft.com/office/drawing/2014/main" id="{607E8A38-8317-4F85-8EFE-8B73AB10C889}"/>
              </a:ext>
            </a:extLst>
          </p:cNvPr>
          <p:cNvSpPr/>
          <p:nvPr/>
        </p:nvSpPr>
        <p:spPr>
          <a:xfrm>
            <a:off x="2281806" y="2092992"/>
            <a:ext cx="208340" cy="21934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wal 30">
            <a:extLst>
              <a:ext uri="{FF2B5EF4-FFF2-40B4-BE49-F238E27FC236}">
                <a16:creationId xmlns:a16="http://schemas.microsoft.com/office/drawing/2014/main" id="{49E4C54D-67B5-4ECC-B9DA-3638176B094F}"/>
              </a:ext>
            </a:extLst>
          </p:cNvPr>
          <p:cNvSpPr/>
          <p:nvPr/>
        </p:nvSpPr>
        <p:spPr>
          <a:xfrm>
            <a:off x="1742763" y="2181359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Owal 41">
            <a:extLst>
              <a:ext uri="{FF2B5EF4-FFF2-40B4-BE49-F238E27FC236}">
                <a16:creationId xmlns:a16="http://schemas.microsoft.com/office/drawing/2014/main" id="{6F74D724-34A7-410F-9550-28DBEC0A854A}"/>
              </a:ext>
            </a:extLst>
          </p:cNvPr>
          <p:cNvSpPr/>
          <p:nvPr/>
        </p:nvSpPr>
        <p:spPr>
          <a:xfrm>
            <a:off x="1423981" y="2311416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3" name="Owal 42">
            <a:extLst>
              <a:ext uri="{FF2B5EF4-FFF2-40B4-BE49-F238E27FC236}">
                <a16:creationId xmlns:a16="http://schemas.microsoft.com/office/drawing/2014/main" id="{72EE97C3-A954-42E3-9AF3-89513F30CB0D}"/>
              </a:ext>
            </a:extLst>
          </p:cNvPr>
          <p:cNvSpPr/>
          <p:nvPr/>
        </p:nvSpPr>
        <p:spPr>
          <a:xfrm>
            <a:off x="695642" y="2743538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4" name="Owal 43">
            <a:extLst>
              <a:ext uri="{FF2B5EF4-FFF2-40B4-BE49-F238E27FC236}">
                <a16:creationId xmlns:a16="http://schemas.microsoft.com/office/drawing/2014/main" id="{93EAA4E7-1980-4CEA-819D-E68AC41E202E}"/>
              </a:ext>
            </a:extLst>
          </p:cNvPr>
          <p:cNvSpPr/>
          <p:nvPr/>
        </p:nvSpPr>
        <p:spPr>
          <a:xfrm>
            <a:off x="1026316" y="3236776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5" name="Owal 44">
            <a:extLst>
              <a:ext uri="{FF2B5EF4-FFF2-40B4-BE49-F238E27FC236}">
                <a16:creationId xmlns:a16="http://schemas.microsoft.com/office/drawing/2014/main" id="{7B933EF0-6DD3-4881-B92D-4EF40CF4BA66}"/>
              </a:ext>
            </a:extLst>
          </p:cNvPr>
          <p:cNvSpPr/>
          <p:nvPr/>
        </p:nvSpPr>
        <p:spPr>
          <a:xfrm>
            <a:off x="1130486" y="3761414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Owal 45">
            <a:extLst>
              <a:ext uri="{FF2B5EF4-FFF2-40B4-BE49-F238E27FC236}">
                <a16:creationId xmlns:a16="http://schemas.microsoft.com/office/drawing/2014/main" id="{B21E66B8-56E7-4D73-AF92-3B8CC35FD4BF}"/>
              </a:ext>
            </a:extLst>
          </p:cNvPr>
          <p:cNvSpPr/>
          <p:nvPr/>
        </p:nvSpPr>
        <p:spPr>
          <a:xfrm>
            <a:off x="1423981" y="4488253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7" name="Owal 46">
            <a:extLst>
              <a:ext uri="{FF2B5EF4-FFF2-40B4-BE49-F238E27FC236}">
                <a16:creationId xmlns:a16="http://schemas.microsoft.com/office/drawing/2014/main" id="{C0AE8510-E5DC-4350-B1F3-61A20AE7C193}"/>
              </a:ext>
            </a:extLst>
          </p:cNvPr>
          <p:cNvSpPr/>
          <p:nvPr/>
        </p:nvSpPr>
        <p:spPr>
          <a:xfrm>
            <a:off x="3860603" y="4167606"/>
            <a:ext cx="263561" cy="25768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8" name="Owal 47">
            <a:extLst>
              <a:ext uri="{FF2B5EF4-FFF2-40B4-BE49-F238E27FC236}">
                <a16:creationId xmlns:a16="http://schemas.microsoft.com/office/drawing/2014/main" id="{776FBA29-79D8-483F-8CB0-8BCC2564145F}"/>
              </a:ext>
            </a:extLst>
          </p:cNvPr>
          <p:cNvSpPr/>
          <p:nvPr/>
        </p:nvSpPr>
        <p:spPr>
          <a:xfrm>
            <a:off x="4148837" y="2956749"/>
            <a:ext cx="263561" cy="25768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Owal 48">
            <a:extLst>
              <a:ext uri="{FF2B5EF4-FFF2-40B4-BE49-F238E27FC236}">
                <a16:creationId xmlns:a16="http://schemas.microsoft.com/office/drawing/2014/main" id="{BB5C0655-1491-42D2-AA60-CA8790FD08FF}"/>
              </a:ext>
            </a:extLst>
          </p:cNvPr>
          <p:cNvSpPr/>
          <p:nvPr/>
        </p:nvSpPr>
        <p:spPr>
          <a:xfrm>
            <a:off x="3604952" y="2421088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0" name="Owal 49">
            <a:extLst>
              <a:ext uri="{FF2B5EF4-FFF2-40B4-BE49-F238E27FC236}">
                <a16:creationId xmlns:a16="http://schemas.microsoft.com/office/drawing/2014/main" id="{23FF77B9-531A-4D1F-859F-083C078725CC}"/>
              </a:ext>
            </a:extLst>
          </p:cNvPr>
          <p:cNvSpPr/>
          <p:nvPr/>
        </p:nvSpPr>
        <p:spPr>
          <a:xfrm>
            <a:off x="3722532" y="2990775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1" name="Owal 50">
            <a:extLst>
              <a:ext uri="{FF2B5EF4-FFF2-40B4-BE49-F238E27FC236}">
                <a16:creationId xmlns:a16="http://schemas.microsoft.com/office/drawing/2014/main" id="{43CF46E9-3B2E-4CD2-A2D6-7EB2C6113E23}"/>
              </a:ext>
            </a:extLst>
          </p:cNvPr>
          <p:cNvSpPr/>
          <p:nvPr/>
        </p:nvSpPr>
        <p:spPr>
          <a:xfrm>
            <a:off x="3106004" y="2575133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2" name="Owal 51">
            <a:extLst>
              <a:ext uri="{FF2B5EF4-FFF2-40B4-BE49-F238E27FC236}">
                <a16:creationId xmlns:a16="http://schemas.microsoft.com/office/drawing/2014/main" id="{6F925379-60BE-4686-95D4-AD5BB920DBF1}"/>
              </a:ext>
            </a:extLst>
          </p:cNvPr>
          <p:cNvSpPr/>
          <p:nvPr/>
        </p:nvSpPr>
        <p:spPr>
          <a:xfrm>
            <a:off x="1579191" y="3826465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3" name="Owal 52">
            <a:extLst>
              <a:ext uri="{FF2B5EF4-FFF2-40B4-BE49-F238E27FC236}">
                <a16:creationId xmlns:a16="http://schemas.microsoft.com/office/drawing/2014/main" id="{337668B1-6C2C-432B-887D-5A61186E1305}"/>
              </a:ext>
            </a:extLst>
          </p:cNvPr>
          <p:cNvSpPr/>
          <p:nvPr/>
        </p:nvSpPr>
        <p:spPr>
          <a:xfrm>
            <a:off x="3142406" y="3170208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4" name="Owal 53">
            <a:extLst>
              <a:ext uri="{FF2B5EF4-FFF2-40B4-BE49-F238E27FC236}">
                <a16:creationId xmlns:a16="http://schemas.microsoft.com/office/drawing/2014/main" id="{584798FF-743D-4A20-A8E4-86418E1711F9}"/>
              </a:ext>
            </a:extLst>
          </p:cNvPr>
          <p:cNvSpPr/>
          <p:nvPr/>
        </p:nvSpPr>
        <p:spPr>
          <a:xfrm>
            <a:off x="2166603" y="3888522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5" name="Owal 54">
            <a:extLst>
              <a:ext uri="{FF2B5EF4-FFF2-40B4-BE49-F238E27FC236}">
                <a16:creationId xmlns:a16="http://schemas.microsoft.com/office/drawing/2014/main" id="{08FA5EBC-CB37-49D3-81BC-6D0A508321F2}"/>
              </a:ext>
            </a:extLst>
          </p:cNvPr>
          <p:cNvSpPr/>
          <p:nvPr/>
        </p:nvSpPr>
        <p:spPr>
          <a:xfrm>
            <a:off x="3637020" y="5190270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6" name="Owal 55">
            <a:extLst>
              <a:ext uri="{FF2B5EF4-FFF2-40B4-BE49-F238E27FC236}">
                <a16:creationId xmlns:a16="http://schemas.microsoft.com/office/drawing/2014/main" id="{60BA138D-D72F-472A-8050-7F068097671E}"/>
              </a:ext>
            </a:extLst>
          </p:cNvPr>
          <p:cNvSpPr/>
          <p:nvPr/>
        </p:nvSpPr>
        <p:spPr>
          <a:xfrm>
            <a:off x="4204058" y="4630108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7" name="Prostokąt 56">
            <a:extLst>
              <a:ext uri="{FF2B5EF4-FFF2-40B4-BE49-F238E27FC236}">
                <a16:creationId xmlns:a16="http://schemas.microsoft.com/office/drawing/2014/main" id="{A1E5C354-9300-42ED-BA72-B258839A92C5}"/>
              </a:ext>
            </a:extLst>
          </p:cNvPr>
          <p:cNvSpPr/>
          <p:nvPr/>
        </p:nvSpPr>
        <p:spPr>
          <a:xfrm>
            <a:off x="838899" y="5305964"/>
            <a:ext cx="1261851" cy="702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97B2BC2-741F-4BA9-BC52-345B0FC37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8</a:t>
            </a:fld>
            <a:endParaRPr lang="en-GB"/>
          </a:p>
        </p:txBody>
      </p:sp>
      <p:pic>
        <p:nvPicPr>
          <p:cNvPr id="58" name="Obraz 57">
            <a:extLst>
              <a:ext uri="{FF2B5EF4-FFF2-40B4-BE49-F238E27FC236}">
                <a16:creationId xmlns:a16="http://schemas.microsoft.com/office/drawing/2014/main" id="{5043DD69-54A7-47E6-A972-613832FC1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5524" y="0"/>
            <a:ext cx="1189693" cy="93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42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09A9DC-55A5-4011-8335-EAA3729A5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1184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Multipleksy lokalne </a:t>
            </a:r>
            <a:b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Pozostałe bloki częstotliwości</a:t>
            </a:r>
            <a:endParaRPr lang="en-GB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79E4ED31-F98D-4A68-9C11-993B3905B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3" y="49382"/>
            <a:ext cx="3054557" cy="651809"/>
          </a:xfrm>
          <a:prstGeom prst="rect">
            <a:avLst/>
          </a:prstGeom>
        </p:spPr>
      </p:pic>
      <p:pic>
        <p:nvPicPr>
          <p:cNvPr id="32" name="Obraz 1" descr="image001">
            <a:extLst>
              <a:ext uri="{FF2B5EF4-FFF2-40B4-BE49-F238E27FC236}">
                <a16:creationId xmlns:a16="http://schemas.microsoft.com/office/drawing/2014/main" id="{86D62198-D373-4ED7-A499-BF6FB3085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921751"/>
            <a:ext cx="4041775" cy="40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Owal 32">
            <a:extLst>
              <a:ext uri="{FF2B5EF4-FFF2-40B4-BE49-F238E27FC236}">
                <a16:creationId xmlns:a16="http://schemas.microsoft.com/office/drawing/2014/main" id="{654D5CE1-37DE-4B51-A44E-855E6769E2F2}"/>
              </a:ext>
            </a:extLst>
          </p:cNvPr>
          <p:cNvSpPr/>
          <p:nvPr/>
        </p:nvSpPr>
        <p:spPr>
          <a:xfrm>
            <a:off x="2568429" y="4446166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wal 33">
            <a:extLst>
              <a:ext uri="{FF2B5EF4-FFF2-40B4-BE49-F238E27FC236}">
                <a16:creationId xmlns:a16="http://schemas.microsoft.com/office/drawing/2014/main" id="{3F1292D0-BEDD-4CE5-8FF0-C5ED13E36500}"/>
              </a:ext>
            </a:extLst>
          </p:cNvPr>
          <p:cNvSpPr/>
          <p:nvPr/>
        </p:nvSpPr>
        <p:spPr>
          <a:xfrm>
            <a:off x="2490146" y="4824119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wal 34">
            <a:extLst>
              <a:ext uri="{FF2B5EF4-FFF2-40B4-BE49-F238E27FC236}">
                <a16:creationId xmlns:a16="http://schemas.microsoft.com/office/drawing/2014/main" id="{DB06A3BD-1F43-488A-84FB-FD4D171ED766}"/>
              </a:ext>
            </a:extLst>
          </p:cNvPr>
          <p:cNvSpPr/>
          <p:nvPr/>
        </p:nvSpPr>
        <p:spPr>
          <a:xfrm>
            <a:off x="1632321" y="3405931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wal 35">
            <a:extLst>
              <a:ext uri="{FF2B5EF4-FFF2-40B4-BE49-F238E27FC236}">
                <a16:creationId xmlns:a16="http://schemas.microsoft.com/office/drawing/2014/main" id="{810BBA57-F2D3-4FF6-BAE3-715D7DE14C0A}"/>
              </a:ext>
            </a:extLst>
          </p:cNvPr>
          <p:cNvSpPr/>
          <p:nvPr/>
        </p:nvSpPr>
        <p:spPr>
          <a:xfrm>
            <a:off x="3259123" y="3552738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wal 36">
            <a:extLst>
              <a:ext uri="{FF2B5EF4-FFF2-40B4-BE49-F238E27FC236}">
                <a16:creationId xmlns:a16="http://schemas.microsoft.com/office/drawing/2014/main" id="{F6CCD125-AACA-4042-BBFB-6B33EBC96327}"/>
              </a:ext>
            </a:extLst>
          </p:cNvPr>
          <p:cNvSpPr/>
          <p:nvPr/>
        </p:nvSpPr>
        <p:spPr>
          <a:xfrm>
            <a:off x="2371288" y="3037152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wal 37">
            <a:extLst>
              <a:ext uri="{FF2B5EF4-FFF2-40B4-BE49-F238E27FC236}">
                <a16:creationId xmlns:a16="http://schemas.microsoft.com/office/drawing/2014/main" id="{F7711EF3-FA80-4256-8E30-C3A8FAB96B62}"/>
              </a:ext>
            </a:extLst>
          </p:cNvPr>
          <p:cNvSpPr/>
          <p:nvPr/>
        </p:nvSpPr>
        <p:spPr>
          <a:xfrm>
            <a:off x="2892580" y="3627008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wal 38">
            <a:extLst>
              <a:ext uri="{FF2B5EF4-FFF2-40B4-BE49-F238E27FC236}">
                <a16:creationId xmlns:a16="http://schemas.microsoft.com/office/drawing/2014/main" id="{1975F3EA-536C-4114-9BCF-766A9E98E7BE}"/>
              </a:ext>
            </a:extLst>
          </p:cNvPr>
          <p:cNvSpPr/>
          <p:nvPr/>
        </p:nvSpPr>
        <p:spPr>
          <a:xfrm>
            <a:off x="3314344" y="5008061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wal 39">
            <a:extLst>
              <a:ext uri="{FF2B5EF4-FFF2-40B4-BE49-F238E27FC236}">
                <a16:creationId xmlns:a16="http://schemas.microsoft.com/office/drawing/2014/main" id="{F61E0F6F-83D5-4990-BD8C-76B095A6C433}"/>
              </a:ext>
            </a:extLst>
          </p:cNvPr>
          <p:cNvSpPr/>
          <p:nvPr/>
        </p:nvSpPr>
        <p:spPr>
          <a:xfrm>
            <a:off x="3737283" y="4970926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wal 40">
            <a:extLst>
              <a:ext uri="{FF2B5EF4-FFF2-40B4-BE49-F238E27FC236}">
                <a16:creationId xmlns:a16="http://schemas.microsoft.com/office/drawing/2014/main" id="{B3471C62-5FD9-4E6A-B72F-2BEE50BFC75D}"/>
              </a:ext>
            </a:extLst>
          </p:cNvPr>
          <p:cNvSpPr/>
          <p:nvPr/>
        </p:nvSpPr>
        <p:spPr>
          <a:xfrm>
            <a:off x="2677968" y="3846352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B304C020-E8D2-468A-973E-3144E1048B81}"/>
              </a:ext>
            </a:extLst>
          </p:cNvPr>
          <p:cNvSpPr/>
          <p:nvPr/>
        </p:nvSpPr>
        <p:spPr>
          <a:xfrm>
            <a:off x="2837359" y="4942489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Owal 21">
            <a:extLst>
              <a:ext uri="{FF2B5EF4-FFF2-40B4-BE49-F238E27FC236}">
                <a16:creationId xmlns:a16="http://schemas.microsoft.com/office/drawing/2014/main" id="{69CBCFA4-A327-4611-BB7D-BC28858AA6E3}"/>
              </a:ext>
            </a:extLst>
          </p:cNvPr>
          <p:cNvSpPr/>
          <p:nvPr/>
        </p:nvSpPr>
        <p:spPr>
          <a:xfrm>
            <a:off x="2171364" y="2938785"/>
            <a:ext cx="318782" cy="29361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Owal 22">
            <a:extLst>
              <a:ext uri="{FF2B5EF4-FFF2-40B4-BE49-F238E27FC236}">
                <a16:creationId xmlns:a16="http://schemas.microsoft.com/office/drawing/2014/main" id="{C742385F-0540-4D53-A6FD-4CEFBE1A26C9}"/>
              </a:ext>
            </a:extLst>
          </p:cNvPr>
          <p:cNvSpPr/>
          <p:nvPr/>
        </p:nvSpPr>
        <p:spPr>
          <a:xfrm>
            <a:off x="3363293" y="3594908"/>
            <a:ext cx="318782" cy="29361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Owal 23">
            <a:extLst>
              <a:ext uri="{FF2B5EF4-FFF2-40B4-BE49-F238E27FC236}">
                <a16:creationId xmlns:a16="http://schemas.microsoft.com/office/drawing/2014/main" id="{CB85FB5B-0538-46A4-A458-83ADFE6D248A}"/>
              </a:ext>
            </a:extLst>
          </p:cNvPr>
          <p:cNvSpPr/>
          <p:nvPr/>
        </p:nvSpPr>
        <p:spPr>
          <a:xfrm>
            <a:off x="3369565" y="4077105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EEC22687-FC73-47FE-B0AE-659C465D16E7}"/>
              </a:ext>
            </a:extLst>
          </p:cNvPr>
          <p:cNvSpPr/>
          <p:nvPr/>
        </p:nvSpPr>
        <p:spPr>
          <a:xfrm>
            <a:off x="2100750" y="4570454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wal 25">
            <a:extLst>
              <a:ext uri="{FF2B5EF4-FFF2-40B4-BE49-F238E27FC236}">
                <a16:creationId xmlns:a16="http://schemas.microsoft.com/office/drawing/2014/main" id="{0E5DB0C7-C00B-4F49-BD35-207C7A2A95D1}"/>
              </a:ext>
            </a:extLst>
          </p:cNvPr>
          <p:cNvSpPr/>
          <p:nvPr/>
        </p:nvSpPr>
        <p:spPr>
          <a:xfrm>
            <a:off x="3106004" y="4488253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wal 26">
            <a:extLst>
              <a:ext uri="{FF2B5EF4-FFF2-40B4-BE49-F238E27FC236}">
                <a16:creationId xmlns:a16="http://schemas.microsoft.com/office/drawing/2014/main" id="{E7C9D596-860C-4E17-9999-EA5DE2FC8302}"/>
              </a:ext>
            </a:extLst>
          </p:cNvPr>
          <p:cNvSpPr/>
          <p:nvPr/>
        </p:nvSpPr>
        <p:spPr>
          <a:xfrm>
            <a:off x="1678715" y="4230568"/>
            <a:ext cx="263561" cy="257685"/>
          </a:xfrm>
          <a:prstGeom prst="ellipse">
            <a:avLst/>
          </a:prstGeom>
          <a:solidFill>
            <a:srgbClr val="FF99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Owal 29">
            <a:extLst>
              <a:ext uri="{FF2B5EF4-FFF2-40B4-BE49-F238E27FC236}">
                <a16:creationId xmlns:a16="http://schemas.microsoft.com/office/drawing/2014/main" id="{C8C1A5CA-94B6-48BE-B572-9B34D65C2412}"/>
              </a:ext>
            </a:extLst>
          </p:cNvPr>
          <p:cNvSpPr/>
          <p:nvPr/>
        </p:nvSpPr>
        <p:spPr>
          <a:xfrm>
            <a:off x="2371288" y="2203855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wal 28">
            <a:extLst>
              <a:ext uri="{FF2B5EF4-FFF2-40B4-BE49-F238E27FC236}">
                <a16:creationId xmlns:a16="http://schemas.microsoft.com/office/drawing/2014/main" id="{607E8A38-8317-4F85-8EFE-8B73AB10C889}"/>
              </a:ext>
            </a:extLst>
          </p:cNvPr>
          <p:cNvSpPr/>
          <p:nvPr/>
        </p:nvSpPr>
        <p:spPr>
          <a:xfrm>
            <a:off x="2281806" y="2092992"/>
            <a:ext cx="208340" cy="21934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wal 30">
            <a:extLst>
              <a:ext uri="{FF2B5EF4-FFF2-40B4-BE49-F238E27FC236}">
                <a16:creationId xmlns:a16="http://schemas.microsoft.com/office/drawing/2014/main" id="{49E4C54D-67B5-4ECC-B9DA-3638176B094F}"/>
              </a:ext>
            </a:extLst>
          </p:cNvPr>
          <p:cNvSpPr/>
          <p:nvPr/>
        </p:nvSpPr>
        <p:spPr>
          <a:xfrm>
            <a:off x="1742763" y="2181359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Owal 41">
            <a:extLst>
              <a:ext uri="{FF2B5EF4-FFF2-40B4-BE49-F238E27FC236}">
                <a16:creationId xmlns:a16="http://schemas.microsoft.com/office/drawing/2014/main" id="{6F74D724-34A7-410F-9550-28DBEC0A854A}"/>
              </a:ext>
            </a:extLst>
          </p:cNvPr>
          <p:cNvSpPr/>
          <p:nvPr/>
        </p:nvSpPr>
        <p:spPr>
          <a:xfrm>
            <a:off x="1423981" y="2311416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3" name="Owal 42">
            <a:extLst>
              <a:ext uri="{FF2B5EF4-FFF2-40B4-BE49-F238E27FC236}">
                <a16:creationId xmlns:a16="http://schemas.microsoft.com/office/drawing/2014/main" id="{72EE97C3-A954-42E3-9AF3-89513F30CB0D}"/>
              </a:ext>
            </a:extLst>
          </p:cNvPr>
          <p:cNvSpPr/>
          <p:nvPr/>
        </p:nvSpPr>
        <p:spPr>
          <a:xfrm>
            <a:off x="695642" y="2743538"/>
            <a:ext cx="318782" cy="2936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4" name="Owal 43">
            <a:extLst>
              <a:ext uri="{FF2B5EF4-FFF2-40B4-BE49-F238E27FC236}">
                <a16:creationId xmlns:a16="http://schemas.microsoft.com/office/drawing/2014/main" id="{93EAA4E7-1980-4CEA-819D-E68AC41E202E}"/>
              </a:ext>
            </a:extLst>
          </p:cNvPr>
          <p:cNvSpPr/>
          <p:nvPr/>
        </p:nvSpPr>
        <p:spPr>
          <a:xfrm>
            <a:off x="1026316" y="3236776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5" name="Owal 44">
            <a:extLst>
              <a:ext uri="{FF2B5EF4-FFF2-40B4-BE49-F238E27FC236}">
                <a16:creationId xmlns:a16="http://schemas.microsoft.com/office/drawing/2014/main" id="{7B933EF0-6DD3-4881-B92D-4EF40CF4BA66}"/>
              </a:ext>
            </a:extLst>
          </p:cNvPr>
          <p:cNvSpPr/>
          <p:nvPr/>
        </p:nvSpPr>
        <p:spPr>
          <a:xfrm>
            <a:off x="1130486" y="3761414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Owal 45">
            <a:extLst>
              <a:ext uri="{FF2B5EF4-FFF2-40B4-BE49-F238E27FC236}">
                <a16:creationId xmlns:a16="http://schemas.microsoft.com/office/drawing/2014/main" id="{B21E66B8-56E7-4D73-AF92-3B8CC35FD4BF}"/>
              </a:ext>
            </a:extLst>
          </p:cNvPr>
          <p:cNvSpPr/>
          <p:nvPr/>
        </p:nvSpPr>
        <p:spPr>
          <a:xfrm>
            <a:off x="1423981" y="4488253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7" name="Owal 46">
            <a:extLst>
              <a:ext uri="{FF2B5EF4-FFF2-40B4-BE49-F238E27FC236}">
                <a16:creationId xmlns:a16="http://schemas.microsoft.com/office/drawing/2014/main" id="{C0AE8510-E5DC-4350-B1F3-61A20AE7C193}"/>
              </a:ext>
            </a:extLst>
          </p:cNvPr>
          <p:cNvSpPr/>
          <p:nvPr/>
        </p:nvSpPr>
        <p:spPr>
          <a:xfrm>
            <a:off x="3860603" y="4167606"/>
            <a:ext cx="263561" cy="25768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8" name="Owal 47">
            <a:extLst>
              <a:ext uri="{FF2B5EF4-FFF2-40B4-BE49-F238E27FC236}">
                <a16:creationId xmlns:a16="http://schemas.microsoft.com/office/drawing/2014/main" id="{776FBA29-79D8-483F-8CB0-8BCC2564145F}"/>
              </a:ext>
            </a:extLst>
          </p:cNvPr>
          <p:cNvSpPr/>
          <p:nvPr/>
        </p:nvSpPr>
        <p:spPr>
          <a:xfrm>
            <a:off x="4148837" y="2956749"/>
            <a:ext cx="263561" cy="25768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Owal 48">
            <a:extLst>
              <a:ext uri="{FF2B5EF4-FFF2-40B4-BE49-F238E27FC236}">
                <a16:creationId xmlns:a16="http://schemas.microsoft.com/office/drawing/2014/main" id="{BB5C0655-1491-42D2-AA60-CA8790FD08FF}"/>
              </a:ext>
            </a:extLst>
          </p:cNvPr>
          <p:cNvSpPr/>
          <p:nvPr/>
        </p:nvSpPr>
        <p:spPr>
          <a:xfrm>
            <a:off x="3604952" y="2421088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0" name="Owal 49">
            <a:extLst>
              <a:ext uri="{FF2B5EF4-FFF2-40B4-BE49-F238E27FC236}">
                <a16:creationId xmlns:a16="http://schemas.microsoft.com/office/drawing/2014/main" id="{23FF77B9-531A-4D1F-859F-083C078725CC}"/>
              </a:ext>
            </a:extLst>
          </p:cNvPr>
          <p:cNvSpPr/>
          <p:nvPr/>
        </p:nvSpPr>
        <p:spPr>
          <a:xfrm>
            <a:off x="3722532" y="2990775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1" name="Owal 50">
            <a:extLst>
              <a:ext uri="{FF2B5EF4-FFF2-40B4-BE49-F238E27FC236}">
                <a16:creationId xmlns:a16="http://schemas.microsoft.com/office/drawing/2014/main" id="{43CF46E9-3B2E-4CD2-A2D6-7EB2C6113E23}"/>
              </a:ext>
            </a:extLst>
          </p:cNvPr>
          <p:cNvSpPr/>
          <p:nvPr/>
        </p:nvSpPr>
        <p:spPr>
          <a:xfrm>
            <a:off x="3106004" y="2575133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2" name="Owal 51">
            <a:extLst>
              <a:ext uri="{FF2B5EF4-FFF2-40B4-BE49-F238E27FC236}">
                <a16:creationId xmlns:a16="http://schemas.microsoft.com/office/drawing/2014/main" id="{6F925379-60BE-4686-95D4-AD5BB920DBF1}"/>
              </a:ext>
            </a:extLst>
          </p:cNvPr>
          <p:cNvSpPr/>
          <p:nvPr/>
        </p:nvSpPr>
        <p:spPr>
          <a:xfrm>
            <a:off x="1579191" y="3826465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3" name="Owal 52">
            <a:extLst>
              <a:ext uri="{FF2B5EF4-FFF2-40B4-BE49-F238E27FC236}">
                <a16:creationId xmlns:a16="http://schemas.microsoft.com/office/drawing/2014/main" id="{337668B1-6C2C-432B-887D-5A61186E1305}"/>
              </a:ext>
            </a:extLst>
          </p:cNvPr>
          <p:cNvSpPr/>
          <p:nvPr/>
        </p:nvSpPr>
        <p:spPr>
          <a:xfrm>
            <a:off x="3142406" y="3170208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4" name="Owal 53">
            <a:extLst>
              <a:ext uri="{FF2B5EF4-FFF2-40B4-BE49-F238E27FC236}">
                <a16:creationId xmlns:a16="http://schemas.microsoft.com/office/drawing/2014/main" id="{584798FF-743D-4A20-A8E4-86418E1711F9}"/>
              </a:ext>
            </a:extLst>
          </p:cNvPr>
          <p:cNvSpPr/>
          <p:nvPr/>
        </p:nvSpPr>
        <p:spPr>
          <a:xfrm>
            <a:off x="2166603" y="3888522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5" name="Owal 54">
            <a:extLst>
              <a:ext uri="{FF2B5EF4-FFF2-40B4-BE49-F238E27FC236}">
                <a16:creationId xmlns:a16="http://schemas.microsoft.com/office/drawing/2014/main" id="{08FA5EBC-CB37-49D3-81BC-6D0A508321F2}"/>
              </a:ext>
            </a:extLst>
          </p:cNvPr>
          <p:cNvSpPr/>
          <p:nvPr/>
        </p:nvSpPr>
        <p:spPr>
          <a:xfrm>
            <a:off x="3637020" y="5190270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6" name="Owal 55">
            <a:extLst>
              <a:ext uri="{FF2B5EF4-FFF2-40B4-BE49-F238E27FC236}">
                <a16:creationId xmlns:a16="http://schemas.microsoft.com/office/drawing/2014/main" id="{60BA138D-D72F-472A-8050-7F068097671E}"/>
              </a:ext>
            </a:extLst>
          </p:cNvPr>
          <p:cNvSpPr/>
          <p:nvPr/>
        </p:nvSpPr>
        <p:spPr>
          <a:xfrm>
            <a:off x="4204058" y="4630108"/>
            <a:ext cx="208340" cy="2193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7" name="Owal 56">
            <a:extLst>
              <a:ext uri="{FF2B5EF4-FFF2-40B4-BE49-F238E27FC236}">
                <a16:creationId xmlns:a16="http://schemas.microsoft.com/office/drawing/2014/main" id="{CEE266D9-A372-4146-A039-0DF491FE53A0}"/>
              </a:ext>
            </a:extLst>
          </p:cNvPr>
          <p:cNvSpPr/>
          <p:nvPr/>
        </p:nvSpPr>
        <p:spPr>
          <a:xfrm>
            <a:off x="3390903" y="3451833"/>
            <a:ext cx="263561" cy="257685"/>
          </a:xfrm>
          <a:prstGeom prst="ellipse">
            <a:avLst/>
          </a:prstGeom>
          <a:solidFill>
            <a:srgbClr val="FF99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8769290D-8F9C-46CD-AD1F-D82BE0322E57}"/>
              </a:ext>
            </a:extLst>
          </p:cNvPr>
          <p:cNvSpPr/>
          <p:nvPr/>
        </p:nvSpPr>
        <p:spPr>
          <a:xfrm>
            <a:off x="838899" y="5260794"/>
            <a:ext cx="1261851" cy="702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Prostokąt 57">
            <a:extLst>
              <a:ext uri="{FF2B5EF4-FFF2-40B4-BE49-F238E27FC236}">
                <a16:creationId xmlns:a16="http://schemas.microsoft.com/office/drawing/2014/main" id="{918D975F-D8DF-4975-8139-00CE92B8EEF6}"/>
              </a:ext>
            </a:extLst>
          </p:cNvPr>
          <p:cNvSpPr/>
          <p:nvPr/>
        </p:nvSpPr>
        <p:spPr>
          <a:xfrm>
            <a:off x="838899" y="5305964"/>
            <a:ext cx="1261851" cy="702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Symbol zastępczy zawartości 3">
            <a:extLst>
              <a:ext uri="{FF2B5EF4-FFF2-40B4-BE49-F238E27FC236}">
                <a16:creationId xmlns:a16="http://schemas.microsoft.com/office/drawing/2014/main" id="{EF0C21F8-9593-4001-972B-054CE059EB48}"/>
              </a:ext>
            </a:extLst>
          </p:cNvPr>
          <p:cNvSpPr txBox="1">
            <a:spLocks/>
          </p:cNvSpPr>
          <p:nvPr/>
        </p:nvSpPr>
        <p:spPr>
          <a:xfrm>
            <a:off x="4585451" y="1966337"/>
            <a:ext cx="3913041" cy="404177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dirty="0"/>
              <a:t>Warszawa 3 – blok 11B</a:t>
            </a:r>
            <a:r>
              <a:rPr lang="pl-PL" sz="2000" b="1" dirty="0"/>
              <a:t>, w zależności od zainteresowania nadawców zostanie dołączony do II, III lub IV tury, albo ogłoszony odrębnie</a:t>
            </a:r>
          </a:p>
          <a:p>
            <a:r>
              <a:rPr lang="pl-PL" b="1" dirty="0"/>
              <a:t>Wrocław – blok 11A, </a:t>
            </a:r>
            <a:r>
              <a:rPr lang="pl-PL" sz="2000" b="1" dirty="0"/>
              <a:t>ogłoszenie nastąpi po zakończeniu eksperymentu Politechniki Wrocławskiej, Instytutu Łączności i Radia Wrocław i wygaśnięciu trwałości tego projektu w 2022 r.</a:t>
            </a:r>
            <a:endParaRPr lang="en-GB" sz="2000" b="1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9D82FF2-1A6F-4D25-B97B-F3C9D6CEF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9</a:t>
            </a:fld>
            <a:endParaRPr lang="en-GB"/>
          </a:p>
        </p:txBody>
      </p:sp>
      <p:pic>
        <p:nvPicPr>
          <p:cNvPr id="60" name="Obraz 59">
            <a:extLst>
              <a:ext uri="{FF2B5EF4-FFF2-40B4-BE49-F238E27FC236}">
                <a16:creationId xmlns:a16="http://schemas.microsoft.com/office/drawing/2014/main" id="{94155937-378F-4CE7-B24E-1B9A80303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5524" y="0"/>
            <a:ext cx="1189693" cy="93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49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A496D6-2DCE-4956-9699-88158636F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Multipleks R1 - ogólnopolski</a:t>
            </a:r>
            <a:endParaRPr lang="en-GB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E8B669A-6B40-487E-9888-0173DF10D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78385" y="2035506"/>
            <a:ext cx="4412637" cy="4625756"/>
          </a:xfrm>
        </p:spPr>
        <p:txBody>
          <a:bodyPr>
            <a:normAutofit lnSpcReduction="10000"/>
          </a:bodyPr>
          <a:lstStyle/>
          <a:p>
            <a:r>
              <a:rPr lang="pl-PL" sz="2000" b="1" dirty="0"/>
              <a:t>Zasoby z Planu Zagospodarowania Częstotliwości – Zarządzenie nr 5 Prezesa UKE z dnia 15 lutego 2016.</a:t>
            </a:r>
          </a:p>
          <a:p>
            <a:r>
              <a:rPr lang="pl-PL" sz="2000" b="1" dirty="0"/>
              <a:t>Publikacja ogłoszenia w formule na rozszerzenie  i na udzielenie koncesji. </a:t>
            </a:r>
          </a:p>
          <a:p>
            <a:r>
              <a:rPr lang="pl-PL" sz="2000" b="1" dirty="0"/>
              <a:t>Ogłoszenie adresowane do nadawców ogólnopolskich, ponadregionalnych i innych aspirujących do zasięgu ogólnokrajowego. </a:t>
            </a:r>
          </a:p>
          <a:p>
            <a:r>
              <a:rPr lang="pl-PL" sz="2000" b="1" dirty="0"/>
              <a:t>Rozstrzygnięcie konkursu w jednym postępowaniu, budowa i uruchamianie sieci etapowa.</a:t>
            </a:r>
          </a:p>
          <a:p>
            <a:r>
              <a:rPr lang="pl-PL" sz="2000" b="1" dirty="0"/>
              <a:t>Ogłoszenie po konsultacjach publicznych. </a:t>
            </a:r>
          </a:p>
          <a:p>
            <a:pPr marL="0" indent="0">
              <a:buNone/>
            </a:pPr>
            <a:endParaRPr lang="pl-PL" sz="2000" b="1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FC2BDCF-7682-49E0-B261-7F31797DD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10</a:t>
            </a:fld>
            <a:endParaRPr lang="en-GB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1ADD531E-0A1E-4BAF-9ED1-55F1A577A25B}"/>
              </a:ext>
            </a:extLst>
          </p:cNvPr>
          <p:cNvSpPr/>
          <p:nvPr/>
        </p:nvSpPr>
        <p:spPr>
          <a:xfrm>
            <a:off x="452978" y="4664279"/>
            <a:ext cx="878662" cy="2527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0" tIns="57150" rIns="57150" bIns="57150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sz="1500" kern="1200" dirty="0"/>
              <a:t>MU</a:t>
            </a:r>
            <a:r>
              <a:rPr lang="pl-PL" sz="1500" i="1" kern="1200" dirty="0"/>
              <a:t>X</a:t>
            </a:r>
            <a:r>
              <a:rPr lang="pl-PL" sz="1500" kern="1200" dirty="0"/>
              <a:t>R1</a:t>
            </a:r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28ED1240-E496-4F74-97AF-F98521322B28}"/>
              </a:ext>
            </a:extLst>
          </p:cNvPr>
          <p:cNvGrpSpPr/>
          <p:nvPr/>
        </p:nvGrpSpPr>
        <p:grpSpPr>
          <a:xfrm>
            <a:off x="704648" y="3173432"/>
            <a:ext cx="3363226" cy="3286338"/>
            <a:chOff x="704648" y="3173432"/>
            <a:chExt cx="3363226" cy="3286338"/>
          </a:xfrm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C1CEA06E-41CE-4826-9F2C-727F753E3BE2}"/>
                </a:ext>
              </a:extLst>
            </p:cNvPr>
            <p:cNvSpPr/>
            <p:nvPr/>
          </p:nvSpPr>
          <p:spPr>
            <a:xfrm>
              <a:off x="704648" y="4816601"/>
              <a:ext cx="846111" cy="326902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500" kern="1200" dirty="0"/>
                <a:t>MUXR1</a:t>
              </a:r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BAB61BB5-3D4B-4CD0-AEA0-EE11BE9B0FB9}"/>
                </a:ext>
              </a:extLst>
            </p:cNvPr>
            <p:cNvSpPr/>
            <p:nvPr/>
          </p:nvSpPr>
          <p:spPr>
            <a:xfrm>
              <a:off x="743594" y="3173432"/>
              <a:ext cx="3324280" cy="3286338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6AB58EE9-BE9E-491E-A56F-C53ABA9EAE0F}"/>
                </a:ext>
              </a:extLst>
            </p:cNvPr>
            <p:cNvSpPr/>
            <p:nvPr/>
          </p:nvSpPr>
          <p:spPr>
            <a:xfrm>
              <a:off x="747561" y="5763237"/>
              <a:ext cx="1210254" cy="69653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000" b="1" dirty="0">
                  <a:solidFill>
                    <a:schemeClr val="tx1"/>
                  </a:solidFill>
                </a:rPr>
                <a:t>MUX R1</a:t>
              </a:r>
              <a:endParaRPr lang="en-GB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Symbol zastępczy zawartości 3">
            <a:extLst>
              <a:ext uri="{FF2B5EF4-FFF2-40B4-BE49-F238E27FC236}">
                <a16:creationId xmlns:a16="http://schemas.microsoft.com/office/drawing/2014/main" id="{CF1AB9D0-0249-4548-82F9-5B5470EF7385}"/>
              </a:ext>
            </a:extLst>
          </p:cNvPr>
          <p:cNvSpPr txBox="1">
            <a:spLocks/>
          </p:cNvSpPr>
          <p:nvPr/>
        </p:nvSpPr>
        <p:spPr>
          <a:xfrm>
            <a:off x="628650" y="1869303"/>
            <a:ext cx="3749737" cy="1227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/>
              <a:t>Multipleks dla niepublicznych nadawców ogólnopolskich –                        wg Strategii regulacyjnej KRRiT na lata 2017-2022.  </a:t>
            </a:r>
            <a:endParaRPr lang="en-GB" sz="2000" b="1" dirty="0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AD0CD693-E917-489F-8BC1-FE4819547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3" y="49382"/>
            <a:ext cx="3054557" cy="651809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02F56986-8251-4A50-BE30-C3ED11039C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5524" y="0"/>
            <a:ext cx="1189693" cy="93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57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A496D6-2DCE-4956-9699-88158636F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Multipleks R2 – regionalno-lokalny</a:t>
            </a:r>
            <a:endParaRPr lang="en-GB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E8B669A-6B40-487E-9888-0173DF10D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01549" y="1834014"/>
            <a:ext cx="4689473" cy="4625756"/>
          </a:xfrm>
        </p:spPr>
        <p:txBody>
          <a:bodyPr>
            <a:normAutofit lnSpcReduction="10000"/>
          </a:bodyPr>
          <a:lstStyle/>
          <a:p>
            <a:r>
              <a:rPr lang="pl-PL" sz="2000" b="1" dirty="0"/>
              <a:t>Zasoby z Planu Zagospodarowania Częstotliwości – Zarządzenie nr 5 Prezesa UKE z dnia 15 lutego 2016.</a:t>
            </a:r>
          </a:p>
          <a:p>
            <a:r>
              <a:rPr lang="pl-PL" sz="2000" b="1" dirty="0"/>
              <a:t>Ogłoszenia adresowane do nadawców regionalnych, lokalnych i innych, aspirujących do zasięgu regionalnego, makroregionów i  ogólnokrajowego.</a:t>
            </a:r>
          </a:p>
          <a:p>
            <a:r>
              <a:rPr lang="pl-PL" sz="2000" b="1" dirty="0"/>
              <a:t>Publikacja w formule na rozszerzenie i na udzielenie koncesji.</a:t>
            </a:r>
          </a:p>
          <a:p>
            <a:r>
              <a:rPr lang="pl-PL" sz="2000" b="1" dirty="0"/>
              <a:t>Ogłoszenia i rozstrzygnięcia odrębnie dla poszczególnych obszarów rezerwacji (</a:t>
            </a:r>
            <a:r>
              <a:rPr lang="pl-PL" sz="2000" b="1" dirty="0" err="1"/>
              <a:t>allotmentów</a:t>
            </a:r>
            <a:r>
              <a:rPr lang="pl-PL" sz="2000" b="1" dirty="0"/>
              <a:t>).</a:t>
            </a:r>
          </a:p>
          <a:p>
            <a:r>
              <a:rPr lang="pl-PL" sz="2000" b="1" dirty="0"/>
              <a:t>Ogłoszenia po aktualizacji  szczegółowego zagospodarowania </a:t>
            </a:r>
            <a:r>
              <a:rPr lang="pl-PL" sz="2000" b="1" dirty="0" err="1"/>
              <a:t>allotmentów</a:t>
            </a:r>
            <a:r>
              <a:rPr lang="pl-PL" sz="2000" b="1" dirty="0"/>
              <a:t> cyfrowych i  konsultacjach publicznych. </a:t>
            </a:r>
          </a:p>
          <a:p>
            <a:pPr marL="0" indent="0">
              <a:buNone/>
            </a:pPr>
            <a:endParaRPr lang="pl-PL" sz="2000" b="1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FC2BDCF-7682-49E0-B261-7F31797DD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11</a:t>
            </a:fld>
            <a:endParaRPr lang="en-GB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1CEA06E-41CE-4826-9F2C-727F753E3BE2}"/>
              </a:ext>
            </a:extLst>
          </p:cNvPr>
          <p:cNvSpPr/>
          <p:nvPr/>
        </p:nvSpPr>
        <p:spPr>
          <a:xfrm>
            <a:off x="704648" y="4816601"/>
            <a:ext cx="846111" cy="326902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0" tIns="57150" rIns="57150" bIns="57150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sz="1500" kern="1200" dirty="0"/>
              <a:t>MUXR1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1ADD531E-0A1E-4BAF-9ED1-55F1A577A25B}"/>
              </a:ext>
            </a:extLst>
          </p:cNvPr>
          <p:cNvSpPr/>
          <p:nvPr/>
        </p:nvSpPr>
        <p:spPr>
          <a:xfrm>
            <a:off x="452978" y="4664279"/>
            <a:ext cx="878662" cy="2527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0" tIns="57150" rIns="57150" bIns="57150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sz="1500" kern="1200" dirty="0"/>
              <a:t>MU</a:t>
            </a:r>
            <a:r>
              <a:rPr lang="pl-PL" sz="1500" i="1" kern="1200" dirty="0"/>
              <a:t>X</a:t>
            </a:r>
            <a:r>
              <a:rPr lang="pl-PL" sz="1500" kern="1200" dirty="0"/>
              <a:t>R1</a:t>
            </a:r>
          </a:p>
        </p:txBody>
      </p:sp>
      <p:sp>
        <p:nvSpPr>
          <p:cNvPr id="15" name="Symbol zastępczy zawartości 3">
            <a:extLst>
              <a:ext uri="{FF2B5EF4-FFF2-40B4-BE49-F238E27FC236}">
                <a16:creationId xmlns:a16="http://schemas.microsoft.com/office/drawing/2014/main" id="{CF1AB9D0-0249-4548-82F9-5B5470EF7385}"/>
              </a:ext>
            </a:extLst>
          </p:cNvPr>
          <p:cNvSpPr txBox="1">
            <a:spLocks/>
          </p:cNvSpPr>
          <p:nvPr/>
        </p:nvSpPr>
        <p:spPr>
          <a:xfrm>
            <a:off x="628650" y="1869303"/>
            <a:ext cx="3749737" cy="1227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/>
              <a:t>Multipleks dla nadawców regionalnych i lokalnych –                        wg Strategii regulacyjnej KRRiT na lata 2017-2022.  </a:t>
            </a:r>
            <a:endParaRPr lang="en-GB" sz="2000" b="1" dirty="0"/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F421E15C-674E-4599-919D-FFFB3F795116}"/>
              </a:ext>
            </a:extLst>
          </p:cNvPr>
          <p:cNvGrpSpPr/>
          <p:nvPr/>
        </p:nvGrpSpPr>
        <p:grpSpPr>
          <a:xfrm>
            <a:off x="704648" y="3275885"/>
            <a:ext cx="2824178" cy="2800440"/>
            <a:chOff x="833422" y="3376523"/>
            <a:chExt cx="2824178" cy="2800440"/>
          </a:xfrm>
        </p:grpSpPr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DF81FAF7-69AB-4121-BCBE-54F799F78210}"/>
                </a:ext>
              </a:extLst>
            </p:cNvPr>
            <p:cNvSpPr/>
            <p:nvPr/>
          </p:nvSpPr>
          <p:spPr>
            <a:xfrm>
              <a:off x="833422" y="3376523"/>
              <a:ext cx="2824178" cy="280044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0">
              <a:scrgbClr r="0" g="0" b="0"/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86CEDA96-073D-4485-B38B-C1F93B8A1268}"/>
                </a:ext>
              </a:extLst>
            </p:cNvPr>
            <p:cNvSpPr/>
            <p:nvPr/>
          </p:nvSpPr>
          <p:spPr>
            <a:xfrm>
              <a:off x="833422" y="5558550"/>
              <a:ext cx="1210254" cy="61841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000" b="1" dirty="0">
                  <a:solidFill>
                    <a:schemeClr val="tx1"/>
                  </a:solidFill>
                </a:rPr>
                <a:t>MUX R2</a:t>
              </a:r>
              <a:endParaRPr lang="en-GB" sz="20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8" name="Obraz 17">
            <a:extLst>
              <a:ext uri="{FF2B5EF4-FFF2-40B4-BE49-F238E27FC236}">
                <a16:creationId xmlns:a16="http://schemas.microsoft.com/office/drawing/2014/main" id="{80E8280E-48DF-497C-AFBD-5318DB8B3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3" y="49382"/>
            <a:ext cx="3054557" cy="651809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ED23EF92-AB9A-4313-A5F5-BA6C7C1DB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5524" y="0"/>
            <a:ext cx="1189693" cy="93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12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867462-CAF1-4B81-BA93-4E79E6305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65028"/>
            <a:ext cx="7886700" cy="1559217"/>
          </a:xfrm>
        </p:spPr>
        <p:txBody>
          <a:bodyPr>
            <a:normAutofit/>
          </a:bodyPr>
          <a:lstStyle/>
          <a:p>
            <a:pPr algn="ctr"/>
            <a:r>
              <a:rPr lang="pl-PL" sz="36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Dziękuję za uwagę i proszę o pytania</a:t>
            </a:r>
            <a:endParaRPr lang="en-GB" sz="36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B4D73D7-4F1E-4EC4-9CB2-A6DCD390E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12</a:t>
            </a:fld>
            <a:endParaRPr lang="en-GB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D0F71FED-0640-4D41-B0CF-4C8E224D3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3" y="49382"/>
            <a:ext cx="3054557" cy="651809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617D7FCF-724F-4D7C-8153-687CEF2D5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2676" y="0"/>
            <a:ext cx="1722541" cy="135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9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58572F-2D54-467D-BE85-F8109BB23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416" y="388464"/>
            <a:ext cx="7886700" cy="1325563"/>
          </a:xfrm>
        </p:spPr>
        <p:txBody>
          <a:bodyPr>
            <a:normAutofit/>
          </a:bodyPr>
          <a:lstStyle/>
          <a:p>
            <a:r>
              <a:rPr lang="pl-PL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Narodowe wersje nowego logo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56EA00A1-D17E-48B3-9B19-1DA421FF6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5495" y="2509879"/>
            <a:ext cx="1821397" cy="1411583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2CE3B8F-97EA-4D06-B035-7C4581123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13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FE5F30E-DBF4-4266-B360-021F0881B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282" y="1556792"/>
            <a:ext cx="2233228" cy="320785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2FBA2AF-2EB7-4656-802D-E98B6E627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4374" y="4005064"/>
            <a:ext cx="1700242" cy="127042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6D8761C-5EC2-4841-AC87-7548067EC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68" y="1379839"/>
            <a:ext cx="2792625" cy="9906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9EF28FC-0B39-4636-98A8-079C3DD8ED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9444" y="2507192"/>
            <a:ext cx="1700242" cy="133460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BE809AFF-0C7C-4C17-A241-1EAD033D88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3768" y="5173589"/>
            <a:ext cx="5229826" cy="13589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9908C76B-2CB2-4CE7-8FB6-779668E08B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495" y="4313841"/>
            <a:ext cx="1690241" cy="1539198"/>
          </a:xfrm>
          <a:prstGeom prst="rect">
            <a:avLst/>
          </a:prstGeom>
        </p:spPr>
      </p:pic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334836CD-AABF-4EC7-8AAD-74FF390B61E1}"/>
              </a:ext>
            </a:extLst>
          </p:cNvPr>
          <p:cNvCxnSpPr/>
          <p:nvPr/>
        </p:nvCxnSpPr>
        <p:spPr>
          <a:xfrm flipV="1">
            <a:off x="457200" y="1417638"/>
            <a:ext cx="3018993" cy="88854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D9B3D9AB-8B5C-425B-9D47-034C806701D6}"/>
              </a:ext>
            </a:extLst>
          </p:cNvPr>
          <p:cNvCxnSpPr/>
          <p:nvPr/>
        </p:nvCxnSpPr>
        <p:spPr>
          <a:xfrm>
            <a:off x="457200" y="1417638"/>
            <a:ext cx="3018993" cy="92274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Obraz 19">
            <a:extLst>
              <a:ext uri="{FF2B5EF4-FFF2-40B4-BE49-F238E27FC236}">
                <a16:creationId xmlns:a16="http://schemas.microsoft.com/office/drawing/2014/main" id="{FBAEFB9C-0B76-4129-8603-836CFD4D24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13" y="49382"/>
            <a:ext cx="3054557" cy="651809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735996AA-75C0-438A-B5AC-B7A23A7A8C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5524" y="0"/>
            <a:ext cx="1189693" cy="93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1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7A541B58-3629-44C9-A12F-E137E46AB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8AD8C8B-6A8F-45A3-85B9-705321E9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04A7-55C4-42A7-8DDC-28C9304CDF45}" type="slidenum">
              <a:rPr lang="en-GB" smtClean="0"/>
              <a:t>14</a:t>
            </a:fld>
            <a:endParaRPr lang="en-GB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4CB614E-D429-4781-AAEC-E2F7CBE1F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2" y="0"/>
            <a:ext cx="87464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15411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304</TotalTime>
  <Words>767</Words>
  <Application>Microsoft Office PowerPoint</Application>
  <PresentationFormat>Pokaz na ekranie (4:3)</PresentationFormat>
  <Paragraphs>223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0" baseType="lpstr">
      <vt:lpstr>Arial</vt:lpstr>
      <vt:lpstr>Arial Narrow</vt:lpstr>
      <vt:lpstr>Calibri</vt:lpstr>
      <vt:lpstr>Calibri Light</vt:lpstr>
      <vt:lpstr>Comfortaa</vt:lpstr>
      <vt:lpstr>Motyw pakietu Office</vt:lpstr>
      <vt:lpstr>Plan  publikacji ogłoszeń Przewodniczącego KRRiT o możliwości uzyskania koncesji cyfrowych </vt:lpstr>
      <vt:lpstr>Zasoby częstotliwości DAB+ dla Polski</vt:lpstr>
      <vt:lpstr>Zasoby częstotliwości dla nadawców lokalnych</vt:lpstr>
      <vt:lpstr>Multipleksy lokalne  Przedmioty ogłoszenia w I turze – maj 2019</vt:lpstr>
      <vt:lpstr>Wartość maksymalnych opłat za koncesje (10 letnie) w multipleksach lokalnych DAB+, I tura</vt:lpstr>
      <vt:lpstr>Multipleksy lokalne  Przedmioty ogłoszenia w II turze – 4Q 2019</vt:lpstr>
      <vt:lpstr>Multipleksy lokalne  Przedmioty ogłoszenia w III turze – 2020</vt:lpstr>
      <vt:lpstr>Multipleksy lokalne  Przedmioty ogłoszenia w IV turze – 2020</vt:lpstr>
      <vt:lpstr>Multipleksy lokalne  Pozostałe bloki częstotliwości</vt:lpstr>
      <vt:lpstr>Multipleks R1 - ogólnopolski</vt:lpstr>
      <vt:lpstr>Multipleks R2 – regionalno-lokalny</vt:lpstr>
      <vt:lpstr>Dziękuję za uwagę i proszę o pytania</vt:lpstr>
      <vt:lpstr>Narodowe wersje nowego logo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Kuhn Krystyna</dc:creator>
  <cp:lastModifiedBy>Brykczynska Teresa</cp:lastModifiedBy>
  <cp:revision>36</cp:revision>
  <dcterms:created xsi:type="dcterms:W3CDTF">2019-04-24T12:55:19Z</dcterms:created>
  <dcterms:modified xsi:type="dcterms:W3CDTF">2020-10-21T09:16:34Z</dcterms:modified>
</cp:coreProperties>
</file>