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changesInfos/changesInfo1.xml" ContentType="application/vnd.ms-powerpoint.changesinfo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9" r:id="rId6"/>
    <p:sldId id="260" r:id="rId7"/>
    <p:sldId id="263" r:id="rId8"/>
    <p:sldId id="262" r:id="rId9"/>
    <p:sldId id="274" r:id="rId10"/>
    <p:sldId id="261" r:id="rId11"/>
    <p:sldId id="272" r:id="rId12"/>
    <p:sldId id="273" r:id="rId13"/>
    <p:sldId id="265" r:id="rId14"/>
    <p:sldId id="264" r:id="rId15"/>
    <p:sldId id="266" r:id="rId16"/>
    <p:sldId id="268" r:id="rId17"/>
    <p:sldId id="267" r:id="rId18"/>
    <p:sldId id="258" r:id="rId19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25E0C2B-4B6E-4611-8BCC-C83A54F487F5}" v="96" dt="2020-05-05T13:54:42.432"/>
    <p1510:client id="{0B5EB86F-DE86-4DA9-95B2-3F3907BA089F}" v="170" dt="2020-05-05T13:50:24.036"/>
    <p1510:client id="{6FE65F89-7346-41C6-A948-A49576AAC4BA}" v="12" dt="2020-05-05T13:50:48.212"/>
    <p1510:client id="{D632AA55-48DC-475B-B4D0-304271DA107A}" v="4" dt="2020-05-05T13:50:36.32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7" d="100"/>
          <a:sy n="87" d="100"/>
        </p:scale>
        <p:origin x="666" y="-22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odlewski Marcin (Britenet)" userId="S::m.godlewski@mc.gov.pl::930c73a9-afe2-4d6f-a9bf-ab7250a92d83" providerId="AD" clId="Web-{D632AA55-48DC-475B-B4D0-304271DA107A}"/>
    <pc:docChg chg="modSld">
      <pc:chgData name="Godlewski Marcin (Britenet)" userId="S::m.godlewski@mc.gov.pl::930c73a9-afe2-4d6f-a9bf-ab7250a92d83" providerId="AD" clId="Web-{D632AA55-48DC-475B-B4D0-304271DA107A}" dt="2020-05-05T13:50:36.321" v="3"/>
      <pc:docMkLst>
        <pc:docMk/>
      </pc:docMkLst>
      <pc:sldChg chg="delSp modSp">
        <pc:chgData name="Godlewski Marcin (Britenet)" userId="S::m.godlewski@mc.gov.pl::930c73a9-afe2-4d6f-a9bf-ab7250a92d83" providerId="AD" clId="Web-{D632AA55-48DC-475B-B4D0-304271DA107A}" dt="2020-05-05T13:50:36.321" v="3"/>
        <pc:sldMkLst>
          <pc:docMk/>
          <pc:sldMk cId="3598284323" sldId="256"/>
        </pc:sldMkLst>
        <pc:spChg chg="del">
          <ac:chgData name="Godlewski Marcin (Britenet)" userId="S::m.godlewski@mc.gov.pl::930c73a9-afe2-4d6f-a9bf-ab7250a92d83" providerId="AD" clId="Web-{D632AA55-48DC-475B-B4D0-304271DA107A}" dt="2020-05-05T13:50:33.992" v="1"/>
          <ac:spMkLst>
            <pc:docMk/>
            <pc:sldMk cId="3598284323" sldId="256"/>
            <ac:spMk id="41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D632AA55-48DC-475B-B4D0-304271DA107A}" dt="2020-05-05T13:50:33.274" v="0"/>
          <ac:spMkLst>
            <pc:docMk/>
            <pc:sldMk cId="3598284323" sldId="256"/>
            <ac:spMk id="59" creationId="{00000000-0000-0000-0000-000000000000}"/>
          </ac:spMkLst>
        </pc:spChg>
        <pc:cxnChg chg="mod">
          <ac:chgData name="Godlewski Marcin (Britenet)" userId="S::m.godlewski@mc.gov.pl::930c73a9-afe2-4d6f-a9bf-ab7250a92d83" providerId="AD" clId="Web-{D632AA55-48DC-475B-B4D0-304271DA107A}" dt="2020-05-05T13:50:33.992" v="1"/>
          <ac:cxnSpMkLst>
            <pc:docMk/>
            <pc:sldMk cId="3598284323" sldId="256"/>
            <ac:cxnSpMk id="5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D632AA55-48DC-475B-B4D0-304271DA107A}" dt="2020-05-05T13:50:36.321" v="3"/>
          <ac:cxnSpMkLst>
            <pc:docMk/>
            <pc:sldMk cId="3598284323" sldId="256"/>
            <ac:cxnSpMk id="56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D632AA55-48DC-475B-B4D0-304271DA107A}" dt="2020-05-05T13:50:33.992" v="1"/>
          <ac:cxnSpMkLst>
            <pc:docMk/>
            <pc:sldMk cId="3598284323" sldId="256"/>
            <ac:cxnSpMk id="6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D632AA55-48DC-475B-B4D0-304271DA107A}" dt="2020-05-05T13:50:35.164" v="2"/>
          <ac:cxnSpMkLst>
            <pc:docMk/>
            <pc:sldMk cId="3598284323" sldId="256"/>
            <ac:cxnSpMk id="65" creationId="{00000000-0000-0000-0000-000000000000}"/>
          </ac:cxnSpMkLst>
        </pc:cxnChg>
      </pc:sldChg>
    </pc:docChg>
  </pc:docChgLst>
  <pc:docChgLst>
    <pc:chgData name="Godlewski Marcin (Britenet)" userId="S::m.godlewski@mc.gov.pl::930c73a9-afe2-4d6f-a9bf-ab7250a92d83" providerId="AD" clId="Web-{0B5EB86F-DE86-4DA9-95B2-3F3907BA089F}"/>
    <pc:docChg chg="addSld modSld">
      <pc:chgData name="Godlewski Marcin (Britenet)" userId="S::m.godlewski@mc.gov.pl::930c73a9-afe2-4d6f-a9bf-ab7250a92d83" providerId="AD" clId="Web-{0B5EB86F-DE86-4DA9-95B2-3F3907BA089F}" dt="2020-05-05T13:50:24.036" v="168"/>
      <pc:docMkLst>
        <pc:docMk/>
      </pc:docMkLst>
      <pc:sldChg chg="addSp delSp modSp mod setBg">
        <pc:chgData name="Godlewski Marcin (Britenet)" userId="S::m.godlewski@mc.gov.pl::930c73a9-afe2-4d6f-a9bf-ab7250a92d83" providerId="AD" clId="Web-{0B5EB86F-DE86-4DA9-95B2-3F3907BA089F}" dt="2020-05-05T13:50:24.036" v="168"/>
        <pc:sldMkLst>
          <pc:docMk/>
          <pc:sldMk cId="3598284323" sldId="256"/>
        </pc:sldMkLst>
        <pc:spChg chg="del mod">
          <ac:chgData name="Godlewski Marcin (Britenet)" userId="S::m.godlewski@mc.gov.pl::930c73a9-afe2-4d6f-a9bf-ab7250a92d83" providerId="AD" clId="Web-{0B5EB86F-DE86-4DA9-95B2-3F3907BA089F}" dt="2020-05-05T13:50:09.583" v="153"/>
          <ac:spMkLst>
            <pc:docMk/>
            <pc:sldMk cId="3598284323" sldId="256"/>
            <ac:spMk id="4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05.692" v="149"/>
          <ac:spMkLst>
            <pc:docMk/>
            <pc:sldMk cId="3598284323" sldId="256"/>
            <ac:spMk id="10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21.083" v="166"/>
          <ac:spMkLst>
            <pc:docMk/>
            <pc:sldMk cId="3598284323" sldId="256"/>
            <ac:spMk id="13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06.973" v="150"/>
          <ac:spMkLst>
            <pc:docMk/>
            <pc:sldMk cId="3598284323" sldId="256"/>
            <ac:spMk id="16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0:47.374" v="63" actId="1076"/>
          <ac:spMkLst>
            <pc:docMk/>
            <pc:sldMk cId="3598284323" sldId="256"/>
            <ac:spMk id="22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16.411" v="161"/>
          <ac:spMkLst>
            <pc:docMk/>
            <pc:sldMk cId="3598284323" sldId="256"/>
            <ac:spMk id="32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0:38.249" v="61" actId="1076"/>
          <ac:spMkLst>
            <pc:docMk/>
            <pc:sldMk cId="3598284323" sldId="256"/>
            <ac:spMk id="41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7:35.894" v="146" actId="1076"/>
          <ac:spMkLst>
            <pc:docMk/>
            <pc:sldMk cId="3598284323" sldId="256"/>
            <ac:spMk id="43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0:38.202" v="60" actId="1076"/>
          <ac:spMkLst>
            <pc:docMk/>
            <pc:sldMk cId="3598284323" sldId="256"/>
            <ac:spMk id="47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39:35.123" v="42" actId="1076"/>
          <ac:spMkLst>
            <pc:docMk/>
            <pc:sldMk cId="3598284323" sldId="256"/>
            <ac:spMk id="49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39:36.920" v="43" actId="1076"/>
          <ac:spMkLst>
            <pc:docMk/>
            <pc:sldMk cId="3598284323" sldId="256"/>
            <ac:spMk id="50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14.583" v="159"/>
          <ac:spMkLst>
            <pc:docMk/>
            <pc:sldMk cId="3598284323" sldId="256"/>
            <ac:spMk id="51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37:31.091" v="10"/>
          <ac:spMkLst>
            <pc:docMk/>
            <pc:sldMk cId="3598284323" sldId="256"/>
            <ac:spMk id="53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0:41.296" v="62" actId="1076"/>
          <ac:spMkLst>
            <pc:docMk/>
            <pc:sldMk cId="3598284323" sldId="256"/>
            <ac:spMk id="57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7:43.253" v="147" actId="1076"/>
          <ac:spMkLst>
            <pc:docMk/>
            <pc:sldMk cId="3598284323" sldId="256"/>
            <ac:spMk id="59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13.630" v="158"/>
          <ac:spMkLst>
            <pc:docMk/>
            <pc:sldMk cId="3598284323" sldId="256"/>
            <ac:spMk id="63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11.427" v="155"/>
          <ac:spMkLst>
            <pc:docMk/>
            <pc:sldMk cId="3598284323" sldId="256"/>
            <ac:spMk id="66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0:47.452" v="64" actId="1076"/>
          <ac:spMkLst>
            <pc:docMk/>
            <pc:sldMk cId="3598284323" sldId="256"/>
            <ac:spMk id="74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7:15.940" v="137" actId="1076"/>
          <ac:spMkLst>
            <pc:docMk/>
            <pc:sldMk cId="3598284323" sldId="256"/>
            <ac:spMk id="79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15.614" v="160"/>
          <ac:spMkLst>
            <pc:docMk/>
            <pc:sldMk cId="3598284323" sldId="256"/>
            <ac:spMk id="80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3:33.063" v="98" actId="20577"/>
          <ac:spMkLst>
            <pc:docMk/>
            <pc:sldMk cId="3598284323" sldId="256"/>
            <ac:spMk id="108" creationId="{00000000-0000-0000-0000-000000000000}"/>
          </ac:spMkLst>
        </pc:spChg>
        <pc:cxnChg chg="del mod">
          <ac:chgData name="Godlewski Marcin (Britenet)" userId="S::m.godlewski@mc.gov.pl::930c73a9-afe2-4d6f-a9bf-ab7250a92d83" providerId="AD" clId="Web-{0B5EB86F-DE86-4DA9-95B2-3F3907BA089F}" dt="2020-05-05T13:50:08.708" v="152"/>
          <ac:cxnSpMkLst>
            <pc:docMk/>
            <pc:sldMk cId="3598284323" sldId="256"/>
            <ac:cxnSpMk id="6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8.911" v="164"/>
          <ac:cxnSpMkLst>
            <pc:docMk/>
            <pc:sldMk cId="3598284323" sldId="256"/>
            <ac:cxnSpMk id="1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07.864" v="151"/>
          <ac:cxnSpMkLst>
            <pc:docMk/>
            <pc:sldMk cId="3598284323" sldId="256"/>
            <ac:cxnSpMk id="21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0:47.452" v="64" actId="1076"/>
          <ac:cxnSpMkLst>
            <pc:docMk/>
            <pc:sldMk cId="3598284323" sldId="256"/>
            <ac:cxnSpMk id="38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22.817" v="167"/>
          <ac:cxnSpMkLst>
            <pc:docMk/>
            <pc:sldMk cId="3598284323" sldId="256"/>
            <ac:cxnSpMk id="40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1.442" v="157"/>
          <ac:cxnSpMkLst>
            <pc:docMk/>
            <pc:sldMk cId="3598284323" sldId="256"/>
            <ac:cxnSpMk id="45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7.739" v="163"/>
          <ac:cxnSpMkLst>
            <pc:docMk/>
            <pc:sldMk cId="3598284323" sldId="256"/>
            <ac:cxnSpMk id="46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9.802" v="165"/>
          <ac:cxnSpMkLst>
            <pc:docMk/>
            <pc:sldMk cId="3598284323" sldId="256"/>
            <ac:cxnSpMk id="48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0:41.296" v="62" actId="1076"/>
          <ac:cxnSpMkLst>
            <pc:docMk/>
            <pc:sldMk cId="3598284323" sldId="256"/>
            <ac:cxnSpMk id="52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0:47.374" v="63" actId="1076"/>
          <ac:cxnSpMkLst>
            <pc:docMk/>
            <pc:sldMk cId="3598284323" sldId="256"/>
            <ac:cxnSpMk id="54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0:41.296" v="62" actId="1076"/>
          <ac:cxnSpMkLst>
            <pc:docMk/>
            <pc:sldMk cId="3598284323" sldId="256"/>
            <ac:cxnSpMk id="55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50:14.583" v="159"/>
          <ac:cxnSpMkLst>
            <pc:docMk/>
            <pc:sldMk cId="3598284323" sldId="256"/>
            <ac:cxnSpMk id="56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35.894" v="146" actId="1076"/>
          <ac:cxnSpMkLst>
            <pc:docMk/>
            <pc:sldMk cId="3598284323" sldId="256"/>
            <ac:cxnSpMk id="58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35.894" v="146" actId="1076"/>
          <ac:cxnSpMkLst>
            <pc:docMk/>
            <pc:sldMk cId="3598284323" sldId="256"/>
            <ac:cxnSpMk id="60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35.894" v="146" actId="1076"/>
          <ac:cxnSpMkLst>
            <pc:docMk/>
            <pc:sldMk cId="3598284323" sldId="256"/>
            <ac:cxnSpMk id="61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35.894" v="146" actId="1076"/>
          <ac:cxnSpMkLst>
            <pc:docMk/>
            <pc:sldMk cId="3598284323" sldId="256"/>
            <ac:cxnSpMk id="6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24.036" v="168"/>
          <ac:cxnSpMkLst>
            <pc:docMk/>
            <pc:sldMk cId="3598284323" sldId="256"/>
            <ac:cxnSpMk id="64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43.253" v="147" actId="1076"/>
          <ac:cxnSpMkLst>
            <pc:docMk/>
            <pc:sldMk cId="3598284323" sldId="256"/>
            <ac:cxnSpMk id="65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50:11.427" v="155"/>
          <ac:cxnSpMkLst>
            <pc:docMk/>
            <pc:sldMk cId="3598284323" sldId="256"/>
            <ac:cxnSpMk id="67" creationId="{00000000-0000-0000-0000-000000000000}"/>
          </ac:cxnSpMkLst>
        </pc:cxnChg>
        <pc:cxnChg chg="add del mod">
          <ac:chgData name="Godlewski Marcin (Britenet)" userId="S::m.godlewski@mc.gov.pl::930c73a9-afe2-4d6f-a9bf-ab7250a92d83" providerId="AD" clId="Web-{0B5EB86F-DE86-4DA9-95B2-3F3907BA089F}" dt="2020-05-05T13:50:11.395" v="154"/>
          <ac:cxnSpMkLst>
            <pc:docMk/>
            <pc:sldMk cId="3598284323" sldId="256"/>
            <ac:cxnSpMk id="68" creationId="{2DCAB380-FB6A-458A-A8A8-745945B92A34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35.894" v="146" actId="1076"/>
          <ac:cxnSpMkLst>
            <pc:docMk/>
            <pc:sldMk cId="3598284323" sldId="256"/>
            <ac:cxnSpMk id="81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7.052" v="162"/>
          <ac:cxnSpMkLst>
            <pc:docMk/>
            <pc:sldMk cId="3598284323" sldId="256"/>
            <ac:cxnSpMk id="107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1.442" v="156"/>
          <ac:cxnSpMkLst>
            <pc:docMk/>
            <pc:sldMk cId="3598284323" sldId="256"/>
            <ac:cxnSpMk id="140" creationId="{00000000-0000-0000-0000-000000000000}"/>
          </ac:cxnSpMkLst>
        </pc:cxnChg>
      </pc:sldChg>
      <pc:sldChg chg="add replId">
        <pc:chgData name="Godlewski Marcin (Britenet)" userId="S::m.godlewski@mc.gov.pl::930c73a9-afe2-4d6f-a9bf-ab7250a92d83" providerId="AD" clId="Web-{0B5EB86F-DE86-4DA9-95B2-3F3907BA089F}" dt="2020-05-05T13:50:02.708" v="148"/>
        <pc:sldMkLst>
          <pc:docMk/>
          <pc:sldMk cId="4234984123" sldId="257"/>
        </pc:sldMkLst>
      </pc:sldChg>
    </pc:docChg>
  </pc:docChgLst>
  <pc:docChgLst>
    <pc:chgData clId="Web-{6FE65F89-7346-41C6-A948-A49576AAC4BA}"/>
    <pc:docChg chg="modSld">
      <pc:chgData name="" userId="" providerId="" clId="Web-{6FE65F89-7346-41C6-A948-A49576AAC4BA}" dt="2020-05-05T13:50:43.899" v="0"/>
      <pc:docMkLst>
        <pc:docMk/>
      </pc:docMkLst>
      <pc:sldChg chg="delSp modSp">
        <pc:chgData name="" userId="" providerId="" clId="Web-{6FE65F89-7346-41C6-A948-A49576AAC4BA}" dt="2020-05-05T13:50:43.899" v="0"/>
        <pc:sldMkLst>
          <pc:docMk/>
          <pc:sldMk cId="3598284323" sldId="256"/>
        </pc:sldMkLst>
        <pc:spChg chg="del">
          <ac:chgData name="" userId="" providerId="" clId="Web-{6FE65F89-7346-41C6-A948-A49576AAC4BA}" dt="2020-05-05T13:50:43.899" v="0"/>
          <ac:spMkLst>
            <pc:docMk/>
            <pc:sldMk cId="3598284323" sldId="256"/>
            <ac:spMk id="22" creationId="{00000000-0000-0000-0000-000000000000}"/>
          </ac:spMkLst>
        </pc:spChg>
        <pc:cxnChg chg="mod">
          <ac:chgData name="" userId="" providerId="" clId="Web-{6FE65F89-7346-41C6-A948-A49576AAC4BA}" dt="2020-05-05T13:50:43.899" v="0"/>
          <ac:cxnSpMkLst>
            <pc:docMk/>
            <pc:sldMk cId="3598284323" sldId="256"/>
            <ac:cxnSpMk id="38" creationId="{00000000-0000-0000-0000-000000000000}"/>
          </ac:cxnSpMkLst>
        </pc:cxnChg>
        <pc:cxnChg chg="mod">
          <ac:chgData name="" userId="" providerId="" clId="Web-{6FE65F89-7346-41C6-A948-A49576AAC4BA}" dt="2020-05-05T13:50:43.899" v="0"/>
          <ac:cxnSpMkLst>
            <pc:docMk/>
            <pc:sldMk cId="3598284323" sldId="256"/>
            <ac:cxnSpMk id="54" creationId="{00000000-0000-0000-0000-000000000000}"/>
          </ac:cxnSpMkLst>
        </pc:cxnChg>
      </pc:sldChg>
    </pc:docChg>
  </pc:docChgLst>
  <pc:docChgLst>
    <pc:chgData name="Godlewski Marcin (Britenet)" userId="S::m.godlewski@mc.gov.pl::930c73a9-afe2-4d6f-a9bf-ab7250a92d83" providerId="AD" clId="Web-{6FE65F89-7346-41C6-A948-A49576AAC4BA}"/>
    <pc:docChg chg="modSld">
      <pc:chgData name="Godlewski Marcin (Britenet)" userId="S::m.godlewski@mc.gov.pl::930c73a9-afe2-4d6f-a9bf-ab7250a92d83" providerId="AD" clId="Web-{6FE65F89-7346-41C6-A948-A49576AAC4BA}" dt="2020-05-05T13:50:48.212" v="10"/>
      <pc:docMkLst>
        <pc:docMk/>
      </pc:docMkLst>
      <pc:sldChg chg="delSp modSp">
        <pc:chgData name="Godlewski Marcin (Britenet)" userId="S::m.godlewski@mc.gov.pl::930c73a9-afe2-4d6f-a9bf-ab7250a92d83" providerId="AD" clId="Web-{6FE65F89-7346-41C6-A948-A49576AAC4BA}" dt="2020-05-05T13:50:48.212" v="10"/>
        <pc:sldMkLst>
          <pc:docMk/>
          <pc:sldMk cId="3598284323" sldId="256"/>
        </pc:sldMkLst>
        <pc:spChg chg="del">
          <ac:chgData name="Godlewski Marcin (Britenet)" userId="S::m.godlewski@mc.gov.pl::930c73a9-afe2-4d6f-a9bf-ab7250a92d83" providerId="AD" clId="Web-{6FE65F89-7346-41C6-A948-A49576AAC4BA}" dt="2020-05-05T13:50:48.212" v="7"/>
          <ac:spMkLst>
            <pc:docMk/>
            <pc:sldMk cId="3598284323" sldId="256"/>
            <ac:spMk id="43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6FE65F89-7346-41C6-A948-A49576AAC4BA}" dt="2020-05-05T13:50:48.196" v="6"/>
          <ac:spMkLst>
            <pc:docMk/>
            <pc:sldMk cId="3598284323" sldId="256"/>
            <ac:spMk id="57" creationId="{00000000-0000-0000-0000-000000000000}"/>
          </ac:spMkLst>
        </pc:spChg>
        <pc:cxnChg chg="del mod">
          <ac:chgData name="Godlewski Marcin (Britenet)" userId="S::m.godlewski@mc.gov.pl::930c73a9-afe2-4d6f-a9bf-ab7250a92d83" providerId="AD" clId="Web-{6FE65F89-7346-41C6-A948-A49576AAC4BA}" dt="2020-05-05T13:50:45.525" v="0"/>
          <ac:cxnSpMkLst>
            <pc:docMk/>
            <pc:sldMk cId="3598284323" sldId="256"/>
            <ac:cxnSpMk id="38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181" v="4"/>
          <ac:cxnSpMkLst>
            <pc:docMk/>
            <pc:sldMk cId="3598284323" sldId="256"/>
            <ac:cxnSpMk id="5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212" v="10"/>
          <ac:cxnSpMkLst>
            <pc:docMk/>
            <pc:sldMk cId="3598284323" sldId="256"/>
            <ac:cxnSpMk id="54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181" v="3"/>
          <ac:cxnSpMkLst>
            <pc:docMk/>
            <pc:sldMk cId="3598284323" sldId="256"/>
            <ac:cxnSpMk id="55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212" v="9"/>
          <ac:cxnSpMkLst>
            <pc:docMk/>
            <pc:sldMk cId="3598284323" sldId="256"/>
            <ac:cxnSpMk id="58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212" v="8"/>
          <ac:cxnSpMkLst>
            <pc:docMk/>
            <pc:sldMk cId="3598284323" sldId="256"/>
            <ac:cxnSpMk id="60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181" v="2"/>
          <ac:cxnSpMkLst>
            <pc:docMk/>
            <pc:sldMk cId="3598284323" sldId="256"/>
            <ac:cxnSpMk id="61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181" v="1"/>
          <ac:cxnSpMkLst>
            <pc:docMk/>
            <pc:sldMk cId="3598284323" sldId="256"/>
            <ac:cxnSpMk id="6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181" v="5"/>
          <ac:cxnSpMkLst>
            <pc:docMk/>
            <pc:sldMk cId="3598284323" sldId="256"/>
            <ac:cxnSpMk id="81" creationId="{00000000-0000-0000-0000-000000000000}"/>
          </ac:cxnSpMkLst>
        </pc:cxnChg>
      </pc:sldChg>
    </pc:docChg>
  </pc:docChgLst>
  <pc:docChgLst>
    <pc:chgData name="Godlewski Marcin (Britenet)" userId="S::m.godlewski@mc.gov.pl::930c73a9-afe2-4d6f-a9bf-ab7250a92d83" providerId="AD" clId="Web-{025E0C2B-4B6E-4611-8BCC-C83A54F487F5}"/>
    <pc:docChg chg="addSld modSld sldOrd">
      <pc:chgData name="Godlewski Marcin (Britenet)" userId="S::m.godlewski@mc.gov.pl::930c73a9-afe2-4d6f-a9bf-ab7250a92d83" providerId="AD" clId="Web-{025E0C2B-4B6E-4611-8BCC-C83A54F487F5}" dt="2020-05-05T13:54:42.432" v="92" actId="1076"/>
      <pc:docMkLst>
        <pc:docMk/>
      </pc:docMkLst>
      <pc:sldChg chg="delSp modSp mod setBg">
        <pc:chgData name="Godlewski Marcin (Britenet)" userId="S::m.godlewski@mc.gov.pl::930c73a9-afe2-4d6f-a9bf-ab7250a92d83" providerId="AD" clId="Web-{025E0C2B-4B6E-4611-8BCC-C83A54F487F5}" dt="2020-05-05T13:53:27.432" v="60"/>
        <pc:sldMkLst>
          <pc:docMk/>
          <pc:sldMk cId="3598284323" sldId="256"/>
        </pc:sldMkLst>
        <pc:spChg chg="del">
          <ac:chgData name="Godlewski Marcin (Britenet)" userId="S::m.godlewski@mc.gov.pl::930c73a9-afe2-4d6f-a9bf-ab7250a92d83" providerId="AD" clId="Web-{025E0C2B-4B6E-4611-8BCC-C83A54F487F5}" dt="2020-05-05T13:50:56.575" v="1"/>
          <ac:spMkLst>
            <pc:docMk/>
            <pc:sldMk cId="3598284323" sldId="256"/>
            <ac:spMk id="47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025E0C2B-4B6E-4611-8BCC-C83A54F487F5}" dt="2020-05-05T13:50:59.246" v="3"/>
          <ac:spMkLst>
            <pc:docMk/>
            <pc:sldMk cId="3598284323" sldId="256"/>
            <ac:spMk id="49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025E0C2B-4B6E-4611-8BCC-C83A54F487F5}" dt="2020-05-05T13:50:57.840" v="2"/>
          <ac:spMkLst>
            <pc:docMk/>
            <pc:sldMk cId="3598284323" sldId="256"/>
            <ac:spMk id="50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025E0C2B-4B6E-4611-8BCC-C83A54F487F5}" dt="2020-05-05T13:50:55.418" v="0"/>
          <ac:spMkLst>
            <pc:docMk/>
            <pc:sldMk cId="3598284323" sldId="256"/>
            <ac:spMk id="74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025E0C2B-4B6E-4611-8BCC-C83A54F487F5}" dt="2020-05-05T13:51:00.137" v="4"/>
          <ac:spMkLst>
            <pc:docMk/>
            <pc:sldMk cId="3598284323" sldId="256"/>
            <ac:spMk id="79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25E0C2B-4B6E-4611-8BCC-C83A54F487F5}" dt="2020-05-05T13:52:19.589" v="59" actId="1076"/>
          <ac:spMkLst>
            <pc:docMk/>
            <pc:sldMk cId="3598284323" sldId="256"/>
            <ac:spMk id="108" creationId="{00000000-0000-0000-0000-000000000000}"/>
          </ac:spMkLst>
        </pc:spChg>
      </pc:sldChg>
      <pc:sldChg chg="modSp add ord replId">
        <pc:chgData name="Godlewski Marcin (Britenet)" userId="S::m.godlewski@mc.gov.pl::930c73a9-afe2-4d6f-a9bf-ab7250a92d83" providerId="AD" clId="Web-{025E0C2B-4B6E-4611-8BCC-C83A54F487F5}" dt="2020-05-05T13:54:42.432" v="92" actId="1076"/>
        <pc:sldMkLst>
          <pc:docMk/>
          <pc:sldMk cId="297459643" sldId="258"/>
        </pc:sldMkLst>
        <pc:spChg chg="mod">
          <ac:chgData name="Godlewski Marcin (Britenet)" userId="S::m.godlewski@mc.gov.pl::930c73a9-afe2-4d6f-a9bf-ab7250a92d83" providerId="AD" clId="Web-{025E0C2B-4B6E-4611-8BCC-C83A54F487F5}" dt="2020-05-05T13:54:42.432" v="92" actId="1076"/>
          <ac:spMkLst>
            <pc:docMk/>
            <pc:sldMk cId="297459643" sldId="258"/>
            <ac:spMk id="108" creationId="{00000000-0000-0000-0000-000000000000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Zeszyt1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Arkusz1!$B$2</c:f>
              <c:strCache>
                <c:ptCount val="1"/>
                <c:pt idx="0">
                  <c:v>ogółem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/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5 698 006,59</a:t>
                    </a:r>
                    <a:r>
                      <a:rPr lang="en-US" dirty="0" err="1" smtClean="0"/>
                      <a:t>zł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mtClean="0"/>
                      <a:t>3 944 577,55zł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numFmt formatCode="#,##0.00\ &quot;zł&quot;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Arkusz1!$A$3:$A$4</c:f>
              <c:strCache>
                <c:ptCount val="2"/>
                <c:pt idx="0">
                  <c:v>Planowane</c:v>
                </c:pt>
                <c:pt idx="1">
                  <c:v>Faktyczne</c:v>
                </c:pt>
              </c:strCache>
            </c:strRef>
          </c:cat>
          <c:val>
            <c:numRef>
              <c:f>Arkusz1!$B$3:$B$4</c:f>
              <c:numCache>
                <c:formatCode>General</c:formatCode>
                <c:ptCount val="2"/>
                <c:pt idx="0">
                  <c:v>5698006.5899999999</c:v>
                </c:pt>
                <c:pt idx="1">
                  <c:v>3944577.55</c:v>
                </c:pt>
              </c:numCache>
            </c:numRef>
          </c:val>
        </c:ser>
        <c:ser>
          <c:idx val="1"/>
          <c:order val="1"/>
          <c:tx>
            <c:strRef>
              <c:f>Arkusz1!$C$2</c:f>
              <c:strCache>
                <c:ptCount val="1"/>
                <c:pt idx="0">
                  <c:v>w tym środki UE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FF33CC"/>
              </a:solidFill>
              <a:ln>
                <a:noFill/>
              </a:ln>
              <a:effectLst/>
            </c:spPr>
          </c:dPt>
          <c:dPt>
            <c:idx val="1"/>
            <c:invertIfNegative val="0"/>
            <c:bubble3D val="0"/>
            <c:spPr>
              <a:solidFill>
                <a:srgbClr val="FF33CC"/>
              </a:solidFill>
              <a:ln>
                <a:noFill/>
              </a:ln>
              <a:effectLst/>
            </c:spPr>
          </c:dPt>
          <c:dLbls>
            <c:dLbl>
              <c:idx val="0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200" b="1" i="0" u="none" strike="noStrike" kern="1200" baseline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dirty="0" smtClean="0"/>
                      <a:t>0,00 </a:t>
                    </a:r>
                    <a:r>
                      <a:rPr lang="en-US" dirty="0"/>
                      <a:t>zł</a:t>
                    </a:r>
                  </a:p>
                </c:rich>
              </c:tx>
              <c:numFmt formatCode="#,##0.00\ &quot;zł&quot;" sourceLinked="0"/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200" b="1" i="0" u="none" strike="noStrike" kern="1200" baseline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pl-PL" dirty="0" smtClean="0"/>
                      <a:t>0,</a:t>
                    </a:r>
                    <a:r>
                      <a:rPr lang="en-US" dirty="0" smtClean="0"/>
                      <a:t>00 </a:t>
                    </a:r>
                    <a:r>
                      <a:rPr lang="en-US" dirty="0"/>
                      <a:t>zł</a:t>
                    </a:r>
                  </a:p>
                </c:rich>
              </c:tx>
              <c:numFmt formatCode="#,##0.00\ &quot;zł&quot;" sourceLinked="0"/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Arkusz1!$A$3:$A$4</c:f>
              <c:strCache>
                <c:ptCount val="2"/>
                <c:pt idx="0">
                  <c:v>Planowane</c:v>
                </c:pt>
                <c:pt idx="1">
                  <c:v>Faktyczne</c:v>
                </c:pt>
              </c:strCache>
            </c:strRef>
          </c:cat>
          <c:val>
            <c:numRef>
              <c:f>Arkusz1!$C$3:$C$4</c:f>
              <c:numCache>
                <c:formatCode>General</c:formatCode>
                <c:ptCount val="2"/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10"/>
        <c:overlap val="100"/>
        <c:axId val="182917264"/>
        <c:axId val="183312600"/>
      </c:barChart>
      <c:catAx>
        <c:axId val="1829172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83312600"/>
        <c:crosses val="autoZero"/>
        <c:auto val="1"/>
        <c:lblAlgn val="ctr"/>
        <c:lblOffset val="100"/>
        <c:noMultiLvlLbl val="0"/>
      </c:catAx>
      <c:valAx>
        <c:axId val="1833126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\ &quot;zł&quot;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8291726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09.09.2020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544417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09.09.2020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866989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09.09.2020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238009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09.09.2020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79255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09.09.2020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237200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09.09.2020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803316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09.09.2020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69798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09.09.2020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001056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09.09.2020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415924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09.09.2020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434609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09.09.2020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38014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EFC2A4-6552-4628-8FBD-E88797993A2F}" type="datetimeFigureOut">
              <a:rPr lang="pl-PL" smtClean="0"/>
              <a:t>09.09.2020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1307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755648" y="2146228"/>
            <a:ext cx="8040291" cy="15696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l-PL" sz="4800" b="1" dirty="0" smtClean="0">
                <a:solidFill>
                  <a:schemeClr val="bg1"/>
                </a:solidFill>
              </a:rPr>
              <a:t>Elektroniczne Potwierdzenie Odbioru (EPO)</a:t>
            </a:r>
            <a:endParaRPr lang="pl-PL" sz="4800" b="1" dirty="0">
              <a:solidFill>
                <a:schemeClr val="bg1"/>
              </a:solidFill>
              <a:cs typeface="Calibri"/>
            </a:endParaRPr>
          </a:p>
        </p:txBody>
      </p:sp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8284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>
            <a:spLocks noGrp="1"/>
          </p:cNvSpPr>
          <p:nvPr>
            <p:ph type="subTitle" idx="1"/>
          </p:nvPr>
        </p:nvSpPr>
        <p:spPr>
          <a:xfrm>
            <a:off x="1775522" y="1484784"/>
            <a:ext cx="8712969" cy="750596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PRODUKTY PROJEKTU </a:t>
            </a:r>
            <a:r>
              <a:rPr lang="pl-PL" b="1" dirty="0">
                <a:solidFill>
                  <a:srgbClr val="002060"/>
                </a:solidFill>
                <a:cs typeface="Times New Roman" pitchFamily="18" charset="0"/>
              </a:rPr>
              <a:t>– </a:t>
            </a:r>
            <a:r>
              <a:rPr lang="pl-PL" b="1" dirty="0" smtClean="0">
                <a:solidFill>
                  <a:srgbClr val="002060"/>
                </a:solidFill>
                <a:cs typeface="Times New Roman" pitchFamily="18" charset="0"/>
              </a:rPr>
              <a:t>komplementarność</a:t>
            </a:r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05453468"/>
              </p:ext>
            </p:extLst>
          </p:nvPr>
        </p:nvGraphicFramePr>
        <p:xfrm>
          <a:off x="695400" y="2338265"/>
          <a:ext cx="10801200" cy="217261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586550"/>
                <a:gridCol w="1568868"/>
                <a:gridCol w="1568868"/>
                <a:gridCol w="2676304"/>
                <a:gridCol w="1400610"/>
              </a:tblGrid>
              <a:tr h="93970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 produktu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Planowany termin wdrożenia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Faktyczny termin wdrożenia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1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Nazwa komplementarnych systemów/ modułów/funkcjonalności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Uwagi</a:t>
                      </a:r>
                      <a:endParaRPr lang="pl-PL" sz="140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</a:tr>
              <a:tr h="636289">
                <a:tc>
                  <a:txBody>
                    <a:bodyPr/>
                    <a:lstStyle/>
                    <a:p>
                      <a:r>
                        <a:rPr lang="pl-PL" sz="12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Uruchomiona usługa EPO na serwerach operatora pocztowego</a:t>
                      </a:r>
                      <a:endParaRPr lang="pl-PL" sz="1200" b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2015-12-31</a:t>
                      </a:r>
                      <a:endParaRPr lang="pl-PL" sz="1200" b="0" i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2016-02-02</a:t>
                      </a:r>
                      <a:endParaRPr lang="pl-PL" sz="1200" b="0" i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System operatora pocztowego</a:t>
                      </a:r>
                      <a:endParaRPr lang="pl-PL" sz="1200" b="0" i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Okres współpracy został przesunięty z uwagi na zmianę terminu realizacji umowy na usługi pocztowe z 1 stycznia 2016 r. na 1 marca 2016 r. </a:t>
                      </a:r>
                      <a:endParaRPr lang="pl-PL" sz="1000" i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31730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>
            <a:spLocks noGrp="1"/>
          </p:cNvSpPr>
          <p:nvPr>
            <p:ph type="subTitle" idx="1"/>
          </p:nvPr>
        </p:nvSpPr>
        <p:spPr>
          <a:xfrm>
            <a:off x="1775522" y="1484784"/>
            <a:ext cx="8640961" cy="750596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PRODUKTY PROJEKTU </a:t>
            </a:r>
            <a:r>
              <a:rPr lang="pl-PL" b="1" dirty="0" smtClean="0">
                <a:solidFill>
                  <a:srgbClr val="002060"/>
                </a:solidFill>
                <a:cs typeface="Times New Roman" pitchFamily="18" charset="0"/>
              </a:rPr>
              <a:t>– interoperacyjność</a:t>
            </a:r>
            <a:endParaRPr lang="pl-PL" dirty="0"/>
          </a:p>
        </p:txBody>
      </p:sp>
      <p:cxnSp>
        <p:nvCxnSpPr>
          <p:cNvPr id="59" name="Łącznik prosty ze strzałką 58"/>
          <p:cNvCxnSpPr/>
          <p:nvPr/>
        </p:nvCxnSpPr>
        <p:spPr>
          <a:xfrm>
            <a:off x="6320854" y="3048477"/>
            <a:ext cx="126116" cy="0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upa 1"/>
          <p:cNvGrpSpPr/>
          <p:nvPr/>
        </p:nvGrpSpPr>
        <p:grpSpPr>
          <a:xfrm>
            <a:off x="4574757" y="2252987"/>
            <a:ext cx="3366212" cy="1343914"/>
            <a:chOff x="4655838" y="2924944"/>
            <a:chExt cx="3366212" cy="1343914"/>
          </a:xfrm>
        </p:grpSpPr>
        <p:sp>
          <p:nvSpPr>
            <p:cNvPr id="43" name="Prostokąt 42"/>
            <p:cNvSpPr/>
            <p:nvPr/>
          </p:nvSpPr>
          <p:spPr>
            <a:xfrm>
              <a:off x="6528051" y="3476770"/>
              <a:ext cx="1493999" cy="792088"/>
            </a:xfrm>
            <a:prstGeom prst="rect">
              <a:avLst/>
            </a:prstGeom>
            <a:solidFill>
              <a:srgbClr val="FF33CC"/>
            </a:solidFill>
            <a:ln>
              <a:solidFill>
                <a:srgbClr val="FF33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l-PL" sz="1200" i="1" dirty="0" smtClean="0">
                  <a:solidFill>
                    <a:schemeClr val="bg1"/>
                  </a:solidFill>
                </a:rPr>
                <a:t>System operatora pocztowego</a:t>
              </a:r>
              <a:endParaRPr lang="pl-PL" sz="1200" dirty="0">
                <a:solidFill>
                  <a:schemeClr val="bg1"/>
                </a:solidFill>
              </a:endParaRPr>
            </a:p>
          </p:txBody>
        </p:sp>
        <p:sp>
          <p:nvSpPr>
            <p:cNvPr id="45" name="Prostokąt 44"/>
            <p:cNvSpPr/>
            <p:nvPr/>
          </p:nvSpPr>
          <p:spPr>
            <a:xfrm>
              <a:off x="4655838" y="2924944"/>
              <a:ext cx="1494000" cy="792088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l-PL" sz="1200" b="1" i="1" dirty="0" smtClean="0">
                  <a:solidFill>
                    <a:schemeClr val="tx2"/>
                  </a:solidFill>
                </a:rPr>
                <a:t>EPOOPWS</a:t>
              </a:r>
              <a:endParaRPr lang="pl-PL" sz="1200" b="1" i="1" dirty="0">
                <a:solidFill>
                  <a:schemeClr val="tx2"/>
                </a:solidFill>
              </a:endParaRPr>
            </a:p>
          </p:txBody>
        </p:sp>
        <p:cxnSp>
          <p:nvCxnSpPr>
            <p:cNvPr id="57" name="Łącznik prosty 56"/>
            <p:cNvCxnSpPr/>
            <p:nvPr/>
          </p:nvCxnSpPr>
          <p:spPr>
            <a:xfrm>
              <a:off x="6168008" y="3320988"/>
              <a:ext cx="263664" cy="0"/>
            </a:xfrm>
            <a:prstGeom prst="line">
              <a:avLst/>
            </a:prstGeom>
            <a:ln w="2540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Łącznik prosty 57"/>
            <p:cNvCxnSpPr/>
            <p:nvPr/>
          </p:nvCxnSpPr>
          <p:spPr>
            <a:xfrm flipV="1">
              <a:off x="6420036" y="3320988"/>
              <a:ext cx="0" cy="396044"/>
            </a:xfrm>
            <a:prstGeom prst="line">
              <a:avLst/>
            </a:prstGeom>
            <a:ln w="2540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Łącznik prosty 59"/>
            <p:cNvCxnSpPr/>
            <p:nvPr/>
          </p:nvCxnSpPr>
          <p:spPr>
            <a:xfrm flipV="1">
              <a:off x="6312024" y="3528000"/>
              <a:ext cx="0" cy="549072"/>
            </a:xfrm>
            <a:prstGeom prst="line">
              <a:avLst/>
            </a:prstGeom>
            <a:ln w="2540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61" name="Łącznik prosty ze strzałką 60"/>
          <p:cNvCxnSpPr/>
          <p:nvPr/>
        </p:nvCxnSpPr>
        <p:spPr>
          <a:xfrm flipH="1">
            <a:off x="6068760" y="2856043"/>
            <a:ext cx="155647" cy="0"/>
          </a:xfrm>
          <a:prstGeom prst="straightConnector1">
            <a:avLst/>
          </a:prstGeom>
          <a:ln w="254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Łącznik prosty 82"/>
          <p:cNvCxnSpPr/>
          <p:nvPr/>
        </p:nvCxnSpPr>
        <p:spPr>
          <a:xfrm flipH="1">
            <a:off x="6230943" y="3405115"/>
            <a:ext cx="216024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" name="pole tekstowe 83"/>
          <p:cNvSpPr txBox="1"/>
          <p:nvPr/>
        </p:nvSpPr>
        <p:spPr>
          <a:xfrm>
            <a:off x="8711054" y="2486800"/>
            <a:ext cx="1777437" cy="1441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Oznaczenia powiązanych </a:t>
            </a:r>
          </a:p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systemów:</a:t>
            </a:r>
          </a:p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        planowany</a:t>
            </a:r>
          </a:p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        modyfikowany</a:t>
            </a:r>
          </a:p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        istniejący</a:t>
            </a:r>
          </a:p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dot. systemów własnych oraz innych jednostek</a:t>
            </a:r>
            <a:endParaRPr lang="pl-PL" dirty="0">
              <a:solidFill>
                <a:schemeClr val="tx2"/>
              </a:solidFill>
            </a:endParaRPr>
          </a:p>
        </p:txBody>
      </p:sp>
      <p:sp>
        <p:nvSpPr>
          <p:cNvPr id="85" name="Prostokąt 84"/>
          <p:cNvSpPr/>
          <p:nvPr/>
        </p:nvSpPr>
        <p:spPr>
          <a:xfrm>
            <a:off x="8832304" y="2924944"/>
            <a:ext cx="144016" cy="144000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6" name="Prostokąt 85"/>
          <p:cNvSpPr/>
          <p:nvPr/>
        </p:nvSpPr>
        <p:spPr>
          <a:xfrm>
            <a:off x="8832304" y="3114000"/>
            <a:ext cx="144016" cy="144000"/>
          </a:xfrm>
          <a:prstGeom prst="rect">
            <a:avLst/>
          </a:prstGeom>
          <a:solidFill>
            <a:srgbClr val="0071E2"/>
          </a:solidFill>
          <a:ln>
            <a:solidFill>
              <a:srgbClr val="0071E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7" name="Prostokąt 86"/>
          <p:cNvSpPr/>
          <p:nvPr/>
        </p:nvSpPr>
        <p:spPr>
          <a:xfrm>
            <a:off x="8832304" y="3301200"/>
            <a:ext cx="144016" cy="144000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pSp>
        <p:nvGrpSpPr>
          <p:cNvPr id="18" name="Grupa 17"/>
          <p:cNvGrpSpPr/>
          <p:nvPr/>
        </p:nvGrpSpPr>
        <p:grpSpPr>
          <a:xfrm>
            <a:off x="2739750" y="3801157"/>
            <a:ext cx="5743672" cy="2774584"/>
            <a:chOff x="2739750" y="3928605"/>
            <a:chExt cx="5301172" cy="2457762"/>
          </a:xfrm>
        </p:grpSpPr>
        <p:sp>
          <p:nvSpPr>
            <p:cNvPr id="62" name="Prostokąt 61"/>
            <p:cNvSpPr/>
            <p:nvPr/>
          </p:nvSpPr>
          <p:spPr>
            <a:xfrm>
              <a:off x="6546922" y="5594279"/>
              <a:ext cx="1494000" cy="792088"/>
            </a:xfrm>
            <a:prstGeom prst="rect">
              <a:avLst/>
            </a:prstGeom>
            <a:solidFill>
              <a:srgbClr val="FF33CC"/>
            </a:solidFill>
            <a:ln>
              <a:solidFill>
                <a:srgbClr val="FF33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l-PL" sz="1200" i="1" dirty="0" smtClean="0">
                  <a:solidFill>
                    <a:schemeClr val="bg1"/>
                  </a:solidFill>
                </a:rPr>
                <a:t>Należności Sądowe </a:t>
              </a:r>
              <a:r>
                <a:rPr lang="pl-PL" sz="1200" i="1" dirty="0" err="1" smtClean="0">
                  <a:solidFill>
                    <a:schemeClr val="bg1"/>
                  </a:solidFill>
                </a:rPr>
                <a:t>Orcom</a:t>
              </a:r>
              <a:endParaRPr lang="pl-PL" sz="1200" dirty="0">
                <a:solidFill>
                  <a:schemeClr val="bg1"/>
                </a:solidFill>
              </a:endParaRPr>
            </a:p>
          </p:txBody>
        </p:sp>
        <p:sp>
          <p:nvSpPr>
            <p:cNvPr id="64" name="Prostokąt 63"/>
            <p:cNvSpPr/>
            <p:nvPr/>
          </p:nvSpPr>
          <p:spPr>
            <a:xfrm>
              <a:off x="4644207" y="5013176"/>
              <a:ext cx="1494000" cy="792088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l-PL" sz="1200" i="1" dirty="0" smtClean="0">
                  <a:solidFill>
                    <a:schemeClr val="tx2"/>
                  </a:solidFill>
                </a:rPr>
                <a:t>EPOWS</a:t>
              </a:r>
              <a:endParaRPr lang="pl-PL" sz="1200" b="1" i="1" dirty="0">
                <a:solidFill>
                  <a:schemeClr val="tx2"/>
                </a:solidFill>
              </a:endParaRPr>
            </a:p>
          </p:txBody>
        </p:sp>
        <p:cxnSp>
          <p:nvCxnSpPr>
            <p:cNvPr id="73" name="Łącznik prosty 72"/>
            <p:cNvCxnSpPr/>
            <p:nvPr/>
          </p:nvCxnSpPr>
          <p:spPr>
            <a:xfrm>
              <a:off x="6138207" y="5215240"/>
              <a:ext cx="86200" cy="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Łącznik prosty 73"/>
            <p:cNvCxnSpPr/>
            <p:nvPr/>
          </p:nvCxnSpPr>
          <p:spPr>
            <a:xfrm flipV="1">
              <a:off x="6218759" y="4308131"/>
              <a:ext cx="541" cy="907109"/>
            </a:xfrm>
            <a:prstGeom prst="line">
              <a:avLst/>
            </a:prstGeom>
            <a:ln w="2540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Łącznik prosty ze strzałką 74"/>
            <p:cNvCxnSpPr/>
            <p:nvPr/>
          </p:nvCxnSpPr>
          <p:spPr>
            <a:xfrm>
              <a:off x="6224407" y="4308131"/>
              <a:ext cx="320422" cy="0"/>
            </a:xfrm>
            <a:prstGeom prst="straightConnector1">
              <a:avLst/>
            </a:prstGeom>
            <a:ln w="254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Łącznik prosty 75"/>
            <p:cNvCxnSpPr/>
            <p:nvPr/>
          </p:nvCxnSpPr>
          <p:spPr>
            <a:xfrm>
              <a:off x="6138207" y="5623720"/>
              <a:ext cx="182647" cy="0"/>
            </a:xfrm>
            <a:prstGeom prst="line">
              <a:avLst/>
            </a:prstGeom>
            <a:ln w="2540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Łącznik prosty 76"/>
            <p:cNvCxnSpPr/>
            <p:nvPr/>
          </p:nvCxnSpPr>
          <p:spPr>
            <a:xfrm flipV="1">
              <a:off x="6318618" y="5622988"/>
              <a:ext cx="0" cy="447875"/>
            </a:xfrm>
            <a:prstGeom prst="line">
              <a:avLst/>
            </a:prstGeom>
            <a:ln w="2540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Łącznik prosty ze strzałką 77"/>
            <p:cNvCxnSpPr/>
            <p:nvPr/>
          </p:nvCxnSpPr>
          <p:spPr>
            <a:xfrm>
              <a:off x="6318618" y="6070863"/>
              <a:ext cx="217734" cy="732"/>
            </a:xfrm>
            <a:prstGeom prst="straightConnector1">
              <a:avLst/>
            </a:prstGeom>
            <a:ln w="254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Łącznik prosty 79"/>
            <p:cNvCxnSpPr/>
            <p:nvPr/>
          </p:nvCxnSpPr>
          <p:spPr>
            <a:xfrm flipV="1">
              <a:off x="4449899" y="5733259"/>
              <a:ext cx="0" cy="432049"/>
            </a:xfrm>
            <a:prstGeom prst="line">
              <a:avLst/>
            </a:prstGeom>
            <a:ln w="2540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9" name="Prostokąt 88"/>
            <p:cNvSpPr/>
            <p:nvPr/>
          </p:nvSpPr>
          <p:spPr>
            <a:xfrm>
              <a:off x="6534521" y="4757372"/>
              <a:ext cx="1494000" cy="792088"/>
            </a:xfrm>
            <a:prstGeom prst="rect">
              <a:avLst/>
            </a:prstGeom>
            <a:solidFill>
              <a:srgbClr val="FF33CC"/>
            </a:solidFill>
            <a:ln>
              <a:solidFill>
                <a:srgbClr val="FF33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l-PL" sz="1200" i="1" dirty="0" smtClean="0">
                  <a:solidFill>
                    <a:schemeClr val="bg1"/>
                  </a:solidFill>
                </a:rPr>
                <a:t>EZD</a:t>
              </a:r>
              <a:endParaRPr lang="pl-PL" sz="1200" dirty="0">
                <a:solidFill>
                  <a:schemeClr val="bg1"/>
                </a:solidFill>
              </a:endParaRPr>
            </a:p>
          </p:txBody>
        </p:sp>
        <p:sp>
          <p:nvSpPr>
            <p:cNvPr id="90" name="Prostokąt 89"/>
            <p:cNvSpPr/>
            <p:nvPr/>
          </p:nvSpPr>
          <p:spPr>
            <a:xfrm>
              <a:off x="6536353" y="3928605"/>
              <a:ext cx="1494000" cy="792088"/>
            </a:xfrm>
            <a:prstGeom prst="rect">
              <a:avLst/>
            </a:prstGeom>
            <a:solidFill>
              <a:srgbClr val="FF33CC"/>
            </a:solidFill>
            <a:ln>
              <a:solidFill>
                <a:srgbClr val="FF33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l-PL" sz="1200" i="1" dirty="0" smtClean="0">
                  <a:solidFill>
                    <a:schemeClr val="bg1"/>
                  </a:solidFill>
                </a:rPr>
                <a:t>EPU</a:t>
              </a:r>
              <a:endParaRPr lang="pl-PL" sz="1200" dirty="0">
                <a:solidFill>
                  <a:schemeClr val="bg1"/>
                </a:solidFill>
              </a:endParaRPr>
            </a:p>
          </p:txBody>
        </p:sp>
        <p:sp>
          <p:nvSpPr>
            <p:cNvPr id="91" name="Prostokąt 90"/>
            <p:cNvSpPr/>
            <p:nvPr/>
          </p:nvSpPr>
          <p:spPr>
            <a:xfrm>
              <a:off x="2739875" y="3928605"/>
              <a:ext cx="1494000" cy="792088"/>
            </a:xfrm>
            <a:prstGeom prst="rect">
              <a:avLst/>
            </a:prstGeom>
            <a:solidFill>
              <a:srgbClr val="FF33CC"/>
            </a:solidFill>
            <a:ln>
              <a:solidFill>
                <a:srgbClr val="FF33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l-PL" sz="1200" i="1" dirty="0" smtClean="0">
                  <a:solidFill>
                    <a:schemeClr val="bg1"/>
                  </a:solidFill>
                </a:rPr>
                <a:t>SAWA</a:t>
              </a:r>
              <a:endParaRPr lang="pl-PL" sz="1200" dirty="0">
                <a:solidFill>
                  <a:schemeClr val="bg1"/>
                </a:solidFill>
              </a:endParaRPr>
            </a:p>
          </p:txBody>
        </p:sp>
        <p:sp>
          <p:nvSpPr>
            <p:cNvPr id="92" name="Prostokąt 91"/>
            <p:cNvSpPr/>
            <p:nvPr/>
          </p:nvSpPr>
          <p:spPr>
            <a:xfrm>
              <a:off x="2739750" y="4757372"/>
              <a:ext cx="1494000" cy="792088"/>
            </a:xfrm>
            <a:prstGeom prst="rect">
              <a:avLst/>
            </a:prstGeom>
            <a:solidFill>
              <a:srgbClr val="FF33CC"/>
            </a:solidFill>
            <a:ln>
              <a:solidFill>
                <a:srgbClr val="FF33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l-PL" sz="1200" i="1" dirty="0" smtClean="0">
                  <a:solidFill>
                    <a:schemeClr val="bg1"/>
                  </a:solidFill>
                </a:rPr>
                <a:t>Sędzia2</a:t>
              </a:r>
              <a:endParaRPr lang="pl-PL" sz="1200" dirty="0">
                <a:solidFill>
                  <a:schemeClr val="bg1"/>
                </a:solidFill>
              </a:endParaRPr>
            </a:p>
          </p:txBody>
        </p:sp>
        <p:cxnSp>
          <p:nvCxnSpPr>
            <p:cNvPr id="93" name="Łącznik prosty 72"/>
            <p:cNvCxnSpPr/>
            <p:nvPr/>
          </p:nvCxnSpPr>
          <p:spPr>
            <a:xfrm flipV="1">
              <a:off x="4449899" y="5727095"/>
              <a:ext cx="186298" cy="6164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4" name="Prostokąt 93"/>
            <p:cNvSpPr/>
            <p:nvPr/>
          </p:nvSpPr>
          <p:spPr>
            <a:xfrm>
              <a:off x="2739875" y="5585696"/>
              <a:ext cx="1494000" cy="792088"/>
            </a:xfrm>
            <a:prstGeom prst="rect">
              <a:avLst/>
            </a:prstGeom>
            <a:solidFill>
              <a:srgbClr val="FF33CC"/>
            </a:solidFill>
            <a:ln>
              <a:solidFill>
                <a:srgbClr val="FF33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l-PL" sz="1200" i="1" dirty="0" smtClean="0">
                  <a:solidFill>
                    <a:schemeClr val="bg1"/>
                  </a:solidFill>
                </a:rPr>
                <a:t>SOWKW</a:t>
              </a:r>
              <a:endParaRPr lang="pl-PL" sz="1200" dirty="0">
                <a:solidFill>
                  <a:schemeClr val="bg1"/>
                </a:solidFill>
              </a:endParaRPr>
            </a:p>
          </p:txBody>
        </p:sp>
        <p:cxnSp>
          <p:nvCxnSpPr>
            <p:cNvPr id="103" name="Łącznik prosty ze strzałką 102"/>
            <p:cNvCxnSpPr/>
            <p:nvPr/>
          </p:nvCxnSpPr>
          <p:spPr>
            <a:xfrm flipH="1">
              <a:off x="4233751" y="4324649"/>
              <a:ext cx="309297" cy="0"/>
            </a:xfrm>
            <a:prstGeom prst="straightConnector1">
              <a:avLst/>
            </a:prstGeom>
            <a:ln w="25400">
              <a:solidFill>
                <a:srgbClr val="0070C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" name="Łącznik prosty ze strzałką 103"/>
            <p:cNvCxnSpPr>
              <a:stCxn id="64" idx="1"/>
            </p:cNvCxnSpPr>
            <p:nvPr/>
          </p:nvCxnSpPr>
          <p:spPr>
            <a:xfrm flipH="1">
              <a:off x="4233750" y="5409220"/>
              <a:ext cx="410457" cy="0"/>
            </a:xfrm>
            <a:prstGeom prst="straightConnector1">
              <a:avLst/>
            </a:prstGeom>
            <a:ln w="25400">
              <a:solidFill>
                <a:srgbClr val="0070C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Łącznik prosty ze strzałką 104"/>
            <p:cNvCxnSpPr/>
            <p:nvPr/>
          </p:nvCxnSpPr>
          <p:spPr>
            <a:xfrm flipH="1">
              <a:off x="4233876" y="6165308"/>
              <a:ext cx="216023" cy="0"/>
            </a:xfrm>
            <a:prstGeom prst="straightConnector1">
              <a:avLst/>
            </a:prstGeom>
            <a:ln w="25400">
              <a:solidFill>
                <a:srgbClr val="0070C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Łącznik prosty 73"/>
            <p:cNvCxnSpPr/>
            <p:nvPr/>
          </p:nvCxnSpPr>
          <p:spPr>
            <a:xfrm flipV="1">
              <a:off x="4543048" y="4324649"/>
              <a:ext cx="0" cy="887777"/>
            </a:xfrm>
            <a:prstGeom prst="line">
              <a:avLst/>
            </a:prstGeom>
            <a:ln w="2540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Łącznik prosty 72"/>
            <p:cNvCxnSpPr/>
            <p:nvPr/>
          </p:nvCxnSpPr>
          <p:spPr>
            <a:xfrm>
              <a:off x="4540581" y="5209076"/>
              <a:ext cx="103626" cy="335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Łącznik prosty ze strzałką 107"/>
            <p:cNvCxnSpPr/>
            <p:nvPr/>
          </p:nvCxnSpPr>
          <p:spPr>
            <a:xfrm>
              <a:off x="6138105" y="5392213"/>
              <a:ext cx="406724" cy="0"/>
            </a:xfrm>
            <a:prstGeom prst="straightConnector1">
              <a:avLst/>
            </a:prstGeom>
            <a:ln w="254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125167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1775522" y="1484784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REALIZACJA ZALECEŃ KRMC</a:t>
            </a:r>
            <a:endParaRPr lang="pl-PL" dirty="0"/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99818113"/>
              </p:ext>
            </p:extLst>
          </p:nvPr>
        </p:nvGraphicFramePr>
        <p:xfrm>
          <a:off x="695399" y="2235380"/>
          <a:ext cx="10801199" cy="15766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94262"/>
                <a:gridCol w="3599168"/>
                <a:gridCol w="3707769"/>
              </a:tblGrid>
              <a:tr h="728585">
                <a:tc>
                  <a:txBody>
                    <a:bodyPr/>
                    <a:lstStyle/>
                    <a:p>
                      <a:pPr algn="ctr"/>
                      <a:r>
                        <a:rPr lang="pl-PL" sz="1600" dirty="0" smtClean="0">
                          <a:solidFill>
                            <a:schemeClr val="bg1"/>
                          </a:solidFill>
                        </a:rPr>
                        <a:t>Zalecenie KRMC</a:t>
                      </a:r>
                      <a:endParaRPr lang="pl-PL" sz="1600" dirty="0">
                        <a:solidFill>
                          <a:schemeClr val="bg1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 smtClean="0">
                          <a:solidFill>
                            <a:schemeClr val="bg1"/>
                          </a:solidFill>
                        </a:rPr>
                        <a:t>Poziom wykonania</a:t>
                      </a:r>
                      <a:endParaRPr lang="pl-PL" sz="1600" dirty="0">
                        <a:solidFill>
                          <a:schemeClr val="bg1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 smtClean="0">
                          <a:solidFill>
                            <a:schemeClr val="bg1"/>
                          </a:solidFill>
                        </a:rPr>
                        <a:t>Wyjaśnienia</a:t>
                      </a:r>
                      <a:endParaRPr lang="pl-PL" sz="1600" dirty="0">
                        <a:solidFill>
                          <a:schemeClr val="bg1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1E2"/>
                    </a:solidFill>
                  </a:tcPr>
                </a:tc>
              </a:tr>
              <a:tr h="848101">
                <a:tc>
                  <a:txBody>
                    <a:bodyPr/>
                    <a:lstStyle/>
                    <a:p>
                      <a:pPr algn="l"/>
                      <a:r>
                        <a:rPr lang="pl-PL" sz="1200" i="0" dirty="0" smtClean="0">
                          <a:solidFill>
                            <a:schemeClr val="tx1"/>
                          </a:solidFill>
                        </a:rPr>
                        <a:t>brak</a:t>
                      </a:r>
                      <a:endParaRPr lang="pl-PL" sz="1200" i="0" dirty="0">
                        <a:solidFill>
                          <a:schemeClr val="tx1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pl-PL" sz="1200" i="1" dirty="0">
                        <a:solidFill>
                          <a:srgbClr val="0070C0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pl-PL" sz="1200" i="1" dirty="0">
                        <a:solidFill>
                          <a:srgbClr val="0070C0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39444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1775522" y="1484784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BEZPIECZEŃSTWO SYSTEMU I DANYCH</a:t>
            </a:r>
            <a:endParaRPr lang="pl-PL" dirty="0"/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0816038"/>
              </p:ext>
            </p:extLst>
          </p:nvPr>
        </p:nvGraphicFramePr>
        <p:xfrm>
          <a:off x="695400" y="2360336"/>
          <a:ext cx="10801199" cy="193985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94261"/>
                <a:gridCol w="7306938"/>
              </a:tblGrid>
              <a:tr h="654617">
                <a:tc>
                  <a:txBody>
                    <a:bodyPr/>
                    <a:lstStyle/>
                    <a:p>
                      <a:pPr algn="ctr"/>
                      <a:r>
                        <a:rPr lang="pl-PL" sz="1600" dirty="0" smtClean="0">
                          <a:solidFill>
                            <a:schemeClr val="bg1"/>
                          </a:solidFill>
                        </a:rPr>
                        <a:t>Nazwa produktu</a:t>
                      </a:r>
                      <a:endParaRPr lang="pl-PL" sz="1600" dirty="0">
                        <a:solidFill>
                          <a:schemeClr val="bg1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 smtClean="0">
                          <a:solidFill>
                            <a:schemeClr val="bg1"/>
                          </a:solidFill>
                        </a:rPr>
                        <a:t>Poziom bezpieczeństwa</a:t>
                      </a:r>
                      <a:endParaRPr lang="pl-PL" sz="1600" dirty="0">
                        <a:solidFill>
                          <a:schemeClr val="bg1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1E2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dirty="0" smtClean="0">
                          <a:solidFill>
                            <a:srgbClr val="002060"/>
                          </a:solidFill>
                          <a:latin typeface="+mn-lt"/>
                        </a:rPr>
                        <a:t>Opis techniczny systemu i bazy danych oraz k</a:t>
                      </a:r>
                      <a:r>
                        <a:rPr lang="pl-PL" sz="1200" dirty="0" smtClean="0">
                          <a:solidFill>
                            <a:srgbClr val="002060"/>
                          </a:solidFill>
                        </a:rPr>
                        <a:t>ontrola jakości danych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dirty="0" smtClean="0">
                          <a:solidFill>
                            <a:srgbClr val="002060"/>
                          </a:solidFill>
                        </a:rPr>
                        <a:t>Mechanizm kontroli jakości danych polega na walidacji w oparciu o schematy </a:t>
                      </a:r>
                      <a:r>
                        <a:rPr lang="pl-PL" sz="1200" dirty="0" err="1" smtClean="0">
                          <a:solidFill>
                            <a:srgbClr val="002060"/>
                          </a:solidFill>
                        </a:rPr>
                        <a:t>xsd</a:t>
                      </a:r>
                      <a:r>
                        <a:rPr lang="pl-PL" sz="1200" dirty="0" smtClean="0">
                          <a:solidFill>
                            <a:srgbClr val="002060"/>
                          </a:solidFill>
                        </a:rPr>
                        <a:t>, walidacji w oparciu o standardy interfejs  API operatora pocztowego  </a:t>
                      </a:r>
                      <a:r>
                        <a:rPr lang="pl-PL" sz="1200" dirty="0" err="1" smtClean="0">
                          <a:solidFill>
                            <a:srgbClr val="002060"/>
                          </a:solidFill>
                        </a:rPr>
                        <a:t>wsdl</a:t>
                      </a:r>
                      <a:r>
                        <a:rPr lang="pl-PL" sz="1200" dirty="0" smtClean="0">
                          <a:solidFill>
                            <a:srgbClr val="002060"/>
                          </a:solidFill>
                        </a:rPr>
                        <a:t>, walidacji w oparciu o więzy integralności bazy danych 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pl-PL" sz="1200" dirty="0" smtClean="0">
                          <a:solidFill>
                            <a:srgbClr val="002060"/>
                          </a:solidFill>
                        </a:rPr>
                        <a:t>Wykorzystanie usług zaufania (podpis elektroniczny zwykły, zwykła walidacja podpisu elektronicznego)</a:t>
                      </a:r>
                      <a:endParaRPr lang="pl-PL" sz="1200" dirty="0">
                        <a:solidFill>
                          <a:srgbClr val="002060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dirty="0" smtClean="0">
                          <a:solidFill>
                            <a:srgbClr val="002060"/>
                          </a:solidFill>
                        </a:rPr>
                        <a:t>Poziom wykorzystania:</a:t>
                      </a:r>
                      <a:r>
                        <a:rPr lang="pl-PL" sz="1200" baseline="0" dirty="0" smtClean="0">
                          <a:solidFill>
                            <a:srgbClr val="002060"/>
                          </a:solidFill>
                        </a:rPr>
                        <a:t> niski</a:t>
                      </a:r>
                      <a:endParaRPr lang="pl-PL" sz="1200" dirty="0" smtClean="0">
                        <a:solidFill>
                          <a:srgbClr val="002060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pl-PL" sz="1200" dirty="0" smtClean="0">
                          <a:solidFill>
                            <a:srgbClr val="002060"/>
                          </a:solidFill>
                        </a:rPr>
                        <a:t>Uwierzytelnianie systemu</a:t>
                      </a:r>
                      <a:endParaRPr lang="pl-PL" sz="1200" dirty="0">
                        <a:solidFill>
                          <a:srgbClr val="002060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l-PL" sz="1200" dirty="0" smtClean="0">
                          <a:solidFill>
                            <a:srgbClr val="002060"/>
                          </a:solidFill>
                        </a:rPr>
                        <a:t>login/hasło; klucz API</a:t>
                      </a:r>
                      <a:endParaRPr lang="pl-PL" sz="1200" dirty="0">
                        <a:solidFill>
                          <a:srgbClr val="002060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02804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1775522" y="1125449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TRWAŁOŚĆ PROJEKTU</a:t>
            </a:r>
            <a:endParaRPr lang="pl-PL" dirty="0"/>
          </a:p>
        </p:txBody>
      </p:sp>
      <p:sp>
        <p:nvSpPr>
          <p:cNvPr id="5" name="pole tekstowe 4"/>
          <p:cNvSpPr txBox="1"/>
          <p:nvPr/>
        </p:nvSpPr>
        <p:spPr>
          <a:xfrm>
            <a:off x="695399" y="2264239"/>
            <a:ext cx="10783427" cy="27186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Okres trwałości:</a:t>
            </a:r>
          </a:p>
          <a:p>
            <a:pPr>
              <a:spcBef>
                <a:spcPts val="800"/>
              </a:spcBef>
            </a:pPr>
            <a:r>
              <a:rPr lang="pl-PL" sz="1200" dirty="0">
                <a:solidFill>
                  <a:srgbClr val="002060"/>
                </a:solidFill>
              </a:rPr>
              <a:t>B</a:t>
            </a:r>
            <a:r>
              <a:rPr lang="pl-PL" sz="1200" dirty="0" smtClean="0">
                <a:solidFill>
                  <a:srgbClr val="002060"/>
                </a:solidFill>
              </a:rPr>
              <a:t>ezterminowo</a:t>
            </a:r>
            <a:endParaRPr lang="pl-PL" sz="1200" dirty="0">
              <a:solidFill>
                <a:srgbClr val="002060"/>
              </a:solidFill>
            </a:endParaRP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Źródło finansowania utrzymania produktów projektu:</a:t>
            </a:r>
          </a:p>
          <a:p>
            <a:pPr>
              <a:spcBef>
                <a:spcPts val="800"/>
              </a:spcBef>
            </a:pPr>
            <a:r>
              <a:rPr lang="pl-PL" sz="1200" dirty="0"/>
              <a:t>Źródłem środków finansowych przeznaczonych na rozwój i utrzymanie wyników projektu są dodatki specjalne </a:t>
            </a:r>
            <a:r>
              <a:rPr lang="pl-PL" sz="1200" dirty="0" smtClean="0"/>
              <a:t> przeznaczone dla </a:t>
            </a:r>
            <a:r>
              <a:rPr lang="pl-PL" sz="1200" dirty="0"/>
              <a:t>pracowników Sądu Apelacyjnego w Białymstoku </a:t>
            </a:r>
            <a:r>
              <a:rPr lang="pl-PL" sz="1200" dirty="0" smtClean="0"/>
              <a:t>. Usługi </a:t>
            </a:r>
            <a:r>
              <a:rPr lang="pl-PL" sz="1200" dirty="0"/>
              <a:t>wsparcia świadczy I, II linia wsparcia oraz administratorzy (III linia wsparcia), którzy byli członkami zespołu projektowego. I linia wsparcia umiejscowiona jest w Sekcji ds. Informatyzacji Sądownictwa z siedzibą w Łomży, która jest częścią Oddziału Informatycznego Sądu Apelacyjnego w Białymstoku. II linia wsparcia oraz administratorzy (III linia wsparcia) pracują również w Oddziale Informatycznym tutejszego sądu. Poprawa błędów, dokonywanie niezbędnych zmian w kodzie, rozwój o nowe funkcjonalności oraz wprowadzanie zmian w zakresie integracji z innymi systemami </a:t>
            </a:r>
            <a:r>
              <a:rPr lang="pl-PL" sz="1200" dirty="0" smtClean="0"/>
              <a:t>jest </a:t>
            </a:r>
            <a:r>
              <a:rPr lang="pl-PL" sz="1200" dirty="0"/>
              <a:t>realizowane siłami własnymi przez byłych członków zespołu projektowego EPO. </a:t>
            </a:r>
            <a:endParaRPr lang="pl-PL" sz="1200" dirty="0">
              <a:solidFill>
                <a:srgbClr val="002060"/>
              </a:solidFill>
            </a:endParaRP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Najważniejsze ryzyka:</a:t>
            </a:r>
            <a:endParaRPr lang="pl-PL" dirty="0"/>
          </a:p>
        </p:txBody>
      </p:sp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88204844"/>
              </p:ext>
            </p:extLst>
          </p:nvPr>
        </p:nvGraphicFramePr>
        <p:xfrm>
          <a:off x="749632" y="4982932"/>
          <a:ext cx="10729194" cy="1823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06453"/>
                <a:gridCol w="1526960"/>
                <a:gridCol w="2483603"/>
                <a:gridCol w="2612178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l-PL" sz="1600" dirty="0" smtClean="0"/>
                        <a:t>Nazwa ryzyka</a:t>
                      </a:r>
                      <a:endParaRPr lang="pl-PL" sz="1600" dirty="0"/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 smtClean="0"/>
                        <a:t>Siła oddziaływania </a:t>
                      </a:r>
                      <a:endParaRPr lang="pl-PL" sz="1600" dirty="0"/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 smtClean="0"/>
                        <a:t>Prawdopodobieństwo wystąpienia ryzyka</a:t>
                      </a:r>
                      <a:endParaRPr lang="pl-PL" sz="1600" dirty="0"/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 smtClean="0"/>
                        <a:t>Reakcja na ryzyko</a:t>
                      </a:r>
                      <a:endParaRPr lang="pl-PL" sz="1600" dirty="0"/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l-PL" sz="900" dirty="0" smtClean="0"/>
                        <a:t>Błędy w dostarczaniu przesyłek po stronie operatora pocztowego, nieprawidłowe działanie systemu operatora pocztowego, brak przyjęcia prawidłowych elektronicznych książek nadawczych nadawanych przez sądy</a:t>
                      </a:r>
                      <a:endParaRPr lang="pl-PL" sz="900" dirty="0"/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900" dirty="0" smtClean="0"/>
                        <a:t>średnia</a:t>
                      </a:r>
                      <a:endParaRPr lang="pl-PL" sz="900" dirty="0"/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900" dirty="0" smtClean="0"/>
                        <a:t>średnie</a:t>
                      </a:r>
                      <a:endParaRPr lang="pl-PL" sz="900" dirty="0"/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900" dirty="0" smtClean="0"/>
                        <a:t>tolerowanie ryzyka</a:t>
                      </a:r>
                      <a:endParaRPr lang="pl-PL" sz="900" dirty="0"/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900" dirty="0" smtClean="0"/>
                        <a:t>Spadek wydajności środowiska wraz ze wzrostem wolumenu przetwarzanych i  przechowywanych w systemie przesyłek.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900" dirty="0" smtClean="0"/>
                        <a:t>średnia</a:t>
                      </a:r>
                      <a:endParaRPr lang="pl-PL" sz="900" dirty="0"/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900" dirty="0" smtClean="0"/>
                        <a:t>średnie</a:t>
                      </a:r>
                      <a:endParaRPr lang="pl-PL" sz="900" dirty="0"/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900" dirty="0" smtClean="0"/>
                        <a:t>zmniejszenie zagrożenia</a:t>
                      </a:r>
                      <a:endParaRPr lang="pl-PL" sz="900" dirty="0"/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l-PL" sz="900" dirty="0" smtClean="0"/>
                        <a:t>Wystąpienie problemów związanych z integracją z wieloma systemami sądowymi</a:t>
                      </a:r>
                      <a:endParaRPr lang="pl-PL" sz="900" dirty="0"/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900" dirty="0" smtClean="0"/>
                        <a:t>średnia</a:t>
                      </a:r>
                      <a:endParaRPr lang="pl-PL" sz="900" dirty="0"/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900" dirty="0" smtClean="0"/>
                        <a:t>średnie</a:t>
                      </a:r>
                      <a:endParaRPr lang="pl-PL" sz="900" dirty="0"/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900" dirty="0" smtClean="0"/>
                        <a:t>zmniejszenie zagrożenia</a:t>
                      </a:r>
                      <a:endParaRPr lang="pl-PL" sz="900" dirty="0"/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37632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801591" y="2807179"/>
            <a:ext cx="8040291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l-PL" sz="4800" b="1">
                <a:solidFill>
                  <a:schemeClr val="bg1"/>
                </a:solidFill>
              </a:rPr>
              <a:t>Dziękuję za uwagę</a:t>
            </a:r>
            <a:endParaRPr lang="pl-PL"/>
          </a:p>
        </p:txBody>
      </p:sp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459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>
            <a:spLocks noGrp="1"/>
          </p:cNvSpPr>
          <p:nvPr>
            <p:ph type="subTitle" idx="1"/>
          </p:nvPr>
        </p:nvSpPr>
        <p:spPr>
          <a:xfrm>
            <a:off x="1660124" y="1485063"/>
            <a:ext cx="9010835" cy="1224137"/>
          </a:xfrm>
        </p:spPr>
        <p:txBody>
          <a:bodyPr>
            <a:normAutofit/>
          </a:bodyPr>
          <a:lstStyle/>
          <a:p>
            <a:pPr>
              <a:spcAft>
                <a:spcPts val="1200"/>
              </a:spcAft>
            </a:pPr>
            <a:r>
              <a:rPr lang="pl-PL" sz="4000" b="1" i="1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Elektroniczne Potwierdzenie Odbioru (EPO)</a:t>
            </a:r>
            <a:endParaRPr lang="pl-PL" sz="4000" dirty="0"/>
          </a:p>
        </p:txBody>
      </p:sp>
      <p:sp>
        <p:nvSpPr>
          <p:cNvPr id="5" name="pole tekstowe 4"/>
          <p:cNvSpPr txBox="1"/>
          <p:nvPr/>
        </p:nvSpPr>
        <p:spPr>
          <a:xfrm>
            <a:off x="624277" y="2348880"/>
            <a:ext cx="8874830" cy="18876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 smtClean="0">
                <a:solidFill>
                  <a:srgbClr val="002060"/>
                </a:solidFill>
              </a:rPr>
              <a:t>Wnioskodawca: </a:t>
            </a:r>
            <a:r>
              <a:rPr lang="pl-PL" dirty="0" smtClean="0"/>
              <a:t>Minister Sprawiedliwości</a:t>
            </a:r>
            <a:endParaRPr lang="pl-PL" dirty="0" smtClean="0">
              <a:solidFill>
                <a:srgbClr val="002060"/>
              </a:solidFill>
            </a:endParaRP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endParaRPr lang="pl-PL" dirty="0" smtClean="0">
              <a:solidFill>
                <a:srgbClr val="002060"/>
              </a:solidFill>
            </a:endParaRP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 smtClean="0">
                <a:solidFill>
                  <a:srgbClr val="002060"/>
                </a:solidFill>
              </a:rPr>
              <a:t>Beneficjent: </a:t>
            </a:r>
            <a:r>
              <a:rPr lang="pl-PL" dirty="0"/>
              <a:t>Ministerstwo Sprawiedliwości</a:t>
            </a:r>
            <a:endParaRPr lang="pl-PL" dirty="0">
              <a:solidFill>
                <a:srgbClr val="002060"/>
              </a:solidFill>
            </a:endParaRP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endParaRPr lang="pl-PL" dirty="0">
              <a:solidFill>
                <a:srgbClr val="002060"/>
              </a:solidFill>
            </a:endParaRP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Partnerzy</a:t>
            </a:r>
            <a:r>
              <a:rPr lang="pl-PL" dirty="0" smtClean="0">
                <a:solidFill>
                  <a:srgbClr val="002060"/>
                </a:solidFill>
              </a:rPr>
              <a:t>: </a:t>
            </a:r>
            <a:r>
              <a:rPr lang="pl-PL" dirty="0"/>
              <a:t>Operator pocztowy (PGP do 29 lutego 2016r., Poczta Polska od 1 marca 2016r.)</a:t>
            </a:r>
          </a:p>
        </p:txBody>
      </p:sp>
      <p:sp>
        <p:nvSpPr>
          <p:cNvPr id="6" name="Podtytuł 2"/>
          <p:cNvSpPr txBox="1">
            <a:spLocks/>
          </p:cNvSpPr>
          <p:nvPr/>
        </p:nvSpPr>
        <p:spPr>
          <a:xfrm>
            <a:off x="0" y="4491375"/>
            <a:ext cx="12192000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CEL PROJEKTU</a:t>
            </a:r>
            <a:endParaRPr lang="pl-PL" dirty="0"/>
          </a:p>
        </p:txBody>
      </p:sp>
      <p:sp>
        <p:nvSpPr>
          <p:cNvPr id="7" name="pole tekstowe 6"/>
          <p:cNvSpPr txBox="1"/>
          <p:nvPr/>
        </p:nvSpPr>
        <p:spPr>
          <a:xfrm>
            <a:off x="620894" y="5512744"/>
            <a:ext cx="108224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Celem projektu było przyspieszenie i podniesienie jakości wielu istotnych czynności związanych z komunikacją ze stronami </a:t>
            </a:r>
            <a:r>
              <a:rPr lang="pl-PL" dirty="0" smtClean="0"/>
              <a:t>w </a:t>
            </a:r>
            <a:r>
              <a:rPr lang="pl-PL" dirty="0"/>
              <a:t>procesie rozpoznawania spraw sądowych bez naruszania konstytucyjnego prawa obywateli do sądu.</a:t>
            </a:r>
          </a:p>
        </p:txBody>
      </p:sp>
    </p:spTree>
    <p:extLst>
      <p:ext uri="{BB962C8B-B14F-4D97-AF65-F5344CB8AC3E}">
        <p14:creationId xmlns:p14="http://schemas.microsoft.com/office/powerpoint/2010/main" val="1511560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dtytuł 2"/>
          <p:cNvSpPr txBox="1">
            <a:spLocks/>
          </p:cNvSpPr>
          <p:nvPr/>
        </p:nvSpPr>
        <p:spPr>
          <a:xfrm>
            <a:off x="1834798" y="1395292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OKRES REALIZACJI PROJEKTU</a:t>
            </a:r>
            <a:endParaRPr lang="pl-PL" dirty="0"/>
          </a:p>
        </p:txBody>
      </p:sp>
      <p:graphicFrame>
        <p:nvGraphicFramePr>
          <p:cNvPr id="10" name="Tabela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93853493"/>
              </p:ext>
            </p:extLst>
          </p:nvPr>
        </p:nvGraphicFramePr>
        <p:xfrm>
          <a:off x="635726" y="2132856"/>
          <a:ext cx="10946674" cy="12961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83527"/>
                <a:gridCol w="4596371"/>
                <a:gridCol w="4666776"/>
              </a:tblGrid>
              <a:tr h="795184">
                <a:tc>
                  <a:txBody>
                    <a:bodyPr/>
                    <a:lstStyle/>
                    <a:p>
                      <a:r>
                        <a:rPr lang="pl-PL" b="1" dirty="0" smtClean="0">
                          <a:solidFill>
                            <a:schemeClr val="bg1"/>
                          </a:solidFill>
                        </a:rPr>
                        <a:t>Planowany: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 dirty="0" smtClean="0">
                          <a:solidFill>
                            <a:srgbClr val="0070C0"/>
                          </a:solidFill>
                        </a:rPr>
                        <a:t>2011-03-01</a:t>
                      </a:r>
                      <a:endParaRPr lang="pl-PL" sz="1200" b="0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 dirty="0" smtClean="0">
                          <a:solidFill>
                            <a:srgbClr val="0070C0"/>
                          </a:solidFill>
                        </a:rPr>
                        <a:t>2015-12-31</a:t>
                      </a:r>
                      <a:endParaRPr lang="pl-PL" sz="1200" b="0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00959">
                <a:tc>
                  <a:txBody>
                    <a:bodyPr/>
                    <a:lstStyle/>
                    <a:p>
                      <a:r>
                        <a:rPr lang="pl-PL" b="1" dirty="0" smtClean="0">
                          <a:solidFill>
                            <a:schemeClr val="bg1"/>
                          </a:solidFill>
                        </a:rPr>
                        <a:t>Faktyczny:</a:t>
                      </a:r>
                      <a:endParaRPr lang="pl-PL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 dirty="0" smtClean="0">
                          <a:solidFill>
                            <a:srgbClr val="0070C0"/>
                          </a:solidFill>
                        </a:rPr>
                        <a:t>2011-03-01</a:t>
                      </a:r>
                      <a:endParaRPr lang="pl-PL" sz="1200" b="0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 dirty="0" smtClean="0">
                          <a:solidFill>
                            <a:srgbClr val="0070C0"/>
                          </a:solidFill>
                        </a:rPr>
                        <a:t>2018-12-31</a:t>
                      </a:r>
                      <a:endParaRPr lang="pl-PL" sz="1200" b="0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1" name="Podtytuł 2"/>
          <p:cNvSpPr txBox="1">
            <a:spLocks/>
          </p:cNvSpPr>
          <p:nvPr/>
        </p:nvSpPr>
        <p:spPr>
          <a:xfrm>
            <a:off x="0" y="3573016"/>
            <a:ext cx="12192000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KOSZT REALIZACJI PROJEKTU</a:t>
            </a:r>
            <a:endParaRPr lang="pl-PL" sz="4000" dirty="0"/>
          </a:p>
        </p:txBody>
      </p:sp>
      <p:graphicFrame>
        <p:nvGraphicFramePr>
          <p:cNvPr id="7" name="Wykres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80501827"/>
              </p:ext>
            </p:extLst>
          </p:nvPr>
        </p:nvGraphicFramePr>
        <p:xfrm>
          <a:off x="2129196" y="4323612"/>
          <a:ext cx="7920880" cy="23780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171248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0" y="1484784"/>
            <a:ext cx="12192000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ZAKRES PROJEKTU</a:t>
            </a:r>
            <a:endParaRPr lang="pl-PL" dirty="0"/>
          </a:p>
        </p:txBody>
      </p:sp>
      <p:sp>
        <p:nvSpPr>
          <p:cNvPr id="5" name="pole tekstowe 4"/>
          <p:cNvSpPr txBox="1"/>
          <p:nvPr/>
        </p:nvSpPr>
        <p:spPr>
          <a:xfrm>
            <a:off x="551383" y="2355559"/>
            <a:ext cx="10874177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/>
              <a:t>Harmonogram </a:t>
            </a:r>
            <a:r>
              <a:rPr lang="pl-PL" dirty="0"/>
              <a:t>prac był w trakcie projektu zmieniany, co wynikało z przyczyn zewnętrznych. Duży zakres integracji </a:t>
            </a:r>
            <a:br>
              <a:rPr lang="pl-PL" dirty="0"/>
            </a:br>
            <a:r>
              <a:rPr lang="pl-PL" dirty="0"/>
              <a:t>z systemami zewnętrznymi, przy założeniu projektowym utrzymującym jednolity, uniwersalny interfejs do systemów zewnętrznych powodował, iż na harmonogram projektu wpływ miały prace wykonywane poza </a:t>
            </a:r>
            <a:r>
              <a:rPr lang="pl-PL" dirty="0" smtClean="0"/>
              <a:t>projektem. W </a:t>
            </a:r>
            <a:r>
              <a:rPr lang="pl-PL" dirty="0"/>
              <a:t>trakcie realizacji projektu zrealizowano przygotowanie systemu EPO do współpracy z: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pl-PL" dirty="0"/>
              <a:t>Systemem </a:t>
            </a:r>
            <a:r>
              <a:rPr lang="pl-PL" dirty="0" smtClean="0"/>
              <a:t>SAWA</a:t>
            </a:r>
            <a:endParaRPr lang="pl-PL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pl-PL" dirty="0"/>
              <a:t>Systemem Sędzia 2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pl-PL" dirty="0"/>
              <a:t>Systemem SOWKW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pl-PL" dirty="0"/>
              <a:t>Systemem EPU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pl-PL" dirty="0"/>
              <a:t>Systemem KRS i RZ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pl-PL" dirty="0"/>
              <a:t>Systemem Należności Sądowych firmy ORCOM</a:t>
            </a:r>
          </a:p>
          <a:p>
            <a:r>
              <a:rPr lang="pl-PL" dirty="0"/>
              <a:t>W trakcie realizacji projektu system został również przygotowany do niezależnej współpracy z systemami operatorów pocztowych poprzez wytworzony interfejs B2B oraz rozszerzono jego integrację o system SIP Libra działający w jednostkach prokuratury. System wdrożony został również w jednostkach penitencjarnych. </a:t>
            </a:r>
          </a:p>
        </p:txBody>
      </p:sp>
    </p:spTree>
    <p:extLst>
      <p:ext uri="{BB962C8B-B14F-4D97-AF65-F5344CB8AC3E}">
        <p14:creationId xmlns:p14="http://schemas.microsoft.com/office/powerpoint/2010/main" val="3638851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0" y="1484784"/>
            <a:ext cx="12192000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ZAKRES PROJEKTU cd.</a:t>
            </a:r>
            <a:endParaRPr lang="pl-PL" dirty="0"/>
          </a:p>
        </p:txBody>
      </p:sp>
      <p:sp>
        <p:nvSpPr>
          <p:cNvPr id="5" name="pole tekstowe 4"/>
          <p:cNvSpPr txBox="1"/>
          <p:nvPr/>
        </p:nvSpPr>
        <p:spPr>
          <a:xfrm>
            <a:off x="551384" y="2382855"/>
            <a:ext cx="10379676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/>
              <a:t>Osiągnięte </a:t>
            </a:r>
            <a:r>
              <a:rPr lang="pl-PL" dirty="0"/>
              <a:t>rezultaty projektu:</a:t>
            </a:r>
          </a:p>
          <a:p>
            <a:pPr marL="342900" indent="-342900">
              <a:buAutoNum type="arabicPeriod"/>
            </a:pPr>
            <a:r>
              <a:rPr lang="pl-PL" dirty="0"/>
              <a:t>Wprowadzenie przez sądy powszechne możliwości stosowania elektronicznego potwierdzenia odbioru (EPO) – wskaźnik: odsetek sądów wysyłających korespondencję z elektronicznym potwierdzeniem odbioru EPO. Wskaźnik wyniósł 100% (planowana 98,91%).</a:t>
            </a:r>
          </a:p>
          <a:p>
            <a:pPr marL="342900" indent="-342900">
              <a:buAutoNum type="arabicPeriod"/>
            </a:pPr>
            <a:r>
              <a:rPr lang="pl-PL" dirty="0"/>
              <a:t>Wykorzystanie elektronicznych potwierdzeń odbioru w postępowaniach sądowych – wskaźnik: odsetek korespondencji generowanej przez sądy powszechne w postępowaniach cywilnych (z wyłączeniem rejestrów) generowanej z elektronicznym potwierdzeniem odbioru. Na podstawie danych uzyskanych z Sądu Apelacyjnego w Krakowie (z systemu SOP) wartość wskaźnika wyniosła </a:t>
            </a:r>
            <a:r>
              <a:rPr lang="pl-PL" dirty="0" smtClean="0"/>
              <a:t>73% </a:t>
            </a:r>
            <a:r>
              <a:rPr lang="pl-PL" dirty="0"/>
              <a:t>(planowana 70</a:t>
            </a:r>
            <a:r>
              <a:rPr lang="pl-PL" dirty="0" smtClean="0"/>
              <a:t>%), natomiast obecnie wynosi 94%.</a:t>
            </a:r>
            <a:endParaRPr lang="pl-PL" dirty="0"/>
          </a:p>
          <a:p>
            <a:endParaRPr lang="pl-PL" dirty="0" smtClean="0">
              <a:solidFill>
                <a:prstClr val="black"/>
              </a:solidFill>
            </a:endParaRPr>
          </a:p>
          <a:p>
            <a:r>
              <a:rPr lang="pl-PL" dirty="0" smtClean="0"/>
              <a:t>Projekt </a:t>
            </a:r>
            <a:r>
              <a:rPr lang="pl-PL" dirty="0"/>
              <a:t>okazał się  sukcesem gdyż: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pl-PL" dirty="0"/>
              <a:t>przyczynił się do istotnego skrócenia czasu obiegu korespondencji </a:t>
            </a:r>
            <a:r>
              <a:rPr lang="pl-PL" dirty="0" smtClean="0"/>
              <a:t>sądowej, </a:t>
            </a:r>
            <a:endParaRPr lang="pl-PL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pl-PL" dirty="0"/>
              <a:t>przyniósł istotne korzyści finansowe budżetowi państwa.</a:t>
            </a:r>
          </a:p>
          <a:p>
            <a:endParaRPr lang="pl-PL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8101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0" y="1484784"/>
            <a:ext cx="12192000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ZAKRES PROJEKTU cd.</a:t>
            </a:r>
            <a:endParaRPr lang="pl-PL" dirty="0"/>
          </a:p>
        </p:txBody>
      </p:sp>
      <p:sp>
        <p:nvSpPr>
          <p:cNvPr id="5" name="pole tekstowe 4"/>
          <p:cNvSpPr txBox="1"/>
          <p:nvPr/>
        </p:nvSpPr>
        <p:spPr>
          <a:xfrm>
            <a:off x="551384" y="2382855"/>
            <a:ext cx="10379676" cy="41857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dirty="0" smtClean="0"/>
              <a:t>Elektroniczne </a:t>
            </a:r>
            <a:r>
              <a:rPr lang="pl-PL" sz="1400" dirty="0"/>
              <a:t>Potwierdzenie Odbioru usprawnia realizację usługi załatwiania spraw przed sądem powszechnym drogą elektroniczną. Usługa jest wykorzystywana do przekazywania drogą elektroniczną potwierdzenia odbioru przesyłki sądowej lub </a:t>
            </a:r>
            <a:r>
              <a:rPr lang="pl-PL" sz="1400" dirty="0" smtClean="0"/>
              <a:t>prokuratorskiej. Realizacja </a:t>
            </a:r>
            <a:r>
              <a:rPr lang="pl-PL" sz="1400" dirty="0"/>
              <a:t>przedmiotowego projektu przyczyniła się do osiągnięcia korzyści w sferze:</a:t>
            </a:r>
            <a:endParaRPr lang="pl-PL" sz="1400" dirty="0" smtClean="0"/>
          </a:p>
          <a:p>
            <a:pPr marL="342900" lvl="0" indent="-342900">
              <a:buFont typeface="+mj-lt"/>
              <a:buAutoNum type="arabicPeriod"/>
            </a:pPr>
            <a:r>
              <a:rPr lang="pl-PL" sz="1400" dirty="0"/>
              <a:t>Skrócenie czasu rozpoznawania spraw sądowych przez ograniczenie liczby czynności, które nie mogą zostać przeprowadzone ze względu na brak informacji o doręczeniu (np. tzw. spadanie spraw z wokandy).</a:t>
            </a:r>
          </a:p>
          <a:p>
            <a:pPr marL="342900" indent="-342900">
              <a:buFont typeface="+mj-lt"/>
              <a:buAutoNum type="arabicPeriod"/>
            </a:pPr>
            <a:r>
              <a:rPr lang="pl-PL" sz="1400" dirty="0"/>
              <a:t>Skrócenie czasu rozpoznawania spraw sądowych przez skrócenie cyklu obiegu korespondencji.</a:t>
            </a:r>
            <a:endParaRPr lang="pl-PL" sz="1400" dirty="0" smtClean="0"/>
          </a:p>
          <a:p>
            <a:pPr marL="342900" indent="-342900">
              <a:buFont typeface="+mj-lt"/>
              <a:buAutoNum type="arabicPeriod"/>
            </a:pPr>
            <a:r>
              <a:rPr lang="pl-PL" sz="1400" dirty="0"/>
              <a:t>Ograniczenie liczby reklamacji związanych z zaginięciem ZPO, nieczytelnym wypełnieniem itp., co pozwoli zredukować do minimum konieczność powtórnego wysyłania korespondencji. </a:t>
            </a:r>
          </a:p>
          <a:p>
            <a:pPr marL="342900" indent="-342900">
              <a:buFont typeface="+mj-lt"/>
              <a:buAutoNum type="arabicPeriod"/>
            </a:pPr>
            <a:r>
              <a:rPr lang="pl-PL" sz="1400" dirty="0"/>
              <a:t>Zmniejszenie objętości akt spraw. Digitalizacja zwrotnych potwierdzeń odbioru pozwoliła na ograniczenie objętości akt spraw sądowych, a co za tym idzie zmniejszenie kosztów związanych z przechowywaniem akt.</a:t>
            </a:r>
          </a:p>
          <a:p>
            <a:pPr marL="342900" indent="-342900">
              <a:buFont typeface="+mj-lt"/>
              <a:buAutoNum type="arabicPeriod"/>
            </a:pPr>
            <a:r>
              <a:rPr lang="pl-PL" sz="1400" dirty="0"/>
              <a:t>Ograniczenie kosztów osobowych związanych z obsługą korespondencji w sądach – możliwość wprowadzenia zmiany zasad „podkładania zwrotek”, brak konieczności wypełniania i aplikowania ZPO na przesyłki.</a:t>
            </a:r>
          </a:p>
          <a:p>
            <a:pPr marL="342900" indent="-342900">
              <a:buFont typeface="+mj-lt"/>
              <a:buAutoNum type="arabicPeriod"/>
            </a:pPr>
            <a:r>
              <a:rPr lang="pl-PL" sz="1400" dirty="0"/>
              <a:t>Ograniczenie kosztów materiałowych związanych ze sporządzaniem ZPO (koszty kartoników, koszty druku).</a:t>
            </a:r>
          </a:p>
          <a:p>
            <a:pPr marL="342900" indent="-342900">
              <a:buFont typeface="+mj-lt"/>
              <a:buAutoNum type="arabicPeriod"/>
            </a:pPr>
            <a:r>
              <a:rPr lang="pl-PL" sz="1400" dirty="0"/>
              <a:t>Możliwość automatyzacji znacznej liczby procesów w postępowaniach sądowych.</a:t>
            </a:r>
          </a:p>
          <a:p>
            <a:pPr marL="342900" indent="-342900">
              <a:buFont typeface="+mj-lt"/>
              <a:buAutoNum type="arabicPeriod"/>
            </a:pPr>
            <a:r>
              <a:rPr lang="pl-PL" sz="1400" dirty="0"/>
              <a:t>Odciążenie i usprawnienie funkcjonowania biur podawczych.</a:t>
            </a:r>
          </a:p>
          <a:p>
            <a:pPr marL="342900" indent="-342900">
              <a:buFont typeface="+mj-lt"/>
              <a:buAutoNum type="arabicPeriod"/>
            </a:pPr>
            <a:r>
              <a:rPr lang="pl-PL" sz="1400" dirty="0"/>
              <a:t>Podniesienie jakości procesów związanych z obsługą korespondencji.</a:t>
            </a:r>
          </a:p>
          <a:p>
            <a:pPr marL="342900" indent="-342900">
              <a:buFont typeface="+mj-lt"/>
              <a:buAutoNum type="arabicPeriod"/>
            </a:pPr>
            <a:r>
              <a:rPr lang="pl-PL" sz="1400" dirty="0"/>
              <a:t>Możliwość racjonalizacji kosztów doręczenia korespondencji.</a:t>
            </a:r>
          </a:p>
          <a:p>
            <a:pPr marL="342900" indent="-342900">
              <a:buFont typeface="+mj-lt"/>
              <a:buAutoNum type="arabicPeriod"/>
            </a:pPr>
            <a:r>
              <a:rPr lang="pl-PL" sz="1400" dirty="0"/>
              <a:t>Budowę bazy adresów do doręczeń.</a:t>
            </a:r>
          </a:p>
          <a:p>
            <a:pPr marL="342900" indent="-342900">
              <a:buFont typeface="+mj-lt"/>
              <a:buAutoNum type="arabicPeriod"/>
            </a:pPr>
            <a:r>
              <a:rPr lang="pl-PL" sz="1400" dirty="0"/>
              <a:t>Efektywne wykorzystanie Centrum Obsługi </a:t>
            </a:r>
            <a:r>
              <a:rPr lang="pl-PL" sz="1400" dirty="0" smtClean="0"/>
              <a:t>Druku.</a:t>
            </a:r>
            <a:endParaRPr lang="pl-PL" sz="1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1993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dtytuł 2"/>
          <p:cNvSpPr>
            <a:spLocks noGrp="1"/>
          </p:cNvSpPr>
          <p:nvPr>
            <p:ph type="subTitle" idx="1"/>
          </p:nvPr>
        </p:nvSpPr>
        <p:spPr>
          <a:xfrm>
            <a:off x="1775522" y="1484784"/>
            <a:ext cx="8509677" cy="750596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PRODUKTY PROJEKTU </a:t>
            </a:r>
            <a:r>
              <a:rPr lang="pl-PL" b="1" dirty="0" smtClean="0">
                <a:solidFill>
                  <a:srgbClr val="002060"/>
                </a:solidFill>
                <a:cs typeface="Times New Roman" pitchFamily="18" charset="0"/>
              </a:rPr>
              <a:t>– integracja</a:t>
            </a:r>
          </a:p>
        </p:txBody>
      </p:sp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3094407"/>
              </p:ext>
            </p:extLst>
          </p:nvPr>
        </p:nvGraphicFramePr>
        <p:xfrm>
          <a:off x="594803" y="2347558"/>
          <a:ext cx="10987596" cy="418696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870665"/>
                <a:gridCol w="1491449"/>
                <a:gridCol w="1478212"/>
                <a:gridCol w="2722489"/>
                <a:gridCol w="1424781"/>
              </a:tblGrid>
              <a:tr h="91078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 produktu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Planowany termin wdrożenia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Faktyczny termin wdrożenia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1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Nazwa zintegrowanych systemów/ modułów/funkcjonalności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Uwagi</a:t>
                      </a:r>
                      <a:endParaRPr lang="pl-PL" sz="140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</a:tr>
              <a:tr h="496915">
                <a:tc>
                  <a:txBody>
                    <a:bodyPr/>
                    <a:lstStyle/>
                    <a:p>
                      <a:r>
                        <a:rPr lang="pl-PL" sz="12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Wprowadzone zmiany w sposobie integracji EPO z systemem Sędzia 2</a:t>
                      </a:r>
                      <a:endParaRPr lang="pl-PL" sz="1200" b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2014-09-30</a:t>
                      </a:r>
                      <a:endParaRPr lang="pl-PL" sz="1200" b="0" i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2014-10-30</a:t>
                      </a:r>
                      <a:endParaRPr lang="pl-PL" sz="1200" b="0" i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Sędzia 2</a:t>
                      </a:r>
                      <a:endParaRPr lang="pl-PL" sz="1200" b="0" i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00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opóźnienie wykonawcy</a:t>
                      </a:r>
                      <a:endParaRPr lang="pl-PL" sz="1000" i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7051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Wprowadzenie zmiany w sposobie integracji EPO z systemem SAWA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2014-12-15</a:t>
                      </a:r>
                      <a:endParaRPr lang="pl-PL" sz="1200" b="0" i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2014-12-31</a:t>
                      </a:r>
                      <a:endParaRPr lang="pl-PL" sz="1200" b="0" i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SAWA</a:t>
                      </a:r>
                      <a:endParaRPr lang="pl-PL" sz="1200" b="0" i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00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opóźnienie wykonawcy</a:t>
                      </a:r>
                      <a:endParaRPr lang="pl-PL" sz="1000" i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4018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Uruchomiona usługa EPO w systemach kuratorskich, administracyjnych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2016-12-31</a:t>
                      </a:r>
                      <a:endParaRPr lang="pl-PL" sz="1200" b="0" i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2016-12-31</a:t>
                      </a:r>
                      <a:endParaRPr lang="pl-PL" sz="1200" b="0" i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Systemy kuratorskie,</a:t>
                      </a:r>
                      <a:r>
                        <a:rPr lang="pl-PL" sz="1200" b="0" i="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administracyjne</a:t>
                      </a:r>
                      <a:endParaRPr lang="pl-PL" sz="1200" b="0" i="0" dirty="0" smtClean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000" i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534135">
                <a:tc>
                  <a:txBody>
                    <a:bodyPr/>
                    <a:lstStyle/>
                    <a:p>
                      <a:r>
                        <a:rPr lang="pl-PL" sz="12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Uruchomiona usługa EPO w NKW</a:t>
                      </a:r>
                      <a:endParaRPr lang="pl-PL" sz="1200" b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2018-12-31</a:t>
                      </a:r>
                      <a:endParaRPr lang="pl-PL" sz="1200" i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2018-09-04</a:t>
                      </a:r>
                      <a:endParaRPr lang="pl-PL" sz="1200" i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NKW</a:t>
                      </a:r>
                      <a:endParaRPr lang="pl-PL" sz="1200" i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Produkt wcześniej dostarczony przez wykonawcę, co umożliwiło wcześniejsze uruchomienie usługi.</a:t>
                      </a:r>
                      <a:endParaRPr lang="pl-PL" sz="1000" i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616706">
                <a:tc>
                  <a:txBody>
                    <a:bodyPr/>
                    <a:lstStyle/>
                    <a:p>
                      <a:r>
                        <a:rPr lang="pl-PL" sz="12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Uruchomiona usługa EPO w Prokuraturze Generalnej oraz jednostkach podległych</a:t>
                      </a:r>
                      <a:endParaRPr lang="pl-PL" sz="1200" b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2017-12-31</a:t>
                      </a:r>
                      <a:endParaRPr lang="pl-PL" sz="1200" b="0" i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2018-01-18</a:t>
                      </a:r>
                      <a:endParaRPr lang="pl-PL" sz="1200" b="0" i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System Libra</a:t>
                      </a:r>
                      <a:endParaRPr lang="pl-PL" sz="1200" b="0" i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Opóźnienie przy dostarczeniu produktu po stronie PK, które skutkowało późniejszym wdrożeniem EPO.</a:t>
                      </a:r>
                      <a:endParaRPr lang="pl-PL" sz="1000" i="1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25160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dtytuł 2"/>
          <p:cNvSpPr>
            <a:spLocks noGrp="1"/>
          </p:cNvSpPr>
          <p:nvPr>
            <p:ph type="subTitle" idx="1"/>
          </p:nvPr>
        </p:nvSpPr>
        <p:spPr>
          <a:xfrm>
            <a:off x="1775522" y="1484784"/>
            <a:ext cx="8509677" cy="750596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PRODUKTY PROJEKTU </a:t>
            </a:r>
            <a:r>
              <a:rPr lang="pl-PL" b="1" dirty="0" smtClean="0">
                <a:solidFill>
                  <a:srgbClr val="002060"/>
                </a:solidFill>
                <a:cs typeface="Times New Roman" pitchFamily="18" charset="0"/>
              </a:rPr>
              <a:t>– integracja</a:t>
            </a:r>
          </a:p>
        </p:txBody>
      </p:sp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90535971"/>
              </p:ext>
            </p:extLst>
          </p:nvPr>
        </p:nvGraphicFramePr>
        <p:xfrm>
          <a:off x="399495" y="2324194"/>
          <a:ext cx="11396978" cy="405528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710866"/>
                <a:gridCol w="1518082"/>
                <a:gridCol w="1580225"/>
                <a:gridCol w="2796466"/>
                <a:gridCol w="1791339"/>
              </a:tblGrid>
              <a:tr h="77411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 produktu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Planowany termin wdrożenia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Faktyczny termin wdrożenia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1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Nazwa zintegrowanych systemów/ modułów/funkcjonalności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Uwagi</a:t>
                      </a:r>
                      <a:endParaRPr lang="pl-PL" sz="140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</a:tr>
              <a:tr h="1045638">
                <a:tc>
                  <a:txBody>
                    <a:bodyPr/>
                    <a:lstStyle/>
                    <a:p>
                      <a:r>
                        <a:rPr lang="pl-PL" sz="12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Uruchomiona usługa EPO w KRS, RZ</a:t>
                      </a:r>
                      <a:endParaRPr lang="pl-PL" sz="1200" b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2016-10-31, po zmianie 2017-12-31</a:t>
                      </a:r>
                      <a:endParaRPr lang="pl-PL" sz="1200" i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niedostarczony</a:t>
                      </a:r>
                      <a:endParaRPr lang="pl-PL" sz="1200" i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KRS, RZ</a:t>
                      </a:r>
                      <a:endParaRPr lang="pl-PL" sz="1200" i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Przygotowano dokumentację modyfikacji systemów. Produkt zawieszony decyzją PKS z dnia 9.01.2017r. ze względu na planowane wdrożenie korespondencji elektronicznej w systemach KRS i RZ</a:t>
                      </a:r>
                      <a:endParaRPr lang="pl-PL" sz="1000" i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04563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Uruchomiona usługa EPO w systemie EPU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2018-03-01</a:t>
                      </a:r>
                      <a:endParaRPr lang="pl-PL" sz="1200" b="0" i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2018-07-30</a:t>
                      </a:r>
                      <a:endParaRPr lang="pl-PL" sz="1200" b="0" i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EPU – system biurowości </a:t>
                      </a:r>
                      <a:r>
                        <a:rPr lang="pl-PL" sz="1200" b="0" i="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eSądu</a:t>
                      </a:r>
                      <a:endParaRPr lang="pl-PL" sz="1200" b="0" i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Firma wyłoniona w przetargu nieograniczonym miała opóźnienia wynikające z faktu, że jej programiści prowadzili analizę zapoznawczą kodów źródłowych, których właścicielem jest MS. Mniej korespondencji EPO nadawano w okresie do wdrożenia. Wolumen był mniejszy o ilość, która mogłaby być nadana z tego systemu.</a:t>
                      </a:r>
                      <a:endParaRPr lang="pl-PL" sz="1000" i="1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851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dtytuł 2"/>
          <p:cNvSpPr>
            <a:spLocks noGrp="1"/>
          </p:cNvSpPr>
          <p:nvPr>
            <p:ph type="subTitle" idx="1"/>
          </p:nvPr>
        </p:nvSpPr>
        <p:spPr>
          <a:xfrm>
            <a:off x="1775522" y="1484784"/>
            <a:ext cx="8509677" cy="750596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PRODUKTY PROJEKTU </a:t>
            </a:r>
            <a:r>
              <a:rPr lang="pl-PL" b="1" dirty="0" smtClean="0">
                <a:solidFill>
                  <a:srgbClr val="002060"/>
                </a:solidFill>
                <a:cs typeface="Times New Roman" pitchFamily="18" charset="0"/>
              </a:rPr>
              <a:t>– integracja</a:t>
            </a:r>
          </a:p>
        </p:txBody>
      </p:sp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18029208"/>
              </p:ext>
            </p:extLst>
          </p:nvPr>
        </p:nvGraphicFramePr>
        <p:xfrm>
          <a:off x="594803" y="2324194"/>
          <a:ext cx="10987596" cy="346829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755255"/>
                <a:gridCol w="1489129"/>
                <a:gridCol w="1595942"/>
                <a:gridCol w="2722489"/>
                <a:gridCol w="1424781"/>
              </a:tblGrid>
              <a:tr h="77411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 produktu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Planowany termin wdrożenia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Faktyczny termin wdrożenia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1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Nazwa zintegrowanych systemów/ modułów/funkcjonalności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Uwagi</a:t>
                      </a:r>
                      <a:endParaRPr lang="pl-PL" sz="140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</a:tr>
              <a:tr h="83088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Wdrożenie „multizwrotki”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2018-07-01</a:t>
                      </a:r>
                      <a:endParaRPr lang="pl-PL" sz="1200" b="0" i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2018-09-19</a:t>
                      </a:r>
                      <a:endParaRPr lang="pl-PL" sz="1200" b="0" i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Multizwrotka</a:t>
                      </a:r>
                      <a:endParaRPr lang="pl-PL" sz="1200" b="0" i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Produkt został opóźniony z uwagi na złożony charakter, przedłużające się prace analityczne oraz liczne konsultacje po stronie Poczty Polskiej. Brak funkcjonalności w systemach operatora pocztowego uniemożliwia masowy odbiór korespondencji w optymalny (szybszy) sposób.</a:t>
                      </a:r>
                      <a:endParaRPr lang="pl-PL" sz="1000" i="1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5085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Uruchomienie EPO w EZD na poziomie apelacji białostockiej</a:t>
                      </a:r>
                      <a:endParaRPr lang="pl-PL" sz="1200" b="0" i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2018-12-31</a:t>
                      </a:r>
                      <a:endParaRPr lang="pl-PL" sz="1200" b="0" i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2018-12-31</a:t>
                      </a:r>
                      <a:endParaRPr lang="pl-PL" sz="1200" b="0" i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EZD</a:t>
                      </a:r>
                      <a:endParaRPr lang="pl-PL" sz="1200" b="0" i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200" i="1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60431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2A0F86658914CB4B80809DCDA8479AE9" ma:contentTypeVersion="11" ma:contentTypeDescription="Utwórz nowy dokument." ma:contentTypeScope="" ma:versionID="c04a8f917ae432799b65c28e2f3309c1">
  <xsd:schema xmlns:xsd="http://www.w3.org/2001/XMLSchema" xmlns:xs="http://www.w3.org/2001/XMLSchema" xmlns:p="http://schemas.microsoft.com/office/2006/metadata/properties" xmlns:ns2="9affde3b-50dd-4e74-9e2c-6b9654ae514a" xmlns:ns3="5df3a10b-8748-402e-bef4-aee373db4dbb" targetNamespace="http://schemas.microsoft.com/office/2006/metadata/properties" ma:root="true" ma:fieldsID="aee99c735deaede188f95562412e745f" ns2:_="" ns3:_="">
    <xsd:import namespace="9affde3b-50dd-4e74-9e2c-6b9654ae514a"/>
    <xsd:import namespace="5df3a10b-8748-402e-bef4-aee373db4db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ffde3b-50dd-4e74-9e2c-6b9654ae514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df3a10b-8748-402e-bef4-aee373db4dbb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C75806B2-E0D8-4DA6-91AA-1D6F1E7B486A}">
  <ds:schemaRefs>
    <ds:schemaRef ds:uri="5df3a10b-8748-402e-bef4-aee373db4dbb"/>
    <ds:schemaRef ds:uri="9affde3b-50dd-4e74-9e2c-6b9654ae514a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447DFC41-DFC4-4E70-80DB-DCB0526E923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6E28105-763F-4193-B043-C170AA0A0327}">
  <ds:schemaRefs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purl.org/dc/terms/"/>
    <ds:schemaRef ds:uri="5df3a10b-8748-402e-bef4-aee373db4dbb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9affde3b-50dd-4e74-9e2c-6b9654ae514a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630</TotalTime>
  <Words>1135</Words>
  <Application>Microsoft Office PowerPoint</Application>
  <PresentationFormat>Panoramiczny</PresentationFormat>
  <Paragraphs>177</Paragraphs>
  <Slides>15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15</vt:i4>
      </vt:variant>
    </vt:vector>
  </HeadingPairs>
  <TitlesOfParts>
    <vt:vector size="21" baseType="lpstr">
      <vt:lpstr>Arial</vt:lpstr>
      <vt:lpstr>Calibri</vt:lpstr>
      <vt:lpstr>Calibri Light</vt:lpstr>
      <vt:lpstr>Times New Roman</vt:lpstr>
      <vt:lpstr>Wingdings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>Ministerstwo Cyfryzacji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Buraczyński Łukasz</dc:creator>
  <cp:lastModifiedBy>Gałązka Anna</cp:lastModifiedBy>
  <cp:revision>44</cp:revision>
  <dcterms:created xsi:type="dcterms:W3CDTF">2017-01-27T12:50:17Z</dcterms:created>
  <dcterms:modified xsi:type="dcterms:W3CDTF">2020-09-09T12:56:14Z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0x0101002A0F86658914CB4B80809DCDA8479AE9</vt:lpwstr>
  </property>
</Properties>
</file>