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74" r:id="rId10"/>
    <p:sldId id="261" r:id="rId11"/>
    <p:sldId id="272" r:id="rId12"/>
    <p:sldId id="273" r:id="rId13"/>
    <p:sldId id="265" r:id="rId14"/>
    <p:sldId id="264" r:id="rId15"/>
    <p:sldId id="266" r:id="rId16"/>
    <p:sldId id="268" r:id="rId17"/>
    <p:sldId id="267" r:id="rId18"/>
    <p:sldId id="258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5 698 006,59</a:t>
                    </a:r>
                    <a:r>
                      <a:rPr lang="en-US" dirty="0" err="1" smtClean="0"/>
                      <a:t>zł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3 944 577,55zł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General</c:formatCode>
                <c:ptCount val="2"/>
                <c:pt idx="0">
                  <c:v>5698006.5899999999</c:v>
                </c:pt>
                <c:pt idx="1">
                  <c:v>3944577.55</c:v>
                </c:pt>
              </c:numCache>
            </c:numRef>
          </c:val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0,00 </a:t>
                    </a:r>
                    <a:r>
                      <a:rPr lang="en-US" dirty="0"/>
                      <a:t>zł</a:t>
                    </a:r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l-PL" dirty="0" smtClean="0"/>
                      <a:t>0,</a:t>
                    </a:r>
                    <a:r>
                      <a:rPr lang="en-US" dirty="0" smtClean="0"/>
                      <a:t>00 </a:t>
                    </a:r>
                    <a:r>
                      <a:rPr lang="en-US" dirty="0"/>
                      <a:t>zł</a:t>
                    </a:r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182917264"/>
        <c:axId val="183312600"/>
      </c:barChart>
      <c:catAx>
        <c:axId val="18291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3312600"/>
        <c:crosses val="autoZero"/>
        <c:auto val="1"/>
        <c:lblAlgn val="ctr"/>
        <c:lblOffset val="100"/>
        <c:noMultiLvlLbl val="0"/>
      </c:catAx>
      <c:valAx>
        <c:axId val="183312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291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Elektroniczne Potwierdzenie Odbioru (EPO)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712969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komplementarność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453468"/>
              </p:ext>
            </p:extLst>
          </p:nvPr>
        </p:nvGraphicFramePr>
        <p:xfrm>
          <a:off x="695400" y="2338265"/>
          <a:ext cx="10801200" cy="2172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6550"/>
                <a:gridCol w="1568868"/>
                <a:gridCol w="1568868"/>
                <a:gridCol w="2676304"/>
                <a:gridCol w="1400610"/>
              </a:tblGrid>
              <a:tr h="939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komplementarnych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36289"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Uruchomiona usługa EPO na serwerach operatora pocztowego</a:t>
                      </a:r>
                      <a:endParaRPr lang="pl-PL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2016-02-02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operatora pocztowego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Okres współpracy został przesunięty z uwagi na zmianę terminu realizacji umowy na usługi pocztowe z 1 stycznia 2016 r. na 1 marca 2016 r. </a:t>
                      </a:r>
                      <a:endParaRPr lang="pl-PL" sz="10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  <a:endParaRPr lang="pl-PL" dirty="0"/>
          </a:p>
        </p:txBody>
      </p:sp>
      <p:cxnSp>
        <p:nvCxnSpPr>
          <p:cNvPr id="59" name="Łącznik prosty ze strzałką 58"/>
          <p:cNvCxnSpPr/>
          <p:nvPr/>
        </p:nvCxnSpPr>
        <p:spPr>
          <a:xfrm>
            <a:off x="6320854" y="3048477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a 1"/>
          <p:cNvGrpSpPr/>
          <p:nvPr/>
        </p:nvGrpSpPr>
        <p:grpSpPr>
          <a:xfrm>
            <a:off x="4574757" y="2252987"/>
            <a:ext cx="3366212" cy="1343914"/>
            <a:chOff x="4655838" y="2924944"/>
            <a:chExt cx="3366212" cy="1343914"/>
          </a:xfrm>
        </p:grpSpPr>
        <p:sp>
          <p:nvSpPr>
            <p:cNvPr id="43" name="Prostokąt 42"/>
            <p:cNvSpPr/>
            <p:nvPr/>
          </p:nvSpPr>
          <p:spPr>
            <a:xfrm>
              <a:off x="6528051" y="3476770"/>
              <a:ext cx="1493999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System operatora pocztowego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45" name="Prostokąt 44"/>
            <p:cNvSpPr/>
            <p:nvPr/>
          </p:nvSpPr>
          <p:spPr>
            <a:xfrm>
              <a:off x="4655838" y="2924944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i="1" dirty="0" smtClean="0">
                  <a:solidFill>
                    <a:schemeClr val="tx2"/>
                  </a:solidFill>
                </a:rPr>
                <a:t>EPOOPWS</a:t>
              </a:r>
              <a:endParaRPr lang="pl-PL" sz="1200" b="1" i="1" dirty="0">
                <a:solidFill>
                  <a:schemeClr val="tx2"/>
                </a:solidFill>
              </a:endParaRPr>
            </a:p>
          </p:txBody>
        </p:sp>
        <p:cxnSp>
          <p:nvCxnSpPr>
            <p:cNvPr id="57" name="Łącznik prosty 56"/>
            <p:cNvCxnSpPr/>
            <p:nvPr/>
          </p:nvCxnSpPr>
          <p:spPr>
            <a:xfrm>
              <a:off x="6168008" y="3320988"/>
              <a:ext cx="263664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57"/>
            <p:cNvCxnSpPr/>
            <p:nvPr/>
          </p:nvCxnSpPr>
          <p:spPr>
            <a:xfrm flipV="1">
              <a:off x="6420036" y="3320988"/>
              <a:ext cx="0" cy="39604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Łącznik prosty 59"/>
            <p:cNvCxnSpPr/>
            <p:nvPr/>
          </p:nvCxnSpPr>
          <p:spPr>
            <a:xfrm flipV="1">
              <a:off x="6312024" y="3528000"/>
              <a:ext cx="0" cy="54907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Łącznik prosty ze strzałką 60"/>
          <p:cNvCxnSpPr/>
          <p:nvPr/>
        </p:nvCxnSpPr>
        <p:spPr>
          <a:xfrm flipH="1">
            <a:off x="6068760" y="2856043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82"/>
          <p:cNvCxnSpPr/>
          <p:nvPr/>
        </p:nvCxnSpPr>
        <p:spPr>
          <a:xfrm flipH="1">
            <a:off x="6230943" y="3405115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8" name="Grupa 17"/>
          <p:cNvGrpSpPr/>
          <p:nvPr/>
        </p:nvGrpSpPr>
        <p:grpSpPr>
          <a:xfrm>
            <a:off x="2739750" y="3801157"/>
            <a:ext cx="5743672" cy="2774584"/>
            <a:chOff x="2739750" y="3928605"/>
            <a:chExt cx="5301172" cy="2457762"/>
          </a:xfrm>
        </p:grpSpPr>
        <p:sp>
          <p:nvSpPr>
            <p:cNvPr id="62" name="Prostokąt 61"/>
            <p:cNvSpPr/>
            <p:nvPr/>
          </p:nvSpPr>
          <p:spPr>
            <a:xfrm>
              <a:off x="6546922" y="5594279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Należności Sądowe </a:t>
              </a:r>
              <a:r>
                <a:rPr lang="pl-PL" sz="1200" i="1" dirty="0" err="1" smtClean="0">
                  <a:solidFill>
                    <a:schemeClr val="bg1"/>
                  </a:solidFill>
                </a:rPr>
                <a:t>Orcom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64" name="Prostokąt 63"/>
            <p:cNvSpPr/>
            <p:nvPr/>
          </p:nvSpPr>
          <p:spPr>
            <a:xfrm>
              <a:off x="4644207" y="5013176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tx2"/>
                  </a:solidFill>
                </a:rPr>
                <a:t>EPOWS</a:t>
              </a:r>
              <a:endParaRPr lang="pl-PL" sz="1200" b="1" i="1" dirty="0">
                <a:solidFill>
                  <a:schemeClr val="tx2"/>
                </a:solidFill>
              </a:endParaRPr>
            </a:p>
          </p:txBody>
        </p:sp>
        <p:cxnSp>
          <p:nvCxnSpPr>
            <p:cNvPr id="73" name="Łącznik prosty 72"/>
            <p:cNvCxnSpPr/>
            <p:nvPr/>
          </p:nvCxnSpPr>
          <p:spPr>
            <a:xfrm>
              <a:off x="6138207" y="5215240"/>
              <a:ext cx="862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y 73"/>
            <p:cNvCxnSpPr/>
            <p:nvPr/>
          </p:nvCxnSpPr>
          <p:spPr>
            <a:xfrm flipV="1">
              <a:off x="6218759" y="4308131"/>
              <a:ext cx="541" cy="907109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y ze strzałką 74"/>
            <p:cNvCxnSpPr/>
            <p:nvPr/>
          </p:nvCxnSpPr>
          <p:spPr>
            <a:xfrm>
              <a:off x="6224407" y="4308131"/>
              <a:ext cx="320422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Łącznik prosty 75"/>
            <p:cNvCxnSpPr/>
            <p:nvPr/>
          </p:nvCxnSpPr>
          <p:spPr>
            <a:xfrm>
              <a:off x="6138207" y="5623720"/>
              <a:ext cx="182647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Łącznik prosty 76"/>
            <p:cNvCxnSpPr/>
            <p:nvPr/>
          </p:nvCxnSpPr>
          <p:spPr>
            <a:xfrm flipV="1">
              <a:off x="6318618" y="5622988"/>
              <a:ext cx="0" cy="447875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Łącznik prosty ze strzałką 77"/>
            <p:cNvCxnSpPr/>
            <p:nvPr/>
          </p:nvCxnSpPr>
          <p:spPr>
            <a:xfrm>
              <a:off x="6318618" y="6070863"/>
              <a:ext cx="217734" cy="73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79"/>
            <p:cNvCxnSpPr/>
            <p:nvPr/>
          </p:nvCxnSpPr>
          <p:spPr>
            <a:xfrm flipV="1">
              <a:off x="4449899" y="5733259"/>
              <a:ext cx="0" cy="432049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Prostokąt 88"/>
            <p:cNvSpPr/>
            <p:nvPr/>
          </p:nvSpPr>
          <p:spPr>
            <a:xfrm>
              <a:off x="6534521" y="4757372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EZD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90" name="Prostokąt 89"/>
            <p:cNvSpPr/>
            <p:nvPr/>
          </p:nvSpPr>
          <p:spPr>
            <a:xfrm>
              <a:off x="6536353" y="3928605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EPU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91" name="Prostokąt 90"/>
            <p:cNvSpPr/>
            <p:nvPr/>
          </p:nvSpPr>
          <p:spPr>
            <a:xfrm>
              <a:off x="2739875" y="3928605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SAWA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92" name="Prostokąt 91"/>
            <p:cNvSpPr/>
            <p:nvPr/>
          </p:nvSpPr>
          <p:spPr>
            <a:xfrm>
              <a:off x="2739750" y="4757372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Sędzia2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93" name="Łącznik prosty 72"/>
            <p:cNvCxnSpPr/>
            <p:nvPr/>
          </p:nvCxnSpPr>
          <p:spPr>
            <a:xfrm flipV="1">
              <a:off x="4449899" y="5727095"/>
              <a:ext cx="186298" cy="616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Prostokąt 93"/>
            <p:cNvSpPr/>
            <p:nvPr/>
          </p:nvSpPr>
          <p:spPr>
            <a:xfrm>
              <a:off x="2739875" y="5585696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 smtClean="0">
                  <a:solidFill>
                    <a:schemeClr val="bg1"/>
                  </a:solidFill>
                </a:rPr>
                <a:t>SOWKW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103" name="Łącznik prosty ze strzałką 102"/>
            <p:cNvCxnSpPr/>
            <p:nvPr/>
          </p:nvCxnSpPr>
          <p:spPr>
            <a:xfrm flipH="1">
              <a:off x="4233751" y="4324649"/>
              <a:ext cx="309297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Łącznik prosty ze strzałką 103"/>
            <p:cNvCxnSpPr>
              <a:stCxn id="64" idx="1"/>
            </p:cNvCxnSpPr>
            <p:nvPr/>
          </p:nvCxnSpPr>
          <p:spPr>
            <a:xfrm flipH="1">
              <a:off x="4233750" y="5409220"/>
              <a:ext cx="410457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Łącznik prosty ze strzałką 104"/>
            <p:cNvCxnSpPr/>
            <p:nvPr/>
          </p:nvCxnSpPr>
          <p:spPr>
            <a:xfrm flipH="1">
              <a:off x="4233876" y="6165308"/>
              <a:ext cx="216023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73"/>
            <p:cNvCxnSpPr/>
            <p:nvPr/>
          </p:nvCxnSpPr>
          <p:spPr>
            <a:xfrm flipV="1">
              <a:off x="4543048" y="4324649"/>
              <a:ext cx="0" cy="887777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y 72"/>
            <p:cNvCxnSpPr/>
            <p:nvPr/>
          </p:nvCxnSpPr>
          <p:spPr>
            <a:xfrm>
              <a:off x="4540581" y="5209076"/>
              <a:ext cx="103626" cy="33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Łącznik prosty ze strzałką 107"/>
            <p:cNvCxnSpPr/>
            <p:nvPr/>
          </p:nvCxnSpPr>
          <p:spPr>
            <a:xfrm>
              <a:off x="6138105" y="5392213"/>
              <a:ext cx="406724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818113"/>
              </p:ext>
            </p:extLst>
          </p:nvPr>
        </p:nvGraphicFramePr>
        <p:xfrm>
          <a:off x="695399" y="2235380"/>
          <a:ext cx="10801199" cy="1576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/>
                <a:gridCol w="3599168"/>
                <a:gridCol w="3707769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brak</a:t>
                      </a:r>
                      <a:endParaRPr lang="pl-PL"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816038"/>
              </p:ext>
            </p:extLst>
          </p:nvPr>
        </p:nvGraphicFramePr>
        <p:xfrm>
          <a:off x="695400" y="2360336"/>
          <a:ext cx="10801199" cy="1939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/>
                <a:gridCol w="7306938"/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Opis techniczny systemu i bazy danych oraz k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ontrola jakości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Mechanizm kontroli jakości danych polega na walidacji w oparciu o schematy </a:t>
                      </a:r>
                      <a:r>
                        <a:rPr lang="pl-PL" sz="1200" dirty="0" err="1" smtClean="0">
                          <a:solidFill>
                            <a:srgbClr val="002060"/>
                          </a:solidFill>
                        </a:rPr>
                        <a:t>xsd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, walidacji w oparciu o standardy interfejs  API operatora pocztowego  </a:t>
                      </a:r>
                      <a:r>
                        <a:rPr lang="pl-PL" sz="1200" dirty="0" err="1" smtClean="0">
                          <a:solidFill>
                            <a:srgbClr val="002060"/>
                          </a:solidFill>
                        </a:rPr>
                        <a:t>wsdl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, walidacji w oparciu o więzy integralności bazy danych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Wykorzystanie usług zaufania (podpis elektroniczny zwykły, zwykła walidacja podpisu elektronicznego)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Poziom wykorzystania:</a:t>
                      </a:r>
                      <a:r>
                        <a:rPr lang="pl-PL" sz="1200" baseline="0" dirty="0" smtClean="0">
                          <a:solidFill>
                            <a:srgbClr val="002060"/>
                          </a:solidFill>
                        </a:rPr>
                        <a:t> niski</a:t>
                      </a:r>
                      <a:endParaRPr lang="pl-PL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Uwierzytelnianie systemu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2060"/>
                          </a:solidFill>
                        </a:rPr>
                        <a:t>login/hasło; klucz API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12544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783427" cy="271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>
              <a:spcBef>
                <a:spcPts val="800"/>
              </a:spcBef>
            </a:pPr>
            <a:r>
              <a:rPr lang="pl-PL" sz="1200" dirty="0">
                <a:solidFill>
                  <a:srgbClr val="002060"/>
                </a:solidFill>
              </a:rPr>
              <a:t>B</a:t>
            </a:r>
            <a:r>
              <a:rPr lang="pl-PL" sz="1200" dirty="0" smtClean="0">
                <a:solidFill>
                  <a:srgbClr val="002060"/>
                </a:solidFill>
              </a:rPr>
              <a:t>ezterminowo</a:t>
            </a:r>
            <a:endParaRPr lang="pl-PL" sz="12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>
              <a:spcBef>
                <a:spcPts val="800"/>
              </a:spcBef>
            </a:pPr>
            <a:r>
              <a:rPr lang="pl-PL" sz="1200" dirty="0"/>
              <a:t>Źródłem środków finansowych przeznaczonych na rozwój i utrzymanie wyników projektu są dodatki specjalne </a:t>
            </a:r>
            <a:r>
              <a:rPr lang="pl-PL" sz="1200" dirty="0" smtClean="0"/>
              <a:t> przeznaczone dla </a:t>
            </a:r>
            <a:r>
              <a:rPr lang="pl-PL" sz="1200" dirty="0"/>
              <a:t>pracowników Sądu Apelacyjnego w Białymstoku </a:t>
            </a:r>
            <a:r>
              <a:rPr lang="pl-PL" sz="1200" dirty="0" smtClean="0"/>
              <a:t>. Usługi </a:t>
            </a:r>
            <a:r>
              <a:rPr lang="pl-PL" sz="1200" dirty="0"/>
              <a:t>wsparcia świadczy I, II linia wsparcia oraz administratorzy (III linia wsparcia), którzy byli członkami zespołu projektowego. I linia wsparcia umiejscowiona jest w Sekcji ds. Informatyzacji Sądownictwa z siedzibą w Łomży, która jest częścią Oddziału Informatycznego Sądu Apelacyjnego w Białymstoku. II linia wsparcia oraz administratorzy (III linia wsparcia) pracują również w Oddziale Informatycznym tutejszego sądu. Poprawa błędów, dokonywanie niezbędnych zmian w kodzie, rozwój o nowe funkcjonalności oraz wprowadzanie zmian w zakresie integracji z innymi systemami </a:t>
            </a:r>
            <a:r>
              <a:rPr lang="pl-PL" sz="1200" dirty="0" smtClean="0"/>
              <a:t>jest </a:t>
            </a:r>
            <a:r>
              <a:rPr lang="pl-PL" sz="1200" dirty="0"/>
              <a:t>realizowane siłami własnymi przez byłych członków zespołu projektowego EPO. </a:t>
            </a:r>
            <a:endParaRPr lang="pl-PL" sz="12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204844"/>
              </p:ext>
            </p:extLst>
          </p:nvPr>
        </p:nvGraphicFramePr>
        <p:xfrm>
          <a:off x="749632" y="4982932"/>
          <a:ext cx="10729194" cy="182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453"/>
                <a:gridCol w="1526960"/>
                <a:gridCol w="2483603"/>
                <a:gridCol w="2612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Błędy w dostarczaniu przesyłek po stronie operatora pocztowego, nieprawidłowe działanie systemu operatora pocztowego, brak przyjęcia prawidłowych elektronicznych książek nadawczych nadawanych przez sądy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średnia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średnie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tolerowanie ryzyka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/>
                        <a:t>Spadek wydajności środowiska wraz ze wzrostem wolumenu przetwarzanych i  przechowywanych w systemie przesyłek.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średnia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średnie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zmniejszenie zagrożenia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Wystąpienie problemów związanych z integracją z wieloma systemami sądowymi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średnia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średnie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900" dirty="0" smtClean="0"/>
                        <a:t>zmniejszenie zagrożenia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660124" y="1485063"/>
            <a:ext cx="901083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Elektroniczne Potwierdzenie Odbioru (EPO)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874830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Wnioskodawca: </a:t>
            </a:r>
            <a:r>
              <a:rPr lang="pl-PL" dirty="0" smtClean="0"/>
              <a:t>Minister Sprawiedliwości</a:t>
            </a:r>
            <a:endParaRPr lang="pl-PL" dirty="0" smtClean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 smtClean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Beneficjent: </a:t>
            </a:r>
            <a:r>
              <a:rPr lang="pl-PL" dirty="0"/>
              <a:t>Ministerstwo Sprawiedliwości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  <a:r>
              <a:rPr lang="pl-PL" dirty="0"/>
              <a:t>Operator pocztowy (PGP do 29 lutego 2016r., Poczta Polska od 1 marca 2016r.)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49137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0894" y="5512744"/>
            <a:ext cx="10822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Celem projektu było przyspieszenie i podniesienie jakości wielu istotnych czynności związanych z komunikacją ze stronami </a:t>
            </a:r>
            <a:r>
              <a:rPr lang="pl-PL" dirty="0" smtClean="0"/>
              <a:t>w </a:t>
            </a:r>
            <a:r>
              <a:rPr lang="pl-PL" dirty="0"/>
              <a:t>procesie rozpoznawania spraw sądowych bez naruszania konstytucyjnego prawa obywateli do sądu.</a:t>
            </a: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853493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2011-03-01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2015-12-31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2011-03-01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2018-12-31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501827"/>
              </p:ext>
            </p:extLst>
          </p:nvPr>
        </p:nvGraphicFramePr>
        <p:xfrm>
          <a:off x="2129196" y="4323612"/>
          <a:ext cx="7920880" cy="2378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3" y="2355559"/>
            <a:ext cx="1087417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Harmonogram </a:t>
            </a:r>
            <a:r>
              <a:rPr lang="pl-PL" dirty="0"/>
              <a:t>prac był w trakcie projektu zmieniany, co wynikało z przyczyn zewnętrznych. Duży zakres integracji </a:t>
            </a:r>
            <a:br>
              <a:rPr lang="pl-PL" dirty="0"/>
            </a:br>
            <a:r>
              <a:rPr lang="pl-PL" dirty="0"/>
              <a:t>z systemami zewnętrznymi, przy założeniu projektowym utrzymującym jednolity, uniwersalny interfejs do systemów zewnętrznych powodował, iż na harmonogram projektu wpływ miały prace wykonywane poza </a:t>
            </a:r>
            <a:r>
              <a:rPr lang="pl-PL" dirty="0" smtClean="0"/>
              <a:t>projektem. W </a:t>
            </a:r>
            <a:r>
              <a:rPr lang="pl-PL" dirty="0"/>
              <a:t>trakcie realizacji projektu zrealizowano przygotowanie systemu EPO do współpracy z: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Systemem </a:t>
            </a:r>
            <a:r>
              <a:rPr lang="pl-PL" dirty="0" smtClean="0"/>
              <a:t>SAWA</a:t>
            </a:r>
            <a:endParaRPr lang="pl-PL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Systemem Sędzia 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Systemem SOWKW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Systemem EPU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Systemem KRS i RZ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Systemem Należności Sądowych firmy ORCOM</a:t>
            </a:r>
          </a:p>
          <a:p>
            <a:r>
              <a:rPr lang="pl-PL" dirty="0"/>
              <a:t>W trakcie realizacji projektu system został również przygotowany do niezależnej współpracy z systemami operatorów pocztowych poprzez wytworzony interfejs B2B oraz rozszerzono jego integrację o system SIP Libra działający w jednostkach prokuratury. System wdrożony został również w jednostkach penitencjarnych. </a:t>
            </a: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382855"/>
            <a:ext cx="103796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Osiągnięte </a:t>
            </a:r>
            <a:r>
              <a:rPr lang="pl-PL" dirty="0"/>
              <a:t>rezultaty projektu:</a:t>
            </a:r>
          </a:p>
          <a:p>
            <a:pPr marL="342900" indent="-342900">
              <a:buAutoNum type="arabicPeriod"/>
            </a:pPr>
            <a:r>
              <a:rPr lang="pl-PL" dirty="0"/>
              <a:t>Wprowadzenie przez sądy powszechne możliwości stosowania elektronicznego potwierdzenia odbioru (EPO) – wskaźnik: odsetek sądów wysyłających korespondencję z elektronicznym potwierdzeniem odbioru EPO. Wskaźnik wyniósł 100% (planowana 98,91%).</a:t>
            </a:r>
          </a:p>
          <a:p>
            <a:pPr marL="342900" indent="-342900">
              <a:buAutoNum type="arabicPeriod"/>
            </a:pPr>
            <a:r>
              <a:rPr lang="pl-PL" dirty="0"/>
              <a:t>Wykorzystanie elektronicznych potwierdzeń odbioru w postępowaniach sądowych – wskaźnik: odsetek korespondencji generowanej przez sądy powszechne w postępowaniach cywilnych (z wyłączeniem rejestrów) generowanej z elektronicznym potwierdzeniem odbioru. Na podstawie danych uzyskanych z Sądu Apelacyjnego w Krakowie (z systemu SOP) wartość wskaźnika wyniosła </a:t>
            </a:r>
            <a:r>
              <a:rPr lang="pl-PL" dirty="0" smtClean="0"/>
              <a:t>73% </a:t>
            </a:r>
            <a:r>
              <a:rPr lang="pl-PL" dirty="0"/>
              <a:t>(planowana 70</a:t>
            </a:r>
            <a:r>
              <a:rPr lang="pl-PL" dirty="0" smtClean="0"/>
              <a:t>%), natomiast obecnie wynosi 94%.</a:t>
            </a:r>
            <a:endParaRPr lang="pl-PL" dirty="0"/>
          </a:p>
          <a:p>
            <a:endParaRPr lang="pl-PL" dirty="0" smtClean="0">
              <a:solidFill>
                <a:prstClr val="black"/>
              </a:solidFill>
            </a:endParaRPr>
          </a:p>
          <a:p>
            <a:r>
              <a:rPr lang="pl-PL" dirty="0" smtClean="0"/>
              <a:t>Projekt </a:t>
            </a:r>
            <a:r>
              <a:rPr lang="pl-PL" dirty="0"/>
              <a:t>okazał się  sukcesem gdyż: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przyczynił się do istotnego skrócenia czasu obiegu korespondencji </a:t>
            </a:r>
            <a:r>
              <a:rPr lang="pl-PL" dirty="0" smtClean="0"/>
              <a:t>sądowej, </a:t>
            </a:r>
            <a:endParaRPr lang="pl-PL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/>
              <a:t>przyniósł istotne korzyści finansowe budżetowi państwa.</a:t>
            </a: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382855"/>
            <a:ext cx="1037967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 smtClean="0"/>
              <a:t>Elektroniczne </a:t>
            </a:r>
            <a:r>
              <a:rPr lang="pl-PL" sz="1400" dirty="0"/>
              <a:t>Potwierdzenie Odbioru usprawnia realizację usługi załatwiania spraw przed sądem powszechnym drogą elektroniczną. Usługa jest wykorzystywana do przekazywania drogą elektroniczną potwierdzenia odbioru przesyłki sądowej lub </a:t>
            </a:r>
            <a:r>
              <a:rPr lang="pl-PL" sz="1400" dirty="0" smtClean="0"/>
              <a:t>prokuratorskiej. Realizacja </a:t>
            </a:r>
            <a:r>
              <a:rPr lang="pl-PL" sz="1400" dirty="0"/>
              <a:t>przedmiotowego projektu przyczyniła się do osiągnięcia korzyści w sferze:</a:t>
            </a:r>
            <a:endParaRPr lang="pl-PL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pl-PL" sz="1400" dirty="0"/>
              <a:t>Skrócenie czasu rozpoznawania spraw sądowych przez ograniczenie liczby czynności, które nie mogą zostać przeprowadzone ze względu na brak informacji o doręczeniu (np. tzw. spadanie spraw z wokandy).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Skrócenie czasu rozpoznawania spraw sądowych przez skrócenie cyklu obiegu korespondencji.</a:t>
            </a:r>
            <a:endParaRPr lang="pl-PL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Ograniczenie liczby reklamacji związanych z zaginięciem ZPO, nieczytelnym wypełnieniem itp., co pozwoli zredukować do minimum konieczność powtórnego wysyłania korespondencji.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Zmniejszenie objętości akt spraw. Digitalizacja zwrotnych potwierdzeń odbioru pozwoliła na ograniczenie objętości akt spraw sądowych, a co za tym idzie zmniejszenie kosztów związanych z przechowywaniem akt.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Ograniczenie kosztów osobowych związanych z obsługą korespondencji w sądach – możliwość wprowadzenia zmiany zasad „podkładania zwrotek”, brak konieczności wypełniania i aplikowania ZPO na przesyłki.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Ograniczenie kosztów materiałowych związanych ze sporządzaniem ZPO (koszty kartoników, koszty druku).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Możliwość automatyzacji znacznej liczby procesów w postępowaniach sądowych.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Odciążenie i usprawnienie funkcjonowania biur podawczych.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Podniesienie jakości procesów związanych z obsługą korespondencji.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Możliwość racjonalizacji kosztów doręczenia korespondencji.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Budowę bazy adresów do doręczeń.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Efektywne wykorzystanie Centrum Obsługi </a:t>
            </a:r>
            <a:r>
              <a:rPr lang="pl-PL" sz="1400" dirty="0" smtClean="0"/>
              <a:t>Druku.</a:t>
            </a:r>
            <a:endParaRPr lang="pl-PL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9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094407"/>
              </p:ext>
            </p:extLst>
          </p:nvPr>
        </p:nvGraphicFramePr>
        <p:xfrm>
          <a:off x="594803" y="2347558"/>
          <a:ext cx="10987596" cy="4186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665"/>
                <a:gridCol w="1491449"/>
                <a:gridCol w="1478212"/>
                <a:gridCol w="2722489"/>
                <a:gridCol w="1424781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496915"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Wprowadzone zmiany w sposobie integracji EPO z systemem Sędzia 2</a:t>
                      </a:r>
                      <a:endParaRPr lang="pl-PL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2014-09-30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2014-10-30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Sędzia 2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wykonawcy</a:t>
                      </a:r>
                      <a:endParaRPr lang="pl-PL" sz="10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0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Wprowadzenie zmiany w sposobie integracji EPO z systemem SAWA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2014-12-15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SAWA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wykonawcy</a:t>
                      </a:r>
                      <a:endParaRPr lang="pl-PL" sz="10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01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Uruchomiona usługa EPO w systemach kuratorskich, administracyjnych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Systemy kuratorskie,</a:t>
                      </a:r>
                      <a:r>
                        <a:rPr lang="pl-PL" sz="1200" b="0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administracyjne</a:t>
                      </a:r>
                      <a:endParaRPr lang="pl-PL" sz="1200" b="0" i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4135"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Uruchomiona usługa EPO w NKW</a:t>
                      </a:r>
                      <a:endParaRPr lang="pl-PL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2018-12-31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2018-09-04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NKW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 wcześniej dostarczony przez wykonawcę, co umożliwiło wcześniejsze uruchomienie usługi.</a:t>
                      </a:r>
                      <a:endParaRPr lang="pl-PL" sz="10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Uruchomiona usługa EPO w Prokuraturze Generalnej oraz jednostkach podległych</a:t>
                      </a:r>
                      <a:endParaRPr lang="pl-PL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2018-01-18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Libra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przy dostarczeniu produktu po stronie PK, które skutkowało późniejszym wdrożeniem EPO.</a:t>
                      </a:r>
                      <a:endParaRPr lang="pl-PL" sz="10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35971"/>
              </p:ext>
            </p:extLst>
          </p:nvPr>
        </p:nvGraphicFramePr>
        <p:xfrm>
          <a:off x="399495" y="2324194"/>
          <a:ext cx="11396978" cy="4055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0866"/>
                <a:gridCol w="1518082"/>
                <a:gridCol w="1580225"/>
                <a:gridCol w="2796466"/>
                <a:gridCol w="1791339"/>
              </a:tblGrid>
              <a:tr h="7741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1045638"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Uruchomiona usługa EPO w KRS, RZ</a:t>
                      </a:r>
                      <a:endParaRPr lang="pl-PL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2016-10-31, po zmianie 2017-12-31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niedostarczony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KRS, RZ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Przygotowano dokumentację modyfikacji systemów. Produkt zawieszony decyzją PKS z dnia 9.01.2017r. ze względu na planowane wdrożenie korespondencji elektronicznej w systemach KRS i RZ</a:t>
                      </a:r>
                      <a:endParaRPr lang="pl-PL" sz="1000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5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Uruchomiona usługa EPO w systemie EPU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2018-03-01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2018-07-30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EPU – system biurowości </a:t>
                      </a:r>
                      <a:r>
                        <a:rPr lang="pl-PL" sz="1200" b="0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eSądu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Firma wyłoniona w przetargu nieograniczonym miała opóźnienia wynikające z faktu, że jej programiści prowadzili analizę zapoznawczą kodów źródłowych, których właścicielem jest MS. Mniej korespondencji EPO nadawano w okresie do wdrożenia. Wolumen był mniejszy o ilość, która mogłaby być nadana z tego systemu.</a:t>
                      </a:r>
                      <a:endParaRPr lang="pl-PL" sz="10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5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029208"/>
              </p:ext>
            </p:extLst>
          </p:nvPr>
        </p:nvGraphicFramePr>
        <p:xfrm>
          <a:off x="594803" y="2324194"/>
          <a:ext cx="10987596" cy="3468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5255"/>
                <a:gridCol w="1489129"/>
                <a:gridCol w="1595942"/>
                <a:gridCol w="2722489"/>
                <a:gridCol w="1424781"/>
              </a:tblGrid>
              <a:tr h="7741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830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Wdrożenie „multizwrotki”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2018-07-01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2018-09-19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Multizwrotka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 został opóźniony z uwagi na złożony charakter, przedłużające się prace analityczne oraz liczne konsultacje po stronie Poczty Polskiej. Brak funkcjonalności w systemach operatora pocztowego uniemożliwia masowy odbiór korespondencji w optymalny (szybszy) sposób.</a:t>
                      </a:r>
                      <a:endParaRPr lang="pl-PL" sz="10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0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Uruchomienie EPO w EZD na poziomie apelacji białostockiej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2018-12-31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EZD</a:t>
                      </a:r>
                      <a:endParaRPr lang="pl-PL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43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1135</Words>
  <Application>Microsoft Office PowerPoint</Application>
  <PresentationFormat>Panoramiczny</PresentationFormat>
  <Paragraphs>177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44</cp:revision>
  <dcterms:created xsi:type="dcterms:W3CDTF">2017-01-27T12:50:17Z</dcterms:created>
  <dcterms:modified xsi:type="dcterms:W3CDTF">2020-09-09T12:56:14Z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