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71" r:id="rId7"/>
    <p:sldId id="272" r:id="rId8"/>
    <p:sldId id="261" r:id="rId9"/>
    <p:sldId id="264" r:id="rId10"/>
    <p:sldId id="269" r:id="rId11"/>
    <p:sldId id="267" r:id="rId12"/>
    <p:sldId id="273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yn Joanna" initials="KJ" lastIdx="1" clrIdx="0">
    <p:extLst>
      <p:ext uri="{19B8F6BF-5375-455C-9EA6-DF929625EA0E}">
        <p15:presenceInfo xmlns:p15="http://schemas.microsoft.com/office/powerpoint/2012/main" userId="S-1-5-21-3419930908-1354286565-637230989-28627" providerId="AD"/>
      </p:ext>
    </p:extLst>
  </p:cmAuthor>
  <p:cmAuthor id="2" name="Gałązka Anna" initials="GA" lastIdx="7" clrIdx="1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60349408021125"/>
          <c:y val="3.9257673090649536E-2"/>
          <c:w val="0.74606192518618097"/>
          <c:h val="0.87795050779252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Arkusz1!$A$11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glow>
                <a:schemeClr val="accent1">
                  <a:alpha val="30000"/>
                </a:schemeClr>
              </a:glow>
              <a:softEdge rad="0"/>
            </a:effectLst>
            <a:scene3d>
              <a:camera prst="orthographicFront"/>
              <a:lightRig rig="threePt" dir="t"/>
            </a:scene3d>
            <a:sp3d>
              <a:bevelT w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Arkusz1!$B$10:$C$10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Arkusz1!$B$11:$C$11</c:f>
              <c:numCache>
                <c:formatCode>_(* #,##0.00_);_(* \(#,##0.00\);_(* "-"??_);_(@_)</c:formatCode>
                <c:ptCount val="2"/>
                <c:pt idx="0">
                  <c:v>34722048</c:v>
                </c:pt>
                <c:pt idx="1">
                  <c:v>33885089.560000002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DA-48DD-8DDF-C488FE566BC7}"/>
            </c:ext>
          </c:extLst>
        </c:ser>
        <c:ser>
          <c:idx val="1"/>
          <c:order val="1"/>
          <c:tx>
            <c:strRef>
              <c:f>Arkusz1!$A$12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Arkusz1!$B$10:$C$10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Arkusz1!$B$12:$C$12</c:f>
              <c:numCache>
                <c:formatCode>_(* #,##0.00_);_(* \(#,##0.00\);_(* "-"??_);_(@_)</c:formatCode>
                <c:ptCount val="2"/>
                <c:pt idx="0">
                  <c:v>29385269.219999999</c:v>
                </c:pt>
                <c:pt idx="1">
                  <c:v>28676951.289999999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EDA-48DD-8DDF-C488FE566B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axId val="392334744"/>
        <c:axId val="392333960"/>
      </c:barChart>
      <c:catAx>
        <c:axId val="392334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2333960"/>
        <c:crosses val="autoZero"/>
        <c:auto val="1"/>
        <c:lblAlgn val="ctr"/>
        <c:lblOffset val="100"/>
        <c:noMultiLvlLbl val="0"/>
      </c:catAx>
      <c:valAx>
        <c:axId val="392333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2334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046321237278322"/>
          <c:y val="0.4229616620212302"/>
          <c:w val="0.14953678762721676"/>
          <c:h val="0.167282505447404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A77AA-AC13-4074-ACF5-059E776C525C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149E-A555-47A9-B91C-591AC2BAA1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1611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149E-A555-47A9-B91C-591AC2BAA11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3923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Przestrzenne Dane Statystyczne w Systemie Informacyjnym Państwa (PDS)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4B1301C1-15F2-0BC9-190B-EDDF59CCA8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833" b="23931"/>
          <a:stretch/>
        </p:blipFill>
        <p:spPr>
          <a:xfrm>
            <a:off x="2357214" y="5376439"/>
            <a:ext cx="7477572" cy="81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Urząd Statystyczny (GUS)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84533" y="5174745"/>
            <a:ext cx="10829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głównym projektu PDS było poszerzenie zakresu oraz dostępności informacji statystycznych i metod analiz geostatystycznych, wykorzystujących zasoby statystyki publicznej, które to informacje i analizy, poprzez swą referencyjność,                     są istotnym składnikiem systemu informacyjnego państwa. 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Dodatkowym celem było utworzenie rozwiązań wspomagających prezentację wyników badań statystycznych (w tym kolejnych spisów powszechnych).</a:t>
            </a:r>
            <a:r>
              <a:rPr lang="pl-PL" sz="1600" i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3600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87861"/>
              </p:ext>
            </p:extLst>
          </p:nvPr>
        </p:nvGraphicFramePr>
        <p:xfrm>
          <a:off x="784533" y="2991468"/>
          <a:ext cx="10946674" cy="1123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2258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2018-07-01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2021-06-30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2018-07-01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2022-10-31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510706" y="1386541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Program Operacyjny Polska Cyfrowa II oś priorytetowa E-administracja 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                    i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otwarty rząd Działanie 2.1 „Wysoka dostępność i jakość e-usług publicznych, część budżetowa - 58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="" xmlns:a16="http://schemas.microsoft.com/office/drawing/2014/main" id="{21371F0F-E650-42BC-8081-CD8D9A403D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5061789"/>
              </p:ext>
            </p:extLst>
          </p:nvPr>
        </p:nvGraphicFramePr>
        <p:xfrm>
          <a:off x="620110" y="2732160"/>
          <a:ext cx="10951780" cy="384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952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62607" y="129609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36447"/>
              </p:ext>
            </p:extLst>
          </p:nvPr>
        </p:nvGraphicFramePr>
        <p:xfrm>
          <a:off x="704496" y="2303708"/>
          <a:ext cx="10783008" cy="3733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9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17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791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6654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PDS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2022-03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</a:t>
                      </a: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dostępu z urządzeń komputerowych do wynikowych informacji statystycznych zgromadzonych w Portalu z możliwością 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wykonywania zaawansowanych analiz przestrzennych oraz do danych i metadanych infrastruktury informacji przestrzennej (Usługa publiczna udostępniona on-line o stopniu dojrzałości co najmniej 4 – transakcja)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dostępu z urządzeń mobilnych do wynikowych informacji statystycznych zgromadzonych w Portalu oraz do ich wizualizacji na mapach (Usługa publiczna udostępniona on-line o stopniu dojrzałości co najmniej 4 – transakcja)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5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010575"/>
              </p:ext>
            </p:extLst>
          </p:nvPr>
        </p:nvGraphicFramePr>
        <p:xfrm>
          <a:off x="695401" y="2347558"/>
          <a:ext cx="10783008" cy="2978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49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152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2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umożliwiająca zastosowanie eksploracyjnych analiz danych przestrzennych wykorzystujących in-formacje statystyczne udostępniane przez Portal 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(Usługa publiczna udostępniona on-line o stopniu dojrzałości co najmniej 4 – transakcja)</a:t>
                      </a:r>
                      <a:endParaRPr lang="pl-PL" sz="12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umożliwiająca wykonanie analiz z zakresu modelowania geostatystycznego 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(Usługa publiczna udostępniona on-line o stopniu dojrzałości co najmniej 4 – transakcja)</a:t>
                      </a:r>
                      <a:endParaRPr lang="pl-PL" sz="12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wspomagająca wzbogacanie treści własnych użytkownika o informacje i analizy </a:t>
                      </a:r>
                      <a:r>
                        <a:rPr lang="pl-PL" sz="12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geostatystyczne</a:t>
                      </a: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udostępniane przez Portal 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(Usługa publiczna udostępniona on-line o stopniu dojrzałości co najmniej 4 – transakcja)</a:t>
                      </a:r>
                      <a:endParaRPr lang="pl-PL" sz="12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A6C9E760-6870-FD51-0E03-A49F5362A9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164321"/>
              </p:ext>
            </p:extLst>
          </p:nvPr>
        </p:nvGraphicFramePr>
        <p:xfrm>
          <a:off x="695401" y="5317454"/>
          <a:ext cx="10783008" cy="563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4999">
                  <a:extLst>
                    <a:ext uri="{9D8B030D-6E8A-4147-A177-3AD203B41FA5}">
                      <a16:colId xmlns="" xmlns:a16="http://schemas.microsoft.com/office/drawing/2014/main" val="333715712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661817498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1687122700"/>
                    </a:ext>
                  </a:extLst>
                </a:gridCol>
                <a:gridCol w="1115209">
                  <a:extLst>
                    <a:ext uri="{9D8B030D-6E8A-4147-A177-3AD203B41FA5}">
                      <a16:colId xmlns="" xmlns:a16="http://schemas.microsoft.com/office/drawing/2014/main" val="3184443292"/>
                    </a:ext>
                  </a:extLst>
                </a:gridCol>
              </a:tblGrid>
              <a:tr h="56348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wspierająca aktualizację wybranych obiektów rejestru TERYT wraz z powiązanymi z nimi obiektami </a:t>
                      </a:r>
                      <a:r>
                        <a:rPr lang="pl-PL" sz="12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georeferencyjnymi</a:t>
                      </a: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(Usługa wewnątrzadministracyjna (A2A))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37811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136428" y="422758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  <a:spcAft>
                <a:spcPts val="800"/>
              </a:spcAft>
            </a:pPr>
            <a:r>
              <a:rPr lang="pl-PL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Portal Geostatystyczny – Faza II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tx2"/>
                </a:solidFill>
              </a:rPr>
              <a:t>System PDS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cxnSp>
        <p:nvCxnSpPr>
          <p:cNvPr id="68" name="Łącznik prosty 67"/>
          <p:cNvCxnSpPr>
            <a:cxnSpLocks/>
          </p:cNvCxnSpPr>
          <p:nvPr/>
        </p:nvCxnSpPr>
        <p:spPr>
          <a:xfrm flipV="1">
            <a:off x="5042333" y="3050219"/>
            <a:ext cx="9021" cy="90962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>
            <a:cxnSpLocks/>
          </p:cNvCxnSpPr>
          <p:nvPr/>
        </p:nvCxnSpPr>
        <p:spPr>
          <a:xfrm>
            <a:off x="4758748" y="4043431"/>
            <a:ext cx="21162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>
            <a:cxnSpLocks/>
          </p:cNvCxnSpPr>
          <p:nvPr/>
        </p:nvCxnSpPr>
        <p:spPr>
          <a:xfrm>
            <a:off x="4970371" y="4041354"/>
            <a:ext cx="0" cy="17768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970366" y="4219039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6739662" y="4041354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6901848" y="347316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6901848" y="348206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>
            <a:cxnSpLocks/>
          </p:cNvCxnSpPr>
          <p:nvPr/>
        </p:nvCxnSpPr>
        <p:spPr>
          <a:xfrm flipV="1">
            <a:off x="7003483" y="4219039"/>
            <a:ext cx="6377" cy="4151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>
            <a:cxnSpLocks/>
            <a:endCxn id="81" idx="3"/>
          </p:cNvCxnSpPr>
          <p:nvPr/>
        </p:nvCxnSpPr>
        <p:spPr>
          <a:xfrm flipH="1">
            <a:off x="4765095" y="5098488"/>
            <a:ext cx="199433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>
            <a:cxnSpLocks/>
          </p:cNvCxnSpPr>
          <p:nvPr/>
        </p:nvCxnSpPr>
        <p:spPr>
          <a:xfrm flipV="1">
            <a:off x="4964528" y="4393930"/>
            <a:ext cx="0" cy="70163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271095" y="470244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CAPAP</a:t>
            </a:r>
            <a:endParaRPr lang="pl-PL" sz="1200" i="1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>
            <a:off x="4964528" y="4393930"/>
            <a:ext cx="28589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DDE03065-57F3-4391-B1CE-100FAC8A2C70}"/>
              </a:ext>
            </a:extLst>
          </p:cNvPr>
          <p:cNvSpPr/>
          <p:nvPr/>
        </p:nvSpPr>
        <p:spPr>
          <a:xfrm>
            <a:off x="3265391" y="369878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TERYT 2 i TERYT 3</a:t>
            </a:r>
            <a:endParaRPr lang="pl-PL" sz="1200" i="1" dirty="0">
              <a:solidFill>
                <a:schemeClr val="bg1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85E9DC46-9C5C-041F-151D-7EBE2ED35F2D}"/>
              </a:ext>
            </a:extLst>
          </p:cNvPr>
          <p:cNvSpPr/>
          <p:nvPr/>
        </p:nvSpPr>
        <p:spPr>
          <a:xfrm>
            <a:off x="3247345" y="274320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 err="1">
                <a:solidFill>
                  <a:schemeClr val="bg1"/>
                </a:solidFill>
              </a:rPr>
              <a:t>Geoportal</a:t>
            </a:r>
            <a:r>
              <a:rPr lang="pl-PL" sz="1200" i="1" dirty="0">
                <a:solidFill>
                  <a:schemeClr val="bg1"/>
                </a:solidFill>
              </a:rPr>
              <a:t> 2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948C3FE8-86AC-A89E-4A1C-11008706B9FC}"/>
              </a:ext>
            </a:extLst>
          </p:cNvPr>
          <p:cNvSpPr/>
          <p:nvPr/>
        </p:nvSpPr>
        <p:spPr>
          <a:xfrm>
            <a:off x="3264748" y="570610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ZSIN 2</a:t>
            </a:r>
            <a:endParaRPr lang="pl-PL" sz="1200" i="1" dirty="0">
              <a:solidFill>
                <a:schemeClr val="bg1"/>
              </a:solidFill>
            </a:endParaRPr>
          </a:p>
        </p:txBody>
      </p:sp>
      <p:cxnSp>
        <p:nvCxnSpPr>
          <p:cNvPr id="10" name="Łącznik prosty 9">
            <a:extLst>
              <a:ext uri="{FF2B5EF4-FFF2-40B4-BE49-F238E27FC236}">
                <a16:creationId xmlns="" xmlns:a16="http://schemas.microsoft.com/office/drawing/2014/main" id="{6B3C0AD4-3965-943F-D8F2-9D73B00BA340}"/>
              </a:ext>
            </a:extLst>
          </p:cNvPr>
          <p:cNvCxnSpPr>
            <a:cxnSpLocks/>
          </p:cNvCxnSpPr>
          <p:nvPr/>
        </p:nvCxnSpPr>
        <p:spPr>
          <a:xfrm flipH="1">
            <a:off x="4750368" y="3050219"/>
            <a:ext cx="30098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="" xmlns:a16="http://schemas.microsoft.com/office/drawing/2014/main" id="{0F72342B-4F47-9B60-4CBD-1DEF97893087}"/>
              </a:ext>
            </a:extLst>
          </p:cNvPr>
          <p:cNvCxnSpPr>
            <a:cxnSpLocks/>
          </p:cNvCxnSpPr>
          <p:nvPr/>
        </p:nvCxnSpPr>
        <p:spPr>
          <a:xfrm>
            <a:off x="5072540" y="4559267"/>
            <a:ext cx="17312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="" xmlns:a16="http://schemas.microsoft.com/office/drawing/2014/main" id="{E0321D9C-B109-EE0D-D78A-750A11791402}"/>
              </a:ext>
            </a:extLst>
          </p:cNvPr>
          <p:cNvCxnSpPr>
            <a:cxnSpLocks/>
          </p:cNvCxnSpPr>
          <p:nvPr/>
        </p:nvCxnSpPr>
        <p:spPr>
          <a:xfrm>
            <a:off x="5042333" y="3959839"/>
            <a:ext cx="20332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>
            <a:extLst>
              <a:ext uri="{FF2B5EF4-FFF2-40B4-BE49-F238E27FC236}">
                <a16:creationId xmlns="" xmlns:a16="http://schemas.microsoft.com/office/drawing/2014/main" id="{843F9E69-2AA8-9F4C-F5A0-9FC01052BE0A}"/>
              </a:ext>
            </a:extLst>
          </p:cNvPr>
          <p:cNvCxnSpPr>
            <a:cxnSpLocks/>
          </p:cNvCxnSpPr>
          <p:nvPr/>
        </p:nvCxnSpPr>
        <p:spPr>
          <a:xfrm flipV="1">
            <a:off x="5054537" y="4559267"/>
            <a:ext cx="18003" cy="154288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>
            <a:extLst>
              <a:ext uri="{FF2B5EF4-FFF2-40B4-BE49-F238E27FC236}">
                <a16:creationId xmlns="" xmlns:a16="http://schemas.microsoft.com/office/drawing/2014/main" id="{5F2A6123-13DE-2D10-3D9B-D5524AC3AC8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758748" y="6102149"/>
            <a:ext cx="30479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="" xmlns:a16="http://schemas.microsoft.com/office/drawing/2014/main" id="{D9631830-C74B-7621-E911-E4364D5912CE}"/>
              </a:ext>
            </a:extLst>
          </p:cNvPr>
          <p:cNvCxnSpPr>
            <a:cxnSpLocks/>
            <a:endCxn id="64" idx="3"/>
          </p:cNvCxnSpPr>
          <p:nvPr/>
        </p:nvCxnSpPr>
        <p:spPr>
          <a:xfrm flipH="1">
            <a:off x="6739662" y="4219039"/>
            <a:ext cx="263821" cy="1910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>
            <a:extLst>
              <a:ext uri="{FF2B5EF4-FFF2-40B4-BE49-F238E27FC236}">
                <a16:creationId xmlns="" xmlns:a16="http://schemas.microsoft.com/office/drawing/2014/main" id="{C5B2025D-F3A4-1161-6817-F76D1E93D003}"/>
              </a:ext>
            </a:extLst>
          </p:cNvPr>
          <p:cNvCxnSpPr>
            <a:cxnSpLocks/>
          </p:cNvCxnSpPr>
          <p:nvPr/>
        </p:nvCxnSpPr>
        <p:spPr>
          <a:xfrm>
            <a:off x="7009860" y="4634192"/>
            <a:ext cx="11709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0B872439-390F-E02F-05C6-383E3101EB65}"/>
              </a:ext>
            </a:extLst>
          </p:cNvPr>
          <p:cNvSpPr/>
          <p:nvPr/>
        </p:nvSpPr>
        <p:spPr>
          <a:xfrm>
            <a:off x="7126957" y="3086020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WROTA STATYSTYKI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="" xmlns:a16="http://schemas.microsoft.com/office/drawing/2014/main" id="{FD358824-D0D9-9F7E-19C5-6CB4678165F3}"/>
              </a:ext>
            </a:extLst>
          </p:cNvPr>
          <p:cNvSpPr/>
          <p:nvPr/>
        </p:nvSpPr>
        <p:spPr>
          <a:xfrm>
            <a:off x="7136428" y="5238479"/>
            <a:ext cx="1494000" cy="134912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  <a:spcAft>
                <a:spcPts val="800"/>
              </a:spcAft>
            </a:pPr>
            <a:r>
              <a:rPr lang="pl-PL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System Informacyjny Statystyki Publicznej (SISP) oraz System Informacyjny Statystyki Publicznej  (SISP-2)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="" xmlns:a16="http://schemas.microsoft.com/office/drawing/2014/main" id="{22C4FBA5-6742-3AC5-71CC-BB63397422B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6871572" y="5913042"/>
            <a:ext cx="264856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="" xmlns:a16="http://schemas.microsoft.com/office/drawing/2014/main" id="{69EFC587-8427-05F5-47E8-FAEA87834CBB}"/>
              </a:ext>
            </a:extLst>
          </p:cNvPr>
          <p:cNvCxnSpPr>
            <a:cxnSpLocks/>
          </p:cNvCxnSpPr>
          <p:nvPr/>
        </p:nvCxnSpPr>
        <p:spPr>
          <a:xfrm flipV="1">
            <a:off x="6871572" y="4490871"/>
            <a:ext cx="0" cy="142217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="" xmlns:a16="http://schemas.microsoft.com/office/drawing/2014/main" id="{8250541A-5D6C-51B9-2460-8D2140CD0828}"/>
              </a:ext>
            </a:extLst>
          </p:cNvPr>
          <p:cNvCxnSpPr>
            <a:cxnSpLocks/>
          </p:cNvCxnSpPr>
          <p:nvPr/>
        </p:nvCxnSpPr>
        <p:spPr>
          <a:xfrm flipH="1">
            <a:off x="6739662" y="4490871"/>
            <a:ext cx="1319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430547"/>
              </p:ext>
            </p:extLst>
          </p:nvPr>
        </p:nvGraphicFramePr>
        <p:xfrm>
          <a:off x="339364" y="2347558"/>
          <a:ext cx="11368726" cy="3488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6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usług wewnątrzadministracyjnych (A2A)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on-line o stopniu dojrzałości co najmniej 4 - transakcja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załatwionych spraw poprzez udostępnioną on-line usługę publiczną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240 000,00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66737D67-1F11-F02E-C3FF-CFD991689EB2}"/>
              </a:ext>
            </a:extLst>
          </p:cNvPr>
          <p:cNvSpPr txBox="1"/>
          <p:nvPr/>
        </p:nvSpPr>
        <p:spPr>
          <a:xfrm>
            <a:off x="339364" y="6270171"/>
            <a:ext cx="114571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b="1" i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 wskaźnik rezultatu projektu do osiągnięcia w terminie 12 miesięcy od zakończenia realizacji projektu.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7465" y="12815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71703" y="2032180"/>
            <a:ext cx="10801199" cy="1497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sz="1200" dirty="0">
                <a:solidFill>
                  <a:srgbClr val="002060"/>
                </a:solidFill>
              </a:rPr>
              <a:t>Produkty i rezultaty projektu PDS będą utrzymywane w ramach środków budżetowych GUS. Beneficjent będzie czynił starania o pozyskanie z Ministerstwa Finansów środków niezbędnych na utrzymanie infrastruktury systemu powstałego w ramach projektu PDS. Utrzymanie produktów projektu PDS będzie zapewnione przy wykorzystaniu własnych zasobów kadrowych statystki publicznej.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530121"/>
              </p:ext>
            </p:extLst>
          </p:nvPr>
        </p:nvGraphicFramePr>
        <p:xfrm>
          <a:off x="767404" y="3904960"/>
          <a:ext cx="10729194" cy="2159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1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13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7532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Niewystarczające zasoby ludzkie (np. informatycy, pracownicy merytoryczni)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średnia</a:t>
                      </a:r>
                      <a:endParaRPr lang="pl-PL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wysokie</a:t>
                      </a:r>
                      <a:endParaRPr lang="pl-PL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Racjonalna przemyślana polityka kadrowa. 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motywacyjny.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Zidentyfikowanie i zrealizowanie potrzeb szkoleniowych.</a:t>
                      </a:r>
                      <a:endParaRPr lang="pl-PL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Racjonalne nabywanie usług zewnętrznych.</a:t>
                      </a:r>
                      <a:endParaRPr lang="pl-PL" sz="120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01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316154"/>
              </p:ext>
            </p:extLst>
          </p:nvPr>
        </p:nvGraphicFramePr>
        <p:xfrm>
          <a:off x="767404" y="2857506"/>
          <a:ext cx="10729194" cy="2528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29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55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07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Niewłaściwie oszacowane koszty utrzymania projektu.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duża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wysokie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Beneficjent będzie czynił starania o pozyskanie z Ministerstwa Finansów środków na utrzymanie efektów projektu po jego zakończeniu, a także w pozostałym, całym okresie trwałości.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Brak kompetencji w zakresie nowych technologii (m.in. oprogramowanie kontenerowe </a:t>
                      </a:r>
                      <a:r>
                        <a:rPr lang="pl-PL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Kubernetes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SAS </a:t>
                      </a:r>
                      <a:r>
                        <a:rPr lang="pl-PL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Viya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chmura publiczna).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duża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wysokie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Racjonalna polityka kadrowa.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Identyfikacja i realizacja potrzeb szkoleniowych.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4834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676</Words>
  <Application>Microsoft Office PowerPoint</Application>
  <PresentationFormat>Panoramiczny</PresentationFormat>
  <Paragraphs>128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72</cp:revision>
  <dcterms:created xsi:type="dcterms:W3CDTF">2017-01-27T12:50:17Z</dcterms:created>
  <dcterms:modified xsi:type="dcterms:W3CDTF">2023-03-14T09:20:15Z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