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96" r:id="rId4"/>
    <p:sldId id="264" r:id="rId5"/>
    <p:sldId id="265" r:id="rId6"/>
    <p:sldId id="266" r:id="rId7"/>
    <p:sldId id="286" r:id="rId8"/>
    <p:sldId id="297" r:id="rId9"/>
    <p:sldId id="268" r:id="rId10"/>
    <p:sldId id="288" r:id="rId11"/>
    <p:sldId id="290" r:id="rId12"/>
    <p:sldId id="270" r:id="rId13"/>
    <p:sldId id="287" r:id="rId14"/>
    <p:sldId id="291" r:id="rId15"/>
    <p:sldId id="295" r:id="rId16"/>
    <p:sldId id="275" r:id="rId17"/>
    <p:sldId id="276" r:id="rId18"/>
    <p:sldId id="277" r:id="rId19"/>
    <p:sldId id="278" r:id="rId20"/>
    <p:sldId id="279" r:id="rId21"/>
    <p:sldId id="281" r:id="rId22"/>
    <p:sldId id="298" r:id="rId23"/>
    <p:sldId id="299" r:id="rId24"/>
    <p:sldId id="280" r:id="rId25"/>
    <p:sldId id="289" r:id="rId26"/>
    <p:sldId id="282" r:id="rId27"/>
    <p:sldId id="292" r:id="rId28"/>
    <p:sldId id="293" r:id="rId29"/>
    <p:sldId id="294" r:id="rId30"/>
    <p:sldId id="283" r:id="rId31"/>
    <p:sldId id="284" r:id="rId32"/>
    <p:sldId id="26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  <p:cmAuthor id="3" name="Mierzwińska-Nowak Ewa" initials="ME" lastIdx="1" clrIdx="2">
    <p:extLst>
      <p:ext uri="{19B8F6BF-5375-455C-9EA6-DF929625EA0E}">
        <p15:presenceInfo xmlns:p15="http://schemas.microsoft.com/office/powerpoint/2012/main" userId="S-1-5-21-3906529882-2472526378-782400817-37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5A"/>
    <a:srgbClr val="026937"/>
    <a:srgbClr val="000000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2020-04-27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2020-04-27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142" y="2593780"/>
            <a:ext cx="9705975" cy="2531893"/>
          </a:xfrm>
        </p:spPr>
        <p:txBody>
          <a:bodyPr/>
          <a:lstStyle/>
          <a:p>
            <a:r>
              <a:rPr lang="pl-PL" sz="3200" dirty="0" smtClean="0"/>
              <a:t>Program Środowisko, Energia i Zmiany Klimatu</a:t>
            </a:r>
            <a:br>
              <a:rPr lang="pl-PL" sz="3200" dirty="0" smtClean="0"/>
            </a:br>
            <a:r>
              <a:rPr lang="pl-PL" sz="3200" dirty="0" smtClean="0"/>
              <a:t>Mechanizm Finansowy Europejskiego Obszaru Gospodarczego 2014-2021</a:t>
            </a:r>
            <a:br>
              <a:rPr lang="pl-PL" sz="3200" dirty="0" smtClean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ocena finansowa wniosków</a:t>
            </a:r>
            <a:r>
              <a:rPr lang="pl-PL" dirty="0"/>
              <a:t/>
            </a:r>
            <a:br>
              <a:rPr lang="pl-PL" dirty="0"/>
            </a:br>
            <a:endParaRPr lang="pl-PL" sz="2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Ewa Mierzwińska-Nowak, Departament Analiz Finansowych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Warszawa, marzec 2020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Ocena finansowa - </a:t>
            </a:r>
            <a:r>
              <a:rPr lang="pl-PL" b="1" dirty="0" smtClean="0"/>
              <a:t>metodyka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07366" y="1848465"/>
            <a:ext cx="10491787" cy="4178709"/>
          </a:xfrm>
        </p:spPr>
        <p:txBody>
          <a:bodyPr numCol="1"/>
          <a:lstStyle/>
          <a:p>
            <a:pPr algn="l">
              <a:lnSpc>
                <a:spcPct val="100000"/>
              </a:lnSpc>
            </a:pPr>
            <a:endParaRPr lang="pl-PL" sz="2000" u="sng" dirty="0" smtClean="0"/>
          </a:p>
          <a:p>
            <a:pPr algn="l">
              <a:lnSpc>
                <a:spcPct val="100000"/>
              </a:lnSpc>
            </a:pPr>
            <a:r>
              <a:rPr lang="pl-PL" sz="2000" u="sng" dirty="0" smtClean="0"/>
              <a:t>Analiza bieżącej i prognozowanej sytuacji budżetowej: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pl-PL" sz="2000" dirty="0" smtClean="0"/>
              <a:t>wysokość </a:t>
            </a:r>
            <a:r>
              <a:rPr lang="pl-PL" sz="2000" dirty="0"/>
              <a:t>dochodów, wydatków, </a:t>
            </a:r>
            <a:r>
              <a:rPr lang="pl-PL" sz="2000" dirty="0" smtClean="0"/>
              <a:t>długu,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o</a:t>
            </a:r>
            <a:r>
              <a:rPr lang="pl-PL" sz="2000" dirty="0" smtClean="0"/>
              <a:t>pinie RIO,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pl-PL" sz="2000" dirty="0" smtClean="0"/>
              <a:t>wskaźnik </a:t>
            </a:r>
            <a:r>
              <a:rPr lang="pl-PL" sz="2000" dirty="0"/>
              <a:t>planowanej łącznej kwoty spłaty zobowiązań, o której mowa w art. </a:t>
            </a:r>
            <a:r>
              <a:rPr lang="pl-PL" sz="2000" dirty="0" smtClean="0"/>
              <a:t>243,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pl-PL" sz="2000" dirty="0" smtClean="0"/>
              <a:t>dopuszczalny </a:t>
            </a:r>
            <a:r>
              <a:rPr lang="pl-PL" sz="2000" dirty="0"/>
              <a:t>wskaźnik spłaty zobowiązań określony w art. </a:t>
            </a:r>
            <a:r>
              <a:rPr lang="pl-PL" sz="2000" dirty="0" smtClean="0"/>
              <a:t>243</a:t>
            </a:r>
          </a:p>
          <a:p>
            <a:r>
              <a:rPr lang="pl-PL" sz="2000" dirty="0"/>
              <a:t>t</a:t>
            </a:r>
            <a:r>
              <a:rPr lang="pl-PL" sz="2000" dirty="0" smtClean="0"/>
              <a:t>j. spełnienie relacji określonych w </a:t>
            </a:r>
            <a:r>
              <a:rPr lang="pl-PL" sz="2000" dirty="0" err="1" smtClean="0"/>
              <a:t>Uofp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170039" y="1140579"/>
            <a:ext cx="8927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5A5A5A"/>
                </a:solidFill>
              </a:rPr>
              <a:t>Podmioty oceniane na podstawie budżetu i Wieloletniej Prognozy Finansowej</a:t>
            </a:r>
          </a:p>
          <a:p>
            <a:pPr algn="ctr"/>
            <a:r>
              <a:rPr lang="pl-PL" sz="2000" dirty="0">
                <a:solidFill>
                  <a:srgbClr val="5A5A5A"/>
                </a:solidFill>
              </a:rPr>
              <a:t>(Ustawa o finansach publicznych).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855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4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7077606" cy="628650"/>
          </a:xfrm>
        </p:spPr>
        <p:txBody>
          <a:bodyPr/>
          <a:lstStyle/>
          <a:p>
            <a:pPr algn="ctr"/>
            <a:r>
              <a:rPr lang="pl-PL" b="1" dirty="0"/>
              <a:t>Zbilansowanie źródeł </a:t>
            </a:r>
            <a:r>
              <a:rPr lang="pl-PL" b="1" dirty="0" smtClean="0"/>
              <a:t>finansowania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020601"/>
            <a:ext cx="10491787" cy="5749315"/>
          </a:xfrm>
        </p:spPr>
        <p:txBody>
          <a:bodyPr/>
          <a:lstStyle/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Intensywność </a:t>
            </a:r>
            <a:r>
              <a:rPr lang="pl-PL" sz="2000" b="1" dirty="0"/>
              <a:t>dofinansowania </a:t>
            </a:r>
            <a:r>
              <a:rPr lang="pl-PL" sz="2000" b="1" dirty="0" smtClean="0"/>
              <a:t>dotacyjnego MF EOG.</a:t>
            </a:r>
          </a:p>
          <a:p>
            <a:pPr algn="ctr"/>
            <a:endParaRPr lang="pl-PL" sz="2000" b="1" dirty="0"/>
          </a:p>
          <a:p>
            <a:pPr marL="457200" indent="-457200">
              <a:buAutoNum type="arabicPeriod"/>
            </a:pPr>
            <a:r>
              <a:rPr lang="pl-PL" sz="2000" dirty="0"/>
              <a:t>Poprawa efektywności energetycznej w budynkach </a:t>
            </a:r>
            <a:r>
              <a:rPr lang="pl-PL" sz="2000" dirty="0" smtClean="0"/>
              <a:t>szkolnych: </a:t>
            </a:r>
            <a:r>
              <a:rPr lang="pl-PL" sz="2000" b="1" dirty="0" smtClean="0"/>
              <a:t>do 70%</a:t>
            </a:r>
          </a:p>
          <a:p>
            <a:pPr marL="457200" indent="-457200">
              <a:buAutoNum type="arabicPeriod"/>
            </a:pPr>
            <a:r>
              <a:rPr lang="pl-PL" sz="2000" dirty="0" smtClean="0"/>
              <a:t>Budowa/modernizacja </a:t>
            </a:r>
            <a:r>
              <a:rPr lang="pl-PL" sz="2000" dirty="0"/>
              <a:t>miejskich systemów ciepłowniczych i eliminacja indywidualnych źródeł </a:t>
            </a:r>
            <a:r>
              <a:rPr lang="pl-PL" sz="2000" dirty="0" smtClean="0"/>
              <a:t>ciepła: </a:t>
            </a:r>
            <a:r>
              <a:rPr lang="pl-PL" sz="2000" b="1" dirty="0" smtClean="0"/>
              <a:t>do </a:t>
            </a:r>
            <a:r>
              <a:rPr lang="pl-PL" sz="2000" b="1" dirty="0" smtClean="0"/>
              <a:t>45%</a:t>
            </a:r>
            <a:endParaRPr lang="pl-PL" sz="2000" b="1" dirty="0" smtClean="0"/>
          </a:p>
          <a:p>
            <a:pPr marL="457200" indent="-457200">
              <a:buAutoNum type="arabicPeriod"/>
            </a:pPr>
            <a:r>
              <a:rPr lang="pl-PL" sz="2000" dirty="0" smtClean="0"/>
              <a:t>Rozwój </a:t>
            </a:r>
            <a:r>
              <a:rPr lang="pl-PL" sz="2000" dirty="0"/>
              <a:t>wysokosprawnej kogeneracji przemysłowej i </a:t>
            </a:r>
            <a:r>
              <a:rPr lang="pl-PL" sz="2000" dirty="0" smtClean="0"/>
              <a:t>zawodowej: </a:t>
            </a:r>
            <a:r>
              <a:rPr lang="pl-PL" sz="2000" b="1" dirty="0" smtClean="0"/>
              <a:t>do 45%</a:t>
            </a:r>
            <a:endParaRPr lang="pl-PL" sz="2000" b="1" dirty="0"/>
          </a:p>
          <a:p>
            <a:pPr algn="ctr"/>
            <a:endParaRPr lang="pl-PL" sz="2000" b="1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411" y="419739"/>
            <a:ext cx="1566808" cy="57307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172" y="4808144"/>
            <a:ext cx="4328535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6968549" cy="628650"/>
          </a:xfrm>
        </p:spPr>
        <p:txBody>
          <a:bodyPr/>
          <a:lstStyle/>
          <a:p>
            <a:pPr algn="ctr"/>
            <a:r>
              <a:rPr lang="pl-PL" b="1" dirty="0"/>
              <a:t>Zbilansowanie źródeł </a:t>
            </a:r>
            <a:r>
              <a:rPr lang="pl-PL" b="1" dirty="0" smtClean="0"/>
              <a:t>finansowania 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r>
              <a:rPr lang="pl-PL" sz="2000" dirty="0"/>
              <a:t>Ocena dokonywana jest w oparciu o informacje zawarte we wniosku wraz z załącznikami. Weryfikacji podlegają załączone, wymagane </a:t>
            </a:r>
            <a:r>
              <a:rPr lang="pl-PL" sz="2000" dirty="0" smtClean="0"/>
              <a:t>dokumenty </a:t>
            </a:r>
            <a:r>
              <a:rPr lang="pl-PL" sz="2000" dirty="0"/>
              <a:t>potwierdzające źródła finansowania oraz historyczne i bieżące sprawozdania finansowe, prognozy finansowe pod kątem możliwości wygenerowania środków własnych w odpowiedniej wysokości (jeśli dotyczy). </a:t>
            </a:r>
          </a:p>
          <a:p>
            <a:pPr algn="ctr"/>
            <a:endParaRPr lang="en-US" sz="2000" dirty="0"/>
          </a:p>
          <a:p>
            <a:r>
              <a:rPr lang="pl-PL" sz="2000" dirty="0" smtClean="0"/>
              <a:t>Ocena </a:t>
            </a:r>
            <a:r>
              <a:rPr lang="pl-PL" sz="2000" dirty="0" smtClean="0"/>
              <a:t>w tym zakresie jest </a:t>
            </a:r>
            <a:r>
              <a:rPr lang="pl-PL" sz="2000" dirty="0" smtClean="0"/>
              <a:t>pozytywna</a:t>
            </a:r>
            <a:r>
              <a:rPr lang="en-US" sz="2000" dirty="0" smtClean="0"/>
              <a:t>,</a:t>
            </a:r>
            <a:r>
              <a:rPr lang="pl-PL" sz="2000" dirty="0" smtClean="0"/>
              <a:t> </a:t>
            </a:r>
            <a:r>
              <a:rPr lang="pl-PL" sz="2000" dirty="0"/>
              <a:t>jeśli z dokumentacji wynika możliwość zapewnienia środków w wysokości pozwalającej na pełne zbilansowanie kosztów przedsięwzięcia po uwzględnieniu </a:t>
            </a:r>
            <a:r>
              <a:rPr lang="pl-PL" sz="2000" dirty="0" smtClean="0"/>
              <a:t>dotacji MF EOG (dot</a:t>
            </a:r>
            <a:r>
              <a:rPr lang="pl-PL" sz="2000" dirty="0"/>
              <a:t>. zarówno kosztu netto, jak i brutto = należy wskazać </a:t>
            </a:r>
            <a:endParaRPr lang="pl-PL" sz="2000" dirty="0" smtClean="0"/>
          </a:p>
          <a:p>
            <a:r>
              <a:rPr lang="pl-PL" sz="2000" dirty="0" smtClean="0"/>
              <a:t>i </a:t>
            </a:r>
            <a:r>
              <a:rPr lang="pl-PL" sz="2000" dirty="0"/>
              <a:t>udokumentować posiadanie środków na finansowanie podatku VAT do czasu jego zwrotu). 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633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3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6968549" cy="628650"/>
          </a:xfrm>
        </p:spPr>
        <p:txBody>
          <a:bodyPr/>
          <a:lstStyle/>
          <a:p>
            <a:pPr algn="ctr"/>
            <a:r>
              <a:rPr lang="pl-PL" b="1" dirty="0"/>
              <a:t>Zbilansowanie źródeł </a:t>
            </a:r>
            <a:r>
              <a:rPr lang="pl-PL" b="1" dirty="0" smtClean="0"/>
              <a:t>finansowania cd.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57700" y="1300294"/>
            <a:ext cx="10491787" cy="5092118"/>
          </a:xfrm>
        </p:spPr>
        <p:txBody>
          <a:bodyPr/>
          <a:lstStyle/>
          <a:p>
            <a:pPr algn="ctr"/>
            <a:endParaRPr lang="pl-PL" sz="2000" dirty="0" smtClean="0"/>
          </a:p>
          <a:p>
            <a:r>
              <a:rPr lang="pl-PL" sz="2000" dirty="0" smtClean="0"/>
              <a:t>W przypadku jednostek samorządu </a:t>
            </a:r>
            <a:r>
              <a:rPr lang="pl-PL" sz="2000" dirty="0" smtClean="0"/>
              <a:t>terytorialnego</a:t>
            </a:r>
            <a:r>
              <a:rPr lang="en-US" sz="2000" dirty="0" smtClean="0"/>
              <a:t>,</a:t>
            </a:r>
            <a:r>
              <a:rPr lang="pl-PL" sz="2000" dirty="0" smtClean="0"/>
              <a:t> </a:t>
            </a:r>
            <a:r>
              <a:rPr lang="pl-PL" sz="2000" dirty="0" smtClean="0"/>
              <a:t>planowana do realizacji inwestycja </a:t>
            </a:r>
          </a:p>
          <a:p>
            <a:r>
              <a:rPr lang="pl-PL" sz="2000" dirty="0" smtClean="0"/>
              <a:t>musi być uwzględniona odpowiednio w budżecie danego roku (inwestycje </a:t>
            </a:r>
          </a:p>
          <a:p>
            <a:r>
              <a:rPr lang="pl-PL" sz="2000" dirty="0" smtClean="0"/>
              <a:t>jednoroczne) albo w Wieloletniej Prognozie Finansowej (inwestycje wieloletnie).</a:t>
            </a:r>
          </a:p>
          <a:p>
            <a:r>
              <a:rPr lang="pl-PL" sz="2000" dirty="0" smtClean="0"/>
              <a:t>Najlepiej już na etapie składania wniosku o dofinansowanie, a jeżeli brak uwzględnienia przedsięwzięcia to należy szczegółowo wyjaśnić kiedy i w jakim terminie inwestycja zostanie uwzględniona w budżecie (ew. warunek oceny</a:t>
            </a:r>
            <a:r>
              <a:rPr lang="pl-PL" sz="2000" dirty="0" smtClean="0"/>
              <a:t>).</a:t>
            </a:r>
            <a:endParaRPr lang="en-US" sz="2000" dirty="0" smtClean="0"/>
          </a:p>
          <a:p>
            <a:endParaRPr lang="pl-PL" sz="2000" dirty="0" smtClean="0"/>
          </a:p>
          <a:p>
            <a:r>
              <a:rPr lang="pl-PL" sz="2000" dirty="0" smtClean="0"/>
              <a:t>W składanych dokumentach budżetowych należy w widoczny sposób oznaczyć (np. kolorem, znacznikiem) pozycję, w której uwzględniono realizację przedsięwzięcia.</a:t>
            </a:r>
            <a:endParaRPr lang="pl-PL" sz="2000" dirty="0"/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521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2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6968549" cy="992232"/>
          </a:xfrm>
        </p:spPr>
        <p:txBody>
          <a:bodyPr/>
          <a:lstStyle/>
          <a:p>
            <a:pPr algn="ctr"/>
            <a:r>
              <a:rPr lang="pl-PL" b="1" dirty="0"/>
              <a:t>Zbilansowanie źródeł </a:t>
            </a:r>
            <a:r>
              <a:rPr lang="pl-PL" b="1" dirty="0" smtClean="0"/>
              <a:t>finansowania – pożyczka NFOŚiGW (ENERGIA)</a:t>
            </a:r>
          </a:p>
          <a:p>
            <a:pPr algn="ctr"/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57700" y="1300294"/>
            <a:ext cx="10491787" cy="5092118"/>
          </a:xfrm>
        </p:spPr>
        <p:txBody>
          <a:bodyPr/>
          <a:lstStyle/>
          <a:p>
            <a:pPr algn="ctr"/>
            <a:endParaRPr lang="pl-PL" sz="2000" dirty="0" smtClean="0"/>
          </a:p>
          <a:p>
            <a:r>
              <a:rPr lang="pl-PL" sz="2000" dirty="0" smtClean="0"/>
              <a:t>W przypadku zaznaczenia we wniosku </a:t>
            </a:r>
            <a:r>
              <a:rPr lang="pl-PL" sz="2000" dirty="0"/>
              <a:t>o dotację pola </a:t>
            </a:r>
            <a:r>
              <a:rPr lang="pl-PL" sz="2000" dirty="0" smtClean="0"/>
              <a:t>„</a:t>
            </a:r>
            <a:r>
              <a:rPr lang="pl-PL" sz="2000" dirty="0"/>
              <a:t>Projekt współfinansowany pożyczką </a:t>
            </a:r>
            <a:r>
              <a:rPr lang="pl-PL" sz="2000" dirty="0" smtClean="0"/>
              <a:t>z NFOŚiGW” i uwzględnieniu w źródłach finansowania pożyczki ze środków NFOŚiGW, rekomendowane </a:t>
            </a:r>
            <a:r>
              <a:rPr lang="pl-PL" sz="2000" dirty="0"/>
              <a:t>jest jednoczesne złożenie wniosku o pożyczkę wraz z wnioskiem o dofinansowanie </a:t>
            </a:r>
            <a:r>
              <a:rPr lang="pl-PL" sz="2000" dirty="0" smtClean="0"/>
              <a:t>projektu </a:t>
            </a:r>
            <a:r>
              <a:rPr lang="pl-PL" sz="2000" dirty="0"/>
              <a:t>w formie dotacji celem jednoczesnej oceny </a:t>
            </a:r>
            <a:r>
              <a:rPr lang="pl-PL" sz="2000" dirty="0" smtClean="0"/>
              <a:t>wniosków</a:t>
            </a:r>
            <a:r>
              <a:rPr lang="pl-PL" sz="2000" dirty="0" smtClean="0"/>
              <a:t>.</a:t>
            </a:r>
            <a:endParaRPr lang="en-US" sz="2000" dirty="0" smtClean="0"/>
          </a:p>
          <a:p>
            <a:endParaRPr lang="pl-PL" sz="2000" dirty="0" smtClean="0"/>
          </a:p>
          <a:p>
            <a:r>
              <a:rPr lang="pl-PL" sz="2000" dirty="0" smtClean="0"/>
              <a:t>Udokumentowanie pozyskania środków z pożyczki NFOŚiGW: NFOŚiGW nie wystawia promes udzielenia dofinansowania, najlepiej do wniosku dołączyć oświadczenie o złożeniu wniosku o </a:t>
            </a:r>
            <a:r>
              <a:rPr lang="pl-PL" sz="2000" dirty="0" smtClean="0"/>
              <a:t>pożyczkę/o </a:t>
            </a:r>
            <a:r>
              <a:rPr lang="pl-PL" sz="2000" dirty="0" smtClean="0"/>
              <a:t>planowanej dacie złożenia wniosku o pożyczkę.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37212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8654736" cy="628650"/>
          </a:xfrm>
        </p:spPr>
        <p:txBody>
          <a:bodyPr/>
          <a:lstStyle/>
          <a:p>
            <a:r>
              <a:rPr lang="pl-PL" dirty="0" smtClean="0"/>
              <a:t>Współfinansowanie projektów – pożyczka NFOŚiGW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70452" y="1020601"/>
            <a:ext cx="10811924" cy="5757704"/>
          </a:xfrm>
        </p:spPr>
        <p:txBody>
          <a:bodyPr/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altLang="pl-PL" sz="1800" b="1" dirty="0" smtClean="0"/>
              <a:t>Intensywność </a:t>
            </a:r>
            <a:r>
              <a:rPr lang="pl-PL" altLang="pl-PL" sz="1800" b="1" dirty="0"/>
              <a:t>dofinansowania: </a:t>
            </a:r>
            <a:r>
              <a:rPr lang="pl-PL" altLang="pl-PL" sz="1800" dirty="0"/>
              <a:t>różnica między wysokością kosztów kwalifikowanych a kwotą dofinansowania </a:t>
            </a:r>
            <a:r>
              <a:rPr lang="pl-PL" altLang="pl-PL" sz="1800" dirty="0" smtClean="0"/>
              <a:t>dotacyjnego, z zastrzeżeniem </a:t>
            </a:r>
            <a:r>
              <a:rPr lang="pl-PL" altLang="pl-PL" sz="1800" i="1" dirty="0" err="1" smtClean="0"/>
              <a:t>project</a:t>
            </a:r>
            <a:r>
              <a:rPr lang="pl-PL" altLang="pl-PL" sz="1800" i="1" dirty="0" smtClean="0"/>
              <a:t> </a:t>
            </a:r>
            <a:r>
              <a:rPr lang="pl-PL" altLang="pl-PL" sz="1800" i="1" dirty="0" err="1" smtClean="0"/>
              <a:t>finance</a:t>
            </a:r>
            <a:endParaRPr lang="pl-PL" altLang="pl-PL" sz="1800" i="1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altLang="pl-PL" sz="1800" b="1" dirty="0" smtClean="0"/>
              <a:t>Kwota pożyczki: </a:t>
            </a:r>
            <a:r>
              <a:rPr lang="pl-PL" altLang="pl-PL" sz="1800" dirty="0" smtClean="0"/>
              <a:t>od 1 mln zł do 50 mln zł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altLang="pl-PL" sz="1800" b="1" dirty="0" smtClean="0"/>
              <a:t>Oprocentowanie </a:t>
            </a:r>
            <a:r>
              <a:rPr lang="pl-PL" altLang="pl-PL" sz="1800" b="1" dirty="0"/>
              <a:t>pożyczki: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pl-PL" altLang="pl-PL" sz="1800" b="1" dirty="0"/>
              <a:t>- preferencyjne:</a:t>
            </a:r>
            <a:r>
              <a:rPr lang="pl-PL" altLang="pl-PL" sz="1800" dirty="0"/>
              <a:t> WIBOR 3M + 50 </a:t>
            </a:r>
            <a:r>
              <a:rPr lang="pl-PL" altLang="pl-PL" sz="1800" dirty="0" err="1"/>
              <a:t>pb</a:t>
            </a:r>
            <a:r>
              <a:rPr lang="pl-PL" altLang="pl-PL" sz="1800" dirty="0"/>
              <a:t>, nie mniej niż 2 % w skali roku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pl-PL" altLang="pl-PL" sz="1800" b="1" dirty="0"/>
              <a:t>- na warunkach rynkowych: </a:t>
            </a:r>
            <a:r>
              <a:rPr lang="pl-PL" altLang="pl-PL" sz="1800" dirty="0"/>
              <a:t>uzależnione od ratingu </a:t>
            </a:r>
            <a:r>
              <a:rPr lang="pl-PL" altLang="pl-PL" sz="1800" dirty="0" smtClean="0"/>
              <a:t>Wnioskodawcy (</a:t>
            </a:r>
            <a:r>
              <a:rPr lang="pl-PL" sz="1800" i="1" dirty="0"/>
              <a:t>oprocentowanie na poziomie stopy referencyjnej ustalanej zgodnie z komunikatem Komisji Europejskiej w sprawie zmiany metody ustalania stóp referencyjnych i dyskontowych, Dz. Urz. UE C 14, 19.01.2008, str. 6 tj. 1,84% + marża w zależności od ratingu: 60-400 punktów </a:t>
            </a:r>
            <a:r>
              <a:rPr lang="pl-PL" sz="1800" i="1" dirty="0" smtClean="0"/>
              <a:t>bazowych)</a:t>
            </a:r>
            <a:endParaRPr lang="pl-PL" altLang="pl-PL" sz="1800" dirty="0"/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altLang="pl-PL" sz="1800" b="1" dirty="0"/>
              <a:t>Okres finansowania: </a:t>
            </a:r>
            <a:r>
              <a:rPr lang="pl-PL" altLang="pl-PL" sz="1800" dirty="0" smtClean="0"/>
              <a:t>nie </a:t>
            </a:r>
            <a:r>
              <a:rPr lang="pl-PL" altLang="pl-PL" sz="1800" dirty="0"/>
              <a:t>dłuższy niż 15 lat </a:t>
            </a:r>
            <a:r>
              <a:rPr lang="pl-PL" altLang="pl-PL" sz="1800" i="1" dirty="0" smtClean="0"/>
              <a:t>(liczony od pierwszej wypłaty do spłaty ostatniej raty)</a:t>
            </a:r>
            <a:endParaRPr lang="pl-PL" altLang="pl-PL" sz="1800" i="1" dirty="0"/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altLang="pl-PL" sz="1800" b="1" dirty="0"/>
              <a:t>Karencja w spłacie rat kapitałowych: </a:t>
            </a:r>
            <a:r>
              <a:rPr lang="pl-PL" altLang="pl-PL" sz="1800" dirty="0"/>
              <a:t>nie dłuższa niż </a:t>
            </a:r>
            <a:r>
              <a:rPr lang="pl-PL" altLang="pl-PL" sz="1800" dirty="0" smtClean="0"/>
              <a:t>12 </a:t>
            </a:r>
            <a:r>
              <a:rPr lang="pl-PL" altLang="pl-PL" sz="1800" dirty="0"/>
              <a:t>miesięcy od daty zakończenia realizacji przedsięwzięcia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l-PL" altLang="pl-PL" sz="1800" dirty="0">
                <a:solidFill>
                  <a:srgbClr val="FF0000"/>
                </a:solidFill>
              </a:rPr>
              <a:t>Warunkiem przyznania dofinansowania jest podpisanie umowy o dofinansowanie </a:t>
            </a:r>
            <a:r>
              <a:rPr lang="pl-PL" altLang="pl-PL" sz="1800" dirty="0" smtClean="0">
                <a:solidFill>
                  <a:srgbClr val="FF0000"/>
                </a:solidFill>
              </a:rPr>
              <a:t>ze środków MF EOG.</a:t>
            </a:r>
            <a:endParaRPr lang="pl-PL" altLang="pl-PL" sz="1800" dirty="0">
              <a:solidFill>
                <a:srgbClr val="FF0000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565" y="2114200"/>
            <a:ext cx="4328535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5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Przedsięwzięcia </a:t>
            </a:r>
            <a:r>
              <a:rPr lang="pl-PL" b="1" i="1" dirty="0" err="1"/>
              <a:t>project</a:t>
            </a:r>
            <a:r>
              <a:rPr lang="pl-PL" b="1" i="1" dirty="0"/>
              <a:t> </a:t>
            </a:r>
            <a:r>
              <a:rPr lang="pl-PL" b="1" i="1" dirty="0" err="1"/>
              <a:t>finance</a:t>
            </a:r>
            <a:endParaRPr lang="pl-PL" b="1" i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r>
              <a:rPr lang="pl-PL" sz="2000" dirty="0"/>
              <a:t>Za przedsięwzięcie realizowane w formule </a:t>
            </a:r>
            <a:r>
              <a:rPr lang="pl-PL" sz="2000" i="1" dirty="0" err="1" smtClean="0"/>
              <a:t>project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finance</a:t>
            </a:r>
            <a:r>
              <a:rPr lang="pl-PL" sz="2000" i="1" dirty="0" smtClean="0"/>
              <a:t> </a:t>
            </a:r>
            <a:r>
              <a:rPr lang="pl-PL" sz="2000" dirty="0"/>
              <a:t>uznaje się przedsięwzięcie realizowane przez: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podmiot </a:t>
            </a:r>
            <a:r>
              <a:rPr lang="pl-PL" sz="2000" dirty="0"/>
              <a:t>utworzony specjalnie w celu realizacji przedsięwzięcia, który nie rozpoczął jeszcze prowadzenia działalności </a:t>
            </a:r>
            <a:r>
              <a:rPr lang="pl-PL" sz="2000" dirty="0" smtClean="0"/>
              <a:t>operacyjnej (tzw. spółka celowa),</a:t>
            </a:r>
            <a:endParaRPr lang="pl-PL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 smtClean="0"/>
              <a:t>podmiot </a:t>
            </a:r>
            <a:r>
              <a:rPr lang="pl-PL" sz="2000" dirty="0"/>
              <a:t>prowadzący obecnie działalność gospodarczą, ale w innej dziedzinie niż charakter przedsięwzięcia zgłoszonego we wniosku o dofinansowanie (np. podmiot prowadzący działalność szkoleniową zamierza budować farmę wiatrową), szczególnie w przypadku kiedy skala prowadzonej dotychczasowej działalności podmiotu nie gwarantuje ew. zwrotu środków w przypadku niepowodzenia realizacji przedsięwzięcia.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910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7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Przedsięwzięcia </a:t>
            </a:r>
            <a:r>
              <a:rPr lang="pl-PL" b="1" i="1" dirty="0" err="1"/>
              <a:t>project</a:t>
            </a:r>
            <a:r>
              <a:rPr lang="pl-PL" b="1" i="1" dirty="0"/>
              <a:t> </a:t>
            </a:r>
            <a:r>
              <a:rPr lang="pl-PL" b="1" i="1" dirty="0" err="1" smtClean="0"/>
              <a:t>finance</a:t>
            </a:r>
            <a:r>
              <a:rPr lang="pl-PL" b="1" i="1" dirty="0" smtClean="0"/>
              <a:t> </a:t>
            </a:r>
            <a:r>
              <a:rPr lang="pl-PL" b="1" dirty="0" smtClean="0"/>
              <a:t>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r>
              <a:rPr lang="pl-PL" sz="2000" dirty="0"/>
              <a:t>Dodatkowe wymagania stawiane </a:t>
            </a:r>
            <a:r>
              <a:rPr lang="pl-PL" sz="2000" dirty="0" smtClean="0"/>
              <a:t>w </a:t>
            </a:r>
            <a:r>
              <a:rPr lang="pl-PL" sz="2000" dirty="0"/>
              <a:t>przypadku przedsięwzięć realizowanych w formule </a:t>
            </a:r>
            <a:r>
              <a:rPr lang="pl-PL" sz="2000" i="1" dirty="0" err="1" smtClean="0"/>
              <a:t>project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finance</a:t>
            </a:r>
            <a:r>
              <a:rPr lang="pl-PL" sz="2000" i="1" dirty="0" smtClean="0"/>
              <a:t> </a:t>
            </a:r>
            <a:r>
              <a:rPr lang="pl-PL" sz="2000" dirty="0"/>
              <a:t>to m.in.: </a:t>
            </a:r>
          </a:p>
          <a:p>
            <a:pPr marL="457200" indent="-457200">
              <a:buAutoNum type="alphaLcParenR"/>
            </a:pPr>
            <a:r>
              <a:rPr lang="pl-PL" sz="2000" b="1" dirty="0"/>
              <a:t>udział środków własnych Wnioskodawcy w wysokości min. 15% kosztów kwalifikowanych przedsięwzięcia (z zastrzeżeniem, że środki własne nie obejmują: kredytów bankowych, emisji obligacji, pożyczek właścicielskich, pożyczek udzielonych przez inne podmioty itp.) wniesionego w postaci udziału kapitału zakładowego pokrytego wkładem pieniężnym</a:t>
            </a:r>
            <a:r>
              <a:rPr lang="pl-PL" sz="2000" dirty="0"/>
              <a:t>,</a:t>
            </a:r>
          </a:p>
          <a:p>
            <a:pPr marL="457200" indent="-457200">
              <a:buAutoNum type="alphaLcParenR"/>
            </a:pPr>
            <a:r>
              <a:rPr lang="pl-PL" sz="2000" dirty="0"/>
              <a:t>zaangażowanie i udokumentowanie wydatkowania środków własnych i zwrotnych źródeł finansowania (w szczególności pożyczek właścicielskich) w pierwszej kolejności, 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855" y="447527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2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Przedsięwzięcia </a:t>
            </a:r>
            <a:r>
              <a:rPr lang="pl-PL" b="1" i="1" dirty="0" err="1"/>
              <a:t>project</a:t>
            </a:r>
            <a:r>
              <a:rPr lang="pl-PL" b="1" i="1" dirty="0"/>
              <a:t> </a:t>
            </a:r>
            <a:r>
              <a:rPr lang="pl-PL" b="1" i="1" dirty="0" err="1" smtClean="0"/>
              <a:t>finance</a:t>
            </a:r>
            <a:r>
              <a:rPr lang="pl-PL" b="1" i="1" dirty="0" smtClean="0"/>
              <a:t> </a:t>
            </a:r>
            <a:r>
              <a:rPr lang="pl-PL" b="1" dirty="0" smtClean="0"/>
              <a:t>cd.</a:t>
            </a:r>
            <a:endParaRPr lang="pl-PL" b="1" dirty="0"/>
          </a:p>
          <a:p>
            <a:pPr algn="ctr"/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r>
              <a:rPr lang="pl-PL" sz="2000" dirty="0" smtClean="0"/>
              <a:t>c) rozpoczęcie </a:t>
            </a:r>
            <a:r>
              <a:rPr lang="pl-PL" sz="2000" dirty="0"/>
              <a:t>spłaty pożyczki właścicielskiej udzielonej na realizację projektu po spłacie </a:t>
            </a:r>
            <a:r>
              <a:rPr lang="pl-PL" sz="2000" dirty="0" smtClean="0"/>
              <a:t>  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pożyczki </a:t>
            </a:r>
            <a:r>
              <a:rPr lang="pl-PL" sz="2000" dirty="0"/>
              <a:t>NFOŚiGW (pożyczka właścicielska podporządkowana spłacie pożyczki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NFOŚiGW – jeżeli dotyczy), </a:t>
            </a:r>
            <a:endParaRPr lang="pl-PL" sz="2000" dirty="0"/>
          </a:p>
          <a:p>
            <a:r>
              <a:rPr lang="pl-PL" sz="2000" dirty="0"/>
              <a:t>d) wzmocnienie zabezpieczenia zwrotu udzielonego dofinansowania poprzez ustanowienie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 zabezpieczeń </a:t>
            </a:r>
            <a:r>
              <a:rPr lang="pl-PL" sz="2000" dirty="0"/>
              <a:t>na projekcie oraz poręczenia właścicieli/udziałowców/akcjonariuszy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 Wnioskodawcy </a:t>
            </a:r>
            <a:r>
              <a:rPr lang="pl-PL" sz="2000" dirty="0"/>
              <a:t>(o ile w wyniku oceny ich sytuacji finansowej NFOŚiGW uzna poręczenie </a:t>
            </a:r>
            <a:r>
              <a:rPr lang="pl-PL" sz="2000" dirty="0" smtClean="0"/>
              <a:t>  </a:t>
            </a:r>
          </a:p>
          <a:p>
            <a:r>
              <a:rPr lang="pl-PL" sz="2000" dirty="0"/>
              <a:t> </a:t>
            </a:r>
            <a:r>
              <a:rPr lang="pl-PL" sz="2000" dirty="0" smtClean="0"/>
              <a:t>    właścicielskie </a:t>
            </a:r>
            <a:r>
              <a:rPr lang="pl-PL" sz="2000" dirty="0"/>
              <a:t>za akceptowalne) lub innego podmiotu o stabilnej sytuacji finansowej (o ile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 w </a:t>
            </a:r>
            <a:r>
              <a:rPr lang="pl-PL" sz="2000" dirty="0"/>
              <a:t>wyniku oceny tej sytuacji, NFOŚiGW zaakceptuje taką możliwość). 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521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5072637" cy="628650"/>
          </a:xfrm>
        </p:spPr>
        <p:txBody>
          <a:bodyPr/>
          <a:lstStyle/>
          <a:p>
            <a:pPr algn="ctr"/>
            <a:r>
              <a:rPr lang="pl-PL" b="1" dirty="0"/>
              <a:t>Zabezpieczenia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897622"/>
            <a:ext cx="10491787" cy="5872294"/>
          </a:xfrm>
        </p:spPr>
        <p:txBody>
          <a:bodyPr/>
          <a:lstStyle/>
          <a:p>
            <a:r>
              <a:rPr lang="pl-PL" sz="2000" dirty="0"/>
              <a:t>Standardowe formy zabezpieczeń dla umów o dofinansowanie </a:t>
            </a:r>
            <a:r>
              <a:rPr lang="pl-PL" sz="2000" i="1" dirty="0" smtClean="0">
                <a:solidFill>
                  <a:srgbClr val="0070C0"/>
                </a:solidFill>
              </a:rPr>
              <a:t>(</a:t>
            </a:r>
            <a:r>
              <a:rPr lang="pl-PL" sz="2000" i="1" dirty="0">
                <a:solidFill>
                  <a:srgbClr val="0070C0"/>
                </a:solidFill>
              </a:rPr>
              <a:t>link do pliku pdf w zakładce Warunki finansowania)</a:t>
            </a:r>
            <a:r>
              <a:rPr lang="pl-PL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pl-PL" sz="2000" dirty="0"/>
              <a:t>Zabezpieczenie wierzytelności z umowy o dofinansowanie standardowo stanowi weksel własny „in blanco” Beneficjenta opatrzony klauzulą „bez protestu” wraz z deklaracją wekslową, z zastrzeżeniem, że …</a:t>
            </a:r>
          </a:p>
          <a:p>
            <a:pPr algn="ctr"/>
            <a:r>
              <a:rPr lang="pl-PL" sz="2000" u="sng" dirty="0"/>
              <a:t>standardowe zabezpieczenie może być wzmacniane </a:t>
            </a:r>
            <a:r>
              <a:rPr lang="pl-PL" sz="2000" dirty="0"/>
              <a:t>w zależności od wyników:</a:t>
            </a:r>
            <a:endParaRPr lang="pl-P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oceny finansowej Wnioskodawcy i/lub przedsięwzięcia przeprowadzonej przez NFOŚiGW,</a:t>
            </a:r>
            <a:endParaRPr lang="pl-P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oceny ekologicznej przedsięwzięcia przeprowadzonej przez NFOŚiGW, wskazującej na podwyższone ryzyko prawidłowej realizacji przedsięwzięcia.</a:t>
            </a:r>
          </a:p>
          <a:p>
            <a:endParaRPr lang="pl-PL" sz="1900" dirty="0" smtClean="0"/>
          </a:p>
          <a:p>
            <a:pPr algn="ctr"/>
            <a:r>
              <a:rPr lang="en-US" sz="1900" dirty="0" smtClean="0"/>
              <a:t>Nie ma</a:t>
            </a:r>
            <a:r>
              <a:rPr lang="pl-PL" sz="1900" dirty="0" smtClean="0"/>
              <a:t> </a:t>
            </a:r>
            <a:r>
              <a:rPr lang="pl-PL" sz="1900" dirty="0" smtClean="0"/>
              <a:t>wymogu zabezpieczenia zwrotu dotacji w przypadku jednostek sektora finansów publicznych.</a:t>
            </a:r>
            <a:endParaRPr lang="pl-PL" sz="19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187" y="447527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4586075" cy="628650"/>
          </a:xfrm>
        </p:spPr>
        <p:txBody>
          <a:bodyPr/>
          <a:lstStyle/>
          <a:p>
            <a:pPr algn="ctr"/>
            <a:r>
              <a:rPr lang="pl-PL" b="1" dirty="0"/>
              <a:t>Ocena finansowa: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4144" y="1297577"/>
            <a:ext cx="10491787" cy="4784441"/>
          </a:xfrm>
        </p:spPr>
        <p:txBody>
          <a:bodyPr/>
          <a:lstStyle/>
          <a:p>
            <a:r>
              <a:rPr lang="pl-PL" sz="2000" dirty="0"/>
              <a:t>Kryterium </a:t>
            </a:r>
            <a:r>
              <a:rPr lang="pl-PL" sz="2000" dirty="0" smtClean="0"/>
              <a:t>merytoryczne I stopnia dla projektów z dziedziny:</a:t>
            </a:r>
          </a:p>
          <a:p>
            <a:r>
              <a:rPr lang="pl-PL" sz="2000" dirty="0" smtClean="0"/>
              <a:t>I. ENERGIA, tj.:</a:t>
            </a:r>
          </a:p>
          <a:p>
            <a:pPr marL="457200" indent="-457200">
              <a:buAutoNum type="arabicPeriod"/>
            </a:pPr>
            <a:r>
              <a:rPr lang="pl-PL" sz="2000" dirty="0" smtClean="0"/>
              <a:t>Poprawa efektywności energetycznej w budynkach szkolnych</a:t>
            </a:r>
          </a:p>
          <a:p>
            <a:pPr marL="457200" indent="-457200">
              <a:buAutoNum type="arabicPeriod"/>
            </a:pPr>
            <a:r>
              <a:rPr lang="pl-PL" sz="2000" dirty="0" smtClean="0"/>
              <a:t>Budowa/modernizacja miejskich systemów ciepłowniczych i eliminacja indywidualnych źródeł ciepła</a:t>
            </a:r>
          </a:p>
          <a:p>
            <a:pPr marL="457200" indent="-457200">
              <a:buAutoNum type="arabicPeriod"/>
            </a:pPr>
            <a:r>
              <a:rPr lang="pl-PL" sz="2000" dirty="0" smtClean="0"/>
              <a:t>Rozwój wysokosprawnej kogeneracji przemysłowej i zawodowej.</a:t>
            </a:r>
          </a:p>
          <a:p>
            <a:pPr marL="457200" indent="-457200">
              <a:buAutoNum type="arabicPeriod"/>
            </a:pPr>
            <a:endParaRPr lang="pl-PL" sz="2000" dirty="0"/>
          </a:p>
          <a:p>
            <a:r>
              <a:rPr lang="pl-PL" sz="2000" dirty="0" smtClean="0"/>
              <a:t>II. KLIMAT i ŚRODOWISKO – jedynie dla wniosków </a:t>
            </a:r>
            <a:r>
              <a:rPr lang="pl-PL" sz="2000" dirty="0"/>
              <a:t>na przedsięwzięcie o charakterze inwestycyjnym oraz o kwocie dofinansowania wyższej niż 5 mln zł </a:t>
            </a:r>
            <a:r>
              <a:rPr lang="pl-PL" sz="2000" dirty="0" smtClean="0"/>
              <a:t>(</a:t>
            </a:r>
            <a:r>
              <a:rPr lang="pl-PL" sz="2000" dirty="0"/>
              <a:t>tzw. uproszczona ocena finansowa</a:t>
            </a:r>
            <a:r>
              <a:rPr lang="pl-PL" sz="2000" dirty="0" smtClean="0"/>
              <a:t>).</a:t>
            </a:r>
            <a:endParaRPr lang="pl-PL" sz="2000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407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Zabezpieczenia – </a:t>
            </a:r>
            <a:r>
              <a:rPr lang="pl-PL" b="1" i="1" dirty="0" err="1"/>
              <a:t>project</a:t>
            </a:r>
            <a:r>
              <a:rPr lang="pl-PL" b="1" i="1" dirty="0"/>
              <a:t> </a:t>
            </a:r>
            <a:r>
              <a:rPr lang="pl-PL" b="1" i="1" dirty="0" err="1"/>
              <a:t>finance</a:t>
            </a:r>
            <a:endParaRPr lang="pl-PL" b="1" i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49311" y="1241571"/>
            <a:ext cx="10491787" cy="5729681"/>
          </a:xfrm>
        </p:spPr>
        <p:txBody>
          <a:bodyPr/>
          <a:lstStyle/>
          <a:p>
            <a:r>
              <a:rPr lang="pl-PL" sz="2000" dirty="0"/>
              <a:t>Pakiet podstawowych zabezpieczeń wierzytelności dla projektów realizowanych w formule </a:t>
            </a:r>
            <a:r>
              <a:rPr lang="pl-PL" sz="2000" i="1" dirty="0" err="1" smtClean="0"/>
              <a:t>project</a:t>
            </a:r>
            <a:r>
              <a:rPr lang="pl-PL" sz="2000" i="1" dirty="0" smtClean="0"/>
              <a:t> </a:t>
            </a:r>
            <a:r>
              <a:rPr lang="pl-PL" sz="2000" i="1" dirty="0" err="1" smtClean="0"/>
              <a:t>finance</a:t>
            </a:r>
            <a:r>
              <a:rPr lang="pl-PL" sz="2000" i="1" dirty="0" smtClean="0"/>
              <a:t> </a:t>
            </a:r>
            <a:r>
              <a:rPr lang="pl-PL" sz="2000" dirty="0"/>
              <a:t>stanowi</a:t>
            </a:r>
            <a:r>
              <a:rPr lang="pl-PL" sz="2000" dirty="0" smtClean="0"/>
              <a:t>:</a:t>
            </a:r>
          </a:p>
          <a:p>
            <a:endParaRPr lang="pl-PL" sz="2000" dirty="0"/>
          </a:p>
          <a:p>
            <a:r>
              <a:rPr lang="pl-PL" sz="2000" dirty="0"/>
              <a:t>a) weksel własny „in blanco” opatrzony klauzulą „bez protestu” wraz z deklaracją wekslową,</a:t>
            </a:r>
          </a:p>
          <a:p>
            <a:r>
              <a:rPr lang="pl-PL" sz="2000" dirty="0"/>
              <a:t>b) cesja wierzytelności z rachunku bankowego/zastaw rejestrowy na wierzytelności z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rachunku </a:t>
            </a:r>
            <a:r>
              <a:rPr lang="pl-PL" sz="2000" dirty="0"/>
              <a:t>bankowego,</a:t>
            </a:r>
          </a:p>
          <a:p>
            <a:r>
              <a:rPr lang="pl-PL" sz="2000" dirty="0"/>
              <a:t>c) </a:t>
            </a:r>
            <a:r>
              <a:rPr lang="pl-PL" sz="2000" dirty="0" smtClean="0"/>
              <a:t>zastaw </a:t>
            </a:r>
            <a:r>
              <a:rPr lang="pl-PL" sz="2000" dirty="0"/>
              <a:t>rejestrowy na akcjach/udziałach spółki celowej,</a:t>
            </a:r>
          </a:p>
          <a:p>
            <a:r>
              <a:rPr lang="pl-PL" sz="2000" dirty="0"/>
              <a:t>d) hipoteka (na składnikach majątkowych własnych podmiotu realizującego projekt, lub na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składnikach </a:t>
            </a:r>
            <a:r>
              <a:rPr lang="pl-PL" sz="2000" dirty="0"/>
              <a:t>majątkowych podmiotu realizującego projekt powstałych w wyniku realizacji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projektu).</a:t>
            </a:r>
            <a:r>
              <a:rPr lang="pl-PL" sz="2000" b="1" dirty="0" smtClean="0"/>
              <a:t> </a:t>
            </a:r>
            <a:r>
              <a:rPr lang="pl-PL" sz="2000" dirty="0" smtClean="0"/>
              <a:t>W </a:t>
            </a:r>
            <a:r>
              <a:rPr lang="pl-PL" sz="2000" dirty="0"/>
              <a:t>przypadku uzasadnionego braku możliwości ustanowienia hipoteki </a:t>
            </a:r>
            <a:r>
              <a:rPr lang="en-US" sz="2000" dirty="0"/>
              <a:t> </a:t>
            </a:r>
            <a:r>
              <a:rPr lang="pl-PL" sz="2000" dirty="0" smtClean="0"/>
              <a:t>dopuszcza </a:t>
            </a:r>
            <a:r>
              <a:rPr lang="pl-PL" sz="2000" dirty="0"/>
              <a:t>się </a:t>
            </a:r>
            <a:r>
              <a:rPr lang="pl-PL" sz="2000" dirty="0" smtClean="0"/>
              <a:t>zastosowanie </a:t>
            </a:r>
            <a:r>
              <a:rPr lang="pl-PL" sz="2000" dirty="0"/>
              <a:t>cesji wierzytelności z umowy dzierżawy.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576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7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6876270" cy="628650"/>
          </a:xfrm>
        </p:spPr>
        <p:txBody>
          <a:bodyPr/>
          <a:lstStyle/>
          <a:p>
            <a:pPr algn="ctr"/>
            <a:r>
              <a:rPr lang="pl-PL" b="1" dirty="0"/>
              <a:t>Zabezpieczenia – </a:t>
            </a:r>
            <a:r>
              <a:rPr lang="pl-PL" b="1" i="1" dirty="0" err="1"/>
              <a:t>project</a:t>
            </a:r>
            <a:r>
              <a:rPr lang="pl-PL" b="1" i="1" dirty="0"/>
              <a:t> </a:t>
            </a:r>
            <a:r>
              <a:rPr lang="pl-PL" b="1" i="1" dirty="0" err="1" smtClean="0"/>
              <a:t>finance</a:t>
            </a:r>
            <a:r>
              <a:rPr lang="pl-PL" b="1" i="1" dirty="0" smtClean="0"/>
              <a:t> </a:t>
            </a:r>
            <a:r>
              <a:rPr lang="pl-PL" b="1" dirty="0" smtClean="0"/>
              <a:t>cd.</a:t>
            </a:r>
            <a:endParaRPr lang="pl-PL" b="1" dirty="0"/>
          </a:p>
          <a:p>
            <a:pPr algn="ctr"/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917290"/>
            <a:ext cx="10491787" cy="4852626"/>
          </a:xfrm>
        </p:spPr>
        <p:txBody>
          <a:bodyPr/>
          <a:lstStyle/>
          <a:p>
            <a:r>
              <a:rPr lang="pl-PL" sz="2000" dirty="0"/>
              <a:t>e) notarialne oświadczenie o poddaniu się rygorowi egzekucji w myśl art. 777 § 1 pkt. 4, 5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lub </a:t>
            </a:r>
            <a:r>
              <a:rPr lang="pl-PL" sz="2000" dirty="0"/>
              <a:t>6 k.p.c.,</a:t>
            </a:r>
          </a:p>
          <a:p>
            <a:r>
              <a:rPr lang="pl-PL" sz="2000" dirty="0"/>
              <a:t>f) zastaw rejestrowy na zbiorze rzeczy ruchomych i praw majątkowych spółki celowej,</a:t>
            </a:r>
          </a:p>
          <a:p>
            <a:r>
              <a:rPr lang="pl-PL" sz="2000" dirty="0"/>
              <a:t>g) cesja wierzytelności z umów sprzedaży (np. energii elektrycznej lub cieplnej, praw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 majątkowych </a:t>
            </a:r>
            <a:r>
              <a:rPr lang="pl-PL" sz="2000" dirty="0"/>
              <a:t>wynikających ze sprzedaży świadectw pochodzenia),</a:t>
            </a:r>
          </a:p>
          <a:p>
            <a:r>
              <a:rPr lang="pl-PL" sz="2000" dirty="0"/>
              <a:t>h) cesja wierzytelności z umów/polis ubezpieczeniowych,</a:t>
            </a:r>
          </a:p>
          <a:p>
            <a:r>
              <a:rPr lang="pl-PL" sz="2000" dirty="0" smtClean="0"/>
              <a:t>i) zabezpieczenia </a:t>
            </a:r>
            <a:r>
              <a:rPr lang="pl-PL" sz="2000" dirty="0"/>
              <a:t>na innych dokumentach projektu oraz inne przewidziane prawem formy </a:t>
            </a:r>
            <a:endParaRPr lang="pl-PL" sz="2000" dirty="0" smtClean="0"/>
          </a:p>
          <a:p>
            <a:r>
              <a:rPr lang="pl-PL" sz="2000" dirty="0"/>
              <a:t> </a:t>
            </a:r>
            <a:r>
              <a:rPr lang="pl-PL" sz="2000" dirty="0" smtClean="0"/>
              <a:t>  zabezpieczeń</a:t>
            </a:r>
            <a:r>
              <a:rPr lang="pl-PL" sz="2000" dirty="0"/>
              <a:t>.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965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2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6876270" cy="628650"/>
          </a:xfrm>
        </p:spPr>
        <p:txBody>
          <a:bodyPr/>
          <a:lstStyle/>
          <a:p>
            <a:pPr algn="ctr"/>
            <a:r>
              <a:rPr lang="pl-PL" b="1" dirty="0"/>
              <a:t>Zabezpieczenia – </a:t>
            </a:r>
            <a:r>
              <a:rPr lang="pl-PL" b="1" dirty="0" smtClean="0"/>
              <a:t>ZALICZKI</a:t>
            </a:r>
            <a:endParaRPr lang="pl-PL" b="1" dirty="0"/>
          </a:p>
          <a:p>
            <a:pPr algn="ctr"/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236617"/>
            <a:ext cx="10491787" cy="5533299"/>
          </a:xfrm>
        </p:spPr>
        <p:txBody>
          <a:bodyPr/>
          <a:lstStyle/>
          <a:p>
            <a:r>
              <a:rPr lang="pl-PL" sz="2000" dirty="0" smtClean="0"/>
              <a:t>Rozporządzenie Ministra Rozwoju i Finansów z dnia 07.12.2019 r. w sprawie zaliczek </a:t>
            </a:r>
          </a:p>
          <a:p>
            <a:r>
              <a:rPr lang="pl-PL" sz="2000" dirty="0" smtClean="0"/>
              <a:t>w ramach programów finansowanych z udziałem środków europejskich </a:t>
            </a:r>
          </a:p>
          <a:p>
            <a:pPr marL="342900" indent="-342900">
              <a:buFontTx/>
              <a:buChar char="-"/>
            </a:pPr>
            <a:r>
              <a:rPr lang="pl-PL" sz="2000" dirty="0" smtClean="0"/>
              <a:t>określa warunki </a:t>
            </a:r>
            <a:r>
              <a:rPr lang="pl-PL" sz="2000" dirty="0"/>
              <a:t>i tryb udzielania oraz rozliczania zaliczek dla </a:t>
            </a:r>
            <a:r>
              <a:rPr lang="pl-PL" sz="2000" dirty="0" smtClean="0"/>
              <a:t>beneficjentów:</a:t>
            </a:r>
          </a:p>
          <a:p>
            <a:endParaRPr lang="pl-PL" sz="2000" dirty="0" smtClean="0"/>
          </a:p>
          <a:p>
            <a:r>
              <a:rPr lang="pl-PL" sz="2000" dirty="0" smtClean="0"/>
              <a:t>Zabezpieczenie </a:t>
            </a:r>
            <a:r>
              <a:rPr lang="pl-PL" sz="2000" dirty="0"/>
              <a:t>jest ustanawiane w formie weksla in blanco wraz z deklaracją wekslową, </a:t>
            </a:r>
            <a:endParaRPr lang="pl-PL" sz="2000" dirty="0" smtClean="0"/>
          </a:p>
          <a:p>
            <a:r>
              <a:rPr lang="pl-PL" sz="2000" dirty="0" smtClean="0"/>
              <a:t>w </a:t>
            </a:r>
            <a:r>
              <a:rPr lang="pl-PL" sz="2000" dirty="0"/>
              <a:t>przypadku </a:t>
            </a:r>
            <a:r>
              <a:rPr lang="pl-PL" sz="2000" dirty="0" smtClean="0"/>
              <a:t>gdy wartość </a:t>
            </a:r>
            <a:r>
              <a:rPr lang="pl-PL" sz="2000" dirty="0"/>
              <a:t>zaliczki nie przekracza 10 000 000 </a:t>
            </a:r>
            <a:r>
              <a:rPr lang="pl-PL" sz="2000" dirty="0" smtClean="0"/>
              <a:t>zł;</a:t>
            </a:r>
          </a:p>
          <a:p>
            <a:endParaRPr lang="pl-PL" sz="2000" dirty="0" smtClean="0"/>
          </a:p>
          <a:p>
            <a:r>
              <a:rPr lang="pl-PL" sz="2000" dirty="0" smtClean="0"/>
              <a:t>Jeżeli zaliczka przekracza 10 000 000 zł zabezpieczenie </a:t>
            </a:r>
            <a:r>
              <a:rPr lang="pl-PL" sz="2000" dirty="0"/>
              <a:t>jest ustanawiane w wysokości co najmniej równowartości najwyższej transzy zaliczki wynikającej z umowy o dofinansowanie, w jednej albo kilku z następujących form wybranych przez instytucję, z którą beneficjent zawiera umowę o </a:t>
            </a:r>
            <a:r>
              <a:rPr lang="pl-PL" sz="2000" dirty="0" smtClean="0"/>
              <a:t>dofinansowanie:</a:t>
            </a:r>
            <a:endParaRPr lang="pl-PL" sz="2000" dirty="0"/>
          </a:p>
          <a:p>
            <a:pPr algn="l"/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965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6876270" cy="628650"/>
          </a:xfrm>
        </p:spPr>
        <p:txBody>
          <a:bodyPr/>
          <a:lstStyle/>
          <a:p>
            <a:pPr algn="ctr"/>
            <a:r>
              <a:rPr lang="pl-PL" b="1" dirty="0"/>
              <a:t>Zabezpieczenia – </a:t>
            </a:r>
            <a:r>
              <a:rPr lang="pl-PL" b="1" dirty="0" smtClean="0"/>
              <a:t>ZALICZKI</a:t>
            </a:r>
            <a:endParaRPr lang="pl-PL" b="1" dirty="0"/>
          </a:p>
          <a:p>
            <a:pPr algn="ctr"/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236617"/>
            <a:ext cx="10491787" cy="5533299"/>
          </a:xfrm>
        </p:spPr>
        <p:txBody>
          <a:bodyPr/>
          <a:lstStyle/>
          <a:p>
            <a:pPr marL="228600" indent="-228600" algn="l">
              <a:buAutoNum type="arabicParenR"/>
            </a:pPr>
            <a:r>
              <a:rPr lang="pl-PL" sz="1400" dirty="0" smtClean="0"/>
              <a:t>pieniężnej</a:t>
            </a:r>
            <a:r>
              <a:rPr lang="pl-PL" sz="1400" dirty="0"/>
              <a:t>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poręczenia </a:t>
            </a:r>
            <a:r>
              <a:rPr lang="pl-PL" sz="1400" dirty="0"/>
              <a:t>bankowego lub poręczenia spółdzielczej kasy oszczędnościowo-kredytowej, z tym że zobowiązanie kasy jest zawsze zobowiązaniem pieniężnym;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gwarancji </a:t>
            </a:r>
            <a:r>
              <a:rPr lang="pl-PL" sz="1400" dirty="0"/>
              <a:t>bankowej;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gwarancji </a:t>
            </a:r>
            <a:r>
              <a:rPr lang="pl-PL" sz="1400" dirty="0"/>
              <a:t>ubezpieczeniowej;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poręczenia</a:t>
            </a:r>
            <a:r>
              <a:rPr lang="pl-PL" sz="1400" dirty="0"/>
              <a:t>, o którym mowa w art. 6b ust. 5 pkt 2 ustawy z dnia 9 listopada 2000 r. o utworzeniu Polskiej Agencji Rozwoju Przedsiębiorczości (Dz. U. z 2016 r. poz. 359 i 2260 oraz z 2017 r. poz. 1089, 1475 i 2201);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weksla </a:t>
            </a:r>
            <a:r>
              <a:rPr lang="pl-PL" sz="1400" dirty="0"/>
              <a:t>z poręczeniem wekslowym banku lub spółdzielczej kasy oszczędnościowo-kredytowej;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zastawu </a:t>
            </a:r>
            <a:r>
              <a:rPr lang="pl-PL" sz="1400" dirty="0"/>
              <a:t>na papierach wartościowych emitowanych przez Skarb Państwa lub jednostkę samorządu terytorialnego;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zastawu </a:t>
            </a:r>
            <a:r>
              <a:rPr lang="pl-PL" sz="1400" dirty="0"/>
              <a:t>rejestrowego na zasadach określonych w przepisach o zastawie rejestrowym i rejestrze zastawów; w przypadku gdy mienie objęte zastawem może stanowić przedmiot ubezpieczenia, zastaw jest ustanawiany wraz z cesją praw z polisy ubezpieczenia mienia będącego przedmiotem zastawu;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przewłaszczenia </a:t>
            </a:r>
            <a:r>
              <a:rPr lang="pl-PL" sz="1400" dirty="0"/>
              <a:t>rzeczy ruchomych beneficjenta na zabezpieczenie</a:t>
            </a:r>
            <a:r>
              <a:rPr lang="pl-PL" sz="1400" dirty="0" smtClean="0"/>
              <a:t>; </a:t>
            </a:r>
          </a:p>
          <a:p>
            <a:pPr marL="228600" indent="-228600" algn="l">
              <a:buAutoNum type="arabicParenR"/>
            </a:pPr>
            <a:r>
              <a:rPr lang="pl-PL" sz="1400" dirty="0" smtClean="0"/>
              <a:t>hipoteki</a:t>
            </a:r>
            <a:r>
              <a:rPr lang="pl-PL" sz="1400" dirty="0"/>
              <a:t>; w przypadku gdy instytucja udzielająca dofinansowania uzna to za konieczne, hipoteka jest ustanawiana wraz z cesją praw z polisy ubezpieczenia nieruchomości będącej przedmiotem hipoteki; </a:t>
            </a:r>
            <a:endParaRPr lang="pl-PL" sz="1400" dirty="0" smtClean="0"/>
          </a:p>
          <a:p>
            <a:pPr marL="228600" indent="-228600" algn="l">
              <a:buAutoNum type="arabicParenR"/>
            </a:pPr>
            <a:r>
              <a:rPr lang="pl-PL" sz="1400" dirty="0" smtClean="0"/>
              <a:t>poręczenia </a:t>
            </a:r>
            <a:r>
              <a:rPr lang="pl-PL" sz="1400" dirty="0"/>
              <a:t>według prawa cywilnego.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965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3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5408197" cy="628650"/>
          </a:xfrm>
        </p:spPr>
        <p:txBody>
          <a:bodyPr/>
          <a:lstStyle/>
          <a:p>
            <a:pPr algn="ctr"/>
            <a:r>
              <a:rPr lang="pl-PL" b="1" dirty="0" smtClean="0"/>
              <a:t>Podsumowanie</a:t>
            </a:r>
            <a:endParaRPr lang="pl-PL" b="1" dirty="0"/>
          </a:p>
          <a:p>
            <a:pPr algn="ctr"/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2181138"/>
            <a:ext cx="10491787" cy="4588778"/>
          </a:xfrm>
        </p:spPr>
        <p:txBody>
          <a:bodyPr/>
          <a:lstStyle/>
          <a:p>
            <a:pPr algn="ctr"/>
            <a:r>
              <a:rPr lang="pl-PL" sz="2000" dirty="0" smtClean="0"/>
              <a:t>pomoc </a:t>
            </a:r>
            <a:r>
              <a:rPr lang="pl-PL" sz="2000" dirty="0"/>
              <a:t>kontekstowa w generatorze wniosków, w szczególności w zakładce: </a:t>
            </a:r>
            <a:endParaRPr lang="pl-PL" sz="2000" dirty="0" smtClean="0"/>
          </a:p>
          <a:p>
            <a:pPr algn="ctr"/>
            <a:r>
              <a:rPr lang="pl-PL" sz="2000" dirty="0" smtClean="0"/>
              <a:t>WARUNKI </a:t>
            </a:r>
            <a:r>
              <a:rPr lang="pl-PL" sz="2000" dirty="0"/>
              <a:t>FINANSOWANIA, DANE </a:t>
            </a:r>
            <a:r>
              <a:rPr lang="pl-PL" sz="2000" dirty="0" smtClean="0"/>
              <a:t>FINANSOWE, MONTAŻ FINANSOWY,</a:t>
            </a:r>
          </a:p>
          <a:p>
            <a:pPr algn="ctr"/>
            <a:r>
              <a:rPr lang="pl-PL" sz="2000" dirty="0" smtClean="0"/>
              <a:t> </a:t>
            </a:r>
            <a:r>
              <a:rPr lang="pl-PL" sz="2000" dirty="0"/>
              <a:t>także instrukcja sporządzenia studium wykonalności i modelu </a:t>
            </a:r>
            <a:r>
              <a:rPr lang="pl-PL" sz="2000" dirty="0" smtClean="0"/>
              <a:t>finansowego </a:t>
            </a:r>
          </a:p>
          <a:p>
            <a:pPr algn="ctr"/>
            <a:r>
              <a:rPr lang="pl-PL" sz="2000" dirty="0" smtClean="0"/>
              <a:t>(jeżeli wymagane).</a:t>
            </a:r>
            <a:endParaRPr lang="pl-PL" sz="2000" dirty="0"/>
          </a:p>
          <a:p>
            <a:pPr algn="ctr"/>
            <a:endParaRPr lang="pl-PL" sz="2000" dirty="0" smtClean="0">
              <a:solidFill>
                <a:srgbClr val="0070C0"/>
              </a:solidFill>
            </a:endParaRPr>
          </a:p>
          <a:p>
            <a:pPr algn="l"/>
            <a:endParaRPr lang="pl-PL" sz="2000" dirty="0"/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855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7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6557488" cy="628650"/>
          </a:xfrm>
        </p:spPr>
        <p:txBody>
          <a:bodyPr/>
          <a:lstStyle/>
          <a:p>
            <a:pPr algn="ctr"/>
            <a:r>
              <a:rPr lang="pl-PL" b="1" dirty="0" smtClean="0"/>
              <a:t>Analiza finansowa - założenia 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020602"/>
            <a:ext cx="10491787" cy="5837398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pl-PL" sz="2000" dirty="0" smtClean="0"/>
              <a:t>Projekty, dla których nie jest wymagane sporządzenie studium wykonalności i aktywnego modelu finansowego </a:t>
            </a:r>
            <a:r>
              <a:rPr lang="pl-PL" sz="2000" dirty="0" smtClean="0"/>
              <a:t>(=</a:t>
            </a:r>
            <a:r>
              <a:rPr lang="en-US" sz="2000" dirty="0" smtClean="0"/>
              <a:t> </a:t>
            </a:r>
            <a:r>
              <a:rPr lang="pl-PL" sz="2000" dirty="0" smtClean="0"/>
              <a:t>poprawa </a:t>
            </a:r>
            <a:r>
              <a:rPr lang="pl-PL" sz="2000" dirty="0" smtClean="0"/>
              <a:t>efektywności energetycznej w budynkach szkolnych/termomodernizacja</a:t>
            </a:r>
            <a:r>
              <a:rPr lang="pl-PL" sz="2000" dirty="0" smtClean="0"/>
              <a:t>)</a:t>
            </a:r>
            <a:r>
              <a:rPr lang="en-US" sz="2000" dirty="0" smtClean="0"/>
              <a:t>:</a:t>
            </a:r>
            <a:r>
              <a:rPr lang="pl-PL" sz="2000" dirty="0" smtClean="0"/>
              <a:t> </a:t>
            </a:r>
            <a:r>
              <a:rPr lang="pl-PL" sz="2000" dirty="0" smtClean="0"/>
              <a:t>wypełniana jest część finansowa wniosku o dofinansowanie:</a:t>
            </a:r>
          </a:p>
          <a:p>
            <a:pPr marL="457200" indent="-457200" algn="l">
              <a:buFont typeface="+mj-lt"/>
              <a:buAutoNum type="alphaLcParenR"/>
            </a:pPr>
            <a:r>
              <a:rPr lang="pl-PL" sz="2000" dirty="0" smtClean="0"/>
              <a:t>podmioty </a:t>
            </a:r>
            <a:r>
              <a:rPr lang="pl-PL" sz="2000" dirty="0"/>
              <a:t>oceniane na podstawie sprawozdań finansowych </a:t>
            </a:r>
            <a:r>
              <a:rPr lang="pl-PL" sz="2000" dirty="0" smtClean="0"/>
              <a:t>(rachunek zysków i strat, bilans, rachunek przepływów pieniężnych, przychody i koszty przedsięwzięcia),</a:t>
            </a:r>
          </a:p>
          <a:p>
            <a:pPr marL="457200" indent="-457200" algn="l">
              <a:buFont typeface="+mj-lt"/>
              <a:buAutoNum type="alphaLcParenR"/>
            </a:pPr>
            <a:r>
              <a:rPr lang="pl-PL" sz="2000" dirty="0"/>
              <a:t>p</a:t>
            </a:r>
            <a:r>
              <a:rPr lang="pl-PL" sz="2000" dirty="0" smtClean="0"/>
              <a:t>odmioty oceniane </a:t>
            </a:r>
            <a:r>
              <a:rPr lang="pl-PL" sz="2000" dirty="0"/>
              <a:t>na podstawie budżetu i Wieloletniej Prognozy </a:t>
            </a:r>
            <a:r>
              <a:rPr lang="pl-PL" sz="2000" dirty="0" smtClean="0"/>
              <a:t>Finansowej (budżet, przychody i koszty przedsięwzięcia).</a:t>
            </a:r>
            <a:endParaRPr lang="pl-PL" sz="2000" dirty="0"/>
          </a:p>
          <a:p>
            <a:pPr algn="l"/>
            <a:r>
              <a:rPr lang="pl-PL" sz="2000" dirty="0" smtClean="0"/>
              <a:t>2. Okres </a:t>
            </a:r>
            <a:r>
              <a:rPr lang="pl-PL" sz="2000" dirty="0"/>
              <a:t>prognozy danych finansowych:</a:t>
            </a:r>
          </a:p>
          <a:p>
            <a:pPr marL="457200" indent="-457200" algn="l">
              <a:buAutoNum type="alphaLcParenR"/>
            </a:pPr>
            <a:r>
              <a:rPr lang="pl-PL" sz="2000" dirty="0" smtClean="0"/>
              <a:t>10 lat dla termomodernizacji,</a:t>
            </a:r>
          </a:p>
          <a:p>
            <a:pPr marL="457200" indent="-457200" algn="l">
              <a:lnSpc>
                <a:spcPct val="100000"/>
              </a:lnSpc>
              <a:buAutoNum type="alphaLcParenR"/>
            </a:pPr>
            <a:r>
              <a:rPr lang="pl-PL" sz="2000" dirty="0" smtClean="0"/>
              <a:t>20 lat dla kogeneracji i miejskich systemów ciepłowniczych </a:t>
            </a:r>
            <a:r>
              <a:rPr lang="pl-PL" altLang="pl-PL" sz="2000" dirty="0" smtClean="0"/>
              <a:t>(liczone od  </a:t>
            </a:r>
            <a:r>
              <a:rPr lang="pl-PL" altLang="pl-PL" sz="2000" dirty="0"/>
              <a:t>złożenia  wniosku  lub  od  planowanego  momentu  </a:t>
            </a:r>
            <a:r>
              <a:rPr lang="pl-PL" altLang="pl-PL" sz="2000" dirty="0" smtClean="0"/>
              <a:t>rozpoczęcia robót budowlanych); </a:t>
            </a:r>
            <a:r>
              <a:rPr lang="pl-PL" altLang="pl-PL" sz="2000" i="1" dirty="0" smtClean="0"/>
              <a:t>aktywny model finansowy</a:t>
            </a:r>
            <a:endParaRPr lang="pl-PL" sz="2000" i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077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9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7648057" cy="628650"/>
          </a:xfrm>
        </p:spPr>
        <p:txBody>
          <a:bodyPr/>
          <a:lstStyle/>
          <a:p>
            <a:pPr algn="ctr"/>
            <a:r>
              <a:rPr lang="pl-PL" b="1" dirty="0" smtClean="0"/>
              <a:t>Analiza finansowa - założenia 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020601"/>
            <a:ext cx="10491787" cy="5749315"/>
          </a:xfrm>
        </p:spPr>
        <p:txBody>
          <a:bodyPr/>
          <a:lstStyle/>
          <a:p>
            <a:r>
              <a:rPr lang="pl-PL" sz="2000" dirty="0" smtClean="0"/>
              <a:t>3.</a:t>
            </a:r>
            <a:r>
              <a:rPr lang="pl-PL" sz="2000" dirty="0"/>
              <a:t> </a:t>
            </a:r>
            <a:r>
              <a:rPr lang="pl-PL" sz="2000" dirty="0" smtClean="0"/>
              <a:t>Jeżeli </a:t>
            </a:r>
            <a:r>
              <a:rPr lang="pl-PL" sz="2000" dirty="0"/>
              <a:t>planowane jest zaciągnięcie pożyczki ze środków NFOŚiGW to prognoza finansowa musi zostać przedstawiona na cały </a:t>
            </a:r>
            <a:r>
              <a:rPr lang="pl-PL" sz="2000" dirty="0" smtClean="0"/>
              <a:t>planowany okres </a:t>
            </a:r>
            <a:r>
              <a:rPr lang="pl-PL" sz="2000" dirty="0"/>
              <a:t>spłaty pożyczki jeżeli będzie </a:t>
            </a:r>
            <a:r>
              <a:rPr lang="pl-PL" sz="2000" dirty="0" smtClean="0"/>
              <a:t>dłuższy niż wskazane wyżej </a:t>
            </a:r>
            <a:r>
              <a:rPr lang="pl-PL" sz="2000" dirty="0" smtClean="0"/>
              <a:t>10/20 </a:t>
            </a:r>
            <a:r>
              <a:rPr lang="pl-PL" sz="2000" dirty="0" smtClean="0"/>
              <a:t>lat (maksymalny dopuszczalny okres finansowania pożyczką rozumiany jako okres wypłat, karencji w spłacie kapitału i spłaty kapitału określony jest w programie priorytetowym i musi być zgodny z warunkami tam wskazanymi). </a:t>
            </a:r>
          </a:p>
          <a:p>
            <a:r>
              <a:rPr lang="pl-PL" sz="2000" dirty="0" smtClean="0"/>
              <a:t>4. </a:t>
            </a:r>
            <a:r>
              <a:rPr lang="pl-PL" sz="2000" b="1" u="sng" dirty="0" smtClean="0"/>
              <a:t>Szczegółowe założenia dla projektów dotyczących </a:t>
            </a:r>
            <a:r>
              <a:rPr lang="pl-PL" altLang="pl-PL" sz="2000" b="1" u="sng" dirty="0" smtClean="0"/>
              <a:t>kogeneracji i miejskich </a:t>
            </a:r>
          </a:p>
          <a:p>
            <a:r>
              <a:rPr lang="pl-PL" altLang="pl-PL" sz="2000" b="1" dirty="0"/>
              <a:t> </a:t>
            </a:r>
            <a:r>
              <a:rPr lang="pl-PL" altLang="pl-PL" sz="2000" b="1" dirty="0" smtClean="0"/>
              <a:t>   </a:t>
            </a:r>
            <a:r>
              <a:rPr lang="pl-PL" altLang="pl-PL" sz="2000" b="1" u="sng" dirty="0" smtClean="0"/>
              <a:t>systemów ciepłowniczych:</a:t>
            </a:r>
            <a:endParaRPr lang="pl-PL" sz="2000" b="1" u="sng" dirty="0" smtClean="0"/>
          </a:p>
          <a:p>
            <a:pPr marL="457200" indent="-457200">
              <a:buFont typeface="+mj-lt"/>
              <a:buAutoNum type="alphaLcParenR"/>
            </a:pPr>
            <a:r>
              <a:rPr lang="pl-PL" altLang="pl-PL" sz="2000" dirty="0"/>
              <a:t>a</a:t>
            </a:r>
            <a:r>
              <a:rPr lang="pl-PL" altLang="pl-PL" sz="2000" dirty="0" smtClean="0"/>
              <a:t>ktywny arkusz kalkulacyjny zawierać </a:t>
            </a:r>
            <a:r>
              <a:rPr lang="pl-PL" altLang="pl-PL" sz="2000" dirty="0" smtClean="0"/>
              <a:t>ma </a:t>
            </a:r>
            <a:r>
              <a:rPr lang="pl-PL" altLang="pl-PL" sz="2000" dirty="0"/>
              <a:t>model finansowo-ekonomiczny z odblokowanymi formułami umożliwiającymi prześledzenie poprawności obliczeń oraz </a:t>
            </a:r>
            <a:r>
              <a:rPr lang="pl-PL" altLang="pl-PL" sz="2000" dirty="0" smtClean="0"/>
              <a:t>tabele finansowe (wyniki – wg wzorca jak z wniosku o dotację) </a:t>
            </a:r>
            <a:r>
              <a:rPr lang="pl-PL" altLang="pl-PL" sz="2000" dirty="0"/>
              <a:t>zawierającymi prognozy sprawozdań finansowych sporządzonych na okres </a:t>
            </a:r>
            <a:r>
              <a:rPr lang="pl-PL" altLang="pl-PL" sz="2000" dirty="0" smtClean="0"/>
              <a:t>odniesienia,</a:t>
            </a: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633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2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7648057" cy="628650"/>
          </a:xfrm>
        </p:spPr>
        <p:txBody>
          <a:bodyPr/>
          <a:lstStyle/>
          <a:p>
            <a:pPr algn="ctr"/>
            <a:r>
              <a:rPr lang="pl-PL" b="1" dirty="0" smtClean="0"/>
              <a:t>Analiza finansowa - założenia 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 smtClean="0"/>
              <a:t>aktywny arkusz kalkulacyjny zawierać ma  </a:t>
            </a:r>
            <a:r>
              <a:rPr lang="pl-PL" altLang="pl-PL" sz="2000" dirty="0"/>
              <a:t>model finansowo-ekonomiczny z odblokowanymi formułami umożliwiającymi prześledzenie poprawności obliczeń oraz </a:t>
            </a:r>
            <a:r>
              <a:rPr lang="pl-PL" altLang="pl-PL" sz="2000" dirty="0" smtClean="0"/>
              <a:t>tabele finansowe (wyniki – wg wzorca jak z wniosku o dotację) </a:t>
            </a:r>
            <a:r>
              <a:rPr lang="pl-PL" altLang="pl-PL" sz="2000" dirty="0"/>
              <a:t>zawierającymi prognozy sprawozdań finansowych sporządzonych na okres </a:t>
            </a:r>
            <a:r>
              <a:rPr lang="pl-PL" altLang="pl-PL" sz="2000" dirty="0" smtClean="0"/>
              <a:t>odniesienia,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ceny: </a:t>
            </a:r>
            <a:r>
              <a:rPr lang="pl-PL" altLang="pl-PL" sz="2000" b="1" dirty="0"/>
              <a:t>stałe, </a:t>
            </a:r>
            <a:r>
              <a:rPr lang="pl-PL" altLang="pl-PL" sz="2000" b="1" dirty="0" smtClean="0"/>
              <a:t>netto,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finansowa stopa dyskontowa: </a:t>
            </a:r>
            <a:r>
              <a:rPr lang="pl-PL" altLang="pl-PL" sz="2000" b="1" dirty="0"/>
              <a:t>4</a:t>
            </a:r>
            <a:r>
              <a:rPr lang="pl-PL" altLang="pl-PL" sz="2000" b="1" dirty="0" smtClean="0"/>
              <a:t>%,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okres odniesienia dla analizy finansowej: </a:t>
            </a:r>
            <a:r>
              <a:rPr lang="pl-PL" altLang="pl-PL" sz="2000" b="1" dirty="0"/>
              <a:t>20 lat</a:t>
            </a:r>
            <a:r>
              <a:rPr lang="pl-PL" altLang="pl-PL" sz="2000" dirty="0"/>
              <a:t> (od  złożenia  wniosku  lub  od  planowanego  momentu  </a:t>
            </a:r>
            <a:r>
              <a:rPr lang="pl-PL" altLang="pl-PL" sz="2000" dirty="0" smtClean="0"/>
              <a:t>rozpoczęcia robót budowlanych),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okres odniesienia dla analizy trwałości: </a:t>
            </a:r>
            <a:r>
              <a:rPr lang="pl-PL" altLang="pl-PL" sz="2000" b="1" dirty="0"/>
              <a:t>20 lat </a:t>
            </a:r>
            <a:r>
              <a:rPr lang="pl-PL" altLang="pl-PL" sz="2000" dirty="0"/>
              <a:t>(jednak nie krótszy niż okres spłaty pożyczki </a:t>
            </a:r>
            <a:r>
              <a:rPr lang="pl-PL" altLang="pl-PL" sz="2000" dirty="0" smtClean="0"/>
              <a:t>NFOŚiGW jeżeli planowana),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plan inwestycyjny z rozbiciem na koszty kwalifikowane i </a:t>
            </a:r>
            <a:r>
              <a:rPr lang="pl-PL" altLang="pl-PL" sz="2000" dirty="0" smtClean="0"/>
              <a:t>niekwalifikowane,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pl-PL" altLang="pl-PL" sz="2000" dirty="0"/>
              <a:t>plan finansowania przedsięwzięcia - struktura i źródła </a:t>
            </a:r>
            <a:r>
              <a:rPr lang="pl-PL" altLang="pl-PL" sz="2000" dirty="0" smtClean="0"/>
              <a:t>finansowania,</a:t>
            </a:r>
          </a:p>
          <a:p>
            <a:pPr marL="457200" indent="-457200">
              <a:buFont typeface="+mj-lt"/>
              <a:buAutoNum type="alphaLcParenR" startAt="2"/>
            </a:pPr>
            <a:endParaRPr lang="pl-PL" altLang="pl-PL" sz="2000" dirty="0"/>
          </a:p>
          <a:p>
            <a:pPr marL="457200" indent="-457200">
              <a:buFont typeface="+mj-lt"/>
              <a:buAutoNum type="alphaLcParenR" startAt="2"/>
            </a:pP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409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0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b="1" dirty="0" smtClean="0"/>
              <a:t>Analiza finansowa - założenia cd</a:t>
            </a:r>
            <a:r>
              <a:rPr lang="pl-PL" b="1" dirty="0"/>
              <a:t>.</a:t>
            </a: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90588" y="1124125"/>
            <a:ext cx="10491787" cy="5066338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lphaLcParenR" startAt="9"/>
              <a:tabLst>
                <a:tab pos="1258888" algn="l"/>
              </a:tabLst>
            </a:pPr>
            <a:r>
              <a:rPr lang="pl-PL" altLang="pl-PL" sz="2000" dirty="0"/>
              <a:t>analiza popytu, w tym: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uwarunkowania społeczno-gospodarcze realizacji przedsięwzięcia 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struktura i skala działalności gospodarczej w regionie 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prognozy i strategie rozwojowe dla regionu 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prognozy demograficzne z uwzględnieniem ruchów migracyjnych 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identyfikacja aktualnej liczby odbiorców indywidualnych oraz instytucjonalnych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zgłaszany bieżący i przyszły popyt </a:t>
            </a:r>
          </a:p>
          <a:p>
            <a:pPr lvl="1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/>
              <a:t>prognozy jakościowe i ilościowe zapotrzebowanie na usługi 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0"/>
              <a:tabLst>
                <a:tab pos="1258888" algn="l"/>
              </a:tabLst>
            </a:pPr>
            <a:r>
              <a:rPr lang="pl-PL" altLang="pl-PL" sz="2000" dirty="0" smtClean="0"/>
              <a:t>prognoza </a:t>
            </a:r>
            <a:r>
              <a:rPr lang="pl-PL" altLang="pl-PL" sz="2000" dirty="0"/>
              <a:t>przychodów oraz kosztów w analizowanym okresie – w oparciu o analizę rynku (w tym popytu) uzasadniającą przyjęte </a:t>
            </a:r>
            <a:r>
              <a:rPr lang="pl-PL" altLang="pl-PL" sz="2000" dirty="0" smtClean="0"/>
              <a:t>wartości, 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0"/>
              <a:tabLst>
                <a:tab pos="1258888" algn="l"/>
              </a:tabLst>
            </a:pPr>
            <a:r>
              <a:rPr lang="pl-PL" altLang="pl-PL" sz="2000" dirty="0"/>
              <a:t>sytuacja finansowa Wnioskodawcy - w okresie bieżącym oraz za trzy lata wstecz (bilans, rachunek zysków i strat, rachunek przepływów pieniężnych</a:t>
            </a:r>
            <a:r>
              <a:rPr lang="pl-PL" altLang="pl-PL" sz="2000" dirty="0" smtClean="0"/>
              <a:t>),</a:t>
            </a: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077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b="1" dirty="0" smtClean="0"/>
              <a:t>Analiza finansowa - założenia cd</a:t>
            </a:r>
            <a:r>
              <a:rPr lang="pl-PL" b="1" dirty="0"/>
              <a:t>.</a:t>
            </a: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90588" y="1124125"/>
            <a:ext cx="10491787" cy="5066338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 smtClean="0"/>
              <a:t>prognoza sprawozdań finansowych w okresie odniesienia,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/>
              <a:t>a</a:t>
            </a:r>
            <a:r>
              <a:rPr lang="pl-PL" altLang="pl-PL" sz="2000" dirty="0" smtClean="0"/>
              <a:t>naliza wskaźnikowa (m.in. wskaźnik </a:t>
            </a:r>
            <a:r>
              <a:rPr lang="pl-PL" altLang="pl-PL" sz="2000" dirty="0" smtClean="0">
                <a:latin typeface="Calibri" panose="020F0502020204030204" pitchFamily="34" charset="0"/>
              </a:rPr>
              <a:t>WPOD </a:t>
            </a:r>
            <a:r>
              <a:rPr lang="pl-PL" altLang="pl-PL" sz="2000" dirty="0">
                <a:latin typeface="Calibri" panose="020F0502020204030204" pitchFamily="34" charset="0"/>
              </a:rPr>
              <a:t>≥ 1,2 </a:t>
            </a:r>
            <a:r>
              <a:rPr lang="pl-PL" altLang="pl-PL" sz="2000" dirty="0" smtClean="0">
                <a:latin typeface="Calibri" panose="020F0502020204030204" pitchFamily="34" charset="0"/>
              </a:rPr>
              <a:t>/ dla </a:t>
            </a:r>
            <a:r>
              <a:rPr lang="pl-PL" altLang="pl-PL" sz="2000" i="1" dirty="0" err="1" smtClean="0">
                <a:latin typeface="Calibri" panose="020F0502020204030204" pitchFamily="34" charset="0"/>
              </a:rPr>
              <a:t>project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 </a:t>
            </a:r>
            <a:r>
              <a:rPr lang="pl-PL" altLang="pl-PL" sz="2000" i="1" dirty="0" err="1" smtClean="0">
                <a:latin typeface="Calibri" panose="020F0502020204030204" pitchFamily="34" charset="0"/>
              </a:rPr>
              <a:t>finance</a:t>
            </a:r>
            <a:r>
              <a:rPr lang="pl-PL" altLang="pl-PL" sz="2000" i="1" dirty="0" smtClean="0">
                <a:latin typeface="Calibri" panose="020F0502020204030204" pitchFamily="34" charset="0"/>
              </a:rPr>
              <a:t> </a:t>
            </a:r>
            <a:r>
              <a:rPr lang="pl-PL" altLang="pl-PL" sz="2000" dirty="0">
                <a:latin typeface="Calibri" panose="020F0502020204030204" pitchFamily="34" charset="0"/>
              </a:rPr>
              <a:t>WPOD ≥ 1,5 </a:t>
            </a:r>
            <a:r>
              <a:rPr lang="pl-PL" altLang="pl-PL" sz="2000" dirty="0" smtClean="0">
                <a:latin typeface="Calibri" panose="020F0502020204030204" pitchFamily="34" charset="0"/>
              </a:rPr>
              <a:t>)</a:t>
            </a:r>
            <a:r>
              <a:rPr lang="pl-PL" altLang="pl-PL" sz="2000" dirty="0" smtClean="0"/>
              <a:t>,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 smtClean="0"/>
              <a:t>wskaźniki </a:t>
            </a:r>
            <a:r>
              <a:rPr lang="pl-PL" altLang="pl-PL" sz="2000" dirty="0"/>
              <a:t>efektywności finansowej </a:t>
            </a:r>
            <a:r>
              <a:rPr lang="pl-PL" altLang="pl-PL" sz="2000" dirty="0" smtClean="0"/>
              <a:t>projektu,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/>
              <a:t>analiza finansowej trwałości inwestycji - wykazanie, że zostały zapewnione zasoby finansowe na realizację a następnie eksploatację projektu w okresie </a:t>
            </a:r>
            <a:r>
              <a:rPr lang="pl-PL" altLang="pl-PL" sz="2000" dirty="0" smtClean="0"/>
              <a:t>odniesienia,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/>
              <a:t>analiza ryzyka i </a:t>
            </a:r>
            <a:r>
              <a:rPr lang="pl-PL" altLang="pl-PL" sz="2000" dirty="0" smtClean="0"/>
              <a:t>wrażliwości (m.in. czy </a:t>
            </a:r>
            <a:r>
              <a:rPr lang="pl-PL" altLang="pl-PL" sz="2000" dirty="0"/>
              <a:t>określone czynniki ryzyka nie spowodują utraty płynności </a:t>
            </a:r>
            <a:r>
              <a:rPr lang="pl-PL" altLang="pl-PL" sz="2000" dirty="0" smtClean="0"/>
              <a:t>finansowej),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arenR" startAt="12"/>
              <a:tabLst>
                <a:tab pos="1258888" algn="l"/>
              </a:tabLst>
            </a:pPr>
            <a:r>
              <a:rPr lang="pl-PL" altLang="pl-PL" sz="2000" dirty="0"/>
              <a:t>syntetyczna ocena wyników analizy finansowej</a:t>
            </a:r>
          </a:p>
          <a:p>
            <a:pPr>
              <a:spcBef>
                <a:spcPts val="600"/>
              </a:spcBef>
              <a:tabLst>
                <a:tab pos="1258888" algn="l"/>
              </a:tabLst>
            </a:pPr>
            <a:endParaRPr lang="pl-PL" altLang="pl-PL" sz="2000" dirty="0"/>
          </a:p>
          <a:p>
            <a:pPr algn="ctr">
              <a:spcBef>
                <a:spcPts val="600"/>
              </a:spcBef>
              <a:tabLst>
                <a:tab pos="1258888" algn="l"/>
              </a:tabLst>
            </a:pPr>
            <a:r>
              <a:rPr lang="pl-PL" altLang="pl-PL" sz="2000" dirty="0" smtClean="0"/>
              <a:t>= studium wykonalności (wymagany zakres w Instrukcji)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853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4700086" cy="628650"/>
          </a:xfrm>
        </p:spPr>
        <p:txBody>
          <a:bodyPr/>
          <a:lstStyle/>
          <a:p>
            <a:pPr algn="ctr"/>
            <a:r>
              <a:rPr lang="pl-PL" b="1" dirty="0"/>
              <a:t>Klimat</a:t>
            </a:r>
            <a:r>
              <a:rPr lang="pl-PL" dirty="0" smtClean="0"/>
              <a:t> </a:t>
            </a:r>
            <a:r>
              <a:rPr lang="pl-PL" b="1" dirty="0" smtClean="0"/>
              <a:t>i Środowisko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90588" y="1471749"/>
            <a:ext cx="10491787" cy="4718714"/>
          </a:xfrm>
        </p:spPr>
        <p:txBody>
          <a:bodyPr/>
          <a:lstStyle/>
          <a:p>
            <a:r>
              <a:rPr lang="pl-PL" sz="2000" dirty="0" smtClean="0"/>
              <a:t>Przedsięwzięcie inwestycyjne:</a:t>
            </a:r>
          </a:p>
          <a:p>
            <a:r>
              <a:rPr lang="pl-PL" sz="2000" dirty="0" smtClean="0"/>
              <a:t>przedsięwzięcie, </a:t>
            </a:r>
            <a:r>
              <a:rPr lang="pl-PL" sz="2000" dirty="0"/>
              <a:t>w którym ponad 50% kosztów kwalifikowanych stanowi koszt: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środków </a:t>
            </a:r>
            <a:r>
              <a:rPr lang="pl-PL" sz="2000" dirty="0"/>
              <a:t>trwałych, bądź ich ulepszenia polegającego w szczególności na zakupie, budowie, przebudowie, rozbudowie, rekonstrukcji, adaptacji lub modernizacji, rekultywacji, rewitalizacji, podsadzaniu, </a:t>
            </a:r>
            <a:r>
              <a:rPr lang="pl-PL" sz="2000" dirty="0" err="1"/>
              <a:t>renaturyzacji</a:t>
            </a:r>
            <a:r>
              <a:rPr lang="pl-PL" sz="2000" dirty="0"/>
              <a:t>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dostawy/zakupu/wytworzenia </a:t>
            </a:r>
            <a:r>
              <a:rPr lang="pl-PL" sz="2000" dirty="0"/>
              <a:t>wyposażenia/usprzętowienia,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wartości </a:t>
            </a:r>
            <a:r>
              <a:rPr lang="pl-PL" sz="2000" dirty="0"/>
              <a:t>niematerialnych i prawnych, które będą wykorzystane do produkcji nowych lub ulepszonych produktów lub technologii.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784" y="447527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Najczęściej </a:t>
            </a:r>
            <a:r>
              <a:rPr lang="pl-PL" b="1" dirty="0" smtClean="0"/>
              <a:t>popełniane </a:t>
            </a:r>
            <a:r>
              <a:rPr lang="pl-PL" b="1" dirty="0"/>
              <a:t>błędy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Niespójność danych pomiędzy wnioskiem o dofinansowanie a załącznikami do wniosku.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Nierzetelnie i niewiarygodnie udokumentowane założenia dla struktury przychodowo-kosztowej projektu – np. jeżeli przyjęte wartości/ceny wnikają z zawartych umów/listów intencyjnych dokumenty takie powinny być załączone do wniosku.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Brak odpowiedniego, szczegółowego rozpisania kosztów jednostkowych realizacji inwestycji </a:t>
            </a:r>
            <a:r>
              <a:rPr lang="pl-PL" altLang="pl-PL" sz="1800" dirty="0" smtClean="0"/>
              <a:t>i </a:t>
            </a:r>
            <a:r>
              <a:rPr lang="pl-PL" altLang="pl-PL" sz="1800" dirty="0"/>
              <a:t>eksploatacji – jeżeli przyjęte wartości/ceny wnikają z zawartych umów/listów intencyjnych dokumenty takie powinny być załączone do wniosku (np. ceny energii, substratów itp.).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Brak szczegółowej analizy popytu, podaży i rynku (wg aktualnych uwarunkowań).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Brak szczegółowej analizy ryzyka wraz z matrycą </a:t>
            </a:r>
            <a:r>
              <a:rPr lang="pl-PL" altLang="pl-PL" sz="1800" dirty="0" err="1"/>
              <a:t>ryzyk</a:t>
            </a:r>
            <a:r>
              <a:rPr lang="pl-PL" altLang="pl-PL" sz="1800" dirty="0"/>
              <a:t> i wskazaniem środków/działań zaradczych i zapobiegawczych.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sz="1800" dirty="0"/>
              <a:t>Brak aktywnego modelu finansowego.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800" dirty="0"/>
              <a:t>Brak aktywnych arkuszy w modelu finansowym zawierających przyjęte założenia – brak stosownych obliczeń.</a:t>
            </a:r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688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5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dirty="0"/>
              <a:t>Najczęściej występujące błędy cd.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956345"/>
            <a:ext cx="10491787" cy="5813571"/>
          </a:xfrm>
        </p:spPr>
        <p:txBody>
          <a:bodyPr/>
          <a:lstStyle/>
          <a:p>
            <a:r>
              <a:rPr lang="pl-PL" sz="1800" dirty="0" smtClean="0"/>
              <a:t>8. </a:t>
            </a:r>
            <a:r>
              <a:rPr lang="pl-PL" sz="1800" dirty="0"/>
              <a:t>Rozbieżności w danych finansowych pomiędzy poszczególnymi załącznikami (model finansowy, </a:t>
            </a:r>
            <a:r>
              <a:rPr lang="pl-PL" sz="1800" dirty="0" smtClean="0"/>
              <a:t>  </a:t>
            </a:r>
          </a:p>
          <a:p>
            <a:r>
              <a:rPr lang="pl-PL" sz="1800" dirty="0"/>
              <a:t> </a:t>
            </a:r>
            <a:r>
              <a:rPr lang="pl-PL" sz="1800" dirty="0" smtClean="0"/>
              <a:t>   studium </a:t>
            </a:r>
            <a:r>
              <a:rPr lang="pl-PL" sz="1800" dirty="0"/>
              <a:t>wykonalności, sprawozdania finansowe podmiotu za 3 lata wstecz).</a:t>
            </a:r>
          </a:p>
          <a:p>
            <a:pPr marL="355600" indent="-355600"/>
            <a:r>
              <a:rPr lang="pl-PL" sz="1800" dirty="0"/>
              <a:t>9.   Brak lub niewłaściwe udokumentowanie źródeł finansowania przedsięwzięcia:</a:t>
            </a:r>
          </a:p>
          <a:p>
            <a:pPr marL="285750" indent="-285750">
              <a:buFontTx/>
              <a:buChar char="-"/>
            </a:pPr>
            <a:r>
              <a:rPr lang="pl-PL" sz="1800" dirty="0"/>
              <a:t>w przypadku projektów </a:t>
            </a:r>
            <a:r>
              <a:rPr lang="pl-PL" sz="1800" i="1" dirty="0" err="1"/>
              <a:t>project</a:t>
            </a:r>
            <a:r>
              <a:rPr lang="pl-PL" sz="1800" i="1" dirty="0"/>
              <a:t> </a:t>
            </a:r>
            <a:r>
              <a:rPr lang="pl-PL" sz="1800" i="1" dirty="0" err="1"/>
              <a:t>finance</a:t>
            </a:r>
            <a:r>
              <a:rPr lang="pl-PL" sz="1800" i="1" dirty="0"/>
              <a:t> </a:t>
            </a:r>
            <a:r>
              <a:rPr lang="pl-PL" sz="1800" dirty="0"/>
              <a:t>brak uwzględnienia wymogu dot. udziału środków własnych (min. 15% kosztów kwalifikowanych przedsięwzięcia) wniesionego w postaci udziału kapitału zakładowego pokrytego wkładem pieniężnym (z zastrzeżeniem, że środki własne nie obejmują: kredytów bankowych, emisji obligacji, pożyczek właścicielskich, pożyczek udzielonych przez inne podmioty itp.),</a:t>
            </a:r>
          </a:p>
          <a:p>
            <a:pPr marL="285750" indent="-285750">
              <a:buFontTx/>
              <a:buChar char="-"/>
            </a:pPr>
            <a:r>
              <a:rPr lang="pl-PL" sz="1800" dirty="0"/>
              <a:t>brak wskazania i udokumentowania posiadania środków na finansowanie podatku VAT do czasu jego </a:t>
            </a:r>
            <a:r>
              <a:rPr lang="pl-PL" sz="1800" dirty="0" smtClean="0"/>
              <a:t>zwrotu,</a:t>
            </a:r>
          </a:p>
          <a:p>
            <a:pPr marL="285750" indent="-285750">
              <a:buFontTx/>
              <a:buChar char="-"/>
            </a:pPr>
            <a:r>
              <a:rPr lang="pl-PL" sz="1800" dirty="0"/>
              <a:t>w przypadku pożyczek (tzw. podporządkowanych, właścicielskich od udziałowca, czy od podmiotu powiązanego) brak przedstawienia sytuacji finansowej podmiotu udzielającego pożyczki za okres 3 lat wstecz (brak potwierdzenia możliwości dysponowania odpowiednimi środkami na udzielenie pożyczki)</a:t>
            </a:r>
            <a:endParaRPr lang="pl-PL" sz="1800" dirty="0" smtClean="0"/>
          </a:p>
          <a:p>
            <a:pPr marL="285750" indent="-285750">
              <a:buFontTx/>
              <a:buChar char="-"/>
            </a:pPr>
            <a:endParaRPr lang="pl-PL" sz="1800" dirty="0"/>
          </a:p>
          <a:p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8134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0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Ocena finansowa - załączniki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82867" y="1234492"/>
            <a:ext cx="10491787" cy="5623508"/>
          </a:xfrm>
        </p:spPr>
        <p:txBody>
          <a:bodyPr/>
          <a:lstStyle/>
          <a:p>
            <a:r>
              <a:rPr lang="pl-PL" sz="2000" dirty="0"/>
              <a:t>Ocena przeprowadzana jest na podstawie </a:t>
            </a:r>
            <a:r>
              <a:rPr lang="pl-PL" sz="2000" u="sng" dirty="0" smtClean="0"/>
              <a:t>wniosku </a:t>
            </a:r>
            <a:r>
              <a:rPr lang="pl-PL" sz="2000" u="sng" dirty="0"/>
              <a:t>o dofinansowanie (wraz z załącznikami):</a:t>
            </a:r>
          </a:p>
          <a:p>
            <a:pPr marL="342900" indent="-342900">
              <a:buFontTx/>
              <a:buChar char="-"/>
            </a:pPr>
            <a:r>
              <a:rPr lang="pl-PL" sz="2000" dirty="0"/>
              <a:t>wniosek o </a:t>
            </a:r>
            <a:r>
              <a:rPr lang="pl-PL" sz="2000" dirty="0" smtClean="0"/>
              <a:t>dofinansowanie (część finansowa), </a:t>
            </a:r>
            <a:endParaRPr lang="pl-PL" sz="2000" dirty="0"/>
          </a:p>
          <a:p>
            <a:pPr marL="342900" indent="-342900">
              <a:buFontTx/>
              <a:buChar char="-"/>
            </a:pPr>
            <a:r>
              <a:rPr lang="pl-PL" sz="2000" dirty="0"/>
              <a:t>studium wykonalności + aktywny model finansowy</a:t>
            </a:r>
            <a:r>
              <a:rPr lang="pl-PL" sz="2000" dirty="0" smtClean="0"/>
              <a:t>, </a:t>
            </a:r>
            <a:r>
              <a:rPr lang="pl-PL" sz="2000" i="1" dirty="0" smtClean="0"/>
              <a:t>(</a:t>
            </a:r>
            <a:r>
              <a:rPr lang="pl-PL" sz="2000" i="1" dirty="0">
                <a:solidFill>
                  <a:srgbClr val="0070C0"/>
                </a:solidFill>
              </a:rPr>
              <a:t>instrukcja sporządzania studium wykonalności przedsięwzięcia ubiegającego się o dofinansowanie ze środków </a:t>
            </a:r>
            <a:r>
              <a:rPr lang="pl-PL" sz="2000" i="1" dirty="0" smtClean="0">
                <a:solidFill>
                  <a:srgbClr val="0070C0"/>
                </a:solidFill>
              </a:rPr>
              <a:t>dostępna </a:t>
            </a:r>
            <a:r>
              <a:rPr lang="pl-PL" sz="2000" i="1" dirty="0">
                <a:solidFill>
                  <a:srgbClr val="0070C0"/>
                </a:solidFill>
              </a:rPr>
              <a:t>w generatorze wniosków jako pomoc kontekstowa - link do pliku pdf</a:t>
            </a:r>
            <a:r>
              <a:rPr lang="pl-PL" sz="2000" i="1" dirty="0" smtClean="0"/>
              <a:t>)</a:t>
            </a:r>
            <a:r>
              <a:rPr lang="pl-PL" sz="2000" dirty="0" smtClean="0"/>
              <a:t>, </a:t>
            </a:r>
            <a:r>
              <a:rPr lang="pl-PL" sz="2000" u="sng" dirty="0" smtClean="0"/>
              <a:t>obowiązkowe dla projektów dotyczących systemów ciepłowniczych i kogeneracji,</a:t>
            </a:r>
            <a:endParaRPr lang="pl-PL" sz="2000" u="sng" dirty="0"/>
          </a:p>
          <a:p>
            <a:pPr marL="342900" indent="-342900">
              <a:buFontTx/>
              <a:buChar char="-"/>
            </a:pPr>
            <a:r>
              <a:rPr lang="pl-PL" sz="2000" dirty="0"/>
              <a:t>p</a:t>
            </a:r>
            <a:r>
              <a:rPr lang="pl-PL" sz="2000" dirty="0" smtClean="0"/>
              <a:t>ełne sprawozdanie </a:t>
            </a:r>
            <a:r>
              <a:rPr lang="pl-PL" sz="2000" dirty="0"/>
              <a:t>finansowe za ostatnie trzy lata poprzedzające rok złożenia wniosku wraz z opinią biegłego i raportem z badania sprawozdania finansowego (jeżeli sprawozdanie podlega badaniu biegłego</a:t>
            </a:r>
            <a:r>
              <a:rPr lang="pl-PL" sz="2000" dirty="0" smtClean="0"/>
              <a:t>), także sprawozdanie z działalności jednostki,</a:t>
            </a:r>
            <a:endParaRPr lang="pl-PL" sz="2000" dirty="0"/>
          </a:p>
          <a:p>
            <a:pPr marL="342900" indent="-342900">
              <a:buFontTx/>
              <a:buChar char="-"/>
            </a:pPr>
            <a:r>
              <a:rPr lang="pl-PL" sz="2000" dirty="0" smtClean="0"/>
              <a:t>sprawozdanie </a:t>
            </a:r>
            <a:r>
              <a:rPr lang="pl-PL" sz="2000" dirty="0"/>
              <a:t>statystyczne według wzoru F-01 (lub inne) za wykonany okres sprawozdawczy bieżącego roku, 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409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Ocena finansowa </a:t>
            </a:r>
            <a:r>
              <a:rPr lang="pl-PL" b="1" dirty="0" smtClean="0"/>
              <a:t>– załączniki 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pl-PL" sz="2000" dirty="0"/>
              <a:t>roczne zeznanie podatkowe Wnioskodawcy za ostatnie trzy lata poprzedzające rok złożenia wniosku oraz deklaracje podatkowe za wykonany okres sprawozdawczy bieżącego roku (jeżeli dotyczy – w zależności od formy prawnej prowadzonej działalności</a:t>
            </a:r>
            <a:r>
              <a:rPr lang="pl-PL" sz="2000" dirty="0" smtClean="0"/>
              <a:t>),</a:t>
            </a:r>
          </a:p>
          <a:p>
            <a:pPr marL="342900" indent="-342900">
              <a:buFontTx/>
              <a:buChar char="-"/>
            </a:pPr>
            <a:r>
              <a:rPr lang="pl-PL" sz="2000" dirty="0"/>
              <a:t>a</a:t>
            </a:r>
            <a:r>
              <a:rPr lang="pl-PL" sz="2000" dirty="0" smtClean="0"/>
              <a:t>ktualna </a:t>
            </a:r>
            <a:r>
              <a:rPr lang="pl-PL" sz="2000" dirty="0"/>
              <a:t>Wieloletnia Prognoza Finansowa wraz z opinią Regionalnej Izby </a:t>
            </a:r>
            <a:r>
              <a:rPr lang="pl-PL" sz="2000" dirty="0" smtClean="0"/>
              <a:t>Obrachunkowej (</a:t>
            </a:r>
            <a:r>
              <a:rPr lang="pl-PL" sz="2000" dirty="0"/>
              <a:t>jeżeli </a:t>
            </a:r>
            <a:r>
              <a:rPr lang="pl-PL" sz="2000" dirty="0" smtClean="0"/>
              <a:t>dotyczy),</a:t>
            </a:r>
            <a:endParaRPr lang="pl-PL" sz="2000" dirty="0"/>
          </a:p>
          <a:p>
            <a:pPr marL="342900" indent="-342900">
              <a:buFontTx/>
              <a:buChar char="-"/>
            </a:pPr>
            <a:r>
              <a:rPr lang="pl-PL" sz="2000" dirty="0"/>
              <a:t>dokumenty potwierdzające zbilansowanie źródeł finansowania wnioskowanego </a:t>
            </a:r>
            <a:r>
              <a:rPr lang="pl-PL" sz="2000" dirty="0" smtClean="0"/>
              <a:t>przedsięwzięcia </a:t>
            </a:r>
            <a:r>
              <a:rPr lang="pl-PL" sz="2000" dirty="0"/>
              <a:t>(w zależności od formy prawnej podmiotu oraz źródła finansowania):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promesa*  </a:t>
            </a:r>
            <a:r>
              <a:rPr lang="pl-PL" sz="2000" dirty="0"/>
              <a:t>udzielenia kredytu/pożyczki/dotacji (wydana przez banki lub inne instytucje finansowe</a:t>
            </a:r>
            <a:r>
              <a:rPr lang="pl-PL" sz="2000" dirty="0" smtClean="0"/>
              <a:t>),</a:t>
            </a:r>
            <a:endParaRPr lang="en-US" sz="2000" dirty="0" smtClean="0"/>
          </a:p>
          <a:p>
            <a:endParaRPr lang="en-US" sz="1200" dirty="0" smtClean="0"/>
          </a:p>
          <a:p>
            <a:pPr algn="ctr"/>
            <a:r>
              <a:rPr lang="en-US" sz="2000" dirty="0"/>
              <a:t>*</a:t>
            </a:r>
            <a:r>
              <a:rPr lang="pl-PL" sz="1600" i="1" dirty="0" smtClean="0"/>
              <a:t>Przez </a:t>
            </a:r>
            <a:r>
              <a:rPr lang="pl-PL" sz="1600" i="1" dirty="0"/>
              <a:t>promesę udzielenia kredytu/pożyczki należy rozumieć promesę banku wydaną po pozytywnej ocenie zdolności kredytowej Wnioskodawcy.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000" dirty="0"/>
          </a:p>
          <a:p>
            <a:endParaRPr lang="en-US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0020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Ocena finansowa </a:t>
            </a:r>
            <a:r>
              <a:rPr lang="pl-PL" b="1" dirty="0" smtClean="0"/>
              <a:t>– załączniki cd.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922789"/>
            <a:ext cx="10491787" cy="5847127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/>
              <a:t>umowy i/lub wyciągi z zawartych umów kredytowych/ pożyczkowych/ dotacyjnych</a:t>
            </a:r>
            <a:r>
              <a:rPr lang="pl-PL" sz="2000" dirty="0" smtClean="0"/>
              <a:t>,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kopia </a:t>
            </a:r>
            <a:r>
              <a:rPr lang="pl-PL" sz="2000" dirty="0"/>
              <a:t>wyciągów z rachunków bankowych/inwestycyjnych (w przypadku jeżeli środki wykazane na rachunku mają zostać przeznaczone na realizację przedsięwzięcia),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 smtClean="0"/>
              <a:t>odpis </a:t>
            </a:r>
            <a:r>
              <a:rPr lang="pl-PL" sz="2000" dirty="0"/>
              <a:t>KRS potwierdzający zarejestrowanie wniesionego kapitału/podjęte uchwały organów stanowiących </a:t>
            </a:r>
            <a:r>
              <a:rPr lang="pl-PL" sz="2000" dirty="0" smtClean="0"/>
              <a:t>Wnioskodawcy w </a:t>
            </a:r>
            <a:r>
              <a:rPr lang="pl-PL" sz="2000" dirty="0"/>
              <a:t>sprawie dokapitalizowania spółki (w przypadku gdy źródłem finansowania są środki z podniesienia kapitału Spółki),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/>
              <a:t>umowy innych pożyczek,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000" dirty="0"/>
              <a:t>inne dokumenty (np. </a:t>
            </a:r>
            <a:r>
              <a:rPr lang="pl-PL" sz="2000" dirty="0" smtClean="0"/>
              <a:t>zatwierdzony plan inwestycyjny, uchwały </a:t>
            </a:r>
            <a:r>
              <a:rPr lang="pl-PL" sz="2000" dirty="0"/>
              <a:t>zarządu/rady nadzorczej/organów właścicielskich w sprawie realizacji przedsięwzięcia – jeżeli podjęto). </a:t>
            </a:r>
          </a:p>
          <a:p>
            <a:pPr algn="ctr"/>
            <a:endParaRPr lang="pl-PL" sz="1900" i="1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519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4971970" cy="628650"/>
          </a:xfrm>
        </p:spPr>
        <p:txBody>
          <a:bodyPr/>
          <a:lstStyle/>
          <a:p>
            <a:pPr algn="ctr"/>
            <a:r>
              <a:rPr lang="pl-PL" b="1" dirty="0"/>
              <a:t>Ocena </a:t>
            </a:r>
            <a:r>
              <a:rPr lang="pl-PL" b="1" dirty="0" smtClean="0"/>
              <a:t>finansowa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133824"/>
            <a:ext cx="10491787" cy="5636092"/>
          </a:xfrm>
        </p:spPr>
        <p:txBody>
          <a:bodyPr/>
          <a:lstStyle/>
          <a:p>
            <a:r>
              <a:rPr lang="pl-PL" altLang="pl-PL" sz="2000" dirty="0" smtClean="0"/>
              <a:t>Nazwa kryterium:</a:t>
            </a:r>
          </a:p>
          <a:p>
            <a:endParaRPr lang="pl-PL" altLang="pl-PL" sz="2000" dirty="0"/>
          </a:p>
          <a:p>
            <a:pPr algn="ctr"/>
            <a:endParaRPr lang="pl-PL" sz="2000" dirty="0"/>
          </a:p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Oceniane będzie w szczególności:</a:t>
            </a:r>
          </a:p>
          <a:p>
            <a:pPr marL="342900" indent="-342900" algn="l">
              <a:buFontTx/>
              <a:buChar char="-"/>
            </a:pPr>
            <a:r>
              <a:rPr lang="pl-PL" sz="2000" dirty="0" smtClean="0"/>
              <a:t>możliwość zapewnienia wykonalności i trwałości finansowej na podstawie analizy sprawozdań i projekcji finansowych,</a:t>
            </a:r>
          </a:p>
          <a:p>
            <a:pPr marL="342900" indent="-342900" algn="l">
              <a:buFontTx/>
              <a:buChar char="-"/>
            </a:pPr>
            <a:r>
              <a:rPr lang="pl-PL" sz="2000" dirty="0" smtClean="0"/>
              <a:t>poprawność zastosowanych założeń do analizy finansowych,</a:t>
            </a:r>
          </a:p>
          <a:p>
            <a:pPr marL="342900" indent="-342900" algn="l">
              <a:buFontTx/>
              <a:buChar char="-"/>
            </a:pPr>
            <a:r>
              <a:rPr lang="pl-PL" sz="2000" dirty="0"/>
              <a:t>u</a:t>
            </a:r>
            <a:r>
              <a:rPr lang="pl-PL" sz="2000" dirty="0" smtClean="0"/>
              <a:t>dokumentowanie źródeł finansowania,</a:t>
            </a:r>
          </a:p>
          <a:p>
            <a:pPr marL="342900" indent="-342900" algn="l">
              <a:buFontTx/>
              <a:buChar char="-"/>
            </a:pPr>
            <a:r>
              <a:rPr lang="pl-PL" sz="2000" dirty="0"/>
              <a:t>m</a:t>
            </a:r>
            <a:r>
              <a:rPr lang="pl-PL" sz="2000" dirty="0" smtClean="0"/>
              <a:t>ożliwość ustanowienia zabezpieczenia.</a:t>
            </a: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077" y="419739"/>
            <a:ext cx="1566808" cy="573074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>
          <a:xfrm>
            <a:off x="2239861" y="1753299"/>
            <a:ext cx="7315200" cy="1031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Dotychczasowa sytuacja finansowa wnioskodawcy, </a:t>
            </a:r>
            <a:endParaRPr lang="pl-PL" dirty="0" smtClean="0"/>
          </a:p>
          <a:p>
            <a:pPr algn="ctr"/>
            <a:r>
              <a:rPr lang="pl-PL" dirty="0" smtClean="0"/>
              <a:t>prognozowana </a:t>
            </a:r>
            <a:r>
              <a:rPr lang="pl-PL" dirty="0"/>
              <a:t>sytuacja finansowa</a:t>
            </a:r>
          </a:p>
          <a:p>
            <a:pPr algn="ctr"/>
            <a:r>
              <a:rPr lang="pl-PL" dirty="0"/>
              <a:t> – w tym analiza wykonalności i trwałości finansowej.</a:t>
            </a:r>
          </a:p>
        </p:txBody>
      </p:sp>
    </p:spTree>
    <p:extLst>
      <p:ext uri="{BB962C8B-B14F-4D97-AF65-F5344CB8AC3E}">
        <p14:creationId xmlns:p14="http://schemas.microsoft.com/office/powerpoint/2010/main" val="32551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6485343" cy="628650"/>
          </a:xfrm>
        </p:spPr>
        <p:txBody>
          <a:bodyPr/>
          <a:lstStyle/>
          <a:p>
            <a:pPr algn="ctr"/>
            <a:r>
              <a:rPr lang="pl-PL" b="1" dirty="0" smtClean="0"/>
              <a:t>Uproszczona Ocena finansowa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24144" y="1863634"/>
            <a:ext cx="10491787" cy="4066903"/>
          </a:xfrm>
        </p:spPr>
        <p:txBody>
          <a:bodyPr/>
          <a:lstStyle/>
          <a:p>
            <a:r>
              <a:rPr lang="pl-PL" sz="2000" dirty="0" smtClean="0"/>
              <a:t>Dla </a:t>
            </a:r>
            <a:r>
              <a:rPr lang="pl-PL" sz="2000" dirty="0"/>
              <a:t>projektów z </a:t>
            </a:r>
            <a:r>
              <a:rPr lang="pl-PL" sz="2000" dirty="0" smtClean="0"/>
              <a:t>dziedziny </a:t>
            </a:r>
            <a:r>
              <a:rPr lang="pl-PL" sz="2000" dirty="0"/>
              <a:t>KLIMAT i ŚRODOWISKO </a:t>
            </a:r>
            <a:r>
              <a:rPr lang="pl-PL" sz="2000" dirty="0" smtClean="0"/>
              <a:t>(wnioski </a:t>
            </a:r>
            <a:r>
              <a:rPr lang="pl-PL" sz="2000" dirty="0"/>
              <a:t>na przedsięwzięcie o charakterze inwestycyjnym oraz o kwocie dofinansowania wyższej niż 5 mln </a:t>
            </a:r>
            <a:r>
              <a:rPr lang="pl-PL" sz="2000" dirty="0" smtClean="0"/>
              <a:t>zł) przeprowadzana będzie tzw. uproszczona ocena finansowa w zakresie zbilansowania źródeł finansowania (udokumentowanie).</a:t>
            </a:r>
            <a:endParaRPr lang="pl-PL" altLang="pl-PL" sz="2000" dirty="0"/>
          </a:p>
          <a:p>
            <a:pPr algn="ctr"/>
            <a:endParaRPr lang="pl-PL" sz="2000" dirty="0"/>
          </a:p>
          <a:p>
            <a:pPr algn="l"/>
            <a:endParaRPr lang="pl-PL" sz="2000" dirty="0" smtClean="0"/>
          </a:p>
          <a:p>
            <a:pPr algn="l"/>
            <a:endParaRPr lang="pl-PL" sz="20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077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pl-PL" b="1" dirty="0"/>
              <a:t>Ocena finansowa - </a:t>
            </a:r>
            <a:r>
              <a:rPr lang="pl-PL" b="1" dirty="0" smtClean="0"/>
              <a:t>metodyka</a:t>
            </a:r>
            <a:endParaRPr lang="pl-PL" b="1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07366" y="1848465"/>
            <a:ext cx="10491787" cy="4493612"/>
          </a:xfrm>
        </p:spPr>
        <p:txBody>
          <a:bodyPr numCol="2"/>
          <a:lstStyle/>
          <a:p>
            <a:pPr algn="l">
              <a:lnSpc>
                <a:spcPct val="100000"/>
              </a:lnSpc>
            </a:pPr>
            <a:endParaRPr lang="pl-PL" sz="2000" u="sng" dirty="0" smtClean="0"/>
          </a:p>
          <a:p>
            <a:pPr algn="l">
              <a:lnSpc>
                <a:spcPct val="100000"/>
              </a:lnSpc>
            </a:pPr>
            <a:r>
              <a:rPr lang="pl-PL" sz="2000" u="sng" dirty="0" smtClean="0"/>
              <a:t>Analiza </a:t>
            </a:r>
            <a:r>
              <a:rPr lang="pl-PL" sz="2000" u="sng" dirty="0"/>
              <a:t>bieżącej </a:t>
            </a:r>
            <a:r>
              <a:rPr lang="pl-PL" sz="2000" u="sng" dirty="0" smtClean="0"/>
              <a:t>sytuacji finansowej</a:t>
            </a:r>
            <a:endParaRPr lang="pl-PL" sz="2000" u="sng" dirty="0"/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wskaźnik stanu nadwyżki finansowej,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wskaźnik płynności II stopnia,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stan środków pieniężnych,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wskaźnik pokrycia obsługi zadłużenia (WPOD),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wskaźnik zadłużenia,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analiza funkcji dyskryminacyjnej.</a:t>
            </a:r>
          </a:p>
          <a:p>
            <a:pPr>
              <a:lnSpc>
                <a:spcPct val="100000"/>
              </a:lnSpc>
            </a:pPr>
            <a:endParaRPr lang="pl-PL" sz="2000" dirty="0" smtClean="0"/>
          </a:p>
          <a:p>
            <a:pPr>
              <a:lnSpc>
                <a:spcPct val="100000"/>
              </a:lnSpc>
            </a:pPr>
            <a:endParaRPr lang="pl-PL" sz="2000" u="sng" dirty="0" smtClean="0"/>
          </a:p>
          <a:p>
            <a:pPr>
              <a:lnSpc>
                <a:spcPct val="100000"/>
              </a:lnSpc>
            </a:pPr>
            <a:endParaRPr lang="pl-PL" sz="2000" u="sng" dirty="0"/>
          </a:p>
          <a:p>
            <a:pPr>
              <a:lnSpc>
                <a:spcPct val="100000"/>
              </a:lnSpc>
            </a:pPr>
            <a:endParaRPr lang="pl-PL" sz="2000" u="sng" dirty="0" smtClean="0"/>
          </a:p>
          <a:p>
            <a:pPr>
              <a:lnSpc>
                <a:spcPct val="100000"/>
              </a:lnSpc>
            </a:pPr>
            <a:endParaRPr lang="pl-PL" sz="2000" u="sng" dirty="0" smtClean="0"/>
          </a:p>
          <a:p>
            <a:pPr>
              <a:lnSpc>
                <a:spcPct val="100000"/>
              </a:lnSpc>
            </a:pPr>
            <a:endParaRPr lang="pl-PL" sz="2000" u="sng" dirty="0" smtClean="0"/>
          </a:p>
          <a:p>
            <a:pPr>
              <a:lnSpc>
                <a:spcPct val="100000"/>
              </a:lnSpc>
            </a:pPr>
            <a:endParaRPr lang="pl-PL" sz="2000" u="sng" dirty="0" smtClean="0"/>
          </a:p>
          <a:p>
            <a:pPr>
              <a:lnSpc>
                <a:spcPct val="100000"/>
              </a:lnSpc>
            </a:pPr>
            <a:r>
              <a:rPr lang="pl-PL" sz="2000" u="sng" dirty="0" smtClean="0"/>
              <a:t>Analiza prognoz finansowych</a:t>
            </a:r>
            <a:endParaRPr lang="pl-PL" sz="2000" u="sng" dirty="0"/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ocena poprawności i realności założeń do prognoz finansowych przedsięwzięcia i/lub Wnioskodawcy, w tym poprawność struktury modelu </a:t>
            </a:r>
            <a:r>
              <a:rPr lang="pl-PL" sz="2000" dirty="0" smtClean="0"/>
              <a:t>finansowego (jeżeli wymagany),</a:t>
            </a:r>
            <a:endParaRPr lang="pl-PL" sz="2000" dirty="0"/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pl-PL" sz="2000" dirty="0"/>
              <a:t>ocena prognozowanej sytuacji (wskaźniki jak dla analizy bieżącej sytuacji + analiza wskaźników efektywności finansowej przedsięwzięcia NPV, </a:t>
            </a:r>
            <a:r>
              <a:rPr lang="pl-PL" sz="2000" dirty="0" smtClean="0"/>
              <a:t>IRR – jeżeli wymagane studium wykonalności i aktywny model finansowy).</a:t>
            </a:r>
            <a:endParaRPr lang="pl-PL" sz="2000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150374" y="1080590"/>
            <a:ext cx="8927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solidFill>
                  <a:srgbClr val="5A5A5A"/>
                </a:solidFill>
              </a:rPr>
              <a:t>Podmioty oceniane na podstawie sprawozdań finansowych </a:t>
            </a:r>
          </a:p>
          <a:p>
            <a:pPr algn="ctr"/>
            <a:r>
              <a:rPr lang="pl-PL" sz="2000" dirty="0">
                <a:solidFill>
                  <a:srgbClr val="5A5A5A"/>
                </a:solidFill>
              </a:rPr>
              <a:t>(bilans, rachunek zysków i strat oraz rachunek przepływów pieniężnych).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354" y="419739"/>
            <a:ext cx="156680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7A69BD-17D2-4DE6-B24F-4812DA549D6E}"/>
</file>

<file path=customXml/itemProps2.xml><?xml version="1.0" encoding="utf-8"?>
<ds:datastoreItem xmlns:ds="http://schemas.openxmlformats.org/officeDocument/2006/customXml" ds:itemID="{4698F1D5-BBF7-4618-827E-0DDF806DDC7F}"/>
</file>

<file path=customXml/itemProps3.xml><?xml version="1.0" encoding="utf-8"?>
<ds:datastoreItem xmlns:ds="http://schemas.openxmlformats.org/officeDocument/2006/customXml" ds:itemID="{FB94DAA2-CE5F-4F39-8BCF-BC5D286BCFB4}"/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2928</Words>
  <Application>Microsoft Office PowerPoint</Application>
  <PresentationFormat>Panoramiczny</PresentationFormat>
  <Paragraphs>245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9" baseType="lpstr">
      <vt:lpstr>Arial</vt:lpstr>
      <vt:lpstr>Calibri</vt:lpstr>
      <vt:lpstr>Open Sans</vt:lpstr>
      <vt:lpstr>Poppins</vt:lpstr>
      <vt:lpstr>Raleway Light</vt:lpstr>
      <vt:lpstr>Wingdings</vt:lpstr>
      <vt:lpstr>Office Theme</vt:lpstr>
      <vt:lpstr>Program Środowisko, Energia i Zmiany Klimatu Mechanizm Finansowy Europejskiego Obszaru Gospodarczego 2014-2021  ocena finansowa wniosków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Buława Marta</cp:lastModifiedBy>
  <cp:revision>433</cp:revision>
  <dcterms:created xsi:type="dcterms:W3CDTF">2019-07-25T04:51:43Z</dcterms:created>
  <dcterms:modified xsi:type="dcterms:W3CDTF">2020-04-27T12:47:06Z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