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51"/>
  </p:notesMasterIdLst>
  <p:handoutMasterIdLst>
    <p:handoutMasterId r:id="rId52"/>
  </p:handoutMasterIdLst>
  <p:sldIdLst>
    <p:sldId id="1339" r:id="rId3"/>
    <p:sldId id="1352" r:id="rId4"/>
    <p:sldId id="1384" r:id="rId5"/>
    <p:sldId id="1351" r:id="rId6"/>
    <p:sldId id="1405" r:id="rId7"/>
    <p:sldId id="1354" r:id="rId8"/>
    <p:sldId id="1355" r:id="rId9"/>
    <p:sldId id="1356" r:id="rId10"/>
    <p:sldId id="1406" r:id="rId11"/>
    <p:sldId id="1357" r:id="rId12"/>
    <p:sldId id="1358" r:id="rId13"/>
    <p:sldId id="1359" r:id="rId14"/>
    <p:sldId id="1360" r:id="rId15"/>
    <p:sldId id="1361" r:id="rId16"/>
    <p:sldId id="1362" r:id="rId17"/>
    <p:sldId id="1363" r:id="rId18"/>
    <p:sldId id="1364" r:id="rId19"/>
    <p:sldId id="1365" r:id="rId20"/>
    <p:sldId id="1366" r:id="rId21"/>
    <p:sldId id="1367" r:id="rId22"/>
    <p:sldId id="1368" r:id="rId23"/>
    <p:sldId id="1369" r:id="rId24"/>
    <p:sldId id="1370" r:id="rId25"/>
    <p:sldId id="1371" r:id="rId26"/>
    <p:sldId id="1372" r:id="rId27"/>
    <p:sldId id="1373" r:id="rId28"/>
    <p:sldId id="1374" r:id="rId29"/>
    <p:sldId id="1375" r:id="rId30"/>
    <p:sldId id="1377" r:id="rId31"/>
    <p:sldId id="1378" r:id="rId32"/>
    <p:sldId id="1379" r:id="rId33"/>
    <p:sldId id="1392" r:id="rId34"/>
    <p:sldId id="1383" r:id="rId35"/>
    <p:sldId id="1387" r:id="rId36"/>
    <p:sldId id="1391" r:id="rId37"/>
    <p:sldId id="1393" r:id="rId38"/>
    <p:sldId id="1394" r:id="rId39"/>
    <p:sldId id="1395" r:id="rId40"/>
    <p:sldId id="1396" r:id="rId41"/>
    <p:sldId id="1397" r:id="rId42"/>
    <p:sldId id="1398" r:id="rId43"/>
    <p:sldId id="1399" r:id="rId44"/>
    <p:sldId id="1403" r:id="rId45"/>
    <p:sldId id="1380" r:id="rId46"/>
    <p:sldId id="1381" r:id="rId47"/>
    <p:sldId id="1382" r:id="rId48"/>
    <p:sldId id="1407" r:id="rId49"/>
    <p:sldId id="1408" r:id="rId5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A025"/>
    <a:srgbClr val="0DC5C9"/>
    <a:srgbClr val="1D6F17"/>
    <a:srgbClr val="1B676B"/>
    <a:srgbClr val="008000"/>
    <a:srgbClr val="245C8D"/>
    <a:srgbClr val="0F539D"/>
    <a:srgbClr val="C12607"/>
    <a:srgbClr val="B12307"/>
    <a:srgbClr val="63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7" autoAdjust="0"/>
    <p:restoredTop sz="94083" autoAdjust="0"/>
  </p:normalViewPr>
  <p:slideViewPr>
    <p:cSldViewPr snapToGrid="0">
      <p:cViewPr varScale="1">
        <p:scale>
          <a:sx n="68" d="100"/>
          <a:sy n="68" d="100"/>
        </p:scale>
        <p:origin x="77" y="42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B1A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pic>
        <p:nvPicPr>
          <p:cNvPr id="5" name="Obraz 4" descr="napis MC nad białoczerwoną belką " title="logo skrócone ministerstwa cyfryzacji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236924"/>
            <a:ext cx="923563" cy="92356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B1A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310466"/>
            <a:ext cx="685800" cy="423334"/>
          </a:xfrm>
          <a:prstGeom prst="rect">
            <a:avLst/>
          </a:prstGeom>
          <a:solidFill>
            <a:srgbClr val="B1A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B1A025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przygotowac-deklaracje-dostepnosci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pgi.com/color-contrast-checker/" TargetMode="External"/><Relationship Id="rId2" Type="http://schemas.openxmlformats.org/officeDocument/2006/relationships/hyperlink" Target="https://chrome.google.com/webstore/detail/wcag-color-contrast-check/plnahcmalebffmaghcpcmpaciebdhg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trast-ratio.com/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chrome.google.com/webstore/detail/accessibility-insights-fo/pbjjkligggfmakdaogkfomddhfmpjeni" TargetMode="External"/><Relationship Id="rId2" Type="http://schemas.openxmlformats.org/officeDocument/2006/relationships/hyperlink" Target="https://wave.webaim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hrome.google.com/webstore/detail/arc-toolkit/chdkkkccnlfncngelccgbgfmjebmkmce" TargetMode="External"/><Relationship Id="rId4" Type="http://schemas.openxmlformats.org/officeDocument/2006/relationships/hyperlink" Target="https://chrome.google.com/webstore/detail/web-developer/bfbameneiokkgbdmiekhjnmfkcnldhhm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kprm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637575"/>
            <a:ext cx="10425490" cy="2180805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b="1" dirty="0">
                <a:latin typeface="Lato Black" panose="020F0A02020204030203" pitchFamily="34" charset="-18"/>
              </a:rPr>
              <a:t>SAMODZIELNE TESTOWANIE</a:t>
            </a:r>
            <a:br>
              <a:rPr lang="pl-PL" b="1" dirty="0">
                <a:latin typeface="Lato Black" panose="020F0A02020204030203" pitchFamily="34" charset="-18"/>
              </a:rPr>
            </a:br>
            <a:r>
              <a:rPr lang="pl-PL" b="1" dirty="0">
                <a:latin typeface="Lato Black" panose="020F0A02020204030203" pitchFamily="34" charset="-18"/>
              </a:rPr>
              <a:t>DOSTĘPNOŚCI CYFROWEJ</a:t>
            </a: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591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Elementy wyłączone w ustawie o dostępności cyfrowej (1/2)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2064" y="1991035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nadawane na żywo;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opublikowane przed 23 września 2020 r.;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dokumenty tekstowe i tekstowo-graficzne, prezentacje multimedialne </a:t>
            </a:r>
            <a:br>
              <a:rPr lang="pl-PL" sz="2100" dirty="0"/>
            </a:br>
            <a:r>
              <a:rPr lang="pl-PL" sz="2100" dirty="0"/>
              <a:t>i arkusze kalkulacyjne opublikowane przed 23 września 2018 r. chyba że są używane w bieżących działaniach;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mapy </a:t>
            </a:r>
            <a:r>
              <a:rPr lang="pl-PL" dirty="0"/>
              <a:t>—</a:t>
            </a:r>
            <a:r>
              <a:rPr lang="pl-PL" sz="2100" dirty="0"/>
              <a:t> ale musisz zapewnić alternatywny dostęp do prezentowanych na nich danych;</a:t>
            </a:r>
          </a:p>
        </p:txBody>
      </p:sp>
    </p:spTree>
    <p:extLst>
      <p:ext uri="{BB962C8B-B14F-4D97-AF65-F5344CB8AC3E}">
        <p14:creationId xmlns:p14="http://schemas.microsoft.com/office/powerpoint/2010/main" val="947901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Elementy wyłączone w ustawie o dostępności cyfrowej (2/2)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Char char="•"/>
            </a:pPr>
            <a:r>
              <a:rPr lang="pl-PL" sz="2100" dirty="0"/>
              <a:t>część dzieł sztuki, muzealiów, zbiorów archiwów narodowych i bibliotecznych;</a:t>
            </a:r>
          </a:p>
          <a:p>
            <a:pPr marL="342900" indent="-342900">
              <a:buChar char="•"/>
            </a:pPr>
            <a:r>
              <a:rPr lang="pl-PL" sz="2100" dirty="0"/>
              <a:t>materiały z intranetu i ekstranetu opublikowane przed 23 września 2019 r. </a:t>
            </a:r>
            <a:br>
              <a:rPr lang="pl-PL" sz="2100" dirty="0"/>
            </a:br>
            <a:r>
              <a:rPr lang="pl-PL" sz="2100" dirty="0"/>
              <a:t>i od tego czasu nieaktualizowane;</a:t>
            </a:r>
          </a:p>
          <a:p>
            <a:pPr marL="342900" indent="-342900">
              <a:buChar char="•"/>
            </a:pPr>
            <a:r>
              <a:rPr lang="pl-PL" sz="2100" dirty="0"/>
              <a:t>treści od innych podmiotów, które nie zostały przez Twój podmiot lub dla niego wykonane lub nabyte, albo do których modyfikacji Twój podmiot nie jest uprawniony;</a:t>
            </a:r>
          </a:p>
          <a:p>
            <a:pPr marL="342900" indent="-342900">
              <a:buChar char="•"/>
            </a:pPr>
            <a:r>
              <a:rPr lang="pl-PL" sz="2100" dirty="0"/>
              <a:t>treści niewykorzystywane do realizacji bieżących zadań;</a:t>
            </a:r>
          </a:p>
          <a:p>
            <a:pPr marL="342900" indent="-342900">
              <a:buChar char="•"/>
            </a:pPr>
            <a:r>
              <a:rPr lang="pl-PL" sz="2100" dirty="0"/>
              <a:t>złożone schematy i dokumentacja techniczna w formie nietekstowej (od 17.04.2023 r.).</a:t>
            </a:r>
          </a:p>
        </p:txBody>
      </p:sp>
    </p:spTree>
    <p:extLst>
      <p:ext uri="{BB962C8B-B14F-4D97-AF65-F5344CB8AC3E}">
        <p14:creationId xmlns:p14="http://schemas.microsoft.com/office/powerpoint/2010/main" val="397585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Przykładowe proste testy </a:t>
            </a:r>
          </a:p>
        </p:txBody>
      </p:sp>
    </p:spTree>
    <p:extLst>
      <p:ext uri="{BB962C8B-B14F-4D97-AF65-F5344CB8AC3E}">
        <p14:creationId xmlns:p14="http://schemas.microsoft.com/office/powerpoint/2010/main" val="2165744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Czy widać, który element jest aktywny przy nawigacji klawiaturą?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wciśnij wielokrotnie przycisk TAB i przejdź w ten sposób po wszystkich aktywnych elementach podstrony;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każdy element, na który wejdziesz w ten sposób, powinien jakoś się wyróżnić (np. dodatkową ramką, zmianą koloru) </a:t>
            </a:r>
            <a:r>
              <a:rPr lang="pl-PL" dirty="0"/>
              <a:t>—</a:t>
            </a:r>
            <a:r>
              <a:rPr lang="pl-PL" sz="2200" dirty="0"/>
              <a:t> to wyróżnienie to tzw. fokus;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widzisz takie wyróżnienie na aktywnych elementach podstrony.</a:t>
            </a:r>
          </a:p>
        </p:txBody>
      </p:sp>
    </p:spTree>
    <p:extLst>
      <p:ext uri="{BB962C8B-B14F-4D97-AF65-F5344CB8AC3E}">
        <p14:creationId xmlns:p14="http://schemas.microsoft.com/office/powerpoint/2010/main" val="206851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wszystkie elementy aktywne są dostępne za pomocą klawiatury?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użyj do nawigacji samej klawiatury i klawiszy: TAB, </a:t>
            </a:r>
            <a:r>
              <a:rPr lang="pl-PL" sz="2200" dirty="0" err="1"/>
              <a:t>Shift+TAB</a:t>
            </a:r>
            <a:r>
              <a:rPr lang="pl-PL" sz="2200" dirty="0"/>
              <a:t>, </a:t>
            </a:r>
            <a:r>
              <a:rPr lang="pl-PL" sz="2200" dirty="0" err="1"/>
              <a:t>Enter</a:t>
            </a:r>
            <a:r>
              <a:rPr lang="pl-PL" sz="2200" dirty="0"/>
              <a:t>, </a:t>
            </a:r>
            <a:r>
              <a:rPr lang="pl-PL" sz="2200" dirty="0" err="1"/>
              <a:t>Esc</a:t>
            </a:r>
            <a:r>
              <a:rPr lang="pl-PL" sz="2200" dirty="0"/>
              <a:t>, spacja, strzałki;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wszystkie działania, które można wykonać na danej podstronie myszką, można wykonać też samą klawiaturą i wymienionymi przyciskami. Sprawdź w ten sposób wszystkie linki, przyciski, listy linków, listy rozwijalne, pola formularzy, odtwarzacze multimediów. </a:t>
            </a:r>
          </a:p>
        </p:txBody>
      </p:sp>
    </p:spTree>
    <p:extLst>
      <p:ext uri="{BB962C8B-B14F-4D97-AF65-F5344CB8AC3E}">
        <p14:creationId xmlns:p14="http://schemas.microsoft.com/office/powerpoint/2010/main" val="401676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podstronie jest pułapka klawiaturowa?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wykonaj badanie jak w poprzednim pytaniu;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możesz swobodnie przejść po wszystkich elementach podstrony, po czym wracasz do paska adresu przeglądarki. </a:t>
            </a:r>
          </a:p>
        </p:txBody>
      </p:sp>
    </p:spTree>
    <p:extLst>
      <p:ext uri="{BB962C8B-B14F-4D97-AF65-F5344CB8AC3E}">
        <p14:creationId xmlns:p14="http://schemas.microsoft.com/office/powerpoint/2010/main" val="3576412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nawigacja za pomocą klawiatury jest logiczna i zgodna z wyglądem podstrony?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przejdź po badanych podstronach za pomocą samej klawiatury;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fokus klawiatury (ramka otaczająca wybrany element) porusza się w logicznej kolejności, spójnej z układem wizualnym treści (najczęściej od góry do dołu, od lewej do prawej). </a:t>
            </a:r>
          </a:p>
        </p:txBody>
      </p:sp>
    </p:spTree>
    <p:extLst>
      <p:ext uri="{BB962C8B-B14F-4D97-AF65-F5344CB8AC3E}">
        <p14:creationId xmlns:p14="http://schemas.microsoft.com/office/powerpoint/2010/main" val="721912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stronie jest mapa strony lub wyszukiwarka?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badanych podstronach jest link do mapy strony. Jeśli tak, sprawdź, czy są w niej linki do wszystkich podstron i czy linki te działają (prowadzą do odpowiednich podstron);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badanych podstronach jest wyszukiwarka lub link do formularza wyszukiwarki. Jeśli tak, wpisz przykładowe słowo i sprawdź, czy wyszukiwarka działa.</a:t>
            </a:r>
          </a:p>
        </p:txBody>
      </p:sp>
    </p:spTree>
    <p:extLst>
      <p:ext uri="{BB962C8B-B14F-4D97-AF65-F5344CB8AC3E}">
        <p14:creationId xmlns:p14="http://schemas.microsoft.com/office/powerpoint/2010/main" val="509117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wygląd i działanie menu jest takie samo na wszystkich podstronach?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200" dirty="0"/>
              <a:t>Sprawdź, czy na wszystkich badanych podstronach, menu wygląda i działa tak samo.</a:t>
            </a:r>
          </a:p>
        </p:txBody>
      </p:sp>
    </p:spTree>
    <p:extLst>
      <p:ext uri="{BB962C8B-B14F-4D97-AF65-F5344CB8AC3E}">
        <p14:creationId xmlns:p14="http://schemas.microsoft.com/office/powerpoint/2010/main" val="102322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elementy, które szybko błyskają na czerwono lub gwałtownie zmieniają jasność?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jakiś element podstrony nie błyska na czerwono. Jeśli tak, policz, czy są więcej niż 3 błyski w ciągu sekundy;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zobacz, czy jest na podstronie obszar, który podlega gwałtownym zmianom jasności. Jeśli tak, oceń, czy zajmuje on więcej niż 25% obszaru podstrony.</a:t>
            </a:r>
          </a:p>
        </p:txBody>
      </p:sp>
    </p:spTree>
    <p:extLst>
      <p:ext uri="{BB962C8B-B14F-4D97-AF65-F5344CB8AC3E}">
        <p14:creationId xmlns:p14="http://schemas.microsoft.com/office/powerpoint/2010/main" val="67642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Ważne na początek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może wykonywać testy dostępności cyfrowej </a:t>
            </a:r>
            <a:r>
              <a:rPr lang="pl-PL" dirty="0"/>
              <a:t>—</a:t>
            </a:r>
            <a:r>
              <a:rPr lang="pl-PL" sz="2100" dirty="0"/>
              <a:t> od wiedzy i umiejętności danej osoby zależy wyłącznie zakres i kompleksowość tych testów;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testy samodzielne to dopuszczalna, także w prawie, forma badania dostępności cyfrowej </a:t>
            </a:r>
            <a:r>
              <a:rPr lang="pl-PL" dirty="0"/>
              <a:t>—</a:t>
            </a:r>
            <a:r>
              <a:rPr lang="pl-PL" sz="2100" dirty="0"/>
              <a:t> nie musisz zawsze zlecać badań specjalistom zewnętrznym;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jeśli podejmujesz decyzje projektowe na podstawie testów to wiedz, czy ich zakres był pełen, czy ograniczony </a:t>
            </a:r>
            <a:r>
              <a:rPr lang="pl-PL" dirty="0"/>
              <a:t>—</a:t>
            </a:r>
            <a:r>
              <a:rPr lang="pl-PL" sz="2100" dirty="0"/>
              <a:t> często przeceniamy zakres testów;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zapisuj i przechowuj wyniki testów! </a:t>
            </a:r>
          </a:p>
        </p:txBody>
      </p:sp>
    </p:spTree>
    <p:extLst>
      <p:ext uri="{BB962C8B-B14F-4D97-AF65-F5344CB8AC3E}">
        <p14:creationId xmlns:p14="http://schemas.microsoft.com/office/powerpoint/2010/main" val="1861309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po powiększeniu widoku podstrony do 200% widać całość informacji?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powiększ widok badanej podstrony do 200% </a:t>
            </a:r>
            <a:r>
              <a:rPr lang="pl-PL" dirty="0"/>
              <a:t>—</a:t>
            </a:r>
            <a:r>
              <a:rPr lang="pl-PL" sz="2200" dirty="0"/>
              <a:t>  np. trzymając wciśnięty klawisz CTRL, wciśnij kilkukrotnie przycisk „</a:t>
            </a:r>
            <a:r>
              <a:rPr lang="pl-PL" sz="2200" b="1" dirty="0"/>
              <a:t>+</a:t>
            </a:r>
            <a:r>
              <a:rPr lang="pl-PL" sz="2200" dirty="0"/>
              <a:t>”. W pasku przeglądarki będzie widoczna informacja o ile procent widok jest powiększony. Uwaga: nie chodzi tu </a:t>
            </a:r>
            <a:br>
              <a:rPr lang="pl-PL" sz="2200" dirty="0"/>
            </a:br>
            <a:r>
              <a:rPr lang="pl-PL" sz="2200" dirty="0"/>
              <a:t>o powiększenie samych czcionek, ale całego widoku strony;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cała zawartość podstrony jest widoczna, bez konieczności przewijania treści w poziomie;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żadne treści nie zachodzą na siebie lub czy nie zniknęły.</a:t>
            </a:r>
          </a:p>
        </p:txBody>
      </p:sp>
    </p:spTree>
    <p:extLst>
      <p:ext uri="{BB962C8B-B14F-4D97-AF65-F5344CB8AC3E}">
        <p14:creationId xmlns:p14="http://schemas.microsoft.com/office/powerpoint/2010/main" val="1380864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z treści podstrony można korzystać bez względu na orientację ekranu (pionowa/pozioma)?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na smartfonie lub tablecie wyświetl badane podstrony;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zawartość podstrony jest ta sama bez względu, czy trzymasz ekran </a:t>
            </a:r>
            <a:br>
              <a:rPr lang="pl-PL" sz="2200" dirty="0"/>
            </a:br>
            <a:r>
              <a:rPr lang="pl-PL" sz="2200" dirty="0"/>
              <a:t>w poziomie, czy w pionie (pamiętaj, że badasz zawartość, a nie wygląd).</a:t>
            </a:r>
          </a:p>
        </p:txBody>
      </p:sp>
    </p:spTree>
    <p:extLst>
      <p:ext uri="{BB962C8B-B14F-4D97-AF65-F5344CB8AC3E}">
        <p14:creationId xmlns:p14="http://schemas.microsoft.com/office/powerpoint/2010/main" val="4183168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podstronie jest informacja przekazywana jedynie za pomocą koloru?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podstronie jest informacja przekazywana kolorem np. kolorowy wykres, podświetlanie na czerwono ramek w formularzu, który jest błędnie wypełniony;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obok takiej informacji jest także informacja tekstowa, która umożliwi jej zrozumienie np. osobom z zaburzeniami widzenia barw. </a:t>
            </a:r>
          </a:p>
        </p:txBody>
      </p:sp>
      <p:pic>
        <p:nvPicPr>
          <p:cNvPr id="5" name="Obraz 4" descr="Kolorowy wykres kołowy z legendą">
            <a:extLst>
              <a:ext uri="{FF2B5EF4-FFF2-40B4-BE49-F238E27FC236}">
                <a16:creationId xmlns:a16="http://schemas.microsoft.com/office/drawing/2014/main" xmlns="" id="{972944C3-148D-4265-F2F1-B9CE3F1D8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65" y="4363554"/>
            <a:ext cx="4143375" cy="2457450"/>
          </a:xfrm>
          <a:prstGeom prst="rect">
            <a:avLst/>
          </a:prstGeom>
        </p:spPr>
      </p:pic>
      <p:pic>
        <p:nvPicPr>
          <p:cNvPr id="7" name="Obraz 6" descr="Wykres kołowy z legendą - w odcieniach szarości">
            <a:extLst>
              <a:ext uri="{FF2B5EF4-FFF2-40B4-BE49-F238E27FC236}">
                <a16:creationId xmlns:a16="http://schemas.microsoft.com/office/drawing/2014/main" xmlns="" id="{B2D0F0E4-FBD0-235E-3E02-30B06D5BC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991" y="4363554"/>
            <a:ext cx="414337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96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podstronie jest instrukcja odnosząca się do koloru elementu?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na podstronie jest instrukcja odnosząca się do kolorów, np. </a:t>
            </a:r>
            <a:r>
              <a:rPr lang="pl-PL" sz="2200" b="1" dirty="0"/>
              <a:t>Kliknij </a:t>
            </a:r>
            <a:br>
              <a:rPr lang="pl-PL" sz="2200" b="1" dirty="0"/>
            </a:br>
            <a:r>
              <a:rPr lang="pl-PL" sz="2200" b="1" dirty="0"/>
              <a:t>niebieski przycisk</a:t>
            </a:r>
            <a:r>
              <a:rPr lang="pl-PL" sz="2200" dirty="0"/>
              <a:t>, </a:t>
            </a:r>
            <a:r>
              <a:rPr lang="pl-PL" sz="2200" b="1" dirty="0"/>
              <a:t>Pole oznaczone na czerwono zawiera błędne informacje</a:t>
            </a:r>
            <a:r>
              <a:rPr lang="pl-PL" sz="2200" dirty="0"/>
              <a:t> itp. </a:t>
            </a:r>
          </a:p>
        </p:txBody>
      </p:sp>
    </p:spTree>
    <p:extLst>
      <p:ext uri="{BB962C8B-B14F-4D97-AF65-F5344CB8AC3E}">
        <p14:creationId xmlns:p14="http://schemas.microsoft.com/office/powerpoint/2010/main" val="2816093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na podstronie jest informacja przekazywana jedynie poprzez użycie pozycji lub formy?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na podstronie jest informacja odnosząca się do pozycji lub formy elementu, np. </a:t>
            </a:r>
            <a:r>
              <a:rPr lang="pl-PL" sz="2200" b="1" dirty="0"/>
              <a:t>Kliknij przycisk w prawym górnym rogu, żeby zamknąć okno</a:t>
            </a:r>
            <a:r>
              <a:rPr lang="pl-PL" sz="2200" dirty="0"/>
              <a:t>, </a:t>
            </a:r>
            <a:r>
              <a:rPr lang="pl-PL" sz="2200" b="1" dirty="0"/>
              <a:t>Wybierz trójkąt, żeby przejść dalej</a:t>
            </a:r>
            <a:r>
              <a:rPr lang="pl-PL" sz="2200" dirty="0"/>
              <a:t> itp. </a:t>
            </a:r>
          </a:p>
        </p:txBody>
      </p:sp>
    </p:spTree>
    <p:extLst>
      <p:ext uri="{BB962C8B-B14F-4D97-AF65-F5344CB8AC3E}">
        <p14:creationId xmlns:p14="http://schemas.microsoft.com/office/powerpoint/2010/main" val="777929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są tytuły podstron i czy mają poprawną strukturę?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każda podstrona ma unikalny tytuł, który opisuje jej zawartość (identyczny tytuł wszystkich lub wielu podstron to błąd);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informacje w tytule mają układ </a:t>
            </a:r>
            <a:r>
              <a:rPr lang="pl-PL" sz="2200" b="1" dirty="0"/>
              <a:t>od szczegółu do ogółu</a:t>
            </a:r>
            <a:r>
              <a:rPr lang="pl-PL" sz="2200" dirty="0"/>
              <a:t> </a:t>
            </a:r>
            <a:r>
              <a:rPr lang="pl-PL" dirty="0"/>
              <a:t>—</a:t>
            </a:r>
            <a:r>
              <a:rPr lang="pl-PL" sz="2200" dirty="0"/>
              <a:t> od informacji o zawartości szczegółowej danej podstrony do nazwy całej strony/właściciela całej strony (np. </a:t>
            </a:r>
            <a:r>
              <a:rPr lang="pl-PL" sz="2200" b="1" dirty="0"/>
              <a:t>Kontakt </a:t>
            </a:r>
            <a:r>
              <a:rPr lang="pl-PL" b="1" dirty="0"/>
              <a:t>—</a:t>
            </a:r>
            <a:r>
              <a:rPr lang="pl-PL" sz="2200" b="1" dirty="0"/>
              <a:t> Urząd Miasta w </a:t>
            </a:r>
            <a:r>
              <a:rPr lang="pl-PL" sz="2200" b="1" dirty="0" err="1"/>
              <a:t>Wiliczu</a:t>
            </a:r>
            <a:r>
              <a:rPr lang="pl-PL" sz="2200" b="1" dirty="0"/>
              <a:t> </a:t>
            </a:r>
            <a:r>
              <a:rPr lang="pl-PL" sz="2200" dirty="0"/>
              <a:t>lub </a:t>
            </a:r>
            <a:r>
              <a:rPr lang="pl-PL" sz="2200" b="1" dirty="0"/>
              <a:t>Kontakt </a:t>
            </a:r>
            <a:r>
              <a:rPr lang="pl-PL" b="1" dirty="0"/>
              <a:t>—</a:t>
            </a:r>
            <a:r>
              <a:rPr lang="pl-PL" sz="2200" b="1" dirty="0"/>
              <a:t> um.wilicz.pl</a:t>
            </a:r>
            <a:r>
              <a:rPr lang="pl-PL" sz="2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18651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obok pól formularzy są etykiety mówiące jasno jakie dane wpisać w te pola?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lvl="0"/>
            <a:r>
              <a:rPr lang="pl-PL" sz="2200" dirty="0"/>
              <a:t>Sprawdź, czy etykiety przypisane do pól formularzy są zrozumiałe i czy są tuż obok pól, których dotyczą.</a:t>
            </a:r>
          </a:p>
        </p:txBody>
      </p:sp>
    </p:spTree>
    <p:extLst>
      <p:ext uri="{BB962C8B-B14F-4D97-AF65-F5344CB8AC3E}">
        <p14:creationId xmlns:p14="http://schemas.microsoft.com/office/powerpoint/2010/main" val="3972104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informacja o błędzie w formularzu jest dostępna i zrozumiała dla wszystkich użytkowników?</a:t>
            </a:r>
            <a:endParaRPr lang="pl-PL" dirty="0">
              <a:solidFill>
                <a:srgbClr val="C12607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przy próbie wysłania (przejścia dalej) formularza bez żadnych danych pojawia się informacja o błędzie;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po wpisaniu niepoprawnych danych do formularza, pojawia się informacja o błędzie;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informacja o błędzie jest tekstowa, zrozumiała i podaje przyczynę błędu.</a:t>
            </a:r>
          </a:p>
        </p:txBody>
      </p:sp>
    </p:spTree>
    <p:extLst>
      <p:ext uri="{BB962C8B-B14F-4D97-AF65-F5344CB8AC3E}">
        <p14:creationId xmlns:p14="http://schemas.microsoft.com/office/powerpoint/2010/main" val="31909805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przy błędnie wypełnionych polach pojawia się podpowiedź jak poprawnie wpisać w nie dane?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 komunikatach o błędach są jednoznaczne rady, jak poprawnie wpisywać dane do pól formularza;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zwróć uwagę, czy przy polach, które trzeba wypełnić w określonym formacie, jest o tym informacja </a:t>
            </a:r>
            <a:r>
              <a:rPr lang="pl-PL" dirty="0"/>
              <a:t>(</a:t>
            </a:r>
            <a:r>
              <a:rPr lang="pl-PL" sz="2200" dirty="0"/>
              <a:t>np. datę wpisz w formacie </a:t>
            </a:r>
            <a:r>
              <a:rPr lang="pl-PL" sz="2200" b="1" dirty="0" err="1"/>
              <a:t>dd</a:t>
            </a:r>
            <a:r>
              <a:rPr lang="pl-PL" sz="2200" b="1" dirty="0"/>
              <a:t>-mm-</a:t>
            </a:r>
            <a:r>
              <a:rPr lang="pl-PL" sz="2200" b="1" dirty="0" err="1"/>
              <a:t>rrrr</a:t>
            </a:r>
            <a:r>
              <a:rPr lang="pl-PL" sz="2200" b="1" dirty="0"/>
              <a:t>. </a:t>
            </a:r>
            <a:r>
              <a:rPr lang="pl-PL" sz="2200" dirty="0"/>
              <a:t>gdzie</a:t>
            </a:r>
            <a:r>
              <a:rPr lang="pl-PL" sz="2200" b="1" dirty="0"/>
              <a:t> </a:t>
            </a:r>
            <a:r>
              <a:rPr lang="pl-PL" sz="2200" b="1" dirty="0" err="1"/>
              <a:t>dd</a:t>
            </a:r>
            <a:r>
              <a:rPr lang="pl-PL" sz="2200" b="1" dirty="0"/>
              <a:t>, oznaczają dzień, mm oznaczają miesiąc, jednocyfrowy numer miesiąca poprzedź zerem, rok  zapisz w formie czterocyfrowej, np. 2019</a:t>
            </a:r>
            <a:r>
              <a:rPr lang="pl-PL" sz="2200" dirty="0"/>
              <a:t>; </a:t>
            </a:r>
            <a:r>
              <a:rPr lang="pl-PL" sz="2200" b="1" dirty="0"/>
              <a:t>numer PESEL powinien zawierać 11 cyfr, a wpisanych zostało tylko 10</a:t>
            </a:r>
            <a:r>
              <a:rPr lang="pl-PL" sz="22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7349716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lub animacje zawierające ścieżkę dźwiękową mają napisy dla osób niesłyszących?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jest film lub animacja ze ścieżką dźwiękową;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te materiały nie powtarzają wyłącznie treści prezentowanych </a:t>
            </a:r>
            <a:br>
              <a:rPr lang="pl-PL" sz="2200" dirty="0"/>
            </a:br>
            <a:r>
              <a:rPr lang="pl-PL" sz="2200" dirty="0"/>
              <a:t>w tekście obok;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nie, sprawdź, czy do każdego takiego filmu lub animacji dodane są napisy dla osób niesłyszących. Takie napisy oprócz treści wypowiadanych przez lektora lub bohaterów muszą mieć również informacje o innych dźwiękach, ważnych dla zrozumienia treści. </a:t>
            </a:r>
          </a:p>
        </p:txBody>
      </p:sp>
    </p:spTree>
    <p:extLst>
      <p:ext uri="{BB962C8B-B14F-4D97-AF65-F5344CB8AC3E}">
        <p14:creationId xmlns:p14="http://schemas.microsoft.com/office/powerpoint/2010/main" val="3517285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Zastrzeżenie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Pamiętaj! Proste testy pozwalają zidentyfikować tylko część problemów </a:t>
            </a:r>
            <a:br>
              <a:rPr lang="pl-PL" sz="2100" dirty="0"/>
            </a:br>
            <a:r>
              <a:rPr lang="pl-PL" sz="2100" dirty="0"/>
              <a:t>z dostępnością cyfrową aplikacji mobilnej. </a:t>
            </a:r>
          </a:p>
          <a:p>
            <a:pPr fontAlgn="base"/>
            <a:r>
              <a:rPr lang="pl-PL" sz="2100" dirty="0"/>
              <a:t>Proste testy skupiają się na odnalezieniu tych problemów, a nie na odpowiedzi jak je rozwiązać </a:t>
            </a:r>
            <a:r>
              <a:rPr lang="pl-PL" dirty="0"/>
              <a:t>—</a:t>
            </a:r>
            <a:r>
              <a:rPr lang="pl-PL" sz="2100" dirty="0"/>
              <a:t> są zatem działaniem wspierającym, a nie narzędziem do pełnej diagnozy stanu dostępności cyfrowej.</a:t>
            </a:r>
          </a:p>
          <a:p>
            <a:pPr fontAlgn="base"/>
            <a:r>
              <a:rPr lang="pl-PL" sz="2100" dirty="0"/>
              <a:t>Brak problemów zidentyfikowanych podczas tych testów nie oznacza, że strona internetowa lub aplikacja mobilna jest w pełni zgodna z ustawą o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34576862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elementy filmowe, animowane i dźwiękowe przekazujące informacje mają opis tekstowy wyjaśniający, co przedstawiają lub czego dotyczą?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są elementy filmowe, animowane lub dźwiękowe, które przekazują informacje;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tak, sprawdź, czy każdy taki element ma tytuł opisujący zawartość oraz transkrypcję, czyli tekstowy opis całej treści tego elementu;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transkrypcja dokładnie opisuje zawartość filmów i animacji dla osób niewidomych (nie tylko wypowiadane słowa, ale też opis widocznych obrazów). </a:t>
            </a:r>
          </a:p>
        </p:txBody>
      </p:sp>
    </p:spTree>
    <p:extLst>
      <p:ext uri="{BB962C8B-B14F-4D97-AF65-F5344CB8AC3E}">
        <p14:creationId xmlns:p14="http://schemas.microsoft.com/office/powerpoint/2010/main" val="9772671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są filmy, animacje czy inne multimedia, które przekazują ważne informacje obrazem (np. w filmach promocyjnych czy będących relacjami z jakichś wydarzeń obraz jest często ważniejszy niż ścieżka lektora);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sprawdź, czy w tekście obok takiego elementu, nie ma dokładnego opisu ważnych informacji przekazywanych obrazem;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200" dirty="0"/>
              <a:t>jeśli nie ma takiego opisu tekstowego, sprawdź, czy do elementu jest dodana audiodeskrypcja (dodatkowa ścieżka dźwiękowa z lektorem, który opowiada poszczególne sceny). Sprawdź, czy dokładnie opisuje ona poszczególne sceny/widoki.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Czy filmy i animacje mają audiodeskrypcję? </a:t>
            </a:r>
          </a:p>
        </p:txBody>
      </p:sp>
    </p:spTree>
    <p:extLst>
      <p:ext uri="{BB962C8B-B14F-4D97-AF65-F5344CB8AC3E}">
        <p14:creationId xmlns:p14="http://schemas.microsoft.com/office/powerpoint/2010/main" val="201729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strona 		internetowa / aplikacja mobilna ma swoją deklarację dostępności?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czy na stronie internetowej jest deklaracja dostępności tej strony internetowej;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w samej aplikacji mobilnej, na stronie internetowej skąd można pobrać tę aplikację lub innej stronie internetowej podmiotu, który jest właścicielem aplikacji, jest deklaracja dostępności tej aplikacji;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deklaracja to specjalne, oddzielne, wymagane prawnie oświadczenie właściciela strony lub aplikacji. Ma określoną formę i treść.</a:t>
            </a:r>
            <a:br>
              <a:rPr lang="pl-PL" sz="2200" dirty="0"/>
            </a:br>
            <a:r>
              <a:rPr lang="pl-PL" sz="2200" dirty="0"/>
              <a:t>Więcej szczegółów w </a:t>
            </a:r>
            <a:r>
              <a:rPr lang="pl-PL" sz="2200" dirty="0">
                <a:hlinkClick r:id="rId2"/>
              </a:rPr>
              <a:t>poradniku – Jak przygotować deklarację dostępności</a:t>
            </a:r>
            <a:r>
              <a:rPr lang="pl-PL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73992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Szczególne proste testy dla aplikacji mobilnych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7778344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można powiększyć dwukrotnie czcionkę i treści w aplikacji są nadal czytelne?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powiększ dwukrotnie czcionki systemowe w urządzeniu mobilnym (Android: Ustawienia </a:t>
            </a:r>
            <a:r>
              <a:rPr lang="pl-PL" dirty="0"/>
              <a:t>—</a:t>
            </a:r>
            <a:r>
              <a:rPr lang="pl-PL" sz="2200" dirty="0"/>
              <a:t> Wyświetlacz </a:t>
            </a:r>
            <a:r>
              <a:rPr lang="pl-PL" dirty="0"/>
              <a:t>—</a:t>
            </a:r>
            <a:r>
              <a:rPr lang="pl-PL" sz="2200" dirty="0"/>
              <a:t> Rozmiar czcionki, </a:t>
            </a:r>
            <a:r>
              <a:rPr lang="pl-PL" sz="2200" dirty="0">
                <a:solidFill>
                  <a:schemeClr val="tx1"/>
                </a:solidFill>
              </a:rPr>
              <a:t>iOS: Ustawienia </a:t>
            </a:r>
            <a:r>
              <a:rPr lang="pl-PL" dirty="0"/>
              <a:t>—</a:t>
            </a:r>
            <a:r>
              <a:rPr lang="pl-PL" sz="2200" dirty="0">
                <a:solidFill>
                  <a:schemeClr val="tx1"/>
                </a:solidFill>
              </a:rPr>
              <a:t> Dostępności </a:t>
            </a:r>
            <a:r>
              <a:rPr lang="pl-PL" dirty="0"/>
              <a:t>—</a:t>
            </a:r>
            <a:r>
              <a:rPr lang="pl-PL" sz="2200" dirty="0">
                <a:solidFill>
                  <a:schemeClr val="tx1"/>
                </a:solidFill>
              </a:rPr>
              <a:t> Ekran i wielkość tekstu)</a:t>
            </a:r>
            <a:r>
              <a:rPr lang="pl-PL" sz="2200" dirty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uruchom ponownie badaną aplikację;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czy czcionki wszystkich elementów zostały powiększone i czy daje się poprawnie korzystać z aplikacji.</a:t>
            </a:r>
          </a:p>
        </p:txBody>
      </p:sp>
    </p:spTree>
    <p:extLst>
      <p:ext uri="{BB962C8B-B14F-4D97-AF65-F5344CB8AC3E}">
        <p14:creationId xmlns:p14="http://schemas.microsoft.com/office/powerpoint/2010/main" val="1251568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zabezpieczenia biometryczne mają alternatywę?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czy badana aplikacja przewiduje kontrolę/dostęp na przykład poprzez odcisk palca, głosowo, rozpoznanie twarzy, albo tym podobne cechy użytkownika;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jeśli tak, sprawdź, czy istnieje alternatywne rozwiązanie nieopierające się o te cechy, np. wpisanie hasła lub kodu PIN.</a:t>
            </a:r>
          </a:p>
        </p:txBody>
      </p:sp>
    </p:spTree>
    <p:extLst>
      <p:ext uri="{BB962C8B-B14F-4D97-AF65-F5344CB8AC3E}">
        <p14:creationId xmlns:p14="http://schemas.microsoft.com/office/powerpoint/2010/main" val="30898968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dokumentacja aplikacji mobilnej zawiera informacje na temat dostępności cyfrowej?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czy dokumentacja badanej aplikacji zawiera wyczerpujące </a:t>
            </a:r>
            <a:br>
              <a:rPr lang="pl-PL" sz="2200" dirty="0"/>
            </a:br>
            <a:r>
              <a:rPr lang="pl-PL" sz="2200" dirty="0"/>
              <a:t>i spójne dane na temat jej dostępności cyfrowej;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200" dirty="0"/>
              <a:t>sprawdź, czy sama dokumentacja, jeśli jest w formie elektronicznej (np. na stronie internetowej lub formie dokumentu), jest dostępna cyfrowo.</a:t>
            </a:r>
          </a:p>
        </p:txBody>
      </p:sp>
    </p:spTree>
    <p:extLst>
      <p:ext uri="{BB962C8B-B14F-4D97-AF65-F5344CB8AC3E}">
        <p14:creationId xmlns:p14="http://schemas.microsoft.com/office/powerpoint/2010/main" val="32200736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1239737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aplikacja służąca do komunikacji głosowej ma możliwość komunikacji pisemnej w czasie rzeczywistym?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w aplikacji jest funkcjonalność umożliwiająca komunikację głosową;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jeśli tak, sprawdź, czy możliwe jest jednoczesne, skuteczne używanie czatu tekstowego w trakcie trwania połączenia głosowego.</a:t>
            </a:r>
          </a:p>
        </p:txBody>
      </p:sp>
    </p:spTree>
    <p:extLst>
      <p:ext uri="{BB962C8B-B14F-4D97-AF65-F5344CB8AC3E}">
        <p14:creationId xmlns:p14="http://schemas.microsoft.com/office/powerpoint/2010/main" val="22565980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1057338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elementy aplikacji są odczytywane przez czytnik ekranu w logicznej kolejności? </a:t>
            </a:r>
            <a:r>
              <a:rPr lang="pl-PL" b="0" dirty="0"/>
              <a:t>(test z czytnikiem ekranu)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włącz czytnik ekranu i przejdź po kolejnych ekranach aplikacji mobilnej: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200" dirty="0"/>
              <a:t>przesunięcie w prawo po ekranie – następny element; 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200" dirty="0"/>
              <a:t>przesunięcie w lewo po ekranie – poprzedni element;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czytnik ekranu odczytuje zawartość ekranu w logicznej kolejności.</a:t>
            </a:r>
          </a:p>
        </p:txBody>
      </p:sp>
    </p:spTree>
    <p:extLst>
      <p:ext uri="{BB962C8B-B14F-4D97-AF65-F5344CB8AC3E}">
        <p14:creationId xmlns:p14="http://schemas.microsoft.com/office/powerpoint/2010/main" val="34146910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1057338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elementy graficzne mają poprawną alternatywę tekstową? </a:t>
            </a:r>
            <a:r>
              <a:rPr lang="pl-PL" b="0" dirty="0"/>
              <a:t>(test z czytnikiem ekranu)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włącz czytnik ekranu i przejdź po kolejnych ekranach aplikacji mobilnej;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po wejściu na element graficzny (np. logo, ikonę, przycisk graficzny, zdjęcie, grafikę) czytnik odczytuje adekwatny opis tego, </a:t>
            </a:r>
            <a:r>
              <a:rPr lang="pl-PL" sz="2200" b="1" dirty="0"/>
              <a:t>co przedstawia</a:t>
            </a:r>
            <a:r>
              <a:rPr lang="pl-PL" sz="2200" dirty="0"/>
              <a:t> dany element graficzny.</a:t>
            </a:r>
          </a:p>
        </p:txBody>
      </p:sp>
    </p:spTree>
    <p:extLst>
      <p:ext uri="{BB962C8B-B14F-4D97-AF65-F5344CB8AC3E}">
        <p14:creationId xmlns:p14="http://schemas.microsoft.com/office/powerpoint/2010/main" val="559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Ustal </a:t>
            </a:r>
            <a:r>
              <a:rPr lang="pl-PL" sz="4000" dirty="0"/>
              <a:t>próbę badawczą</a:t>
            </a:r>
          </a:p>
        </p:txBody>
      </p:sp>
    </p:spTree>
    <p:extLst>
      <p:ext uri="{BB962C8B-B14F-4D97-AF65-F5344CB8AC3E}">
        <p14:creationId xmlns:p14="http://schemas.microsoft.com/office/powerpoint/2010/main" val="41048340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wszystkie elementy aktywne na ekranie są możliwe do aktywowania za pomocą czytnika ekranu? </a:t>
            </a:r>
            <a:r>
              <a:rPr lang="pl-PL" b="0" dirty="0"/>
              <a:t>(test z czytnikiem ekranu)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włącz czytnik ekranu i przejdź po kolejnych ekranach aplikacji mobilnej;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tx1"/>
                </a:solidFill>
              </a:rPr>
              <a:t>sprawdź, czy za pomocą czytnika jesteś w stanie uruchomić wszystkie elementy aktywne widoczne na ekranie: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200" dirty="0">
                <a:solidFill>
                  <a:schemeClr val="tx1"/>
                </a:solidFill>
              </a:rPr>
              <a:t>wejdź na dany element;</a:t>
            </a:r>
          </a:p>
          <a:p>
            <a:pPr marL="1028700" lvl="1" indent="-342900" fontAlgn="base">
              <a:buFont typeface="Lato" panose="020F0502020204030203" pitchFamily="34" charset="-18"/>
              <a:buChar char="–"/>
            </a:pPr>
            <a:r>
              <a:rPr lang="pl-PL" sz="2200" dirty="0">
                <a:solidFill>
                  <a:schemeClr val="tx1"/>
                </a:solidFill>
              </a:rPr>
              <a:t>po usłyszeniu jego opisu odczytanego przez czytnik, stuknij dwukrotnie w ekran. </a:t>
            </a:r>
          </a:p>
        </p:txBody>
      </p:sp>
    </p:spTree>
    <p:extLst>
      <p:ext uri="{BB962C8B-B14F-4D97-AF65-F5344CB8AC3E}">
        <p14:creationId xmlns:p14="http://schemas.microsoft.com/office/powerpoint/2010/main" val="546299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922585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treści są odczytywane w poprawnym języku? </a:t>
            </a:r>
            <a:r>
              <a:rPr lang="pl-PL" b="0" dirty="0"/>
              <a:t>(test z czytnikiem ekranu)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włącz czytnik ekranu i przejdź po kolejnych ekranach aplikacji mobilnej;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tekst, jest odczytywany przez czytnik ekranu w języku, </a:t>
            </a:r>
            <a:br>
              <a:rPr lang="pl-PL" sz="2200" dirty="0"/>
            </a:br>
            <a:r>
              <a:rPr lang="pl-PL" sz="2200" dirty="0"/>
              <a:t>w którym jest napisany;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zwróć uwagę na etykiety pól, treść przycisków graficznych (w formie ikon) </a:t>
            </a:r>
            <a:br>
              <a:rPr lang="pl-PL" sz="2200" dirty="0"/>
            </a:br>
            <a:r>
              <a:rPr lang="pl-PL" sz="2200" dirty="0"/>
              <a:t>i informacje o błędach.</a:t>
            </a:r>
          </a:p>
        </p:txBody>
      </p:sp>
    </p:spTree>
    <p:extLst>
      <p:ext uri="{BB962C8B-B14F-4D97-AF65-F5344CB8AC3E}">
        <p14:creationId xmlns:p14="http://schemas.microsoft.com/office/powerpoint/2010/main" val="17726942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1239737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pola formularzy mają prawidłowe etykiety, dostępne dla czytnika ekranu? </a:t>
            </a:r>
            <a:r>
              <a:rPr lang="pl-PL" b="0" dirty="0"/>
              <a:t>(test z czytnikiem ekranu)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włącz czytnik ekranu i przejdź po kolejnych ekranach aplikacji mobilnej;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każde pole formularza ma etykietę precyzyjnie opisującą co wpisać w to pole i znajduje się ona bezpośrednio obok tego pola;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te etykiety są poprawnie odczytywane przez czytnik ekranu (czytnik odczytuje także informacje o typie pola (np. pole edycyjne), statusie (np. oznaczone) lub o akcji, którą masz wykonać (np. rozwiń) </a:t>
            </a:r>
            <a:r>
              <a:rPr lang="pl-PL" dirty="0"/>
              <a:t>—</a:t>
            </a:r>
            <a:r>
              <a:rPr lang="pl-PL" sz="2200" dirty="0"/>
              <a:t> te dodatkowe informacje nie są błędem).</a:t>
            </a:r>
          </a:p>
        </p:txBody>
      </p:sp>
    </p:spTree>
    <p:extLst>
      <p:ext uri="{BB962C8B-B14F-4D97-AF65-F5344CB8AC3E}">
        <p14:creationId xmlns:p14="http://schemas.microsoft.com/office/powerpoint/2010/main" val="355311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271476" cy="1239737"/>
          </a:xfrm>
        </p:spPr>
        <p:txBody>
          <a:bodyPr>
            <a:normAutofit/>
          </a:bodyPr>
          <a:lstStyle/>
          <a:p>
            <a:pPr fontAlgn="base"/>
            <a:r>
              <a:rPr lang="pl-PL" dirty="0"/>
              <a:t>Czy elementy aktywne aplikacji można obsłużyć bez dotykania ekranu? </a:t>
            </a:r>
            <a:r>
              <a:rPr lang="pl-PL" b="0" dirty="0"/>
              <a:t>(test bez ekranu dotykowego)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1476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podłącz do urządzenia mobilnego zewnętrzną klawiaturę (lub użyj opcji </a:t>
            </a:r>
            <a:r>
              <a:rPr lang="pl-PL" sz="2200" b="1" dirty="0" err="1"/>
              <a:t>switch</a:t>
            </a:r>
            <a:r>
              <a:rPr lang="pl-PL" sz="2200" dirty="0"/>
              <a:t>) i przejdź po kolejnych ekranach aplikacji mobilnej;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możesz skutecznie obsłużyć wszystkie funkcje badanej aplikacji bez używania ekranu dotykowego </a:t>
            </a:r>
            <a:r>
              <a:rPr lang="pl-PL" dirty="0"/>
              <a:t>—</a:t>
            </a:r>
            <a:r>
              <a:rPr lang="pl-PL" sz="2200" dirty="0"/>
              <a:t> zwróć uwagę na przyciski, pola formularzy, rozwijane elementy;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/>
              <a:t>sprawdź, czy nawigując w ten sposób, nie blokujesz się w jakimś miejscu, bez możliwości przejścia dalej.</a:t>
            </a:r>
          </a:p>
        </p:txBody>
      </p:sp>
    </p:spTree>
    <p:extLst>
      <p:ext uri="{BB962C8B-B14F-4D97-AF65-F5344CB8AC3E}">
        <p14:creationId xmlns:p14="http://schemas.microsoft.com/office/powerpoint/2010/main" val="20812286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Przydatne narzędzia i dodatki</a:t>
            </a:r>
          </a:p>
        </p:txBody>
      </p:sp>
    </p:spTree>
    <p:extLst>
      <p:ext uri="{BB962C8B-B14F-4D97-AF65-F5344CB8AC3E}">
        <p14:creationId xmlns:p14="http://schemas.microsoft.com/office/powerpoint/2010/main" val="30224585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Analiza kontrastu treści do tła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2"/>
              </a:rPr>
              <a:t>WCAG </a:t>
            </a:r>
            <a:r>
              <a:rPr lang="pl-PL" sz="2200" dirty="0" err="1">
                <a:hlinkClick r:id="rId2"/>
              </a:rPr>
              <a:t>Color</a:t>
            </a:r>
            <a:r>
              <a:rPr lang="pl-PL" sz="2200" dirty="0">
                <a:hlinkClick r:id="rId2"/>
              </a:rPr>
              <a:t> </a:t>
            </a:r>
            <a:r>
              <a:rPr lang="pl-PL" sz="2200" dirty="0" err="1">
                <a:hlinkClick r:id="rId2"/>
              </a:rPr>
              <a:t>contrast</a:t>
            </a:r>
            <a:r>
              <a:rPr lang="pl-PL" sz="2200" dirty="0">
                <a:hlinkClick r:id="rId2"/>
              </a:rPr>
              <a:t> </a:t>
            </a:r>
            <a:r>
              <a:rPr lang="pl-PL" sz="2200" dirty="0" err="1">
                <a:hlinkClick r:id="rId2"/>
              </a:rPr>
              <a:t>checker</a:t>
            </a:r>
            <a:r>
              <a:rPr lang="pl-PL" sz="22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3"/>
              </a:rPr>
              <a:t>Colour </a:t>
            </a:r>
            <a:r>
              <a:rPr lang="pl-PL" sz="2200" dirty="0" err="1">
                <a:hlinkClick r:id="rId3"/>
              </a:rPr>
              <a:t>Contrast</a:t>
            </a:r>
            <a:r>
              <a:rPr lang="pl-PL" sz="2200" dirty="0">
                <a:hlinkClick r:id="rId3"/>
              </a:rPr>
              <a:t> </a:t>
            </a:r>
            <a:r>
              <a:rPr lang="pl-PL" sz="2200" dirty="0" err="1">
                <a:hlinkClick r:id="rId3"/>
              </a:rPr>
              <a:t>Analyser</a:t>
            </a: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 err="1">
                <a:hlinkClick r:id="rId4"/>
              </a:rPr>
              <a:t>Contrast</a:t>
            </a:r>
            <a:r>
              <a:rPr lang="pl-PL" sz="2200" dirty="0">
                <a:hlinkClick r:id="rId4"/>
              </a:rPr>
              <a:t> Ratio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395945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/>
              <a:t>Analiza wielu obszarów — dodatki przeglądarkowe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hlinkClick r:id="rId2"/>
              </a:rPr>
              <a:t>WAVE Web Accessibility Evaluation Tool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3"/>
              </a:rPr>
              <a:t>Accessibility </a:t>
            </a:r>
            <a:r>
              <a:rPr lang="pl-PL" sz="2200" dirty="0" err="1">
                <a:hlinkClick r:id="rId3"/>
              </a:rPr>
              <a:t>Insights</a:t>
            </a:r>
            <a:r>
              <a:rPr lang="pl-PL" sz="2200" dirty="0">
                <a:hlinkClick r:id="rId3"/>
              </a:rPr>
              <a:t> for Web</a:t>
            </a: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4"/>
              </a:rPr>
              <a:t>Web Developer</a:t>
            </a:r>
            <a:endParaRPr lang="pl-PL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>
                <a:hlinkClick r:id="rId5"/>
              </a:rPr>
              <a:t>ARC </a:t>
            </a:r>
            <a:r>
              <a:rPr lang="pl-PL" sz="2200" dirty="0" err="1">
                <a:hlinkClick r:id="rId5"/>
              </a:rPr>
              <a:t>ToolKit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2011971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22376828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060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Wybierz podstrony lub ekrany do badania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pl-PL" sz="2100" dirty="0"/>
              <a:t>Strona internetowa może składać się z różnej liczby podstron. Podobnie aplikacje </a:t>
            </a:r>
            <a:r>
              <a:rPr lang="pl-PL" dirty="0"/>
              <a:t>—</a:t>
            </a:r>
            <a:r>
              <a:rPr lang="pl-PL" sz="2100" dirty="0"/>
              <a:t> mogą mieć więcej lub mniej ekranów. </a:t>
            </a:r>
          </a:p>
          <a:p>
            <a:r>
              <a:rPr lang="pl-PL" sz="2100" dirty="0"/>
              <a:t>Jeżeli rozwiązanie cyfrowe, które chcesz zbadać, ma ok. 15-20 podstron czy ekranów, możesz zbadać każdą z nich. Jeśli jednak jest ich więcej, czasem nawet kilka tysięcy, musisz mądrze wybrać, którymi z nich zajmiesz się w badaniu.</a:t>
            </a:r>
          </a:p>
        </p:txBody>
      </p:sp>
    </p:spTree>
    <p:extLst>
      <p:ext uri="{BB962C8B-B14F-4D97-AF65-F5344CB8AC3E}">
        <p14:creationId xmlns:p14="http://schemas.microsoft.com/office/powerpoint/2010/main" val="325955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badaniu strony (1/3)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startowa;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logowania;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mapa strony;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 informacjami kontaktowymi;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zawierająca formularz kontaktowy, szczególnie taki, który ma zabezpieczenie typu CAPTCHA;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pomocy;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podstrona zawierająca informacje prawne;</a:t>
            </a:r>
          </a:p>
        </p:txBody>
      </p:sp>
    </p:spTree>
    <p:extLst>
      <p:ext uri="{BB962C8B-B14F-4D97-AF65-F5344CB8AC3E}">
        <p14:creationId xmlns:p14="http://schemas.microsoft.com/office/powerpoint/2010/main" val="24186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badaniu strony (2/3)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Char char="•"/>
            </a:pPr>
            <a:r>
              <a:rPr lang="pl-PL" sz="2100" dirty="0"/>
              <a:t>podstrona z deklaracją dostępności tej strony;</a:t>
            </a:r>
          </a:p>
          <a:p>
            <a:pPr marL="342900" indent="-342900">
              <a:buChar char="•"/>
            </a:pPr>
            <a:r>
              <a:rPr lang="pl-PL" sz="2100" dirty="0"/>
              <a:t>co najmniej jedna podstrona istotna dla każdego rodzaju usługi prezentowanej </a:t>
            </a:r>
            <a:br>
              <a:rPr lang="pl-PL" sz="2100" dirty="0"/>
            </a:br>
            <a:r>
              <a:rPr lang="pl-PL" sz="2100" dirty="0"/>
              <a:t>na stronie;</a:t>
            </a:r>
          </a:p>
          <a:p>
            <a:pPr marL="342900" indent="-342900">
              <a:buChar char="•"/>
            </a:pPr>
            <a:r>
              <a:rPr lang="pl-PL" sz="2100" dirty="0"/>
              <a:t>co najmniej jeden dokument do pobrania </a:t>
            </a:r>
            <a:r>
              <a:rPr lang="pl-PL" dirty="0"/>
              <a:t>—</a:t>
            </a:r>
            <a:r>
              <a:rPr lang="pl-PL" sz="2100" dirty="0"/>
              <a:t> istotny, dla każdego rodzaju usługi prezentowanej na stronie;</a:t>
            </a:r>
          </a:p>
          <a:p>
            <a:pPr marL="342900" indent="-342900">
              <a:buChar char="•"/>
            </a:pPr>
            <a:r>
              <a:rPr lang="pl-PL" sz="2100" dirty="0"/>
              <a:t>podstrona z formularzem zaawansowanego wyszukiwania; </a:t>
            </a:r>
          </a:p>
          <a:p>
            <a:pPr marL="342900" indent="-342900">
              <a:buChar char="•"/>
            </a:pPr>
            <a:r>
              <a:rPr lang="pl-PL" sz="2100" dirty="0"/>
              <a:t>podstrona z wynikami wyszukiwania;</a:t>
            </a:r>
          </a:p>
        </p:txBody>
      </p:sp>
    </p:spTree>
    <p:extLst>
      <p:ext uri="{BB962C8B-B14F-4D97-AF65-F5344CB8AC3E}">
        <p14:creationId xmlns:p14="http://schemas.microsoft.com/office/powerpoint/2010/main" val="380393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Podstrony, które powinny znaleźć się w badaniu strony (3/3)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Char char="•"/>
            </a:pPr>
            <a:r>
              <a:rPr lang="pl-PL" sz="2100" dirty="0"/>
              <a:t>podstrona o wyraźnie innym wyglądzie lub zawierająca innego rodzaju treści niż większość stron serwisu;</a:t>
            </a:r>
          </a:p>
          <a:p>
            <a:pPr marL="342900" indent="-342900">
              <a:buChar char="•"/>
            </a:pPr>
            <a:r>
              <a:rPr lang="pl-PL" sz="2100" dirty="0"/>
              <a:t>co najmniej jeden materiał multimedialny, np. film, animację; </a:t>
            </a:r>
          </a:p>
          <a:p>
            <a:pPr marL="342900" indent="-342900">
              <a:buChar char="•"/>
            </a:pPr>
            <a:r>
              <a:rPr lang="pl-PL" sz="2100" dirty="0"/>
              <a:t>losowo wybrane podstrony </a:t>
            </a:r>
            <a:r>
              <a:rPr lang="pl-PL" dirty="0"/>
              <a:t>—</a:t>
            </a:r>
            <a:r>
              <a:rPr lang="pl-PL" sz="2100" dirty="0"/>
              <a:t> ich liczba jest uzależniona od wielkości badanej strony internetowej i powinna ją oszacować osoba organizująca badanie. Porozum się z webmasterem, aby określić, jakie są szablony stron i sprawdź je wszystkie.</a:t>
            </a:r>
          </a:p>
        </p:txBody>
      </p:sp>
    </p:spTree>
    <p:extLst>
      <p:ext uri="{BB962C8B-B14F-4D97-AF65-F5344CB8AC3E}">
        <p14:creationId xmlns:p14="http://schemas.microsoft.com/office/powerpoint/2010/main" val="396100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Ekrany, które powinny znaleźć się w badaniu aplikacji mobilnej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82064" y="1991035"/>
            <a:ext cx="10660956" cy="361087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pl-PL" sz="2100" dirty="0"/>
              <a:t>Bez względu na wybrany sposób badania aplikacji mobilnej, zawsze sprawdź:</a:t>
            </a:r>
          </a:p>
          <a:p>
            <a:pPr marL="342900" indent="-342900">
              <a:buChar char="•"/>
            </a:pPr>
            <a:r>
              <a:rPr lang="pl-PL" sz="2100" dirty="0"/>
              <a:t>Menu; </a:t>
            </a:r>
          </a:p>
          <a:p>
            <a:pPr marL="342900" indent="-342900">
              <a:buChar char="•"/>
            </a:pPr>
            <a:r>
              <a:rPr lang="pl-PL" sz="2100" dirty="0"/>
              <a:t>logowanie/rejestracja (jeśli występuje);</a:t>
            </a:r>
          </a:p>
          <a:p>
            <a:pPr marL="342900" indent="-342900">
              <a:buChar char="•"/>
            </a:pPr>
            <a:r>
              <a:rPr lang="pl-PL" sz="2100" dirty="0"/>
              <a:t>deklarację dostępności (może być w aplikacji lub na stronie skąd pobierasz aplikację);</a:t>
            </a:r>
          </a:p>
          <a:p>
            <a:pPr marL="342900" indent="-342900">
              <a:buChar char="•"/>
            </a:pPr>
            <a:r>
              <a:rPr lang="pl-PL" sz="2100" dirty="0"/>
              <a:t>całe, kluczowe procesy </a:t>
            </a:r>
            <a:r>
              <a:rPr lang="pl-PL" dirty="0"/>
              <a:t>—</a:t>
            </a:r>
            <a:r>
              <a:rPr lang="pl-PL" sz="2100" dirty="0"/>
              <a:t> (np. Złożenie wniosku </a:t>
            </a:r>
            <a:r>
              <a:rPr lang="pl-PL" dirty="0"/>
              <a:t>—</a:t>
            </a:r>
            <a:r>
              <a:rPr lang="pl-PL" sz="2100" dirty="0"/>
              <a:t> od zalogowania, przez wyszukanie wniosku, wypełnienie go, wysłanie i uzyskanie potwierdzenia o wysłaniu).</a:t>
            </a:r>
          </a:p>
        </p:txBody>
      </p:sp>
    </p:spTree>
    <p:extLst>
      <p:ext uri="{BB962C8B-B14F-4D97-AF65-F5344CB8AC3E}">
        <p14:creationId xmlns:p14="http://schemas.microsoft.com/office/powerpoint/2010/main" val="2795516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12365</TotalTime>
  <Words>2278</Words>
  <Application>Microsoft Office PowerPoint</Application>
  <PresentationFormat>Panoramiczny</PresentationFormat>
  <Paragraphs>166</Paragraphs>
  <Slides>48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48</vt:i4>
      </vt:variant>
    </vt:vector>
  </HeadingPairs>
  <TitlesOfParts>
    <vt:vector size="57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SAMODZIELNE TESTOWANIE DOSTĘPNOŚCI CYFROWEJ</vt:lpstr>
      <vt:lpstr>Ważne na początek</vt:lpstr>
      <vt:lpstr>Zastrzeżenie</vt:lpstr>
      <vt:lpstr>Ustal próbę badawczą</vt:lpstr>
      <vt:lpstr>Wybierz podstrony lub ekrany do badania</vt:lpstr>
      <vt:lpstr>Podstrony, które powinny znaleźć się w badaniu strony (1/3) </vt:lpstr>
      <vt:lpstr>Podstrony, które powinny znaleźć się w badaniu strony (2/3)</vt:lpstr>
      <vt:lpstr>Podstrony, które powinny znaleźć się w badaniu strony (3/3)</vt:lpstr>
      <vt:lpstr>Ekrany, które powinny znaleźć się w badaniu aplikacji mobilnej</vt:lpstr>
      <vt:lpstr>Elementy wyłączone w ustawie o dostępności cyfrowej (1/2)</vt:lpstr>
      <vt:lpstr>Elementy wyłączone w ustawie o dostępności cyfrowej (2/2)</vt:lpstr>
      <vt:lpstr>Przykładowe proste testy </vt:lpstr>
      <vt:lpstr>Czy widać, który element jest aktywny przy nawigacji klawiaturą?</vt:lpstr>
      <vt:lpstr>Czy wszystkie elementy aktywne są dostępne za pomocą klawiatury?</vt:lpstr>
      <vt:lpstr>Czy na podstronie jest pułapka klawiaturowa?</vt:lpstr>
      <vt:lpstr>Czy nawigacja za pomocą klawiatury jest logiczna i zgodna z wyglądem podstrony?</vt:lpstr>
      <vt:lpstr>Czy na stronie jest mapa strony lub wyszukiwarka?</vt:lpstr>
      <vt:lpstr>Czy wygląd i działanie menu jest takie samo na wszystkich podstronach?</vt:lpstr>
      <vt:lpstr>Czy są elementy, które szybko błyskają na czerwono lub gwałtownie zmieniają jasność?</vt:lpstr>
      <vt:lpstr>Czy po powiększeniu widoku podstrony do 200% widać całość informacji?</vt:lpstr>
      <vt:lpstr>Czy z treści podstrony można korzystać bez względu na orientację ekranu (pionowa/pozioma)?</vt:lpstr>
      <vt:lpstr>Czy na podstronie jest informacja przekazywana jedynie za pomocą koloru?</vt:lpstr>
      <vt:lpstr>Czy na podstronie jest instrukcja odnosząca się do koloru elementu?</vt:lpstr>
      <vt:lpstr>Czy na podstronie jest informacja przekazywana jedynie poprzez użycie pozycji lub formy?</vt:lpstr>
      <vt:lpstr>Czy są tytuły podstron i czy mają poprawną strukturę?</vt:lpstr>
      <vt:lpstr>Czy obok pól formularzy są etykiety mówiące jasno jakie dane wpisać w te pola? </vt:lpstr>
      <vt:lpstr>Czy informacja o błędzie w formularzu jest dostępna i zrozumiała dla wszystkich użytkowników?</vt:lpstr>
      <vt:lpstr>Czy przy błędnie wypełnionych polach pojawia się podpowiedź jak poprawnie wpisać w nie dane? </vt:lpstr>
      <vt:lpstr>Czy filmy lub animacje zawierające ścieżkę dźwiękową mają napisy dla osób niesłyszących? </vt:lpstr>
      <vt:lpstr>Czy elementy filmowe, animowane i dźwiękowe przekazujące informacje mają opis tekstowy wyjaśniający, co przedstawiają lub czego dotyczą? </vt:lpstr>
      <vt:lpstr>Czy filmy i animacje mają audiodeskrypcję? </vt:lpstr>
      <vt:lpstr>Czy strona   internetowa / aplikacja mobilna ma swoją deklarację dostępności?</vt:lpstr>
      <vt:lpstr>Szczególne proste testy dla aplikacji mobilnych</vt:lpstr>
      <vt:lpstr>Czy można powiększyć dwukrotnie czcionkę i treści w aplikacji są nadal czytelne?</vt:lpstr>
      <vt:lpstr>Czy zabezpieczenia biometryczne mają alternatywę? </vt:lpstr>
      <vt:lpstr>Czy dokumentacja aplikacji mobilnej zawiera informacje na temat dostępności cyfrowej?</vt:lpstr>
      <vt:lpstr>Czy aplikacja służąca do komunikacji głosowej ma możliwość komunikacji pisemnej w czasie rzeczywistym?</vt:lpstr>
      <vt:lpstr>Czy elementy aplikacji są odczytywane przez czytnik ekranu w logicznej kolejności? (test z czytnikiem ekranu)</vt:lpstr>
      <vt:lpstr>Czy elementy graficzne mają poprawną alternatywę tekstową? (test z czytnikiem ekranu)</vt:lpstr>
      <vt:lpstr>Czy wszystkie elementy aktywne na ekranie są możliwe do aktywowania za pomocą czytnika ekranu? (test z czytnikiem ekranu)</vt:lpstr>
      <vt:lpstr>Czy treści są odczytywane w poprawnym języku? (test z czytnikiem ekranu)</vt:lpstr>
      <vt:lpstr>Czy pola formularzy mają prawidłowe etykiety, dostępne dla czytnika ekranu? (test z czytnikiem ekranu)</vt:lpstr>
      <vt:lpstr>Czy elementy aktywne aplikacji można obsłużyć bez dotykania ekranu? (test bez ekranu dotykowego)</vt:lpstr>
      <vt:lpstr>Przydatne narzędzia i dodatki</vt:lpstr>
      <vt:lpstr>Analiza kontrastu treści do tła</vt:lpstr>
      <vt:lpstr>Analiza wielu obszarów — dodatki przeglądarkowe 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Samodzielne badanie dostępności cyfrowej</dc:title>
  <dc:creator>Krycki Wojciech</dc:creator>
  <cp:lastModifiedBy>Dębska Anna</cp:lastModifiedBy>
  <cp:revision>564</cp:revision>
  <dcterms:created xsi:type="dcterms:W3CDTF">2018-01-11T08:55:36Z</dcterms:created>
  <dcterms:modified xsi:type="dcterms:W3CDTF">2023-10-18T12:47:00Z</dcterms:modified>
</cp:coreProperties>
</file>