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  <p:sldMasterId id="2147483751" r:id="rId2"/>
  </p:sldMasterIdLst>
  <p:notesMasterIdLst>
    <p:notesMasterId r:id="rId51"/>
  </p:notesMasterIdLst>
  <p:handoutMasterIdLst>
    <p:handoutMasterId r:id="rId52"/>
  </p:handoutMasterIdLst>
  <p:sldIdLst>
    <p:sldId id="1339" r:id="rId3"/>
    <p:sldId id="1352" r:id="rId4"/>
    <p:sldId id="1384" r:id="rId5"/>
    <p:sldId id="1351" r:id="rId6"/>
    <p:sldId id="1405" r:id="rId7"/>
    <p:sldId id="1354" r:id="rId8"/>
    <p:sldId id="1355" r:id="rId9"/>
    <p:sldId id="1356" r:id="rId10"/>
    <p:sldId id="1406" r:id="rId11"/>
    <p:sldId id="1357" r:id="rId12"/>
    <p:sldId id="1358" r:id="rId13"/>
    <p:sldId id="1359" r:id="rId14"/>
    <p:sldId id="1360" r:id="rId15"/>
    <p:sldId id="1361" r:id="rId16"/>
    <p:sldId id="1362" r:id="rId17"/>
    <p:sldId id="1363" r:id="rId18"/>
    <p:sldId id="1364" r:id="rId19"/>
    <p:sldId id="1365" r:id="rId20"/>
    <p:sldId id="1366" r:id="rId21"/>
    <p:sldId id="1367" r:id="rId22"/>
    <p:sldId id="1368" r:id="rId23"/>
    <p:sldId id="1369" r:id="rId24"/>
    <p:sldId id="1370" r:id="rId25"/>
    <p:sldId id="1371" r:id="rId26"/>
    <p:sldId id="1372" r:id="rId27"/>
    <p:sldId id="1373" r:id="rId28"/>
    <p:sldId id="1374" r:id="rId29"/>
    <p:sldId id="1375" r:id="rId30"/>
    <p:sldId id="1377" r:id="rId31"/>
    <p:sldId id="1378" r:id="rId32"/>
    <p:sldId id="1379" r:id="rId33"/>
    <p:sldId id="1392" r:id="rId34"/>
    <p:sldId id="1383" r:id="rId35"/>
    <p:sldId id="1387" r:id="rId36"/>
    <p:sldId id="1391" r:id="rId37"/>
    <p:sldId id="1393" r:id="rId38"/>
    <p:sldId id="1394" r:id="rId39"/>
    <p:sldId id="1395" r:id="rId40"/>
    <p:sldId id="1396" r:id="rId41"/>
    <p:sldId id="1397" r:id="rId42"/>
    <p:sldId id="1398" r:id="rId43"/>
    <p:sldId id="1399" r:id="rId44"/>
    <p:sldId id="1403" r:id="rId45"/>
    <p:sldId id="1380" r:id="rId46"/>
    <p:sldId id="1381" r:id="rId47"/>
    <p:sldId id="1382" r:id="rId48"/>
    <p:sldId id="1407" r:id="rId49"/>
    <p:sldId id="1408" r:id="rId5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A025"/>
    <a:srgbClr val="0DC5C9"/>
    <a:srgbClr val="1D6F17"/>
    <a:srgbClr val="1B676B"/>
    <a:srgbClr val="008000"/>
    <a:srgbClr val="245C8D"/>
    <a:srgbClr val="0F539D"/>
    <a:srgbClr val="C12607"/>
    <a:srgbClr val="B12307"/>
    <a:srgbClr val="6363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57" autoAdjust="0"/>
    <p:restoredTop sz="94083" autoAdjust="0"/>
  </p:normalViewPr>
  <p:slideViewPr>
    <p:cSldViewPr snapToGrid="0">
      <p:cViewPr varScale="1">
        <p:scale>
          <a:sx n="68" d="100"/>
          <a:sy n="68" d="100"/>
        </p:scale>
        <p:origin x="77" y="42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4" d="100"/>
          <a:sy n="44" d="100"/>
        </p:scale>
        <p:origin x="216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85DD6-5297-4C9F-97D5-1E7456FA5E05}" type="datetimeFigureOut">
              <a:rPr lang="pl-PL" smtClean="0"/>
              <a:t>18.10.2023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A09803-C1E4-40BB-BD10-79CF071E9C2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20408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D73748-EFD7-48A5-9810-6FF2E65AC898}" type="datetimeFigureOut">
              <a:rPr lang="pl-PL" smtClean="0"/>
              <a:t>18.10.2023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72C29-F3ED-421F-A6FF-78E4E1485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60371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9500" y="2501900"/>
            <a:ext cx="10426700" cy="2552700"/>
          </a:xfrm>
        </p:spPr>
        <p:txBody>
          <a:bodyPr anchor="b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-2"/>
            <a:ext cx="467360" cy="6858001"/>
          </a:xfrm>
          <a:prstGeom prst="rect">
            <a:avLst/>
          </a:prstGeom>
          <a:solidFill>
            <a:srgbClr val="B1A0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5" name="Obraz 4" descr="napis MC nad białoczerwoną belką " title="logo skrócone ministerstwa cyfryzacji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500" y="236924"/>
            <a:ext cx="923563" cy="923563"/>
          </a:xfrm>
          <a:prstGeom prst="rect">
            <a:avLst/>
          </a:prstGeom>
        </p:spPr>
      </p:pic>
      <p:sp>
        <p:nvSpPr>
          <p:cNvPr id="6" name="Podtytuł 2"/>
          <p:cNvSpPr txBox="1">
            <a:spLocks/>
          </p:cNvSpPr>
          <p:nvPr userDrawn="1"/>
        </p:nvSpPr>
        <p:spPr>
          <a:xfrm>
            <a:off x="2252413" y="292072"/>
            <a:ext cx="7350105" cy="8132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Centrum Rozwoju Kompetencji Cyfrowych</a:t>
            </a:r>
            <a:br>
              <a:rPr lang="pl-PL" sz="2000" b="1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b="0" dirty="0"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rPr>
              <a:t>Ministerstwo Cyfryzacji</a:t>
            </a:r>
          </a:p>
        </p:txBody>
      </p:sp>
    </p:spTree>
    <p:extLst>
      <p:ext uri="{BB962C8B-B14F-4D97-AF65-F5344CB8AC3E}">
        <p14:creationId xmlns:p14="http://schemas.microsoft.com/office/powerpoint/2010/main" val="259965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757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114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2AB5F14-90A8-4030-9E04-D33DBF0BB2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7BDD4FE0-350F-4067-A5E8-5C41F8E04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FD7F1D57-D3E5-4961-BD0A-D0D7ED188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E3D0BBE8-AF72-487C-984C-C837E6908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671DF880-04E5-411E-9125-835DDB390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8231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E2CECA9-7CD3-4D02-B669-1D51898B1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BDAC6E68-26BE-43AE-B1B0-1E0C40B8B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E5CD6406-AE5E-4BF6-8D12-FCF40C1D0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358CDF94-194B-4A7B-AA22-56482999A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B8C79D0-9BBD-4FA6-9DCC-FBC594E4E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5895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051EBFF-851F-4F83-941D-6F7170310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EB93F42-4614-4478-BB27-80D66BF09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C9F38C97-C354-4236-BADD-4124C1BAB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A3FD249B-AB6D-409D-BF0D-E301B09A8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FD60AEDB-6F20-496D-8BD9-2B8D5780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48522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622D09B-69CB-4BFF-82BF-0FA2E583F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43867887-F3B4-490E-9857-7A74D5A4F4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95168A4-FF87-4A3E-9175-2A9A55C9AF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5B92C551-39D0-4F15-9FF9-17015D221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312073B4-8983-4802-B91E-69D01E035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D35F1B2-1C9E-4036-B0A2-1408824B0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8654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B1199C-6FD5-4FB8-A312-FCC69CDA5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AAB1114-5771-4727-B396-4BE062A81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A70F673C-4E14-4F28-A7A7-B663E7C2F9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2E8E3F10-1040-4BEA-8074-74F5D97AE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240EA57E-E43B-4F4A-B12C-4B12D0426D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872B7F8E-1315-4F5C-A0A6-B5C6A71D2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845EDD7A-B5A3-4045-AB57-F0D4ECE9F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34C92ED9-44AF-451A-923C-485EC6DAC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29851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1751C72-284F-4113-86B8-B06566777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A54CD597-07D6-4D15-AFA9-DABCAAF2A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04B33137-16E2-49AC-90A4-54C152DCC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816D4466-C4AB-455B-B1D8-15D0CF95A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99103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40EE9C72-71E0-41EE-9DFE-68D65C5BD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A10C6336-BE53-4914-8933-C2EEEE988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FBAA3238-9BBC-4A43-99A7-E63A23C5D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8085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A28BF59-66AF-4A3F-80B0-DBDDA98C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F9736645-1CCF-48A2-8DA9-613CF6DCD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349FBF4B-653C-4A20-A459-ED1A721568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2792B623-2FFF-47F5-9DC4-3E6614CA6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BC29B4EE-E4A4-49F8-AB18-6D242CF3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AF4AA76B-4EC3-42FE-AD54-65B1DEE9B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0928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lnSpc>
                <a:spcPct val="114000"/>
              </a:lnSpc>
              <a:defRPr sz="2200" b="1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330" y="1742381"/>
            <a:ext cx="10560424" cy="4374448"/>
          </a:xfrm>
        </p:spPr>
        <p:txBody>
          <a:bodyPr/>
          <a:lstStyle>
            <a:lvl1pPr marL="0" indent="0">
              <a:lnSpc>
                <a:spcPct val="114000"/>
              </a:lnSpc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lnSpc>
                <a:spcPct val="114000"/>
              </a:lnSpc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-18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Prostokąt 3"/>
          <p:cNvSpPr/>
          <p:nvPr userDrawn="1"/>
        </p:nvSpPr>
        <p:spPr>
          <a:xfrm flipV="1">
            <a:off x="0" y="702732"/>
            <a:ext cx="824753" cy="228602"/>
          </a:xfrm>
          <a:prstGeom prst="rect">
            <a:avLst/>
          </a:prstGeom>
          <a:solidFill>
            <a:srgbClr val="B1A0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18092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325D4B4-7067-4992-A79A-92BAFFE07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F916B022-5CF8-4B4F-9502-0377599940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65C85304-56E1-4CD6-B353-DF6C7CDD93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CA11003E-8BB2-40EC-A1F3-9015AF59E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533386AE-D6B0-46AC-A7FB-3765FDFBB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F7952444-40DC-4EBB-8E72-36078749E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76346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0363D45-2CD0-4968-B48B-80DA7C9C8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19FEDA3A-81D5-4E08-B6CA-ABF4D892A0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EF84FE0-D769-4B70-8F46-481491185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802BFB99-12E8-4E2D-A1B4-03E80F79A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71CB40AE-08AB-4087-8EBD-01D01000D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6462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7E940544-0352-4FC8-8175-81912D1FC6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89A682ED-8AC1-408D-B1FA-744A0097D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758622CE-D90F-4639-A6D3-AFA4746FD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2020EEE9-11CA-455B-AD11-3B700B178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15FF4DB8-A339-4749-8B55-083214F28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51833-2C02-4DE9-B16E-C7D39FEFFF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4574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135127"/>
            <a:ext cx="10515600" cy="224047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4400" b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A02020204030203" pitchFamily="34" charset="-18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rostokąt 2"/>
          <p:cNvSpPr/>
          <p:nvPr userDrawn="1"/>
        </p:nvSpPr>
        <p:spPr>
          <a:xfrm flipV="1">
            <a:off x="1" y="3310466"/>
            <a:ext cx="685800" cy="423334"/>
          </a:xfrm>
          <a:prstGeom prst="rect">
            <a:avLst/>
          </a:prstGeom>
          <a:solidFill>
            <a:srgbClr val="B1A0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64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B1A025"/>
          </a:solidFill>
          <a:ln>
            <a:solidFill>
              <a:srgbClr val="1B676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14475"/>
            <a:ext cx="10515600" cy="132556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93774"/>
            <a:ext cx="5181600" cy="500697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0"/>
          </p:nvPr>
        </p:nvSpPr>
        <p:spPr>
          <a:xfrm>
            <a:off x="6553200" y="993773"/>
            <a:ext cx="5181600" cy="500697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94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10652966" cy="1635778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839788" y="3316941"/>
            <a:ext cx="5183188" cy="470366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Jak to zbadać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788" y="3787307"/>
            <a:ext cx="10652966" cy="2694176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pl-PL" dirty="0"/>
              <a:t>Kliknij, aby edytować style wzorca tekst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683387"/>
          </a:xfrm>
        </p:spPr>
        <p:txBody>
          <a:bodyPr anchor="t">
            <a:normAutofit/>
          </a:bodyPr>
          <a:lstStyle>
            <a:lvl1pPr>
              <a:defRPr sz="25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46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068" y="2915819"/>
            <a:ext cx="10515600" cy="1325563"/>
          </a:xfrm>
        </p:spPr>
        <p:txBody>
          <a:bodyPr anchor="t">
            <a:normAutofit/>
          </a:bodyPr>
          <a:lstStyle>
            <a:lvl1pPr algn="l">
              <a:defRPr sz="3600">
                <a:latin typeface="+mn-lt"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738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4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01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26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03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95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DCB38E04-F5B4-4EDF-9087-1E3F45D66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ADB3BD1-F5B9-468A-8B95-2CB4A966C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B8ED9A27-5C4D-4C7E-892F-4D9B949085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B36E5FFD-089A-48EB-8F6D-A0DD298286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4A663D7-1311-47A2-862D-111C7C308D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51833-2C02-4DE9-B16E-C7D39FEFFF3D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91318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dostepnosc-cyfrowa/jak-przygotowac-deklaracje-dostepnosci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pgi.com/color-contrast-checker/" TargetMode="External"/><Relationship Id="rId2" Type="http://schemas.openxmlformats.org/officeDocument/2006/relationships/hyperlink" Target="https://chrome.google.com/webstore/detail/wcag-color-contrast-check/plnahcmalebffmaghcpcmpaciebdhg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ntrast-ratio.com/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chrome.google.com/webstore/detail/accessibility-insights-fo/pbjjkligggfmakdaogkfomddhfmpjeni" TargetMode="External"/><Relationship Id="rId2" Type="http://schemas.openxmlformats.org/officeDocument/2006/relationships/hyperlink" Target="https://wave.webaim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hrome.google.com/webstore/detail/arc-toolkit/chdkkkccnlfncngelccgbgfmjebmkmce" TargetMode="External"/><Relationship Id="rId4" Type="http://schemas.openxmlformats.org/officeDocument/2006/relationships/hyperlink" Target="https://chrome.google.com/webstore/detail/web-developer/bfbameneiokkgbdmiekhjnmfkcnldhhm" TargetMode="Externa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mailto:dostepnosc.cyfrowa@kprm.gov.pl" TargetMode="External"/><Relationship Id="rId2" Type="http://schemas.openxmlformats.org/officeDocument/2006/relationships/hyperlink" Target="https://www.gov.pl/web/dostepnosc-cyfrowa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28767" y="2637575"/>
            <a:ext cx="10425490" cy="2180805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</a:pPr>
            <a:r>
              <a:rPr lang="pl-PL" b="1" dirty="0">
                <a:latin typeface="Lato Black" panose="020F0A02020204030203" pitchFamily="34" charset="-18"/>
              </a:rPr>
              <a:t>SAMODZIELNE TESTOWANIE</a:t>
            </a:r>
            <a:br>
              <a:rPr lang="pl-PL" b="1" dirty="0">
                <a:latin typeface="Lato Black" panose="020F0A02020204030203" pitchFamily="34" charset="-18"/>
              </a:rPr>
            </a:br>
            <a:r>
              <a:rPr lang="pl-PL" b="1" dirty="0">
                <a:latin typeface="Lato Black" panose="020F0A02020204030203" pitchFamily="34" charset="-18"/>
              </a:rPr>
              <a:t>DOSTĘPNOŚCI CYFROWEJ</a:t>
            </a:r>
          </a:p>
        </p:txBody>
      </p:sp>
      <p:pic>
        <p:nvPicPr>
          <p:cNvPr id="3" name="Picture 2" descr="Logotypy związane z finansowaniem projektu – Fundusze Europejskie Program Operacyjny Polska Cyfrowa, Rzeczpospolita Polska, Europejski Fundusz Społeczny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8767" y="6009642"/>
            <a:ext cx="4714323" cy="655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591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Elementy wyłączone w ustawie o dostępności cyfrowej (1/2)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82064" y="1991035"/>
            <a:ext cx="10660956" cy="3610870"/>
          </a:xfr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multimedia nadawane na żywo;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multimedia opublikowane przed 23 września 2020 r.;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dokumenty tekstowe i tekstowo-graficzne, prezentacje multimedialne </a:t>
            </a:r>
            <a:br>
              <a:rPr lang="pl-PL" sz="2100" dirty="0"/>
            </a:br>
            <a:r>
              <a:rPr lang="pl-PL" sz="2100" dirty="0"/>
              <a:t>i arkusze kalkulacyjne opublikowane przed 23 września 2018 r. chyba że są używane w bieżących działaniach;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mapy </a:t>
            </a:r>
            <a:r>
              <a:rPr lang="pl-PL" dirty="0"/>
              <a:t>—</a:t>
            </a:r>
            <a:r>
              <a:rPr lang="pl-PL" sz="2100" dirty="0"/>
              <a:t> ale musisz zapewnić alternatywny dostęp do prezentowanych na nich danych;</a:t>
            </a:r>
          </a:p>
        </p:txBody>
      </p:sp>
    </p:spTree>
    <p:extLst>
      <p:ext uri="{BB962C8B-B14F-4D97-AF65-F5344CB8AC3E}">
        <p14:creationId xmlns:p14="http://schemas.microsoft.com/office/powerpoint/2010/main" val="947901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Elementy wyłączone w ustawie o dostępności cyfrowej (2/2)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buChar char="•"/>
            </a:pPr>
            <a:r>
              <a:rPr lang="pl-PL" sz="2100" dirty="0"/>
              <a:t>część dzieł sztuki, muzealiów, zbiorów archiwów narodowych i bibliotecznych;</a:t>
            </a:r>
          </a:p>
          <a:p>
            <a:pPr marL="342900" indent="-342900">
              <a:buChar char="•"/>
            </a:pPr>
            <a:r>
              <a:rPr lang="pl-PL" sz="2100" dirty="0"/>
              <a:t>materiały z intranetu i ekstranetu opublikowane przed 23 września 2019 r. </a:t>
            </a:r>
            <a:br>
              <a:rPr lang="pl-PL" sz="2100" dirty="0"/>
            </a:br>
            <a:r>
              <a:rPr lang="pl-PL" sz="2100" dirty="0"/>
              <a:t>i od tego czasu nieaktualizowane;</a:t>
            </a:r>
          </a:p>
          <a:p>
            <a:pPr marL="342900" indent="-342900">
              <a:buChar char="•"/>
            </a:pPr>
            <a:r>
              <a:rPr lang="pl-PL" sz="2100" dirty="0"/>
              <a:t>treści od innych podmiotów, które nie zostały przez Twój podmiot lub dla niego wykonane lub nabyte, albo do których modyfikacji Twój podmiot nie jest uprawniony;</a:t>
            </a:r>
          </a:p>
          <a:p>
            <a:pPr marL="342900" indent="-342900">
              <a:buChar char="•"/>
            </a:pPr>
            <a:r>
              <a:rPr lang="pl-PL" sz="2100" dirty="0"/>
              <a:t>treści niewykorzystywane do realizacji bieżących zadań;</a:t>
            </a:r>
          </a:p>
          <a:p>
            <a:pPr marL="342900" indent="-342900">
              <a:buChar char="•"/>
            </a:pPr>
            <a:r>
              <a:rPr lang="pl-PL" sz="2100" dirty="0"/>
              <a:t>złożone schematy i dokumentacja techniczna w formie nietekstowej (od 17.04.2023 r.).</a:t>
            </a:r>
          </a:p>
        </p:txBody>
      </p:sp>
    </p:spTree>
    <p:extLst>
      <p:ext uri="{BB962C8B-B14F-4D97-AF65-F5344CB8AC3E}">
        <p14:creationId xmlns:p14="http://schemas.microsoft.com/office/powerpoint/2010/main" val="3975852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Przykładowe proste testy </a:t>
            </a:r>
          </a:p>
        </p:txBody>
      </p:sp>
    </p:spTree>
    <p:extLst>
      <p:ext uri="{BB962C8B-B14F-4D97-AF65-F5344CB8AC3E}">
        <p14:creationId xmlns:p14="http://schemas.microsoft.com/office/powerpoint/2010/main" val="2165744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 widać, który element jest aktywny przy nawigacji klawiaturą?</a:t>
            </a:r>
            <a:endParaRPr lang="pl-PL" dirty="0">
              <a:solidFill>
                <a:srgbClr val="C12607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wciśnij wielokrotnie przycisk TAB i przejdź w ten sposób po wszystkich aktywnych elementach podstrony;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każdy element, na który wejdziesz w ten sposób, powinien jakoś się wyróżnić (np. dodatkową ramką, zmianą koloru) </a:t>
            </a:r>
            <a:r>
              <a:rPr lang="pl-PL" dirty="0"/>
              <a:t>—</a:t>
            </a:r>
            <a:r>
              <a:rPr lang="pl-PL" sz="2200" dirty="0"/>
              <a:t> to wyróżnienie to tzw. fokus;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widzisz takie wyróżnienie na aktywnych elementach podstrony.</a:t>
            </a:r>
          </a:p>
        </p:txBody>
      </p:sp>
    </p:spTree>
    <p:extLst>
      <p:ext uri="{BB962C8B-B14F-4D97-AF65-F5344CB8AC3E}">
        <p14:creationId xmlns:p14="http://schemas.microsoft.com/office/powerpoint/2010/main" val="2068513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wszystkie elementy aktywne są dostępne za pomocą klawiatury?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użyj do nawigacji samej klawiatury i klawiszy: TAB, </a:t>
            </a:r>
            <a:r>
              <a:rPr lang="pl-PL" sz="2200" dirty="0" err="1"/>
              <a:t>Shift+TAB</a:t>
            </a:r>
            <a:r>
              <a:rPr lang="pl-PL" sz="2200" dirty="0"/>
              <a:t>, </a:t>
            </a:r>
            <a:r>
              <a:rPr lang="pl-PL" sz="2200" dirty="0" err="1"/>
              <a:t>Enter</a:t>
            </a:r>
            <a:r>
              <a:rPr lang="pl-PL" sz="2200" dirty="0"/>
              <a:t>, </a:t>
            </a:r>
            <a:r>
              <a:rPr lang="pl-PL" sz="2200" dirty="0" err="1"/>
              <a:t>Esc</a:t>
            </a:r>
            <a:r>
              <a:rPr lang="pl-PL" sz="2200" dirty="0"/>
              <a:t>, spacja, strzałki;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wszystkie działania, które można wykonać na danej podstronie myszką, można wykonać też samą klawiaturą i wymienionymi przyciskami. Sprawdź w ten sposób wszystkie linki, przyciski, listy linków, listy rozwijalne, pola formularzy, odtwarzacze multimediów. </a:t>
            </a:r>
          </a:p>
        </p:txBody>
      </p:sp>
    </p:spTree>
    <p:extLst>
      <p:ext uri="{BB962C8B-B14F-4D97-AF65-F5344CB8AC3E}">
        <p14:creationId xmlns:p14="http://schemas.microsoft.com/office/powerpoint/2010/main" val="4016768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na podstronie jest pułapka klawiaturowa?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wykonaj badanie jak w poprzednim pytaniu;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możesz swobodnie przejść po wszystkich elementach podstrony, po czym wracasz do paska adresu przeglądarki. </a:t>
            </a:r>
          </a:p>
        </p:txBody>
      </p:sp>
    </p:spTree>
    <p:extLst>
      <p:ext uri="{BB962C8B-B14F-4D97-AF65-F5344CB8AC3E}">
        <p14:creationId xmlns:p14="http://schemas.microsoft.com/office/powerpoint/2010/main" val="3576412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nawigacja za pomocą klawiatury jest logiczna i zgodna z wyglądem podstrony?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przejdź po badanych podstronach za pomocą samej klawiatury;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fokus klawiatury (ramka otaczająca wybrany element) porusza się w logicznej kolejności, spójnej z układem wizualnym treści (najczęściej od góry do dołu, od lewej do prawej). </a:t>
            </a:r>
          </a:p>
        </p:txBody>
      </p:sp>
    </p:spTree>
    <p:extLst>
      <p:ext uri="{BB962C8B-B14F-4D97-AF65-F5344CB8AC3E}">
        <p14:creationId xmlns:p14="http://schemas.microsoft.com/office/powerpoint/2010/main" val="7219127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na stronie jest mapa strony lub wyszukiwarka?</a:t>
            </a:r>
            <a:endParaRPr lang="pl-PL" dirty="0">
              <a:solidFill>
                <a:srgbClr val="C12607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na badanych podstronach jest link do mapy strony. Jeśli tak, sprawdź, czy są w niej linki do wszystkich podstron i czy linki te działają (prowadzą do odpowiednich podstron);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na badanych podstronach jest wyszukiwarka lub link do formularza wyszukiwarki. Jeśli tak, wpisz przykładowe słowo i sprawdź, czy wyszukiwarka działa.</a:t>
            </a:r>
          </a:p>
        </p:txBody>
      </p:sp>
    </p:spTree>
    <p:extLst>
      <p:ext uri="{BB962C8B-B14F-4D97-AF65-F5344CB8AC3E}">
        <p14:creationId xmlns:p14="http://schemas.microsoft.com/office/powerpoint/2010/main" val="509117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wygląd i działanie menu jest takie samo na wszystkich podstronach?</a:t>
            </a:r>
            <a:endParaRPr lang="pl-PL" dirty="0">
              <a:solidFill>
                <a:srgbClr val="C12607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r>
              <a:rPr lang="pl-PL" sz="2200" dirty="0"/>
              <a:t>Sprawdź, czy na wszystkich badanych podstronach, menu wygląda i działa tak samo.</a:t>
            </a:r>
          </a:p>
        </p:txBody>
      </p:sp>
    </p:spTree>
    <p:extLst>
      <p:ext uri="{BB962C8B-B14F-4D97-AF65-F5344CB8AC3E}">
        <p14:creationId xmlns:p14="http://schemas.microsoft.com/office/powerpoint/2010/main" val="102322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są elementy, które szybko błyskają na czerwono lub gwałtownie zmieniają jasność?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jakiś element podstrony nie błyska na czerwono. Jeśli tak, policz, czy są więcej niż 3 błyski w ciągu sekundy;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zobacz, czy jest na podstronie obszar, który podlega gwałtownym zmianom jasności. Jeśli tak, oceń, czy zajmuje on więcej niż 25% obszaru podstrony.</a:t>
            </a:r>
          </a:p>
        </p:txBody>
      </p:sp>
    </p:spTree>
    <p:extLst>
      <p:ext uri="{BB962C8B-B14F-4D97-AF65-F5344CB8AC3E}">
        <p14:creationId xmlns:p14="http://schemas.microsoft.com/office/powerpoint/2010/main" val="676424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Ważne na początek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każdy może wykonywać testy dostępności cyfrowej </a:t>
            </a:r>
            <a:r>
              <a:rPr lang="pl-PL" dirty="0"/>
              <a:t>—</a:t>
            </a:r>
            <a:r>
              <a:rPr lang="pl-PL" sz="2100" dirty="0"/>
              <a:t> od wiedzy i umiejętności danej osoby zależy wyłącznie zakres i kompleksowość tych testów;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testy samodzielne to dopuszczalna, także w prawie, forma badania dostępności cyfrowej </a:t>
            </a:r>
            <a:r>
              <a:rPr lang="pl-PL" dirty="0"/>
              <a:t>—</a:t>
            </a:r>
            <a:r>
              <a:rPr lang="pl-PL" sz="2100" dirty="0"/>
              <a:t> nie musisz zawsze zlecać badań specjalistom zewnętrznym;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jeśli podejmujesz decyzje projektowe na podstawie testów to wiedz, czy ich zakres był pełen, czy ograniczony </a:t>
            </a:r>
            <a:r>
              <a:rPr lang="pl-PL" dirty="0"/>
              <a:t>—</a:t>
            </a:r>
            <a:r>
              <a:rPr lang="pl-PL" sz="2100" dirty="0"/>
              <a:t> często przeceniamy zakres testów;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zapisuj i przechowuj wyniki testów! </a:t>
            </a:r>
          </a:p>
        </p:txBody>
      </p:sp>
    </p:spTree>
    <p:extLst>
      <p:ext uri="{BB962C8B-B14F-4D97-AF65-F5344CB8AC3E}">
        <p14:creationId xmlns:p14="http://schemas.microsoft.com/office/powerpoint/2010/main" val="1861309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po powiększeniu widoku podstrony do 200% widać całość informacji?</a:t>
            </a:r>
            <a:endParaRPr lang="pl-PL" dirty="0">
              <a:solidFill>
                <a:srgbClr val="C12607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powiększ widok badanej podstrony do 200% </a:t>
            </a:r>
            <a:r>
              <a:rPr lang="pl-PL" dirty="0"/>
              <a:t>—</a:t>
            </a:r>
            <a:r>
              <a:rPr lang="pl-PL" sz="2200" dirty="0"/>
              <a:t>  np. trzymając wciśnięty klawisz CTRL, wciśnij kilkukrotnie przycisk „</a:t>
            </a:r>
            <a:r>
              <a:rPr lang="pl-PL" sz="2200" b="1" dirty="0"/>
              <a:t>+</a:t>
            </a:r>
            <a:r>
              <a:rPr lang="pl-PL" sz="2200" dirty="0"/>
              <a:t>”. W pasku przeglądarki będzie widoczna informacja o ile procent widok jest powiększony. Uwaga: nie chodzi tu </a:t>
            </a:r>
            <a:br>
              <a:rPr lang="pl-PL" sz="2200" dirty="0"/>
            </a:br>
            <a:r>
              <a:rPr lang="pl-PL" sz="2200" dirty="0"/>
              <a:t>o powiększenie samych czcionek, ale całego widoku strony;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cała zawartość podstrony jest widoczna, bez konieczności przewijania treści w poziomie;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żadne treści nie zachodzą na siebie lub czy nie zniknęły.</a:t>
            </a:r>
          </a:p>
        </p:txBody>
      </p:sp>
    </p:spTree>
    <p:extLst>
      <p:ext uri="{BB962C8B-B14F-4D97-AF65-F5344CB8AC3E}">
        <p14:creationId xmlns:p14="http://schemas.microsoft.com/office/powerpoint/2010/main" val="1380864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z treści podstrony można korzystać bez względu na orientację ekranu (pionowa/pozioma)?</a:t>
            </a:r>
            <a:endParaRPr lang="pl-PL" dirty="0">
              <a:solidFill>
                <a:srgbClr val="C12607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na smartfonie lub tablecie wyświetl badane podstrony;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zawartość podstrony jest ta sama bez względu, czy trzymasz ekran </a:t>
            </a:r>
            <a:br>
              <a:rPr lang="pl-PL" sz="2200" dirty="0"/>
            </a:br>
            <a:r>
              <a:rPr lang="pl-PL" sz="2200" dirty="0"/>
              <a:t>w poziomie, czy w pionie (pamiętaj, że badasz zawartość, a nie wygląd).</a:t>
            </a:r>
          </a:p>
        </p:txBody>
      </p:sp>
    </p:spTree>
    <p:extLst>
      <p:ext uri="{BB962C8B-B14F-4D97-AF65-F5344CB8AC3E}">
        <p14:creationId xmlns:p14="http://schemas.microsoft.com/office/powerpoint/2010/main" val="41831684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na podstronie jest informacja przekazywana jedynie za pomocą koloru?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na podstronie jest informacja przekazywana kolorem np. kolorowy wykres, podświetlanie na czerwono ramek w formularzu, który jest błędnie wypełniony;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obok takiej informacji jest także informacja tekstowa, która umożliwi jej zrozumienie np. osobom z zaburzeniami widzenia barw. </a:t>
            </a:r>
          </a:p>
        </p:txBody>
      </p:sp>
      <p:pic>
        <p:nvPicPr>
          <p:cNvPr id="5" name="Obraz 4" descr="Kolorowy wykres kołowy z legendą">
            <a:extLst>
              <a:ext uri="{FF2B5EF4-FFF2-40B4-BE49-F238E27FC236}">
                <a16:creationId xmlns:a16="http://schemas.microsoft.com/office/drawing/2014/main" xmlns="" id="{972944C3-148D-4265-F2F1-B9CE3F1D8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265" y="4363554"/>
            <a:ext cx="4143375" cy="2457450"/>
          </a:xfrm>
          <a:prstGeom prst="rect">
            <a:avLst/>
          </a:prstGeom>
        </p:spPr>
      </p:pic>
      <p:pic>
        <p:nvPicPr>
          <p:cNvPr id="7" name="Obraz 6" descr="Wykres kołowy z legendą - w odcieniach szarości">
            <a:extLst>
              <a:ext uri="{FF2B5EF4-FFF2-40B4-BE49-F238E27FC236}">
                <a16:creationId xmlns:a16="http://schemas.microsoft.com/office/drawing/2014/main" xmlns="" id="{B2D0F0E4-FBD0-235E-3E02-30B06D5BC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5991" y="4363554"/>
            <a:ext cx="4143375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96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na podstronie jest instrukcja odnosząca się do koloru elementu?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lvl="0"/>
            <a:r>
              <a:rPr lang="pl-PL" sz="2200" dirty="0"/>
              <a:t>Sprawdź, czy na podstronie jest instrukcja odnosząca się do kolorów, np. </a:t>
            </a:r>
            <a:r>
              <a:rPr lang="pl-PL" sz="2200" b="1" dirty="0"/>
              <a:t>Kliknij </a:t>
            </a:r>
            <a:br>
              <a:rPr lang="pl-PL" sz="2200" b="1" dirty="0"/>
            </a:br>
            <a:r>
              <a:rPr lang="pl-PL" sz="2200" b="1" dirty="0"/>
              <a:t>niebieski przycisk</a:t>
            </a:r>
            <a:r>
              <a:rPr lang="pl-PL" sz="2200" dirty="0"/>
              <a:t>, </a:t>
            </a:r>
            <a:r>
              <a:rPr lang="pl-PL" sz="2200" b="1" dirty="0"/>
              <a:t>Pole oznaczone na czerwono zawiera błędne informacje</a:t>
            </a:r>
            <a:r>
              <a:rPr lang="pl-PL" sz="2200" dirty="0"/>
              <a:t> itp. </a:t>
            </a:r>
          </a:p>
        </p:txBody>
      </p:sp>
    </p:spTree>
    <p:extLst>
      <p:ext uri="{BB962C8B-B14F-4D97-AF65-F5344CB8AC3E}">
        <p14:creationId xmlns:p14="http://schemas.microsoft.com/office/powerpoint/2010/main" val="28160937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na podstronie jest informacja przekazywana jedynie poprzez użycie pozycji lub formy?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lvl="0"/>
            <a:r>
              <a:rPr lang="pl-PL" sz="2200" dirty="0"/>
              <a:t>Sprawdź, czy na podstronie jest informacja odnosząca się do pozycji lub formy elementu, np. </a:t>
            </a:r>
            <a:r>
              <a:rPr lang="pl-PL" sz="2200" b="1" dirty="0"/>
              <a:t>Kliknij przycisk w prawym górnym rogu, żeby zamknąć okno</a:t>
            </a:r>
            <a:r>
              <a:rPr lang="pl-PL" sz="2200" dirty="0"/>
              <a:t>, </a:t>
            </a:r>
            <a:r>
              <a:rPr lang="pl-PL" sz="2200" b="1" dirty="0"/>
              <a:t>Wybierz trójkąt, żeby przejść dalej</a:t>
            </a:r>
            <a:r>
              <a:rPr lang="pl-PL" sz="2200" dirty="0"/>
              <a:t> itp. </a:t>
            </a:r>
          </a:p>
        </p:txBody>
      </p:sp>
    </p:spTree>
    <p:extLst>
      <p:ext uri="{BB962C8B-B14F-4D97-AF65-F5344CB8AC3E}">
        <p14:creationId xmlns:p14="http://schemas.microsoft.com/office/powerpoint/2010/main" val="7779296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są tytuły podstron i czy mają poprawną strukturę?</a:t>
            </a:r>
            <a:endParaRPr lang="pl-PL" dirty="0">
              <a:solidFill>
                <a:srgbClr val="C12607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każda podstrona ma unikalny tytuł, który opisuje jej zawartość (identyczny tytuł wszystkich lub wielu podstron to błąd);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informacje w tytule mają układ </a:t>
            </a:r>
            <a:r>
              <a:rPr lang="pl-PL" sz="2200" b="1" dirty="0"/>
              <a:t>od szczegółu do ogółu</a:t>
            </a:r>
            <a:r>
              <a:rPr lang="pl-PL" sz="2200" dirty="0"/>
              <a:t> </a:t>
            </a:r>
            <a:r>
              <a:rPr lang="pl-PL" dirty="0"/>
              <a:t>—</a:t>
            </a:r>
            <a:r>
              <a:rPr lang="pl-PL" sz="2200" dirty="0"/>
              <a:t> od informacji o zawartości szczegółowej danej podstrony do nazwy całej strony/właściciela całej strony (np. </a:t>
            </a:r>
            <a:r>
              <a:rPr lang="pl-PL" sz="2200" b="1" dirty="0"/>
              <a:t>Kontakt </a:t>
            </a:r>
            <a:r>
              <a:rPr lang="pl-PL" b="1" dirty="0"/>
              <a:t>—</a:t>
            </a:r>
            <a:r>
              <a:rPr lang="pl-PL" sz="2200" b="1" dirty="0"/>
              <a:t> Urząd Miasta w </a:t>
            </a:r>
            <a:r>
              <a:rPr lang="pl-PL" sz="2200" b="1" dirty="0" err="1"/>
              <a:t>Wiliczu</a:t>
            </a:r>
            <a:r>
              <a:rPr lang="pl-PL" sz="2200" b="1" dirty="0"/>
              <a:t> </a:t>
            </a:r>
            <a:r>
              <a:rPr lang="pl-PL" sz="2200" dirty="0"/>
              <a:t>lub </a:t>
            </a:r>
            <a:r>
              <a:rPr lang="pl-PL" sz="2200" b="1" dirty="0"/>
              <a:t>Kontakt </a:t>
            </a:r>
            <a:r>
              <a:rPr lang="pl-PL" b="1" dirty="0"/>
              <a:t>—</a:t>
            </a:r>
            <a:r>
              <a:rPr lang="pl-PL" sz="2200" b="1" dirty="0"/>
              <a:t> um.wilicz.pl</a:t>
            </a:r>
            <a:r>
              <a:rPr lang="pl-PL" sz="22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186519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obok pól formularzy są etykiety mówiące jasno jakie dane wpisać w te pola?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lvl="0"/>
            <a:r>
              <a:rPr lang="pl-PL" sz="2200" dirty="0"/>
              <a:t>Sprawdź, czy etykiety przypisane do pól formularzy są zrozumiałe i czy są tuż obok pól, których dotyczą.</a:t>
            </a:r>
          </a:p>
        </p:txBody>
      </p:sp>
    </p:spTree>
    <p:extLst>
      <p:ext uri="{BB962C8B-B14F-4D97-AF65-F5344CB8AC3E}">
        <p14:creationId xmlns:p14="http://schemas.microsoft.com/office/powerpoint/2010/main" val="39721040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informacja o błędzie w formularzu jest dostępna i zrozumiała dla wszystkich użytkowników?</a:t>
            </a:r>
            <a:endParaRPr lang="pl-PL" dirty="0">
              <a:solidFill>
                <a:srgbClr val="C12607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przy próbie wysłania (przejścia dalej) formularza bez żadnych danych pojawia się informacja o błędzie;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po wpisaniu niepoprawnych danych do formularza, pojawia się informacja o błędzie;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informacja o błędzie jest tekstowa, zrozumiała i podaje przyczynę błędu.</a:t>
            </a:r>
          </a:p>
        </p:txBody>
      </p:sp>
    </p:spTree>
    <p:extLst>
      <p:ext uri="{BB962C8B-B14F-4D97-AF65-F5344CB8AC3E}">
        <p14:creationId xmlns:p14="http://schemas.microsoft.com/office/powerpoint/2010/main" val="31909805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przy błędnie wypełnionych polach pojawia się podpowiedź jak poprawnie wpisać w nie dane?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w komunikatach o błędach są jednoznaczne rady, jak poprawnie wpisywać dane do pól formularza;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zwróć uwagę, czy przy polach, które trzeba wypełnić w określonym formacie, jest o tym informacja </a:t>
            </a:r>
            <a:r>
              <a:rPr lang="pl-PL" dirty="0"/>
              <a:t>(</a:t>
            </a:r>
            <a:r>
              <a:rPr lang="pl-PL" sz="2200" dirty="0"/>
              <a:t>np. datę wpisz w formacie </a:t>
            </a:r>
            <a:r>
              <a:rPr lang="pl-PL" sz="2200" b="1" dirty="0" err="1"/>
              <a:t>dd</a:t>
            </a:r>
            <a:r>
              <a:rPr lang="pl-PL" sz="2200" b="1" dirty="0"/>
              <a:t>-mm-</a:t>
            </a:r>
            <a:r>
              <a:rPr lang="pl-PL" sz="2200" b="1" dirty="0" err="1"/>
              <a:t>rrrr</a:t>
            </a:r>
            <a:r>
              <a:rPr lang="pl-PL" sz="2200" b="1" dirty="0"/>
              <a:t>. </a:t>
            </a:r>
            <a:r>
              <a:rPr lang="pl-PL" sz="2200" dirty="0"/>
              <a:t>gdzie</a:t>
            </a:r>
            <a:r>
              <a:rPr lang="pl-PL" sz="2200" b="1" dirty="0"/>
              <a:t> </a:t>
            </a:r>
            <a:r>
              <a:rPr lang="pl-PL" sz="2200" b="1" dirty="0" err="1"/>
              <a:t>dd</a:t>
            </a:r>
            <a:r>
              <a:rPr lang="pl-PL" sz="2200" b="1" dirty="0"/>
              <a:t>, oznaczają dzień, mm oznaczają miesiąc, jednocyfrowy numer miesiąca poprzedź zerem, rok  zapisz w formie czterocyfrowej, np. 2019</a:t>
            </a:r>
            <a:r>
              <a:rPr lang="pl-PL" sz="2200" dirty="0"/>
              <a:t>; </a:t>
            </a:r>
            <a:r>
              <a:rPr lang="pl-PL" sz="2200" b="1" dirty="0"/>
              <a:t>numer PESEL powinien zawierać 11 cyfr, a wpisanych zostało tylko 10</a:t>
            </a:r>
            <a:r>
              <a:rPr lang="pl-PL" sz="2200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7349716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filmy lub animacje zawierające ścieżkę dźwiękową mają napisy dla osób niesłyszących?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na stronie jest film lub animacja ze ścieżką dźwiękową;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te materiały nie powtarzają wyłącznie treści prezentowanych </a:t>
            </a:r>
            <a:br>
              <a:rPr lang="pl-PL" sz="2200" dirty="0"/>
            </a:br>
            <a:r>
              <a:rPr lang="pl-PL" sz="2200" dirty="0"/>
              <a:t>w tekście obok;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jeśli nie, sprawdź, czy do każdego takiego filmu lub animacji dodane są napisy dla osób niesłyszących. Takie napisy oprócz treści wypowiadanych przez lektora lub bohaterów muszą mieć również informacje o innych dźwiękach, ważnych dla zrozumienia treści. </a:t>
            </a:r>
          </a:p>
        </p:txBody>
      </p:sp>
    </p:spTree>
    <p:extLst>
      <p:ext uri="{BB962C8B-B14F-4D97-AF65-F5344CB8AC3E}">
        <p14:creationId xmlns:p14="http://schemas.microsoft.com/office/powerpoint/2010/main" val="3517285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Zastrzeżenie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fontAlgn="base"/>
            <a:r>
              <a:rPr lang="pl-PL" sz="2100" dirty="0"/>
              <a:t>Pamiętaj! Proste testy pozwalają zidentyfikować tylko część problemów </a:t>
            </a:r>
            <a:br>
              <a:rPr lang="pl-PL" sz="2100" dirty="0"/>
            </a:br>
            <a:r>
              <a:rPr lang="pl-PL" sz="2100" dirty="0"/>
              <a:t>z dostępnością cyfrową aplikacji mobilnej. </a:t>
            </a:r>
          </a:p>
          <a:p>
            <a:pPr fontAlgn="base"/>
            <a:r>
              <a:rPr lang="pl-PL" sz="2100" dirty="0"/>
              <a:t>Proste testy skupiają się na odnalezieniu tych problemów, a nie na odpowiedzi jak je rozwiązać </a:t>
            </a:r>
            <a:r>
              <a:rPr lang="pl-PL" dirty="0"/>
              <a:t>—</a:t>
            </a:r>
            <a:r>
              <a:rPr lang="pl-PL" sz="2100" dirty="0"/>
              <a:t> są zatem działaniem wspierającym, a nie narzędziem do pełnej diagnozy stanu dostępności cyfrowej.</a:t>
            </a:r>
          </a:p>
          <a:p>
            <a:pPr fontAlgn="base"/>
            <a:r>
              <a:rPr lang="pl-PL" sz="2100" dirty="0"/>
              <a:t>Brak problemów zidentyfikowanych podczas tych testów nie oznacza, że strona internetowa lub aplikacja mobilna jest w pełni zgodna z ustawą o dostępności cyfrowej.</a:t>
            </a:r>
          </a:p>
        </p:txBody>
      </p:sp>
    </p:spTree>
    <p:extLst>
      <p:ext uri="{BB962C8B-B14F-4D97-AF65-F5344CB8AC3E}">
        <p14:creationId xmlns:p14="http://schemas.microsoft.com/office/powerpoint/2010/main" val="34576862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elementy filmowe, animowane i dźwiękowe przekazujące informacje mają opis tekstowy wyjaśniający, co przedstawiają lub czego dotyczą?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na stronie są elementy filmowe, animowane lub dźwiękowe, które przekazują informacje;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jeśli tak, sprawdź, czy każdy taki element ma tytuł opisujący zawartość oraz transkrypcję, czyli tekstowy opis całej treści tego elementu;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transkrypcja dokładnie opisuje zawartość filmów i animacji dla osób niewidomych (nie tylko wypowiadane słowa, ale też opis widocznych obrazów). </a:t>
            </a:r>
          </a:p>
        </p:txBody>
      </p:sp>
    </p:spTree>
    <p:extLst>
      <p:ext uri="{BB962C8B-B14F-4D97-AF65-F5344CB8AC3E}">
        <p14:creationId xmlns:p14="http://schemas.microsoft.com/office/powerpoint/2010/main" val="9772671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na stronie są filmy, animacje czy inne multimedia, które przekazują ważne informacje obrazem (np. w filmach promocyjnych czy będących relacjami z jakichś wydarzeń obraz jest często ważniejszy niż ścieżka lektora);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sprawdź, czy w tekście obok takiego elementu, nie ma dokładnego opisu ważnych informacji przekazywanych obrazem;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l-PL" sz="2200" dirty="0"/>
              <a:t>jeśli nie ma takiego opisu tekstowego, sprawdź, czy do elementu jest dodana audiodeskrypcja (dodatkowa ścieżka dźwiękowa z lektorem, który opowiada poszczególne sceny). Sprawdź, czy dokładnie opisuje ona poszczególne sceny/widoki.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Czy filmy i animacje mają audiodeskrypcję? </a:t>
            </a:r>
          </a:p>
        </p:txBody>
      </p:sp>
    </p:spTree>
    <p:extLst>
      <p:ext uri="{BB962C8B-B14F-4D97-AF65-F5344CB8AC3E}">
        <p14:creationId xmlns:p14="http://schemas.microsoft.com/office/powerpoint/2010/main" val="201729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271476" cy="922585"/>
          </a:xfrm>
        </p:spPr>
        <p:txBody>
          <a:bodyPr>
            <a:normAutofit/>
          </a:bodyPr>
          <a:lstStyle/>
          <a:p>
            <a:pPr fontAlgn="base"/>
            <a:r>
              <a:rPr lang="pl-PL" dirty="0"/>
              <a:t>Czy strona 		internetowa / aplikacja mobilna ma swoją deklarację dostępności?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1476" cy="361087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sprawdź, czy na stronie internetowej jest deklaracja dostępności tej strony internetowej;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sprawdź, w samej aplikacji mobilnej, na stronie internetowej skąd można pobrać tę aplikację lub innej stronie internetowej podmiotu, który jest właścicielem aplikacji, jest deklaracja dostępności tej aplikacji;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deklaracja to specjalne, oddzielne, wymagane prawnie oświadczenie właściciela strony lub aplikacji. Ma określoną formę i treść.</a:t>
            </a:r>
            <a:br>
              <a:rPr lang="pl-PL" sz="2200" dirty="0"/>
            </a:br>
            <a:r>
              <a:rPr lang="pl-PL" sz="2200" dirty="0"/>
              <a:t>Więcej szczegółów w </a:t>
            </a:r>
            <a:r>
              <a:rPr lang="pl-PL" sz="2200" dirty="0">
                <a:hlinkClick r:id="rId2"/>
              </a:rPr>
              <a:t>poradniku – Jak przygotować deklarację dostępności</a:t>
            </a:r>
            <a:r>
              <a:rPr lang="pl-PL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73992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Szczególne proste testy dla aplikacji mobilnych</a:t>
            </a:r>
            <a:endParaRPr lang="pl-PL" sz="4000" dirty="0"/>
          </a:p>
        </p:txBody>
      </p:sp>
    </p:spTree>
    <p:extLst>
      <p:ext uri="{BB962C8B-B14F-4D97-AF65-F5344CB8AC3E}">
        <p14:creationId xmlns:p14="http://schemas.microsoft.com/office/powerpoint/2010/main" val="17778344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271476" cy="922585"/>
          </a:xfrm>
        </p:spPr>
        <p:txBody>
          <a:bodyPr>
            <a:normAutofit/>
          </a:bodyPr>
          <a:lstStyle/>
          <a:p>
            <a:pPr fontAlgn="base"/>
            <a:r>
              <a:rPr lang="pl-PL" dirty="0"/>
              <a:t>Czy można powiększyć dwukrotnie czcionkę i treści w aplikacji są nadal czytelne?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1476" cy="361087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powiększ dwukrotnie czcionki systemowe w urządzeniu mobilnym (Android: Ustawienia </a:t>
            </a:r>
            <a:r>
              <a:rPr lang="pl-PL" dirty="0"/>
              <a:t>—</a:t>
            </a:r>
            <a:r>
              <a:rPr lang="pl-PL" sz="2200" dirty="0"/>
              <a:t> Wyświetlacz </a:t>
            </a:r>
            <a:r>
              <a:rPr lang="pl-PL" dirty="0"/>
              <a:t>—</a:t>
            </a:r>
            <a:r>
              <a:rPr lang="pl-PL" sz="2200" dirty="0"/>
              <a:t> Rozmiar czcionki, </a:t>
            </a:r>
            <a:r>
              <a:rPr lang="pl-PL" sz="2200" dirty="0">
                <a:solidFill>
                  <a:schemeClr val="tx1"/>
                </a:solidFill>
              </a:rPr>
              <a:t>iOS: Ustawienia </a:t>
            </a:r>
            <a:r>
              <a:rPr lang="pl-PL" dirty="0"/>
              <a:t>—</a:t>
            </a:r>
            <a:r>
              <a:rPr lang="pl-PL" sz="2200" dirty="0">
                <a:solidFill>
                  <a:schemeClr val="tx1"/>
                </a:solidFill>
              </a:rPr>
              <a:t> Dostępności </a:t>
            </a:r>
            <a:r>
              <a:rPr lang="pl-PL" dirty="0"/>
              <a:t>—</a:t>
            </a:r>
            <a:r>
              <a:rPr lang="pl-PL" sz="2200" dirty="0">
                <a:solidFill>
                  <a:schemeClr val="tx1"/>
                </a:solidFill>
              </a:rPr>
              <a:t> Ekran i wielkość tekstu)</a:t>
            </a:r>
            <a:r>
              <a:rPr lang="pl-PL" sz="2200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uruchom ponownie badaną aplikację;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sprawdź, czy czcionki wszystkich elementów zostały powiększone i czy daje się poprawnie korzystać z aplikacji.</a:t>
            </a:r>
          </a:p>
        </p:txBody>
      </p:sp>
    </p:spTree>
    <p:extLst>
      <p:ext uri="{BB962C8B-B14F-4D97-AF65-F5344CB8AC3E}">
        <p14:creationId xmlns:p14="http://schemas.microsoft.com/office/powerpoint/2010/main" val="1251568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271476" cy="922585"/>
          </a:xfrm>
        </p:spPr>
        <p:txBody>
          <a:bodyPr>
            <a:normAutofit/>
          </a:bodyPr>
          <a:lstStyle/>
          <a:p>
            <a:pPr fontAlgn="base"/>
            <a:r>
              <a:rPr lang="pl-PL" dirty="0"/>
              <a:t>Czy zabezpieczenia biometryczne mają alternatywę?</a:t>
            </a:r>
            <a:br>
              <a:rPr lang="pl-PL" dirty="0"/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1476" cy="361087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sprawdź, czy badana aplikacja przewiduje kontrolę/dostęp na przykład poprzez odcisk palca, głosowo, rozpoznanie twarzy, albo tym podobne cechy użytkownika;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jeśli tak, sprawdź, czy istnieje alternatywne rozwiązanie nieopierające się o te cechy, np. wpisanie hasła lub kodu PIN.</a:t>
            </a:r>
          </a:p>
        </p:txBody>
      </p:sp>
    </p:spTree>
    <p:extLst>
      <p:ext uri="{BB962C8B-B14F-4D97-AF65-F5344CB8AC3E}">
        <p14:creationId xmlns:p14="http://schemas.microsoft.com/office/powerpoint/2010/main" val="30898968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271476" cy="922585"/>
          </a:xfrm>
        </p:spPr>
        <p:txBody>
          <a:bodyPr>
            <a:normAutofit/>
          </a:bodyPr>
          <a:lstStyle/>
          <a:p>
            <a:pPr fontAlgn="base"/>
            <a:r>
              <a:rPr lang="pl-PL" dirty="0"/>
              <a:t>Czy dokumentacja aplikacji mobilnej zawiera informacje na temat dostępności cyfrowej?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1476" cy="3610870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sprawdź, czy dokumentacja badanej aplikacji zawiera wyczerpujące </a:t>
            </a:r>
            <a:br>
              <a:rPr lang="pl-PL" sz="2200" dirty="0"/>
            </a:br>
            <a:r>
              <a:rPr lang="pl-PL" sz="2200" dirty="0"/>
              <a:t>i spójne dane na temat jej dostępności cyfrowej;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200" dirty="0"/>
              <a:t>sprawdź, czy sama dokumentacja, jeśli jest w formie elektronicznej (np. na stronie internetowej lub formie dokumentu), jest dostępna cyfrowo.</a:t>
            </a:r>
          </a:p>
        </p:txBody>
      </p:sp>
    </p:spTree>
    <p:extLst>
      <p:ext uri="{BB962C8B-B14F-4D97-AF65-F5344CB8AC3E}">
        <p14:creationId xmlns:p14="http://schemas.microsoft.com/office/powerpoint/2010/main" val="32200736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271476" cy="1239737"/>
          </a:xfrm>
        </p:spPr>
        <p:txBody>
          <a:bodyPr>
            <a:normAutofit/>
          </a:bodyPr>
          <a:lstStyle/>
          <a:p>
            <a:pPr fontAlgn="base"/>
            <a:r>
              <a:rPr lang="pl-PL" dirty="0"/>
              <a:t>Czy aplikacja służąca do komunikacji głosowej ma możliwość komunikacji pisemnej w czasie rzeczywistym?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1476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/>
              <a:t>sprawdź, czy w aplikacji jest funkcjonalność umożliwiająca komunikację głosową;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/>
              <a:t>jeśli tak, sprawdź, czy możliwe jest jednoczesne, skuteczne używanie czatu tekstowego w trakcie trwania połączenia głosowego.</a:t>
            </a:r>
          </a:p>
        </p:txBody>
      </p:sp>
    </p:spTree>
    <p:extLst>
      <p:ext uri="{BB962C8B-B14F-4D97-AF65-F5344CB8AC3E}">
        <p14:creationId xmlns:p14="http://schemas.microsoft.com/office/powerpoint/2010/main" val="22565980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271476" cy="1057338"/>
          </a:xfrm>
        </p:spPr>
        <p:txBody>
          <a:bodyPr>
            <a:normAutofit/>
          </a:bodyPr>
          <a:lstStyle/>
          <a:p>
            <a:pPr fontAlgn="base"/>
            <a:r>
              <a:rPr lang="pl-PL" dirty="0"/>
              <a:t>Czy elementy aplikacji są odczytywane przez czytnik ekranu w logicznej kolejności? </a:t>
            </a:r>
            <a:r>
              <a:rPr lang="pl-PL" b="0" dirty="0"/>
              <a:t>(test z czytnikiem ekranu)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1476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/>
              <a:t>włącz czytnik ekranu i przejdź po kolejnych ekranach aplikacji mobilnej:</a:t>
            </a:r>
          </a:p>
          <a:p>
            <a:pPr marL="1028700" lvl="1" indent="-342900" fontAlgn="base">
              <a:buFont typeface="Lato" panose="020F0502020204030203" pitchFamily="34" charset="-18"/>
              <a:buChar char="–"/>
            </a:pPr>
            <a:r>
              <a:rPr lang="pl-PL" sz="2200" dirty="0"/>
              <a:t>przesunięcie w prawo po ekranie – następny element; </a:t>
            </a:r>
          </a:p>
          <a:p>
            <a:pPr marL="1028700" lvl="1" indent="-342900" fontAlgn="base">
              <a:buFont typeface="Lato" panose="020F0502020204030203" pitchFamily="34" charset="-18"/>
              <a:buChar char="–"/>
            </a:pPr>
            <a:r>
              <a:rPr lang="pl-PL" sz="2200" dirty="0"/>
              <a:t>przesunięcie w lewo po ekranie – poprzedni element;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/>
              <a:t>sprawdź, czy czytnik ekranu odczytuje zawartość ekranu w logicznej kolejności.</a:t>
            </a:r>
          </a:p>
        </p:txBody>
      </p:sp>
    </p:spTree>
    <p:extLst>
      <p:ext uri="{BB962C8B-B14F-4D97-AF65-F5344CB8AC3E}">
        <p14:creationId xmlns:p14="http://schemas.microsoft.com/office/powerpoint/2010/main" val="34146910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271476" cy="1057338"/>
          </a:xfrm>
        </p:spPr>
        <p:txBody>
          <a:bodyPr>
            <a:normAutofit/>
          </a:bodyPr>
          <a:lstStyle/>
          <a:p>
            <a:pPr fontAlgn="base"/>
            <a:r>
              <a:rPr lang="pl-PL" dirty="0"/>
              <a:t>Czy elementy graficzne mają poprawną alternatywę tekstową? </a:t>
            </a:r>
            <a:r>
              <a:rPr lang="pl-PL" b="0" dirty="0"/>
              <a:t>(test z czytnikiem ekranu)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1476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/>
              <a:t>włącz czytnik ekranu i przejdź po kolejnych ekranach aplikacji mobilnej;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/>
              <a:t>sprawdź, czy po wejściu na element graficzny (np. logo, ikonę, przycisk graficzny, zdjęcie, grafikę) czytnik odczytuje adekwatny opis tego, </a:t>
            </a:r>
            <a:r>
              <a:rPr lang="pl-PL" sz="2200" b="1" dirty="0"/>
              <a:t>co przedstawia</a:t>
            </a:r>
            <a:r>
              <a:rPr lang="pl-PL" sz="2200" dirty="0"/>
              <a:t> dany element graficzny.</a:t>
            </a:r>
          </a:p>
        </p:txBody>
      </p:sp>
    </p:spTree>
    <p:extLst>
      <p:ext uri="{BB962C8B-B14F-4D97-AF65-F5344CB8AC3E}">
        <p14:creationId xmlns:p14="http://schemas.microsoft.com/office/powerpoint/2010/main" val="5593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b="1" dirty="0"/>
              <a:t>Ustal </a:t>
            </a:r>
            <a:r>
              <a:rPr lang="pl-PL" sz="4000" dirty="0"/>
              <a:t>próbę badawczą</a:t>
            </a:r>
          </a:p>
        </p:txBody>
      </p:sp>
    </p:spTree>
    <p:extLst>
      <p:ext uri="{BB962C8B-B14F-4D97-AF65-F5344CB8AC3E}">
        <p14:creationId xmlns:p14="http://schemas.microsoft.com/office/powerpoint/2010/main" val="41048340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271476" cy="922585"/>
          </a:xfrm>
        </p:spPr>
        <p:txBody>
          <a:bodyPr>
            <a:normAutofit/>
          </a:bodyPr>
          <a:lstStyle/>
          <a:p>
            <a:pPr fontAlgn="base"/>
            <a:r>
              <a:rPr lang="pl-PL" dirty="0"/>
              <a:t>Czy wszystkie elementy aktywne na ekranie są możliwe do aktywowania za pomocą czytnika ekranu? </a:t>
            </a:r>
            <a:r>
              <a:rPr lang="pl-PL" b="0" dirty="0"/>
              <a:t>(test z czytnikiem ekranu)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1476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/>
              <a:t>włącz czytnik ekranu i przejdź po kolejnych ekranach aplikacji mobilnej;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tx1"/>
                </a:solidFill>
              </a:rPr>
              <a:t>sprawdź, czy za pomocą czytnika jesteś w stanie uruchomić wszystkie elementy aktywne widoczne na ekranie:</a:t>
            </a:r>
          </a:p>
          <a:p>
            <a:pPr marL="1028700" lvl="1" indent="-342900" fontAlgn="base">
              <a:buFont typeface="Lato" panose="020F0502020204030203" pitchFamily="34" charset="-18"/>
              <a:buChar char="–"/>
            </a:pPr>
            <a:r>
              <a:rPr lang="pl-PL" sz="2200" dirty="0">
                <a:solidFill>
                  <a:schemeClr val="tx1"/>
                </a:solidFill>
              </a:rPr>
              <a:t>wejdź na dany element;</a:t>
            </a:r>
          </a:p>
          <a:p>
            <a:pPr marL="1028700" lvl="1" indent="-342900" fontAlgn="base">
              <a:buFont typeface="Lato" panose="020F0502020204030203" pitchFamily="34" charset="-18"/>
              <a:buChar char="–"/>
            </a:pPr>
            <a:r>
              <a:rPr lang="pl-PL" sz="2200" dirty="0">
                <a:solidFill>
                  <a:schemeClr val="tx1"/>
                </a:solidFill>
              </a:rPr>
              <a:t>po usłyszeniu jego opisu odczytanego przez czytnik, stuknij dwukrotnie w ekran. </a:t>
            </a:r>
          </a:p>
        </p:txBody>
      </p:sp>
    </p:spTree>
    <p:extLst>
      <p:ext uri="{BB962C8B-B14F-4D97-AF65-F5344CB8AC3E}">
        <p14:creationId xmlns:p14="http://schemas.microsoft.com/office/powerpoint/2010/main" val="546299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271476" cy="922585"/>
          </a:xfrm>
        </p:spPr>
        <p:txBody>
          <a:bodyPr>
            <a:normAutofit/>
          </a:bodyPr>
          <a:lstStyle/>
          <a:p>
            <a:pPr fontAlgn="base"/>
            <a:r>
              <a:rPr lang="pl-PL" dirty="0"/>
              <a:t>Czy treści są odczytywane w poprawnym języku? </a:t>
            </a:r>
            <a:r>
              <a:rPr lang="pl-PL" b="0" dirty="0"/>
              <a:t>(test z czytnikiem ekranu)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1476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/>
              <a:t>włącz czytnik ekranu i przejdź po kolejnych ekranach aplikacji mobilnej;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/>
              <a:t>sprawdź, czy tekst, jest odczytywany przez czytnik ekranu w języku, </a:t>
            </a:r>
            <a:br>
              <a:rPr lang="pl-PL" sz="2200" dirty="0"/>
            </a:br>
            <a:r>
              <a:rPr lang="pl-PL" sz="2200" dirty="0"/>
              <a:t>w którym jest napisany;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/>
              <a:t>zwróć uwagę na etykiety pól, treść przycisków graficznych (w formie ikon) </a:t>
            </a:r>
            <a:br>
              <a:rPr lang="pl-PL" sz="2200" dirty="0"/>
            </a:br>
            <a:r>
              <a:rPr lang="pl-PL" sz="2200" dirty="0"/>
              <a:t>i informacje o błędach.</a:t>
            </a:r>
          </a:p>
        </p:txBody>
      </p:sp>
    </p:spTree>
    <p:extLst>
      <p:ext uri="{BB962C8B-B14F-4D97-AF65-F5344CB8AC3E}">
        <p14:creationId xmlns:p14="http://schemas.microsoft.com/office/powerpoint/2010/main" val="17726942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271476" cy="1239737"/>
          </a:xfrm>
        </p:spPr>
        <p:txBody>
          <a:bodyPr>
            <a:normAutofit/>
          </a:bodyPr>
          <a:lstStyle/>
          <a:p>
            <a:pPr fontAlgn="base"/>
            <a:r>
              <a:rPr lang="pl-PL" dirty="0"/>
              <a:t>Czy pola formularzy mają prawidłowe etykiety, dostępne dla czytnika ekranu? </a:t>
            </a:r>
            <a:r>
              <a:rPr lang="pl-PL" b="0" dirty="0"/>
              <a:t>(test z czytnikiem ekranu)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1476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/>
              <a:t>włącz czytnik ekranu i przejdź po kolejnych ekranach aplikacji mobilnej;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/>
              <a:t>sprawdź, czy każde pole formularza ma etykietę precyzyjnie opisującą co wpisać w to pole i znajduje się ona bezpośrednio obok tego pola;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/>
              <a:t>sprawdź, czy te etykiety są poprawnie odczytywane przez czytnik ekranu (czytnik odczytuje także informacje o typie pola (np. pole edycyjne), statusie (np. oznaczone) lub o akcji, którą masz wykonać (np. rozwiń) </a:t>
            </a:r>
            <a:r>
              <a:rPr lang="pl-PL" dirty="0"/>
              <a:t>—</a:t>
            </a:r>
            <a:r>
              <a:rPr lang="pl-PL" sz="2200" dirty="0"/>
              <a:t> te dodatkowe informacje nie są błędem).</a:t>
            </a:r>
          </a:p>
        </p:txBody>
      </p:sp>
    </p:spTree>
    <p:extLst>
      <p:ext uri="{BB962C8B-B14F-4D97-AF65-F5344CB8AC3E}">
        <p14:creationId xmlns:p14="http://schemas.microsoft.com/office/powerpoint/2010/main" val="3553111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98207"/>
            <a:ext cx="10271476" cy="1239737"/>
          </a:xfrm>
        </p:spPr>
        <p:txBody>
          <a:bodyPr>
            <a:normAutofit/>
          </a:bodyPr>
          <a:lstStyle/>
          <a:p>
            <a:pPr fontAlgn="base"/>
            <a:r>
              <a:rPr lang="pl-PL" dirty="0"/>
              <a:t>Czy elementy aktywne aplikacji można obsłużyć bez dotykania ekranu? </a:t>
            </a:r>
            <a:r>
              <a:rPr lang="pl-PL" b="0" dirty="0"/>
              <a:t>(test bez ekranu dotykowego)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271476" cy="3610870"/>
          </a:xfrm>
        </p:spPr>
        <p:txBody>
          <a:bodyPr>
            <a:no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/>
              <a:t>podłącz do urządzenia mobilnego zewnętrzną klawiaturę (lub użyj opcji </a:t>
            </a:r>
            <a:r>
              <a:rPr lang="pl-PL" sz="2200" b="1" dirty="0" err="1"/>
              <a:t>switch</a:t>
            </a:r>
            <a:r>
              <a:rPr lang="pl-PL" sz="2200" dirty="0"/>
              <a:t>) i przejdź po kolejnych ekranach aplikacji mobilnej;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/>
              <a:t>sprawdź, czy możesz skutecznie obsłużyć wszystkie funkcje badanej aplikacji bez używania ekranu dotykowego </a:t>
            </a:r>
            <a:r>
              <a:rPr lang="pl-PL" dirty="0"/>
              <a:t>—</a:t>
            </a:r>
            <a:r>
              <a:rPr lang="pl-PL" sz="2200" dirty="0"/>
              <a:t> zwróć uwagę na przyciski, pola formularzy, rozwijane elementy;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pl-PL" sz="2200" dirty="0"/>
              <a:t>sprawdź, czy nawigując w ten sposób, nie blokujesz się w jakimś miejscu, bez możliwości przejścia dalej.</a:t>
            </a:r>
          </a:p>
        </p:txBody>
      </p:sp>
    </p:spTree>
    <p:extLst>
      <p:ext uri="{BB962C8B-B14F-4D97-AF65-F5344CB8AC3E}">
        <p14:creationId xmlns:p14="http://schemas.microsoft.com/office/powerpoint/2010/main" val="20812286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Przydatne narzędzia i dodatki</a:t>
            </a:r>
          </a:p>
        </p:txBody>
      </p:sp>
    </p:spTree>
    <p:extLst>
      <p:ext uri="{BB962C8B-B14F-4D97-AF65-F5344CB8AC3E}">
        <p14:creationId xmlns:p14="http://schemas.microsoft.com/office/powerpoint/2010/main" val="30224585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Analiza kontrastu treści do tła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hlinkClick r:id="rId2"/>
              </a:rPr>
              <a:t>WCAG </a:t>
            </a:r>
            <a:r>
              <a:rPr lang="pl-PL" sz="2200" dirty="0" err="1">
                <a:hlinkClick r:id="rId2"/>
              </a:rPr>
              <a:t>Color</a:t>
            </a:r>
            <a:r>
              <a:rPr lang="pl-PL" sz="2200" dirty="0">
                <a:hlinkClick r:id="rId2"/>
              </a:rPr>
              <a:t> </a:t>
            </a:r>
            <a:r>
              <a:rPr lang="pl-PL" sz="2200" dirty="0" err="1">
                <a:hlinkClick r:id="rId2"/>
              </a:rPr>
              <a:t>contrast</a:t>
            </a:r>
            <a:r>
              <a:rPr lang="pl-PL" sz="2200" dirty="0">
                <a:hlinkClick r:id="rId2"/>
              </a:rPr>
              <a:t> </a:t>
            </a:r>
            <a:r>
              <a:rPr lang="pl-PL" sz="2200" dirty="0" err="1">
                <a:hlinkClick r:id="rId2"/>
              </a:rPr>
              <a:t>checker</a:t>
            </a:r>
            <a:r>
              <a:rPr lang="pl-PL" sz="22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hlinkClick r:id="rId3"/>
              </a:rPr>
              <a:t>Colour </a:t>
            </a:r>
            <a:r>
              <a:rPr lang="pl-PL" sz="2200" dirty="0" err="1">
                <a:hlinkClick r:id="rId3"/>
              </a:rPr>
              <a:t>Contrast</a:t>
            </a:r>
            <a:r>
              <a:rPr lang="pl-PL" sz="2200" dirty="0">
                <a:hlinkClick r:id="rId3"/>
              </a:rPr>
              <a:t> </a:t>
            </a:r>
            <a:r>
              <a:rPr lang="pl-PL" sz="2200" dirty="0" err="1">
                <a:hlinkClick r:id="rId3"/>
              </a:rPr>
              <a:t>Analyser</a:t>
            </a:r>
            <a:endParaRPr lang="pl-PL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 err="1">
                <a:hlinkClick r:id="rId4"/>
              </a:rPr>
              <a:t>Contrast</a:t>
            </a:r>
            <a:r>
              <a:rPr lang="pl-PL" sz="2200" dirty="0">
                <a:hlinkClick r:id="rId4"/>
              </a:rPr>
              <a:t> Ratio 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3395945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32330" y="588581"/>
            <a:ext cx="10560424" cy="961086"/>
          </a:xfrm>
        </p:spPr>
        <p:txBody>
          <a:bodyPr>
            <a:normAutofit/>
          </a:bodyPr>
          <a:lstStyle/>
          <a:p>
            <a:r>
              <a:rPr lang="pl-PL" dirty="0"/>
              <a:t>Analiza wielu obszarów — dodatki przeglądarkowe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hlinkClick r:id="rId2"/>
              </a:rPr>
              <a:t>WAVE Web Accessibility Evaluation Tool</a:t>
            </a: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hlinkClick r:id="rId3"/>
              </a:rPr>
              <a:t>Accessibility </a:t>
            </a:r>
            <a:r>
              <a:rPr lang="pl-PL" sz="2200" dirty="0" err="1">
                <a:hlinkClick r:id="rId3"/>
              </a:rPr>
              <a:t>Insights</a:t>
            </a:r>
            <a:r>
              <a:rPr lang="pl-PL" sz="2200" dirty="0">
                <a:hlinkClick r:id="rId3"/>
              </a:rPr>
              <a:t> for Web</a:t>
            </a:r>
            <a:endParaRPr lang="pl-PL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hlinkClick r:id="rId4"/>
              </a:rPr>
              <a:t>Web Developer</a:t>
            </a:r>
            <a:endParaRPr lang="pl-PL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hlinkClick r:id="rId5"/>
              </a:rPr>
              <a:t>ARC </a:t>
            </a:r>
            <a:r>
              <a:rPr lang="pl-PL" sz="2200" dirty="0" err="1">
                <a:hlinkClick r:id="rId5"/>
              </a:rPr>
              <a:t>ToolKit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2011971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Pytania?</a:t>
            </a:r>
          </a:p>
        </p:txBody>
      </p:sp>
    </p:spTree>
    <p:extLst>
      <p:ext uri="{BB962C8B-B14F-4D97-AF65-F5344CB8AC3E}">
        <p14:creationId xmlns:p14="http://schemas.microsoft.com/office/powerpoint/2010/main" val="22376828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Dziękuję za uwagę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831850" y="4436198"/>
            <a:ext cx="10317057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Zapraszam na naszą stronę 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https://www.gov.pl/dostepnosc-cyfrowa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do kontaktu </a:t>
            </a:r>
            <a:r>
              <a:rPr lang="pl-PL" sz="21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dostepnosc.cyfrowa@cyfra.gov.pl</a:t>
            </a: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 </a:t>
            </a:r>
          </a:p>
          <a:p>
            <a:pPr>
              <a:lnSpc>
                <a:spcPct val="150000"/>
              </a:lnSpc>
            </a:pPr>
            <a:r>
              <a:rPr lang="pl-PL" sz="2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0601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Wybierz podstrony lub ekrany do badania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pl-PL" sz="2100" dirty="0"/>
              <a:t>Strona internetowa może składać się z różnej liczby podstron. Podobnie aplikacje </a:t>
            </a:r>
            <a:r>
              <a:rPr lang="pl-PL" dirty="0"/>
              <a:t>—</a:t>
            </a:r>
            <a:r>
              <a:rPr lang="pl-PL" sz="2100" dirty="0"/>
              <a:t> mogą mieć więcej lub mniej ekranów. </a:t>
            </a:r>
          </a:p>
          <a:p>
            <a:r>
              <a:rPr lang="pl-PL" sz="2100" dirty="0"/>
              <a:t>Jeżeli rozwiązanie cyfrowe, które chcesz zbadać, ma ok. 15-20 podstron czy ekranów, możesz zbadać każdą z nich. Jeśli jednak jest ich więcej, czasem nawet kilka tysięcy, musisz mądrze wybrać, którymi z nich zajmiesz się w badaniu.</a:t>
            </a:r>
          </a:p>
        </p:txBody>
      </p:sp>
    </p:spTree>
    <p:extLst>
      <p:ext uri="{BB962C8B-B14F-4D97-AF65-F5344CB8AC3E}">
        <p14:creationId xmlns:p14="http://schemas.microsoft.com/office/powerpoint/2010/main" val="3259559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Podstrony, które powinny znaleźć się w badaniu strony (1/3)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podstrona startowa;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podstrona logowania;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mapa strony;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podstrona z informacjami kontaktowymi;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podstrona zawierająca formularz kontaktowy, szczególnie taki, który ma zabezpieczenie typu CAPTCHA;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podstrona pomocy;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100" dirty="0"/>
              <a:t>podstrona zawierająca informacje prawne;</a:t>
            </a:r>
          </a:p>
        </p:txBody>
      </p:sp>
    </p:spTree>
    <p:extLst>
      <p:ext uri="{BB962C8B-B14F-4D97-AF65-F5344CB8AC3E}">
        <p14:creationId xmlns:p14="http://schemas.microsoft.com/office/powerpoint/2010/main" val="241869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Podstrony, które powinny znaleźć się w badaniu strony (2/3)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buChar char="•"/>
            </a:pPr>
            <a:r>
              <a:rPr lang="pl-PL" sz="2100" dirty="0"/>
              <a:t>podstrona z deklaracją dostępności tej strony;</a:t>
            </a:r>
          </a:p>
          <a:p>
            <a:pPr marL="342900" indent="-342900">
              <a:buChar char="•"/>
            </a:pPr>
            <a:r>
              <a:rPr lang="pl-PL" sz="2100" dirty="0"/>
              <a:t>co najmniej jedna podstrona istotna dla każdego rodzaju usługi prezentowanej </a:t>
            </a:r>
            <a:br>
              <a:rPr lang="pl-PL" sz="2100" dirty="0"/>
            </a:br>
            <a:r>
              <a:rPr lang="pl-PL" sz="2100" dirty="0"/>
              <a:t>na stronie;</a:t>
            </a:r>
          </a:p>
          <a:p>
            <a:pPr marL="342900" indent="-342900">
              <a:buChar char="•"/>
            </a:pPr>
            <a:r>
              <a:rPr lang="pl-PL" sz="2100" dirty="0"/>
              <a:t>co najmniej jeden dokument do pobrania </a:t>
            </a:r>
            <a:r>
              <a:rPr lang="pl-PL" dirty="0"/>
              <a:t>—</a:t>
            </a:r>
            <a:r>
              <a:rPr lang="pl-PL" sz="2100" dirty="0"/>
              <a:t> istotny, dla każdego rodzaju usługi prezentowanej na stronie;</a:t>
            </a:r>
          </a:p>
          <a:p>
            <a:pPr marL="342900" indent="-342900">
              <a:buChar char="•"/>
            </a:pPr>
            <a:r>
              <a:rPr lang="pl-PL" sz="2100" dirty="0"/>
              <a:t>podstrona z formularzem zaawansowanego wyszukiwania; </a:t>
            </a:r>
          </a:p>
          <a:p>
            <a:pPr marL="342900" indent="-342900">
              <a:buChar char="•"/>
            </a:pPr>
            <a:r>
              <a:rPr lang="pl-PL" sz="2100" dirty="0"/>
              <a:t>podstrona z wynikami wyszukiwania;</a:t>
            </a:r>
          </a:p>
        </p:txBody>
      </p:sp>
    </p:spTree>
    <p:extLst>
      <p:ext uri="{BB962C8B-B14F-4D97-AF65-F5344CB8AC3E}">
        <p14:creationId xmlns:p14="http://schemas.microsoft.com/office/powerpoint/2010/main" val="3803934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Podstrony, które powinny znaleźć się w badaniu strony (3/3)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932330" y="1981409"/>
            <a:ext cx="10660956" cy="3610870"/>
          </a:xfr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buChar char="•"/>
            </a:pPr>
            <a:r>
              <a:rPr lang="pl-PL" sz="2100" dirty="0"/>
              <a:t>podstrona o wyraźnie innym wyglądzie lub zawierająca innego rodzaju treści niż większość stron serwisu;</a:t>
            </a:r>
          </a:p>
          <a:p>
            <a:pPr marL="342900" indent="-342900">
              <a:buChar char="•"/>
            </a:pPr>
            <a:r>
              <a:rPr lang="pl-PL" sz="2100" dirty="0"/>
              <a:t>co najmniej jeden materiał multimedialny, np. film, animację; </a:t>
            </a:r>
          </a:p>
          <a:p>
            <a:pPr marL="342900" indent="-342900">
              <a:buChar char="•"/>
            </a:pPr>
            <a:r>
              <a:rPr lang="pl-PL" sz="2100" dirty="0"/>
              <a:t>losowo wybrane podstrony </a:t>
            </a:r>
            <a:r>
              <a:rPr lang="pl-PL" dirty="0"/>
              <a:t>—</a:t>
            </a:r>
            <a:r>
              <a:rPr lang="pl-PL" sz="2100" dirty="0"/>
              <a:t> ich liczba jest uzależniona od wielkości badanej strony internetowej i powinna ją oszacować osoba organizująca badanie. Porozum się z webmasterem, aby określić, jakie są szablony stron i sprawdź je wszystkie.</a:t>
            </a:r>
          </a:p>
        </p:txBody>
      </p:sp>
    </p:spTree>
    <p:extLst>
      <p:ext uri="{BB962C8B-B14F-4D97-AF65-F5344CB8AC3E}">
        <p14:creationId xmlns:p14="http://schemas.microsoft.com/office/powerpoint/2010/main" val="3961006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pl-PL" dirty="0"/>
              <a:t>Ekrany, które powinny znaleźć się w badaniu aplikacji mobilnej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82064" y="1991035"/>
            <a:ext cx="10660956" cy="3610870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pl-PL" sz="2100" dirty="0"/>
              <a:t>Bez względu na wybrany sposób badania aplikacji mobilnej, zawsze sprawdź:</a:t>
            </a:r>
          </a:p>
          <a:p>
            <a:pPr marL="342900" indent="-342900">
              <a:buChar char="•"/>
            </a:pPr>
            <a:r>
              <a:rPr lang="pl-PL" sz="2100" dirty="0"/>
              <a:t>Menu; </a:t>
            </a:r>
          </a:p>
          <a:p>
            <a:pPr marL="342900" indent="-342900">
              <a:buChar char="•"/>
            </a:pPr>
            <a:r>
              <a:rPr lang="pl-PL" sz="2100" dirty="0"/>
              <a:t>logowanie/rejestracja (jeśli występuje);</a:t>
            </a:r>
          </a:p>
          <a:p>
            <a:pPr marL="342900" indent="-342900">
              <a:buChar char="•"/>
            </a:pPr>
            <a:r>
              <a:rPr lang="pl-PL" sz="2100" dirty="0"/>
              <a:t>deklarację dostępności (może być w aplikacji lub na stronie skąd pobierasz aplikację);</a:t>
            </a:r>
          </a:p>
          <a:p>
            <a:pPr marL="342900" indent="-342900">
              <a:buChar char="•"/>
            </a:pPr>
            <a:r>
              <a:rPr lang="pl-PL" sz="2100" dirty="0"/>
              <a:t>całe, kluczowe procesy </a:t>
            </a:r>
            <a:r>
              <a:rPr lang="pl-PL" dirty="0"/>
              <a:t>—</a:t>
            </a:r>
            <a:r>
              <a:rPr lang="pl-PL" sz="2100" dirty="0"/>
              <a:t> (np. Złożenie wniosku </a:t>
            </a:r>
            <a:r>
              <a:rPr lang="pl-PL" dirty="0"/>
              <a:t>—</a:t>
            </a:r>
            <a:r>
              <a:rPr lang="pl-PL" sz="2100" dirty="0"/>
              <a:t> od zalogowania, przez wyszukanie wniosku, wypełnienie go, wysłanie i uzyskanie potwierdzenia o wysłaniu).</a:t>
            </a:r>
          </a:p>
        </p:txBody>
      </p:sp>
    </p:spTree>
    <p:extLst>
      <p:ext uri="{BB962C8B-B14F-4D97-AF65-F5344CB8AC3E}">
        <p14:creationId xmlns:p14="http://schemas.microsoft.com/office/powerpoint/2010/main" val="2795516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Niestandardowy 1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12365</TotalTime>
  <Words>2278</Words>
  <Application>Microsoft Office PowerPoint</Application>
  <PresentationFormat>Panoramiczny</PresentationFormat>
  <Paragraphs>166</Paragraphs>
  <Slides>48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48</vt:i4>
      </vt:variant>
    </vt:vector>
  </HeadingPairs>
  <TitlesOfParts>
    <vt:vector size="57" baseType="lpstr">
      <vt:lpstr>Arial</vt:lpstr>
      <vt:lpstr>Calibri</vt:lpstr>
      <vt:lpstr>Calibri Light</vt:lpstr>
      <vt:lpstr>Lato</vt:lpstr>
      <vt:lpstr>Lato Black</vt:lpstr>
      <vt:lpstr>Open Sans</vt:lpstr>
      <vt:lpstr>Open Sans Semibold</vt:lpstr>
      <vt:lpstr>Office Theme</vt:lpstr>
      <vt:lpstr>Projekt niestandardowy</vt:lpstr>
      <vt:lpstr>SAMODZIELNE TESTOWANIE DOSTĘPNOŚCI CYFROWEJ</vt:lpstr>
      <vt:lpstr>Ważne na początek</vt:lpstr>
      <vt:lpstr>Zastrzeżenie</vt:lpstr>
      <vt:lpstr>Ustal próbę badawczą</vt:lpstr>
      <vt:lpstr>Wybierz podstrony lub ekrany do badania</vt:lpstr>
      <vt:lpstr>Podstrony, które powinny znaleźć się w badaniu strony (1/3) </vt:lpstr>
      <vt:lpstr>Podstrony, które powinny znaleźć się w badaniu strony (2/3)</vt:lpstr>
      <vt:lpstr>Podstrony, które powinny znaleźć się w badaniu strony (3/3)</vt:lpstr>
      <vt:lpstr>Ekrany, które powinny znaleźć się w badaniu aplikacji mobilnej</vt:lpstr>
      <vt:lpstr>Elementy wyłączone w ustawie o dostępności cyfrowej (1/2)</vt:lpstr>
      <vt:lpstr>Elementy wyłączone w ustawie o dostępności cyfrowej (2/2)</vt:lpstr>
      <vt:lpstr>Przykładowe proste testy </vt:lpstr>
      <vt:lpstr>Czy widać, który element jest aktywny przy nawigacji klawiaturą?</vt:lpstr>
      <vt:lpstr>Czy wszystkie elementy aktywne są dostępne za pomocą klawiatury?</vt:lpstr>
      <vt:lpstr>Czy na podstronie jest pułapka klawiaturowa?</vt:lpstr>
      <vt:lpstr>Czy nawigacja za pomocą klawiatury jest logiczna i zgodna z wyglądem podstrony?</vt:lpstr>
      <vt:lpstr>Czy na stronie jest mapa strony lub wyszukiwarka?</vt:lpstr>
      <vt:lpstr>Czy wygląd i działanie menu jest takie samo na wszystkich podstronach?</vt:lpstr>
      <vt:lpstr>Czy są elementy, które szybko błyskają na czerwono lub gwałtownie zmieniają jasność?</vt:lpstr>
      <vt:lpstr>Czy po powiększeniu widoku podstrony do 200% widać całość informacji?</vt:lpstr>
      <vt:lpstr>Czy z treści podstrony można korzystać bez względu na orientację ekranu (pionowa/pozioma)?</vt:lpstr>
      <vt:lpstr>Czy na podstronie jest informacja przekazywana jedynie za pomocą koloru?</vt:lpstr>
      <vt:lpstr>Czy na podstronie jest instrukcja odnosząca się do koloru elementu?</vt:lpstr>
      <vt:lpstr>Czy na podstronie jest informacja przekazywana jedynie poprzez użycie pozycji lub formy?</vt:lpstr>
      <vt:lpstr>Czy są tytuły podstron i czy mają poprawną strukturę?</vt:lpstr>
      <vt:lpstr>Czy obok pól formularzy są etykiety mówiące jasno jakie dane wpisać w te pola? </vt:lpstr>
      <vt:lpstr>Czy informacja o błędzie w formularzu jest dostępna i zrozumiała dla wszystkich użytkowników?</vt:lpstr>
      <vt:lpstr>Czy przy błędnie wypełnionych polach pojawia się podpowiedź jak poprawnie wpisać w nie dane? </vt:lpstr>
      <vt:lpstr>Czy filmy lub animacje zawierające ścieżkę dźwiękową mają napisy dla osób niesłyszących? </vt:lpstr>
      <vt:lpstr>Czy elementy filmowe, animowane i dźwiękowe przekazujące informacje mają opis tekstowy wyjaśniający, co przedstawiają lub czego dotyczą? </vt:lpstr>
      <vt:lpstr>Czy filmy i animacje mają audiodeskrypcję? </vt:lpstr>
      <vt:lpstr>Czy strona   internetowa / aplikacja mobilna ma swoją deklarację dostępności?</vt:lpstr>
      <vt:lpstr>Szczególne proste testy dla aplikacji mobilnych</vt:lpstr>
      <vt:lpstr>Czy można powiększyć dwukrotnie czcionkę i treści w aplikacji są nadal czytelne?</vt:lpstr>
      <vt:lpstr>Czy zabezpieczenia biometryczne mają alternatywę? </vt:lpstr>
      <vt:lpstr>Czy dokumentacja aplikacji mobilnej zawiera informacje na temat dostępności cyfrowej?</vt:lpstr>
      <vt:lpstr>Czy aplikacja służąca do komunikacji głosowej ma możliwość komunikacji pisemnej w czasie rzeczywistym?</vt:lpstr>
      <vt:lpstr>Czy elementy aplikacji są odczytywane przez czytnik ekranu w logicznej kolejności? (test z czytnikiem ekranu)</vt:lpstr>
      <vt:lpstr>Czy elementy graficzne mają poprawną alternatywę tekstową? (test z czytnikiem ekranu)</vt:lpstr>
      <vt:lpstr>Czy wszystkie elementy aktywne na ekranie są możliwe do aktywowania za pomocą czytnika ekranu? (test z czytnikiem ekranu)</vt:lpstr>
      <vt:lpstr>Czy treści są odczytywane w poprawnym języku? (test z czytnikiem ekranu)</vt:lpstr>
      <vt:lpstr>Czy pola formularzy mają prawidłowe etykiety, dostępne dla czytnika ekranu? (test z czytnikiem ekranu)</vt:lpstr>
      <vt:lpstr>Czy elementy aktywne aplikacji można obsłużyć bez dotykania ekranu? (test bez ekranu dotykowego)</vt:lpstr>
      <vt:lpstr>Przydatne narzędzia i dodatki</vt:lpstr>
      <vt:lpstr>Analiza kontrastu treści do tła</vt:lpstr>
      <vt:lpstr>Analiza wielu obszarów — dodatki przeglądarkowe </vt:lpstr>
      <vt:lpstr>Pytania?</vt:lpstr>
      <vt:lpstr>Dziękuję za uwagę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Samodzielne badanie dostępności cyfrowej</dc:title>
  <dc:creator>Krycki Wojciech</dc:creator>
  <cp:lastModifiedBy>Dębska Anna</cp:lastModifiedBy>
  <cp:revision>564</cp:revision>
  <dcterms:created xsi:type="dcterms:W3CDTF">2018-01-11T08:55:36Z</dcterms:created>
  <dcterms:modified xsi:type="dcterms:W3CDTF">2023-10-18T12:47:00Z</dcterms:modified>
</cp:coreProperties>
</file>