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9" r:id="rId6"/>
    <p:sldId id="260" r:id="rId7"/>
    <p:sldId id="261" r:id="rId8"/>
    <p:sldId id="258" r:id="rId9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2" d="100"/>
          <a:sy n="62" d="100"/>
        </p:scale>
        <p:origin x="804" y="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29.09.2023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544417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29.09.2023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866989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29.09.2023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238009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29.09.2023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479255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29.09.2023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237200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29.09.2023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803316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29.09.2023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369798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29.09.2023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001056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29.09.2023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415924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29.09.2023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434609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29.09.2023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438014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EFC2A4-6552-4628-8FBD-E88797993A2F}" type="datetimeFigureOut">
              <a:rPr lang="pl-PL" smtClean="0"/>
              <a:t>29.09.2023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313077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pole tekstowe 107"/>
          <p:cNvSpPr txBox="1"/>
          <p:nvPr/>
        </p:nvSpPr>
        <p:spPr>
          <a:xfrm>
            <a:off x="837535" y="1750443"/>
            <a:ext cx="8040291" cy="830997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pl-PL" sz="4800" b="1" dirty="0">
                <a:solidFill>
                  <a:schemeClr val="bg1"/>
                </a:solidFill>
              </a:rPr>
              <a:t>Portfel Aplikacji Zdrowotnych</a:t>
            </a:r>
            <a:endParaRPr lang="pl-PL" sz="4800" b="1" dirty="0">
              <a:solidFill>
                <a:schemeClr val="bg1"/>
              </a:solidFill>
              <a:cs typeface="Calibri"/>
            </a:endParaRPr>
          </a:p>
        </p:txBody>
      </p:sp>
      <p:cxnSp>
        <p:nvCxnSpPr>
          <p:cNvPr id="67" name="Łącznik prosty ze strzałką 66"/>
          <p:cNvCxnSpPr>
            <a:cxnSpLocks/>
          </p:cNvCxnSpPr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982843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Podtytuł 2"/>
          <p:cNvSpPr txBox="1">
            <a:spLocks/>
          </p:cNvSpPr>
          <p:nvPr/>
        </p:nvSpPr>
        <p:spPr>
          <a:xfrm>
            <a:off x="634578" y="1242232"/>
            <a:ext cx="10758351" cy="4795618"/>
          </a:xfrm>
          <a:prstGeom prst="rect">
            <a:avLst/>
          </a:prstGeom>
        </p:spPr>
        <p:txBody>
          <a:bodyPr vert="horz" lIns="91440" tIns="45720" rIns="91440" bIns="45720" rtlCol="0">
            <a:normAutofit fontScale="250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pl-PL" i="1" dirty="0"/>
          </a:p>
          <a:p>
            <a:pPr marL="0" indent="0" algn="ctr">
              <a:spcAft>
                <a:spcPts val="1200"/>
              </a:spcAft>
              <a:buNone/>
            </a:pPr>
            <a:r>
              <a:rPr lang="pl-PL" sz="9600" b="1" i="1" dirty="0">
                <a:solidFill>
                  <a:srgbClr val="002060"/>
                </a:solidFill>
                <a:cs typeface="Times New Roman" pitchFamily="18" charset="0"/>
              </a:rPr>
              <a:t>Portfel Aplikacji Zdrowotnych</a:t>
            </a:r>
            <a:endParaRPr lang="pl-PL" sz="4900" i="1" dirty="0">
              <a:solidFill>
                <a:schemeClr val="accent5">
                  <a:lumMod val="75000"/>
                </a:schemeClr>
              </a:solidFill>
            </a:endParaRPr>
          </a:p>
          <a:p>
            <a:pPr marL="269875" indent="-269875">
              <a:lnSpc>
                <a:spcPct val="120000"/>
              </a:lnSpc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sz="9200" i="1" dirty="0">
                <a:solidFill>
                  <a:schemeClr val="accent5">
                    <a:lumMod val="75000"/>
                  </a:schemeClr>
                </a:solidFill>
              </a:rPr>
              <a:t>Wnioskodawca: </a:t>
            </a:r>
            <a:r>
              <a:rPr lang="pl-PL" sz="9200" dirty="0"/>
              <a:t>Minister właściwy ds. zdrowia</a:t>
            </a:r>
          </a:p>
          <a:p>
            <a:pPr marL="269875" indent="-269875">
              <a:lnSpc>
                <a:spcPct val="120000"/>
              </a:lnSpc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sz="9200" i="1" dirty="0">
                <a:solidFill>
                  <a:schemeClr val="accent5">
                    <a:lumMod val="75000"/>
                  </a:schemeClr>
                </a:solidFill>
              </a:rPr>
              <a:t>Beneficjent: </a:t>
            </a:r>
            <a:r>
              <a:rPr lang="pl-PL" sz="9200" dirty="0"/>
              <a:t>Ministerstwo Zdrowia </a:t>
            </a:r>
          </a:p>
          <a:p>
            <a:pPr marL="269875" indent="-269875">
              <a:lnSpc>
                <a:spcPct val="120000"/>
              </a:lnSpc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sz="9200" i="1" dirty="0">
                <a:solidFill>
                  <a:schemeClr val="accent5">
                    <a:lumMod val="75000"/>
                  </a:schemeClr>
                </a:solidFill>
              </a:rPr>
              <a:t>Partner: </a:t>
            </a:r>
            <a:r>
              <a:rPr lang="pl-PL" sz="9200" dirty="0"/>
              <a:t>Centrum e-Zdrowia </a:t>
            </a:r>
          </a:p>
          <a:p>
            <a:pPr marL="269875" indent="-269875">
              <a:lnSpc>
                <a:spcPct val="120000"/>
              </a:lnSpc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sz="9200" i="1" dirty="0">
                <a:solidFill>
                  <a:schemeClr val="accent5">
                    <a:lumMod val="75000"/>
                  </a:schemeClr>
                </a:solidFill>
              </a:rPr>
              <a:t>Źródło finansowania: </a:t>
            </a:r>
            <a:r>
              <a:rPr lang="pl-PL" sz="9200" dirty="0"/>
              <a:t>79,71% dofinansowanie UE (Działanie FERC.02.01 Wysoka jakość i dostępność e-usług publicznych); 20,29 % dofinansowanie z budżetu Państwa – część budżetowa nr 46 </a:t>
            </a:r>
          </a:p>
          <a:p>
            <a:pPr marL="269875" indent="-269875">
              <a:lnSpc>
                <a:spcPct val="120000"/>
              </a:lnSpc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sz="9200" i="1" dirty="0">
                <a:solidFill>
                  <a:schemeClr val="accent5">
                    <a:lumMod val="75000"/>
                  </a:schemeClr>
                </a:solidFill>
              </a:rPr>
              <a:t>Całkowity koszt projektu: </a:t>
            </a:r>
            <a:r>
              <a:rPr lang="pl-PL" sz="9200" dirty="0"/>
              <a:t>14 155 030,00 zł </a:t>
            </a:r>
          </a:p>
          <a:p>
            <a:pPr marL="269875" indent="-269875">
              <a:lnSpc>
                <a:spcPct val="120000"/>
              </a:lnSpc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sz="9200" i="1" dirty="0">
                <a:solidFill>
                  <a:schemeClr val="accent5">
                    <a:lumMod val="75000"/>
                  </a:schemeClr>
                </a:solidFill>
              </a:rPr>
              <a:t>Planowany okres realizacji projektu: </a:t>
            </a:r>
            <a:r>
              <a:rPr lang="pl-PL" sz="9200" dirty="0"/>
              <a:t>od 01.2023 do 11.2026</a:t>
            </a:r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pPr marL="0" indent="0">
              <a:buNone/>
            </a:pPr>
            <a:r>
              <a:rPr lang="pl-PL" dirty="0"/>
              <a:t> </a:t>
            </a:r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5115603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Prostokąt 4"/>
          <p:cNvSpPr/>
          <p:nvPr/>
        </p:nvSpPr>
        <p:spPr>
          <a:xfrm>
            <a:off x="349321" y="1243173"/>
            <a:ext cx="11640620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2300" i="1" dirty="0">
                <a:solidFill>
                  <a:schemeClr val="accent5">
                    <a:lumMod val="75000"/>
                  </a:schemeClr>
                </a:solidFill>
              </a:rPr>
              <a:t>Cel projektu: </a:t>
            </a:r>
            <a:r>
              <a:rPr lang="pl-PL" sz="2300" dirty="0"/>
              <a:t>Utworzenie i udostępnienie Portfela Aplikacji Zdrowotnych</a:t>
            </a:r>
            <a:endParaRPr lang="pl-PL" dirty="0">
              <a:latin typeface="Roboto-Regular"/>
            </a:endParaRPr>
          </a:p>
          <a:p>
            <a:r>
              <a:rPr lang="pl-PL" sz="2300" i="1" dirty="0">
                <a:solidFill>
                  <a:schemeClr val="accent5">
                    <a:lumMod val="75000"/>
                  </a:schemeClr>
                </a:solidFill>
              </a:rPr>
              <a:t>Cel projektu realizuje cel strategiczny:</a:t>
            </a:r>
          </a:p>
          <a:p>
            <a:pPr algn="l"/>
            <a:r>
              <a:rPr lang="pl-PL" b="0" i="0" u="none" strike="noStrike" baseline="0" dirty="0">
                <a:latin typeface="+mj-lt"/>
              </a:rPr>
              <a:t>Realizacja projektu wynika z następujących dokumentów strategicznych:</a:t>
            </a:r>
          </a:p>
          <a:p>
            <a:pPr algn="l"/>
            <a:r>
              <a:rPr lang="pl-PL" b="0" i="0" u="none" strike="noStrike" baseline="0" dirty="0">
                <a:latin typeface="+mj-lt"/>
              </a:rPr>
              <a:t>1. Polityka publiczna „Zdrowa przyszłość. Ramy strategiczne w ochronie zdrowia”:</a:t>
            </a:r>
          </a:p>
          <a:p>
            <a:pPr algn="l"/>
            <a:r>
              <a:rPr lang="pl-PL" b="0" i="0" u="none" strike="noStrike" baseline="0" dirty="0">
                <a:latin typeface="+mj-lt"/>
              </a:rPr>
              <a:t>- cel 1.4 [Zdrowie publiczne] Rozwój profilaktyki, skuteczna promocja zdrowia i postaw prozdrowotnych,</a:t>
            </a:r>
          </a:p>
          <a:p>
            <a:pPr algn="l"/>
            <a:r>
              <a:rPr lang="pl-PL" b="0" i="0" u="none" strike="noStrike" baseline="0" dirty="0">
                <a:latin typeface="+mj-lt"/>
              </a:rPr>
              <a:t>- cel 3.3 [Innowacje] Rozwój i upowszechnianie stosowania nowoczesnych i nowatorskich rozwiązań w ochronie zdrowia,</a:t>
            </a:r>
          </a:p>
          <a:p>
            <a:pPr algn="l"/>
            <a:r>
              <a:rPr lang="pl-PL" b="0" i="0" u="none" strike="noStrike" baseline="0" dirty="0">
                <a:latin typeface="+mj-lt"/>
              </a:rPr>
              <a:t>- cel 3.4 [e-Zdrowie] Rozwój i upowszechnianie usług cyfrowych </a:t>
            </a:r>
            <a:r>
              <a:rPr lang="pl-PL" b="0" i="0" u="none" strike="noStrike" baseline="0" dirty="0" err="1">
                <a:latin typeface="+mj-lt"/>
              </a:rPr>
              <a:t>e-zdrowia</a:t>
            </a:r>
            <a:r>
              <a:rPr lang="pl-PL" b="0" i="0" u="none" strike="noStrike" baseline="0" dirty="0">
                <a:latin typeface="+mj-lt"/>
              </a:rPr>
              <a:t>;</a:t>
            </a:r>
          </a:p>
          <a:p>
            <a:pPr algn="l"/>
            <a:r>
              <a:rPr lang="pl-PL" b="0" i="0" u="none" strike="noStrike" baseline="0" dirty="0">
                <a:latin typeface="+mj-lt"/>
              </a:rPr>
              <a:t>2. Country </a:t>
            </a:r>
            <a:r>
              <a:rPr lang="pl-PL" b="0" i="0" u="none" strike="noStrike" baseline="0" dirty="0" err="1">
                <a:latin typeface="+mj-lt"/>
              </a:rPr>
              <a:t>Specific</a:t>
            </a:r>
            <a:r>
              <a:rPr lang="pl-PL" b="0" i="0" u="none" strike="noStrike" baseline="0" dirty="0">
                <a:latin typeface="+mj-lt"/>
              </a:rPr>
              <a:t> </a:t>
            </a:r>
            <a:r>
              <a:rPr lang="pl-PL" b="0" i="0" u="none" strike="noStrike" baseline="0" dirty="0" err="1">
                <a:latin typeface="+mj-lt"/>
              </a:rPr>
              <a:t>Recommendation</a:t>
            </a:r>
            <a:r>
              <a:rPr lang="pl-PL" b="0" i="0" u="none" strike="noStrike" baseline="0" dirty="0">
                <a:latin typeface="+mj-lt"/>
              </a:rPr>
              <a:t> w ramach Semestru Europejskiego:</a:t>
            </a:r>
          </a:p>
          <a:p>
            <a:pPr algn="l"/>
            <a:r>
              <a:rPr lang="pl-PL" b="0" i="0" u="none" strike="noStrike" baseline="0" dirty="0">
                <a:latin typeface="+mj-lt"/>
              </a:rPr>
              <a:t>- zalecenie 4. Poprawa odporności, dostępności i skuteczności systemu ochrony zdrowia, m.in. przez zapewnienie wystarczających zasobów na odwrócenie piramidy opieki i przyspieszenie wdrażania usług </a:t>
            </a:r>
            <a:r>
              <a:rPr lang="pl-PL" b="0" i="0" u="none" strike="noStrike" baseline="0" dirty="0" err="1">
                <a:latin typeface="+mj-lt"/>
              </a:rPr>
              <a:t>e-zdrowia</a:t>
            </a:r>
            <a:r>
              <a:rPr lang="pl-PL" b="0" i="0" u="none" strike="noStrike" baseline="0" dirty="0">
                <a:latin typeface="+mj-lt"/>
              </a:rPr>
              <a:t>. Wzmocnienie zdolności gospodarki do innowacyjności, w tym poprzez wspieranie instytucji badawczych i ich ściślejszej współpracy z przedsiębiorstwami. Dalsze zwiększanie cyfryzacji przedsiębiorstw i administracji publicznej, w tym poprzez rozwój infrastruktury;</a:t>
            </a:r>
          </a:p>
          <a:p>
            <a:pPr algn="l"/>
            <a:r>
              <a:rPr lang="pl-PL" b="0" i="0" u="none" strike="noStrike" baseline="0" dirty="0">
                <a:latin typeface="+mj-lt"/>
              </a:rPr>
              <a:t>3. Komunikat Komisji w sprawie transformacji cyfrowej opieki zdrowotnej i społecznej z kwietnia 2018 r.:</a:t>
            </a:r>
          </a:p>
          <a:p>
            <a:pPr algn="l"/>
            <a:r>
              <a:rPr lang="pl-PL" b="0" i="0" u="none" strike="noStrike" baseline="0" dirty="0">
                <a:latin typeface="+mj-lt"/>
              </a:rPr>
              <a:t>- filar 3: Wzmocnienie pozycji obywateli i indywidualnej opieki poprzez usługi cyfrowe;</a:t>
            </a:r>
          </a:p>
          <a:p>
            <a:pPr algn="l"/>
            <a:r>
              <a:rPr lang="pl-PL" b="0" i="0" u="none" strike="noStrike" baseline="0" dirty="0">
                <a:latin typeface="+mj-lt"/>
              </a:rPr>
              <a:t>4. Program Rozwoju e-Zdrowia na lata 2022-2027:</a:t>
            </a:r>
          </a:p>
          <a:p>
            <a:pPr algn="l"/>
            <a:r>
              <a:rPr lang="pl-PL" b="0" i="0" u="none" strike="noStrike" baseline="0" dirty="0">
                <a:latin typeface="+mj-lt"/>
              </a:rPr>
              <a:t>- cel główny „Lepsza opieka zdrowotna dzięki transformacji cyfrowej kluczowych obszarów interwencji”,</a:t>
            </a:r>
          </a:p>
          <a:p>
            <a:pPr algn="l"/>
            <a:r>
              <a:rPr lang="pl-PL" b="0" i="0" u="none" strike="noStrike" baseline="0" dirty="0">
                <a:latin typeface="+mj-lt"/>
              </a:rPr>
              <a:t>- cel szczegółowy 4.2.1.: Pacjent zaangażowany w działania zwiększające kontrolę nad własnym zdrowiem, wsparcie </a:t>
            </a:r>
            <a:r>
              <a:rPr lang="pl-PL" b="0" i="0" u="none" strike="noStrike" baseline="0" dirty="0" err="1">
                <a:latin typeface="+mj-lt"/>
              </a:rPr>
              <a:t>deinstytucjonalizacji</a:t>
            </a:r>
            <a:r>
              <a:rPr lang="pl-PL" b="0" i="0" u="none" strike="noStrike" baseline="0" dirty="0">
                <a:latin typeface="+mj-lt"/>
              </a:rPr>
              <a:t>.</a:t>
            </a:r>
            <a:endParaRPr lang="pl-PL" i="1" dirty="0">
              <a:solidFill>
                <a:schemeClr val="accent5">
                  <a:lumMod val="75000"/>
                </a:schemeClr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6100285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Symbol zastępczy zawartości 2"/>
          <p:cNvSpPr txBox="1">
            <a:spLocks/>
          </p:cNvSpPr>
          <p:nvPr/>
        </p:nvSpPr>
        <p:spPr>
          <a:xfrm>
            <a:off x="381130" y="2240480"/>
            <a:ext cx="3790178" cy="99659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2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</a:pPr>
            <a:endParaRPr lang="pl-PL" sz="3800" b="1" dirty="0">
              <a:solidFill>
                <a:schemeClr val="accent1">
                  <a:lumMod val="50000"/>
                </a:schemeClr>
              </a:solidFill>
            </a:endParaRPr>
          </a:p>
          <a:p>
            <a:pPr>
              <a:spcBef>
                <a:spcPts val="0"/>
              </a:spcBef>
            </a:pPr>
            <a:br>
              <a:rPr lang="pl-PL" sz="3800" b="1" dirty="0">
                <a:solidFill>
                  <a:schemeClr val="accent1">
                    <a:lumMod val="50000"/>
                  </a:schemeClr>
                </a:solidFill>
              </a:rPr>
            </a:br>
            <a:endParaRPr lang="pl-PL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>
              <a:spcBef>
                <a:spcPts val="0"/>
              </a:spcBef>
            </a:pPr>
            <a:endParaRPr lang="pl-PL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>
              <a:spcBef>
                <a:spcPts val="0"/>
              </a:spcBef>
            </a:pPr>
            <a:endParaRPr lang="pl-PL" sz="3800" b="1" dirty="0">
              <a:solidFill>
                <a:schemeClr val="accent1">
                  <a:lumMod val="50000"/>
                </a:schemeClr>
              </a:solidFill>
            </a:endParaRPr>
          </a:p>
          <a:p>
            <a:endParaRPr lang="pl-PL" sz="20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endParaRPr lang="pl-PL" sz="20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endParaRPr lang="pl-PL" sz="20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endParaRPr lang="pl-PL" sz="2000" b="1" dirty="0">
              <a:solidFill>
                <a:schemeClr val="tx2">
                  <a:lumMod val="60000"/>
                  <a:lumOff val="40000"/>
                </a:schemeClr>
              </a:solidFill>
              <a:cs typeface="Times New Roman" pitchFamily="18" charset="0"/>
            </a:endParaRPr>
          </a:p>
          <a:p>
            <a:endParaRPr lang="pl-PL" b="1" dirty="0">
              <a:solidFill>
                <a:schemeClr val="tx2">
                  <a:lumMod val="60000"/>
                  <a:lumOff val="40000"/>
                </a:schemeClr>
              </a:solidFill>
              <a:cs typeface="Times New Roman" pitchFamily="18" charset="0"/>
            </a:endParaRPr>
          </a:p>
          <a:p>
            <a:endParaRPr lang="pl-PL" b="1" dirty="0">
              <a:solidFill>
                <a:schemeClr val="tx2">
                  <a:lumMod val="60000"/>
                  <a:lumOff val="40000"/>
                </a:schemeClr>
              </a:solidFill>
              <a:cs typeface="Times New Roman" pitchFamily="18" charset="0"/>
            </a:endParaRPr>
          </a:p>
          <a:p>
            <a:endParaRPr lang="pl-PL" b="1" dirty="0">
              <a:solidFill>
                <a:schemeClr val="tx2">
                  <a:lumMod val="60000"/>
                  <a:lumOff val="40000"/>
                </a:schemeClr>
              </a:solidFill>
              <a:cs typeface="Times New Roman" pitchFamily="18" charset="0"/>
            </a:endParaRPr>
          </a:p>
        </p:txBody>
      </p:sp>
      <p:pic>
        <p:nvPicPr>
          <p:cNvPr id="3" name="Obraz 2">
            <a:extLst>
              <a:ext uri="{FF2B5EF4-FFF2-40B4-BE49-F238E27FC236}">
                <a16:creationId xmlns:a16="http://schemas.microsoft.com/office/drawing/2014/main" id="{0F0639A3-8879-2D65-3528-E186BFB5A25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68949" y="1195698"/>
            <a:ext cx="7027525" cy="5492779"/>
          </a:xfrm>
          <a:prstGeom prst="rect">
            <a:avLst/>
          </a:prstGeom>
        </p:spPr>
      </p:pic>
      <p:sp>
        <p:nvSpPr>
          <p:cNvPr id="5" name="pole tekstowe 4">
            <a:extLst>
              <a:ext uri="{FF2B5EF4-FFF2-40B4-BE49-F238E27FC236}">
                <a16:creationId xmlns:a16="http://schemas.microsoft.com/office/drawing/2014/main" id="{09CE9B51-FD4E-867C-57D4-8C9D5DDAFABD}"/>
              </a:ext>
            </a:extLst>
          </p:cNvPr>
          <p:cNvSpPr txBox="1"/>
          <p:nvPr/>
        </p:nvSpPr>
        <p:spPr>
          <a:xfrm>
            <a:off x="1063376" y="1516222"/>
            <a:ext cx="3529172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0"/>
              </a:spcBef>
            </a:pPr>
            <a:r>
              <a:rPr lang="pl-PL" sz="3600" b="1" dirty="0">
                <a:solidFill>
                  <a:schemeClr val="accent1">
                    <a:lumMod val="50000"/>
                  </a:schemeClr>
                </a:solidFill>
              </a:rPr>
              <a:t>ARCHITEKTURA </a:t>
            </a:r>
          </a:p>
          <a:p>
            <a:pPr>
              <a:spcBef>
                <a:spcPts val="0"/>
              </a:spcBef>
            </a:pPr>
            <a:r>
              <a:rPr lang="pl-PL" sz="28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pl-PL" sz="1800" b="1" dirty="0">
                <a:solidFill>
                  <a:schemeClr val="accent1">
                    <a:lumMod val="75000"/>
                  </a:schemeClr>
                </a:solidFill>
              </a:rPr>
              <a:t>Widok kooperacji aplikacji </a:t>
            </a:r>
            <a:endParaRPr lang="pl-PL" sz="2800" b="1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642992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pole tekstowe 107"/>
          <p:cNvSpPr txBox="1"/>
          <p:nvPr/>
        </p:nvSpPr>
        <p:spPr>
          <a:xfrm>
            <a:off x="801591" y="2807179"/>
            <a:ext cx="8040291" cy="830997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pl-PL" sz="4800" b="1" dirty="0">
                <a:solidFill>
                  <a:schemeClr val="bg1"/>
                </a:solidFill>
              </a:rPr>
              <a:t>Dziękuję za uwagę</a:t>
            </a:r>
            <a:endParaRPr lang="pl-PL" dirty="0"/>
          </a:p>
        </p:txBody>
      </p:sp>
      <p:cxnSp>
        <p:nvCxnSpPr>
          <p:cNvPr id="67" name="Łącznik prosty ze strzałką 66"/>
          <p:cNvCxnSpPr>
            <a:cxnSpLocks/>
          </p:cNvCxnSpPr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7459643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2A0F86658914CB4B80809DCDA8479AE9" ma:contentTypeVersion="11" ma:contentTypeDescription="Utwórz nowy dokument." ma:contentTypeScope="" ma:versionID="c04a8f917ae432799b65c28e2f3309c1">
  <xsd:schema xmlns:xsd="http://www.w3.org/2001/XMLSchema" xmlns:xs="http://www.w3.org/2001/XMLSchema" xmlns:p="http://schemas.microsoft.com/office/2006/metadata/properties" xmlns:ns2="9affde3b-50dd-4e74-9e2c-6b9654ae514a" xmlns:ns3="5df3a10b-8748-402e-bef4-aee373db4dbb" targetNamespace="http://schemas.microsoft.com/office/2006/metadata/properties" ma:root="true" ma:fieldsID="aee99c735deaede188f95562412e745f" ns2:_="" ns3:_="">
    <xsd:import namespace="9affde3b-50dd-4e74-9e2c-6b9654ae514a"/>
    <xsd:import namespace="5df3a10b-8748-402e-bef4-aee373db4db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affde3b-50dd-4e74-9e2c-6b9654ae514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df3a10b-8748-402e-bef4-aee373db4dbb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Udostępniani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Udostępnione dla — szczegóły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zawartości"/>
        <xsd:element ref="dc:title" minOccurs="0" maxOccurs="1" ma:index="4" ma:displayName="Tytuł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447DFC41-DFC4-4E70-80DB-DCB0526E9233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C75806B2-E0D8-4DA6-91AA-1D6F1E7B486A}">
  <ds:schemaRefs>
    <ds:schemaRef ds:uri="5df3a10b-8748-402e-bef4-aee373db4dbb"/>
    <ds:schemaRef ds:uri="9affde3b-50dd-4e74-9e2c-6b9654ae514a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96E28105-763F-4193-B043-C170AA0A0327}">
  <ds:schemaRefs>
    <ds:schemaRef ds:uri="http://schemas.microsoft.com/office/2006/documentManagement/types"/>
    <ds:schemaRef ds:uri="5df3a10b-8748-402e-bef4-aee373db4dbb"/>
    <ds:schemaRef ds:uri="http://purl.org/dc/dcmitype/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schemas.microsoft.com/office/2006/metadata/properties"/>
    <ds:schemaRef ds:uri="9affde3b-50dd-4e74-9e2c-6b9654ae514a"/>
    <ds:schemaRef ds:uri="http://www.w3.org/XML/1998/namespace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36</TotalTime>
  <Words>310</Words>
  <Application>Microsoft Office PowerPoint</Application>
  <PresentationFormat>Panoramiczny</PresentationFormat>
  <Paragraphs>52</Paragraphs>
  <Slides>5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5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5</vt:i4>
      </vt:variant>
    </vt:vector>
  </HeadingPairs>
  <TitlesOfParts>
    <vt:vector size="11" baseType="lpstr">
      <vt:lpstr>Arial</vt:lpstr>
      <vt:lpstr>Calibri</vt:lpstr>
      <vt:lpstr>Calibri Light</vt:lpstr>
      <vt:lpstr>Roboto-Regular</vt:lpstr>
      <vt:lpstr>Wingdings</vt:lpstr>
      <vt:lpstr>Motyw pakietu Office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Company>Ministerstwo Cyfryzacji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Buraczyński Łukasz</dc:creator>
  <cp:lastModifiedBy>Dąbrowska Marta</cp:lastModifiedBy>
  <cp:revision>8</cp:revision>
  <dcterms:created xsi:type="dcterms:W3CDTF">2017-01-27T12:50:17Z</dcterms:created>
  <dcterms:modified xsi:type="dcterms:W3CDTF">2023-09-29T12:45:12Z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0x0101002A0F86658914CB4B80809DCDA8479AE9</vt:lpwstr>
  </property>
</Properties>
</file>