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Lst>
  <p:notesMasterIdLst>
    <p:notesMasterId r:id="rId36"/>
  </p:notesMasterIdLst>
  <p:sldIdLst>
    <p:sldId id="256" r:id="rId3"/>
    <p:sldId id="287" r:id="rId4"/>
    <p:sldId id="258" r:id="rId5"/>
    <p:sldId id="261" r:id="rId6"/>
    <p:sldId id="262" r:id="rId7"/>
    <p:sldId id="263" r:id="rId8"/>
    <p:sldId id="264" r:id="rId9"/>
    <p:sldId id="266" r:id="rId10"/>
    <p:sldId id="289" r:id="rId11"/>
    <p:sldId id="290" r:id="rId12"/>
    <p:sldId id="291" r:id="rId13"/>
    <p:sldId id="292" r:id="rId14"/>
    <p:sldId id="293" r:id="rId15"/>
    <p:sldId id="288"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5" r:id="rId34"/>
    <p:sldId id="286" r:id="rId35"/>
  </p:sldIdLst>
  <p:sldSz cx="9144000" cy="6858000" type="screen4x3"/>
  <p:notesSz cx="6858000" cy="9144000"/>
  <p:embeddedFontLst>
    <p:embeddedFont>
      <p:font typeface="Arial Black" panose="020B0A04020102020204" pitchFamily="34" charset="0"/>
      <p:bold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CF730F-DF57-47D9-BD35-26569FE7F59A}">
  <a:tblStyle styleId="{7BCF730F-DF57-47D9-BD35-26569FE7F59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CF1E6"/>
          </a:solidFill>
        </a:fill>
      </a:tcStyle>
    </a:wholeTbl>
    <a:band1H>
      <a:tcStyle>
        <a:tcBdr/>
        <a:fill>
          <a:solidFill>
            <a:srgbClr val="F9E2CA"/>
          </a:solidFill>
        </a:fill>
      </a:tcStyle>
    </a:band1H>
    <a:band1V>
      <a:tcStyle>
        <a:tcBdr/>
        <a:fill>
          <a:solidFill>
            <a:srgbClr val="F9E2CA"/>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5251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lt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8959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5758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431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705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295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762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398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0461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1" name="Shape 2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5650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1" name="Shape 3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4558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1" name="Shape 3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12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188612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1" name="Shape 3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477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1" name="Shape 3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690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1" name="Shape 3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9486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7884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1" name="Shape 3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533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9259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81" name="Shape 3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9914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1" name="Shape 3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8994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0" name="Shape 4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1" name="Shape 4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3022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2" name="Shape 4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726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8941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3" name="Shape 4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24" name="Shape 4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509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6" name="Shape 4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8339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7" name="Shape 4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58" name="Shape 4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989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7" name="Shape 4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68" name="Shape 4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053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720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813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799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940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238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6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7"/>
        <p:cNvGrpSpPr/>
        <p:nvPr/>
      </p:nvGrpSpPr>
      <p:grpSpPr>
        <a:xfrm>
          <a:off x="0" y="0"/>
          <a:ext cx="0" cy="0"/>
          <a:chOff x="0" y="0"/>
          <a:chExt cx="0" cy="0"/>
        </a:xfrm>
      </p:grpSpPr>
      <p:sp>
        <p:nvSpPr>
          <p:cNvPr id="18" name="Shape 18"/>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4" name="Shape 24"/>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64592" y="155446"/>
            <a:ext cx="2525149"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9" name="Shape 99"/>
          <p:cNvSpPr>
            <a:spLocks noGrp="1"/>
          </p:cNvSpPr>
          <p:nvPr>
            <p:ph type="pic" idx="2"/>
          </p:nvPr>
        </p:nvSpPr>
        <p:spPr>
          <a:xfrm>
            <a:off x="2903805" y="1484808"/>
            <a:ext cx="6247396" cy="5373192"/>
          </a:xfrm>
          <a:prstGeom prst="rect">
            <a:avLst/>
          </a:prstGeom>
          <a:solidFill>
            <a:srgbClr val="BABABB"/>
          </a:solid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3" name="Shape 103"/>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4" name="Shape 104"/>
          <p:cNvSpPr txBox="1">
            <a:spLocks noGrp="1"/>
          </p:cNvSpPr>
          <p:nvPr>
            <p:ph type="ftr" idx="11"/>
          </p:nvPr>
        </p:nvSpPr>
        <p:spPr>
          <a:xfrm>
            <a:off x="3035808" y="1170432"/>
            <a:ext cx="5193790"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Calibri"/>
              <a:buNone/>
              <a:defRPr sz="1200" b="0" i="0" u="none" strike="noStrike" cap="none">
                <a:solidFill>
                  <a:srgbClr val="BABAB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8" name="Shape 108"/>
          <p:cNvSpPr txBox="1">
            <a:spLocks noGrp="1"/>
          </p:cNvSpPr>
          <p:nvPr>
            <p:ph type="body" idx="1"/>
          </p:nvPr>
        </p:nvSpPr>
        <p:spPr>
          <a:xfrm rot="5400000">
            <a:off x="2259195" y="-26804"/>
            <a:ext cx="4625607" cy="8229600"/>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112"/>
        <p:cNvGrpSpPr/>
        <p:nvPr/>
      </p:nvGrpSpPr>
      <p:grpSpPr>
        <a:xfrm>
          <a:off x="0" y="0"/>
          <a:ext cx="0" cy="0"/>
          <a:chOff x="0" y="0"/>
          <a:chExt cx="0" cy="0"/>
        </a:xfrm>
      </p:grpSpPr>
      <p:sp>
        <p:nvSpPr>
          <p:cNvPr id="113" name="Shape 113"/>
          <p:cNvSpPr/>
          <p:nvPr/>
        </p:nvSpPr>
        <p:spPr>
          <a:xfrm>
            <a:off x="6598920"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4" name="Shape 114"/>
          <p:cNvSpPr/>
          <p:nvPr/>
        </p:nvSpPr>
        <p:spPr>
          <a:xfrm>
            <a:off x="6647685" y="0"/>
            <a:ext cx="2514599" cy="685800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title"/>
          </p:nvPr>
        </p:nvSpPr>
        <p:spPr>
          <a:xfrm rot="5400000">
            <a:off x="4808537" y="2247901"/>
            <a:ext cx="5851525" cy="1904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6" name="Shape 116"/>
          <p:cNvSpPr txBox="1">
            <a:spLocks noGrp="1"/>
          </p:cNvSpPr>
          <p:nvPr>
            <p:ph type="body" idx="1"/>
          </p:nvPr>
        </p:nvSpPr>
        <p:spPr>
          <a:xfrm rot="5400000">
            <a:off x="541336" y="220662"/>
            <a:ext cx="5851525" cy="601979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2640597" y="6377457"/>
            <a:ext cx="3836402"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245225"/>
            <a:ext cx="2133598" cy="476249"/>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155446"/>
            <a:ext cx="8229600" cy="1252726"/>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Shape 55"/>
        <p:cNvGrpSpPr/>
        <p:nvPr/>
      </p:nvGrpSpPr>
      <p:grpSpPr>
        <a:xfrm>
          <a:off x="0" y="0"/>
          <a:ext cx="0" cy="0"/>
          <a:chOff x="0" y="0"/>
          <a:chExt cx="0" cy="0"/>
        </a:xfrm>
      </p:grpSpPr>
      <p:sp>
        <p:nvSpPr>
          <p:cNvPr id="56" name="Shape 56"/>
          <p:cNvSpPr/>
          <p:nvPr/>
        </p:nvSpPr>
        <p:spPr>
          <a:xfrm>
            <a:off x="0" y="0"/>
            <a:ext cx="9144000" cy="260252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7" name="Shape 57"/>
          <p:cNvSpPr/>
          <p:nvPr/>
        </p:nvSpPr>
        <p:spPr>
          <a:xfrm>
            <a:off x="0" y="2602518"/>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8" name="Shape 58"/>
          <p:cNvSpPr txBox="1">
            <a:spLocks noGrp="1"/>
          </p:cNvSpPr>
          <p:nvPr>
            <p:ph type="title"/>
          </p:nvPr>
        </p:nvSpPr>
        <p:spPr>
          <a:xfrm>
            <a:off x="749808" y="118870"/>
            <a:ext cx="8013190" cy="163677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9" name="Shape 59"/>
          <p:cNvSpPr txBox="1">
            <a:spLocks noGrp="1"/>
          </p:cNvSpPr>
          <p:nvPr>
            <p:ph type="body" idx="1"/>
          </p:nvPr>
        </p:nvSpPr>
        <p:spPr>
          <a:xfrm>
            <a:off x="740664" y="1828800"/>
            <a:ext cx="8022336" cy="685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5" name="Shape 65"/>
          <p:cNvSpPr txBox="1">
            <a:spLocks noGrp="1"/>
          </p:cNvSpPr>
          <p:nvPr>
            <p:ph type="body" idx="1"/>
          </p:nvPr>
        </p:nvSpPr>
        <p:spPr>
          <a:xfrm>
            <a:off x="457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2"/>
          </p:nvPr>
        </p:nvSpPr>
        <p:spPr>
          <a:xfrm>
            <a:off x="4648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txBox="1">
            <a:spLocks noGrp="1"/>
          </p:cNvSpPr>
          <p:nvPr>
            <p:ph type="body" idx="1"/>
          </p:nvPr>
        </p:nvSpPr>
        <p:spPr>
          <a:xfrm>
            <a:off x="457200" y="1698985"/>
            <a:ext cx="4040187"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2"/>
          </p:nvPr>
        </p:nvSpPr>
        <p:spPr>
          <a:xfrm>
            <a:off x="457200" y="2449510"/>
            <a:ext cx="4040187"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3"/>
          </p:nvPr>
        </p:nvSpPr>
        <p:spPr>
          <a:xfrm>
            <a:off x="4645025" y="1698985"/>
            <a:ext cx="4041773"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4"/>
          </p:nvPr>
        </p:nvSpPr>
        <p:spPr>
          <a:xfrm>
            <a:off x="4645025" y="2449510"/>
            <a:ext cx="4041773"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1" name="Shape 8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84"/>
        <p:cNvGrpSpPr/>
        <p:nvPr/>
      </p:nvGrpSpPr>
      <p:grpSpPr>
        <a:xfrm>
          <a:off x="0" y="0"/>
          <a:ext cx="0" cy="0"/>
          <a:chOff x="0" y="0"/>
          <a:chExt cx="0" cy="0"/>
        </a:xfrm>
      </p:grpSpPr>
      <p:sp>
        <p:nvSpPr>
          <p:cNvPr id="85" name="Shape 8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67838" y="152400"/>
            <a:ext cx="2523743"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body" idx="1"/>
          </p:nvPr>
        </p:nvSpPr>
        <p:spPr>
          <a:xfrm>
            <a:off x="3019375" y="1743133"/>
            <a:ext cx="5920639" cy="455888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5532" algn="l" rtl="0">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67564"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2"/>
          </p:nvPr>
        </p:nvSpPr>
        <p:spPr>
          <a:xfrm>
            <a:off x="167838" y="17300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95" name="Shape 95"/>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6" name="Shape 96"/>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lt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lt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lt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lt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lt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lt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lt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lt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Shape 26"/>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osp.org.pl/hosting/katalog.php?id_w=15" TargetMode="External"/><Relationship Id="rId7" Type="http://schemas.openxmlformats.org/officeDocument/2006/relationships/hyperlink" Target="https://mac.gov.pl/files/administracja_prezentacja.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profesor.pl/mat/n10/pokaz_material_tmp.php?plik=n10/n10_e_koziol_040510_4.php&amp;id_m=11086" TargetMode="External"/><Relationship Id="rId5" Type="http://schemas.openxmlformats.org/officeDocument/2006/relationships/hyperlink" Target="http://wypracowania24.pl/wos/1229/administracja-samorzadowa-definicja-cechy" TargetMode="External"/><Relationship Id="rId4" Type="http://schemas.openxmlformats.org/officeDocument/2006/relationships/hyperlink" Target="http://www.uke.gov.pl/hotspoty/?lang_id=1&amp;map_tab=1&amp;teryt=28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80" b="1" i="0" u="none" strike="noStrike" cap="none" dirty="0">
                <a:solidFill>
                  <a:srgbClr val="FFC700"/>
                </a:solidFill>
                <a:latin typeface="Arial Black"/>
                <a:ea typeface="Arial Black"/>
                <a:cs typeface="Arial Black"/>
                <a:sym typeface="Arial Black"/>
              </a:rPr>
              <a:t>TEMAT 3: </a:t>
            </a: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r>
              <a:rPr lang="pl-PL" sz="3200" b="1" i="0" u="none" strike="noStrike" cap="none" dirty="0">
                <a:solidFill>
                  <a:srgbClr val="FFC700"/>
                </a:solidFill>
                <a:latin typeface="Calibri"/>
                <a:ea typeface="Calibri"/>
                <a:cs typeface="Calibri"/>
                <a:sym typeface="Calibri"/>
              </a:rPr>
              <a:t>Współdziałanie OSP                                                                   z organami administracji publicznej                                           i jednostkami </a:t>
            </a:r>
            <a:r>
              <a:rPr lang="pl-PL" sz="3200" b="1" i="0" u="none" strike="noStrike" cap="none" dirty="0" smtClean="0">
                <a:solidFill>
                  <a:srgbClr val="FFC700"/>
                </a:solidFill>
                <a:latin typeface="Calibri"/>
                <a:ea typeface="Calibri"/>
                <a:cs typeface="Calibri"/>
                <a:sym typeface="Calibri"/>
              </a:rPr>
              <a:t>PSP</a:t>
            </a:r>
            <a:r>
              <a:rPr lang="pl-PL" sz="3200" b="1" i="0" u="none" strike="noStrike" cap="none" dirty="0">
                <a:solidFill>
                  <a:srgbClr val="FFC700"/>
                </a:solidFill>
                <a:latin typeface="Calibri"/>
                <a:ea typeface="Calibri"/>
                <a:cs typeface="Calibri"/>
                <a:sym typeface="Calibri"/>
              </a:rPr>
              <a:t/>
            </a:r>
            <a:br>
              <a:rPr lang="pl-PL" sz="3200" b="1" i="0" u="none" strike="noStrike" cap="none" dirty="0">
                <a:solidFill>
                  <a:srgbClr val="FFC700"/>
                </a:solidFill>
                <a:latin typeface="Calibri"/>
                <a:ea typeface="Calibri"/>
                <a:cs typeface="Calibri"/>
                <a:sym typeface="Calibri"/>
              </a:rPr>
            </a:br>
            <a:endParaRPr lang="pl-PL" sz="3200" b="1" i="0" u="none" strike="noStrike" cap="none" dirty="0">
              <a:solidFill>
                <a:srgbClr val="FFC700"/>
              </a:solidFill>
              <a:latin typeface="Calibri"/>
              <a:ea typeface="Calibri"/>
              <a:cs typeface="Calibri"/>
              <a:sym typeface="Calibri"/>
            </a:endParaRPr>
          </a:p>
        </p:txBody>
      </p:sp>
      <p:sp>
        <p:nvSpPr>
          <p:cNvPr id="126" name="Shape 126"/>
          <p:cNvSpPr txBox="1">
            <a:spLocks noGrp="1"/>
          </p:cNvSpPr>
          <p:nvPr>
            <p:ph type="subTitle" idx="1"/>
          </p:nvPr>
        </p:nvSpPr>
        <p:spPr>
          <a:xfrm>
            <a:off x="5436096" y="5301207"/>
            <a:ext cx="3707902" cy="336129"/>
          </a:xfrm>
          <a:prstGeom prst="rect">
            <a:avLst/>
          </a:prstGeom>
          <a:noFill/>
          <a:ln>
            <a:noFill/>
          </a:ln>
        </p:spPr>
        <p:txBody>
          <a:bodyPr lIns="118850" tIns="0" rIns="45700" bIns="0" anchor="b"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600" b="1" i="1" u="none" strike="noStrike" cap="none">
                <a:solidFill>
                  <a:srgbClr val="FFFFFF"/>
                </a:solidFill>
                <a:latin typeface="Calibri"/>
                <a:ea typeface="Calibri"/>
                <a:cs typeface="Calibri"/>
                <a:sym typeface="Calibri"/>
              </a:rPr>
              <a:t>autor:  </a:t>
            </a:r>
            <a:r>
              <a:rPr lang="pl-PL" sz="2000" b="1" i="0" u="none" strike="noStrike" cap="none">
                <a:solidFill>
                  <a:srgbClr val="FFFFFF"/>
                </a:solidFill>
                <a:latin typeface="Calibri"/>
                <a:ea typeface="Calibri"/>
                <a:cs typeface="Calibri"/>
                <a:sym typeface="Calibri"/>
              </a:rPr>
              <a:t>Zbigniew Stasiłojć</a:t>
            </a:r>
          </a:p>
        </p:txBody>
      </p:sp>
      <p:pic>
        <p:nvPicPr>
          <p:cNvPr id="127" name="Shape 127"/>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8" name="Shape 128"/>
          <p:cNvSpPr txBox="1"/>
          <p:nvPr/>
        </p:nvSpPr>
        <p:spPr>
          <a:xfrm>
            <a:off x="2025948" y="404767"/>
            <a:ext cx="6984776" cy="936103"/>
          </a:xfrm>
          <a:prstGeom prst="rect">
            <a:avLst/>
          </a:prstGeom>
          <a:noFill/>
          <a:ln>
            <a:noFill/>
          </a:ln>
        </p:spPr>
        <p:txBody>
          <a:bodyPr lIns="91425" tIns="0" rIns="45700" bIns="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3330" b="1" i="0" u="none" strike="noStrike" cap="none">
                <a:solidFill>
                  <a:srgbClr val="FFC700"/>
                </a:solidFill>
                <a:latin typeface="Calibri"/>
                <a:ea typeface="Calibri"/>
                <a:cs typeface="Calibri"/>
                <a:sym typeface="Calibri"/>
              </a:rPr>
              <a:t>    SZKOLENIE  NACZELNIKÓW OSP</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Organy samorządu terytorialnego i ich zadania w zakresie ochrony </a:t>
            </a:r>
            <a:r>
              <a:rPr lang="pl-PL" sz="2800" b="1" i="0" u="none" strike="noStrike" cap="none" dirty="0" smtClean="0">
                <a:solidFill>
                  <a:srgbClr val="FFC700"/>
                </a:solidFill>
                <a:latin typeface="Calibri"/>
                <a:ea typeface="Calibri"/>
                <a:cs typeface="Calibri"/>
                <a:sym typeface="Calibri"/>
              </a:rPr>
              <a:t>przeciwpożarowej</a:t>
            </a:r>
            <a:r>
              <a:rPr lang="pl-PL" sz="2800" b="1" i="0" u="none" strike="noStrike" cap="none" dirty="0">
                <a:solidFill>
                  <a:srgbClr val="FFC700"/>
                </a:solidFill>
                <a:latin typeface="Calibri"/>
                <a:ea typeface="Calibri"/>
                <a:cs typeface="Calibri"/>
                <a:sym typeface="Calibri"/>
              </a:rPr>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sp>
        <p:nvSpPr>
          <p:cNvPr id="265" name="Shape 26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pic>
        <p:nvPicPr>
          <p:cNvPr id="267" name="Shape 26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8" name="Rectangle 2"/>
          <p:cNvSpPr txBox="1">
            <a:spLocks noChangeArrowheads="1"/>
          </p:cNvSpPr>
          <p:nvPr/>
        </p:nvSpPr>
        <p:spPr>
          <a:xfrm>
            <a:off x="544363" y="1401020"/>
            <a:ext cx="7772400" cy="1017588"/>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pl-PL" altLang="pl-PL" sz="2400" dirty="0" smtClean="0">
                <a:solidFill>
                  <a:srgbClr val="FF0000"/>
                </a:solidFill>
              </a:rPr>
              <a:t>Ustawa  z dnia   8 marca 1990 roku o samorządzie gminnym</a:t>
            </a:r>
            <a:endParaRPr lang="pl-PL" altLang="pl-PL" sz="2400" dirty="0">
              <a:solidFill>
                <a:srgbClr val="FF0000"/>
              </a:solidFill>
            </a:endParaRPr>
          </a:p>
        </p:txBody>
      </p:sp>
      <p:sp>
        <p:nvSpPr>
          <p:cNvPr id="9" name="Rectangle 3"/>
          <p:cNvSpPr>
            <a:spLocks noGrp="1" noChangeArrowheads="1"/>
          </p:cNvSpPr>
          <p:nvPr>
            <p:ph type="body" idx="1"/>
          </p:nvPr>
        </p:nvSpPr>
        <p:spPr>
          <a:xfrm>
            <a:off x="544363" y="2055219"/>
            <a:ext cx="8059737" cy="4505325"/>
          </a:xfrm>
        </p:spPr>
        <p:txBody>
          <a:bodyPr/>
          <a:lstStyle/>
          <a:p>
            <a:pPr marL="92075" indent="-92075">
              <a:buClr>
                <a:srgbClr val="FF0000"/>
              </a:buClr>
              <a:buSzPct val="50000"/>
              <a:buFont typeface="Wingdings" panose="05000000000000000000" pitchFamily="2" charset="2"/>
              <a:buChar char="u"/>
            </a:pPr>
            <a:r>
              <a:rPr lang="pl-PL" altLang="pl-PL" dirty="0"/>
              <a:t>  kultury,</a:t>
            </a:r>
          </a:p>
          <a:p>
            <a:pPr marL="92075" indent="-92075">
              <a:buClr>
                <a:srgbClr val="FF0000"/>
              </a:buClr>
              <a:buSzPct val="50000"/>
              <a:buFont typeface="Wingdings" panose="05000000000000000000" pitchFamily="2" charset="2"/>
              <a:buChar char="u"/>
            </a:pPr>
            <a:r>
              <a:rPr lang="pl-PL" altLang="pl-PL" dirty="0"/>
              <a:t> kultury fizycznej i turystyki,</a:t>
            </a:r>
          </a:p>
          <a:p>
            <a:pPr marL="92075" indent="-92075">
              <a:buClr>
                <a:srgbClr val="FF0000"/>
              </a:buClr>
              <a:buSzPct val="50000"/>
              <a:buFont typeface="Wingdings" panose="05000000000000000000" pitchFamily="2" charset="2"/>
              <a:buChar char="u"/>
            </a:pPr>
            <a:r>
              <a:rPr lang="pl-PL" altLang="pl-PL" dirty="0"/>
              <a:t> cmentarzy gminnych,</a:t>
            </a:r>
          </a:p>
          <a:p>
            <a:pPr marL="92075" indent="-92075">
              <a:buClr>
                <a:srgbClr val="FF0000"/>
              </a:buClr>
              <a:buSzPct val="50000"/>
              <a:buFont typeface="Wingdings" panose="05000000000000000000" pitchFamily="2" charset="2"/>
              <a:buChar char="u"/>
            </a:pPr>
            <a:r>
              <a:rPr lang="pl-PL" altLang="pl-PL" dirty="0"/>
              <a:t> </a:t>
            </a:r>
            <a:r>
              <a:rPr lang="pl-PL" altLang="pl-PL" u="sng" dirty="0"/>
              <a:t>porządku publicznego i bezpieczeństwa obywateli oraz ochrony przeciwpożarowej i przeciwpowodziowej. </a:t>
            </a:r>
          </a:p>
          <a:p>
            <a:pPr marL="92075" indent="-92075">
              <a:buFont typeface="Wingdings" panose="05000000000000000000" pitchFamily="2" charset="2"/>
              <a:buNone/>
            </a:pPr>
            <a:r>
              <a:rPr lang="pl-PL" altLang="pl-PL" dirty="0"/>
              <a:t>  </a:t>
            </a:r>
          </a:p>
        </p:txBody>
      </p:sp>
    </p:spTree>
    <p:extLst>
      <p:ext uri="{BB962C8B-B14F-4D97-AF65-F5344CB8AC3E}">
        <p14:creationId xmlns:p14="http://schemas.microsoft.com/office/powerpoint/2010/main" val="1854259540"/>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Organy samorządu terytorialnego i ich zadania w zakresie ochrony </a:t>
            </a:r>
            <a:r>
              <a:rPr lang="pl-PL" sz="2800" b="1" i="0" u="none" strike="noStrike" cap="none" dirty="0" smtClean="0">
                <a:solidFill>
                  <a:srgbClr val="FFC700"/>
                </a:solidFill>
                <a:latin typeface="Calibri"/>
                <a:ea typeface="Calibri"/>
                <a:cs typeface="Calibri"/>
                <a:sym typeface="Calibri"/>
              </a:rPr>
              <a:t>przeciwpożarowej</a:t>
            </a:r>
            <a:r>
              <a:rPr lang="pl-PL" sz="2800" b="1" i="0" u="none" strike="noStrike" cap="none" dirty="0">
                <a:solidFill>
                  <a:srgbClr val="FFC700"/>
                </a:solidFill>
                <a:latin typeface="Calibri"/>
                <a:ea typeface="Calibri"/>
                <a:cs typeface="Calibri"/>
                <a:sym typeface="Calibri"/>
              </a:rPr>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sp>
        <p:nvSpPr>
          <p:cNvPr id="265" name="Shape 26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pic>
        <p:nvPicPr>
          <p:cNvPr id="267" name="Shape 26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 name="Rectangle 2"/>
          <p:cNvSpPr txBox="1">
            <a:spLocks noChangeArrowheads="1"/>
          </p:cNvSpPr>
          <p:nvPr/>
        </p:nvSpPr>
        <p:spPr>
          <a:xfrm>
            <a:off x="407624" y="1190675"/>
            <a:ext cx="8151904" cy="11557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pl-PL" altLang="pl-PL" sz="2400" dirty="0" smtClean="0">
                <a:solidFill>
                  <a:srgbClr val="002060"/>
                </a:solidFill>
              </a:rPr>
              <a:t>ZADANIA GMINY W ZAKRESIE OCHRONY PRZECIWPOŻAROWEJ</a:t>
            </a:r>
            <a:endParaRPr lang="pl-PL" altLang="pl-PL" sz="2400" dirty="0">
              <a:solidFill>
                <a:srgbClr val="002060"/>
              </a:solidFill>
            </a:endParaRPr>
          </a:p>
        </p:txBody>
      </p:sp>
      <p:sp>
        <p:nvSpPr>
          <p:cNvPr id="11" name="Rectangle 3"/>
          <p:cNvSpPr>
            <a:spLocks noGrp="1" noChangeArrowheads="1"/>
          </p:cNvSpPr>
          <p:nvPr>
            <p:ph type="body" idx="1"/>
          </p:nvPr>
        </p:nvSpPr>
        <p:spPr>
          <a:xfrm>
            <a:off x="-85382" y="2030664"/>
            <a:ext cx="8644909" cy="4792662"/>
          </a:xfrm>
        </p:spPr>
        <p:txBody>
          <a:bodyPr/>
          <a:lstStyle/>
          <a:p>
            <a:pPr>
              <a:buFont typeface="Wingdings" panose="05000000000000000000" pitchFamily="2" charset="2"/>
              <a:buNone/>
            </a:pPr>
            <a:r>
              <a:rPr lang="pl-PL" altLang="pl-PL" dirty="0"/>
              <a:t>    1.Zapewnienie bezpieczeństwa pożarowego we wszystkich budynkach i obiektach będących własnością lub w użytkowaniu samorządu terytorialnego, jego urzędu i instytucji podległych,</a:t>
            </a:r>
          </a:p>
          <a:p>
            <a:pPr>
              <a:buFont typeface="Wingdings" panose="05000000000000000000" pitchFamily="2" charset="2"/>
              <a:buNone/>
            </a:pPr>
            <a:r>
              <a:rPr lang="pl-PL" altLang="pl-PL" dirty="0"/>
              <a:t>    2.Nadzór nad ochroną przeciwpożarową w podległych jednostkach, dla których organy administracji samorządowej są organami założycielskimi,</a:t>
            </a:r>
          </a:p>
        </p:txBody>
      </p:sp>
    </p:spTree>
    <p:extLst>
      <p:ext uri="{BB962C8B-B14F-4D97-AF65-F5344CB8AC3E}">
        <p14:creationId xmlns:p14="http://schemas.microsoft.com/office/powerpoint/2010/main" val="3430088598"/>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Organy samorządu terytorialnego i ich zadania w zakresie ochrony </a:t>
            </a:r>
            <a:r>
              <a:rPr lang="pl-PL" sz="2800" b="1" i="0" u="none" strike="noStrike" cap="none" dirty="0" smtClean="0">
                <a:solidFill>
                  <a:srgbClr val="FFC700"/>
                </a:solidFill>
                <a:latin typeface="Calibri"/>
                <a:ea typeface="Calibri"/>
                <a:cs typeface="Calibri"/>
                <a:sym typeface="Calibri"/>
              </a:rPr>
              <a:t>przeciwpożarowej</a:t>
            </a:r>
            <a:r>
              <a:rPr lang="pl-PL" sz="2800" b="1" i="0" u="none" strike="noStrike" cap="none" dirty="0">
                <a:solidFill>
                  <a:srgbClr val="FFC700"/>
                </a:solidFill>
                <a:latin typeface="Calibri"/>
                <a:ea typeface="Calibri"/>
                <a:cs typeface="Calibri"/>
                <a:sym typeface="Calibri"/>
              </a:rPr>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sp>
        <p:nvSpPr>
          <p:cNvPr id="265" name="Shape 26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pic>
        <p:nvPicPr>
          <p:cNvPr id="267" name="Shape 26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 name="Rectangle 2"/>
          <p:cNvSpPr txBox="1">
            <a:spLocks noChangeArrowheads="1"/>
          </p:cNvSpPr>
          <p:nvPr/>
        </p:nvSpPr>
        <p:spPr>
          <a:xfrm>
            <a:off x="443429" y="1190627"/>
            <a:ext cx="8281930" cy="11557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pl-PL" altLang="pl-PL" sz="2400" dirty="0" smtClean="0">
                <a:solidFill>
                  <a:srgbClr val="002060"/>
                </a:solidFill>
              </a:rPr>
              <a:t>ZADANIA GMINY W ZAKRESIE OCHRONY PRZECIWPOŻAROWEJ</a:t>
            </a:r>
            <a:endParaRPr lang="pl-PL" altLang="pl-PL" sz="2400" dirty="0">
              <a:solidFill>
                <a:srgbClr val="002060"/>
              </a:solidFill>
            </a:endParaRPr>
          </a:p>
        </p:txBody>
      </p:sp>
      <p:sp>
        <p:nvSpPr>
          <p:cNvPr id="8" name="Rectangle 3"/>
          <p:cNvSpPr>
            <a:spLocks noGrp="1" noChangeArrowheads="1"/>
          </p:cNvSpPr>
          <p:nvPr>
            <p:ph type="body" idx="1"/>
          </p:nvPr>
        </p:nvSpPr>
        <p:spPr>
          <a:xfrm>
            <a:off x="56738" y="2065338"/>
            <a:ext cx="8502790" cy="4792662"/>
          </a:xfrm>
        </p:spPr>
        <p:txBody>
          <a:bodyPr/>
          <a:lstStyle/>
          <a:p>
            <a:pPr>
              <a:buFont typeface="Wingdings" panose="05000000000000000000" pitchFamily="2" charset="2"/>
              <a:buNone/>
            </a:pPr>
            <a:r>
              <a:rPr lang="pl-PL" altLang="pl-PL" dirty="0"/>
              <a:t>    3.Przygotowanie jednostek ochrony przeciwpożarowej do działań ratowniczych, które wymaga:</a:t>
            </a:r>
          </a:p>
          <a:p>
            <a:pPr>
              <a:buFont typeface="Wingdings" panose="05000000000000000000" pitchFamily="2" charset="2"/>
              <a:buNone/>
            </a:pPr>
            <a:r>
              <a:rPr lang="pl-PL" altLang="pl-PL" dirty="0"/>
              <a:t>   - zapewnienia właściwego stanu technicznego sprzętu jednostek OSP,</a:t>
            </a:r>
          </a:p>
          <a:p>
            <a:pPr>
              <a:buFont typeface="Wingdings" panose="05000000000000000000" pitchFamily="2" charset="2"/>
              <a:buNone/>
            </a:pPr>
            <a:r>
              <a:rPr lang="pl-PL" altLang="pl-PL" dirty="0"/>
              <a:t>   - utrzymania i zapewnienia łączności przewodowej i alarmowej,</a:t>
            </a:r>
          </a:p>
          <a:p>
            <a:pPr>
              <a:buFont typeface="Wingdings" panose="05000000000000000000" pitchFamily="2" charset="2"/>
              <a:buNone/>
            </a:pPr>
            <a:r>
              <a:rPr lang="pl-PL" altLang="pl-PL" dirty="0"/>
              <a:t>   - normatywnego wyposażenia samochodów w sprzęt,</a:t>
            </a:r>
          </a:p>
          <a:p>
            <a:pPr>
              <a:buFont typeface="Wingdings" panose="05000000000000000000" pitchFamily="2" charset="2"/>
              <a:buNone/>
            </a:pPr>
            <a:r>
              <a:rPr lang="pl-PL" altLang="pl-PL" dirty="0"/>
              <a:t>    </a:t>
            </a:r>
          </a:p>
        </p:txBody>
      </p:sp>
    </p:spTree>
    <p:extLst>
      <p:ext uri="{BB962C8B-B14F-4D97-AF65-F5344CB8AC3E}">
        <p14:creationId xmlns:p14="http://schemas.microsoft.com/office/powerpoint/2010/main" val="2925627484"/>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Organy samorządu terytorialnego i ich zadania w zakresie ochrony </a:t>
            </a:r>
            <a:r>
              <a:rPr lang="pl-PL" sz="2800" b="1" i="0" u="none" strike="noStrike" cap="none" dirty="0" smtClean="0">
                <a:solidFill>
                  <a:srgbClr val="FFC700"/>
                </a:solidFill>
                <a:latin typeface="Calibri"/>
                <a:ea typeface="Calibri"/>
                <a:cs typeface="Calibri"/>
                <a:sym typeface="Calibri"/>
              </a:rPr>
              <a:t>przeciwpożarowej</a:t>
            </a:r>
            <a:r>
              <a:rPr lang="pl-PL" sz="2800" b="1" i="0" u="none" strike="noStrike" cap="none" dirty="0">
                <a:solidFill>
                  <a:srgbClr val="FFC700"/>
                </a:solidFill>
                <a:latin typeface="Calibri"/>
                <a:ea typeface="Calibri"/>
                <a:cs typeface="Calibri"/>
                <a:sym typeface="Calibri"/>
              </a:rPr>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sp>
        <p:nvSpPr>
          <p:cNvPr id="265" name="Shape 26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pic>
        <p:nvPicPr>
          <p:cNvPr id="267" name="Shape 26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 name="Rectangle 2"/>
          <p:cNvSpPr txBox="1">
            <a:spLocks noChangeArrowheads="1"/>
          </p:cNvSpPr>
          <p:nvPr/>
        </p:nvSpPr>
        <p:spPr>
          <a:xfrm>
            <a:off x="421395" y="1282759"/>
            <a:ext cx="8138133" cy="11557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pl-PL" altLang="pl-PL" sz="2400" dirty="0" smtClean="0">
                <a:solidFill>
                  <a:srgbClr val="002060"/>
                </a:solidFill>
              </a:rPr>
              <a:t>ZADANIA GMINY W ZAKRESIE OCHRONY PRZECIWPOŻAROWEJ</a:t>
            </a:r>
            <a:endParaRPr lang="pl-PL" altLang="pl-PL" sz="2400" dirty="0">
              <a:solidFill>
                <a:srgbClr val="002060"/>
              </a:solidFill>
            </a:endParaRPr>
          </a:p>
        </p:txBody>
      </p:sp>
      <p:sp>
        <p:nvSpPr>
          <p:cNvPr id="9" name="Rectangle 1027"/>
          <p:cNvSpPr>
            <a:spLocks noGrp="1" noChangeArrowheads="1"/>
          </p:cNvSpPr>
          <p:nvPr>
            <p:ph type="body" idx="1"/>
          </p:nvPr>
        </p:nvSpPr>
        <p:spPr>
          <a:xfrm>
            <a:off x="123938" y="2065338"/>
            <a:ext cx="8766673" cy="4792662"/>
          </a:xfrm>
        </p:spPr>
        <p:txBody>
          <a:bodyPr/>
          <a:lstStyle/>
          <a:p>
            <a:pPr>
              <a:buFont typeface="Wingdings" panose="05000000000000000000" pitchFamily="2" charset="2"/>
              <a:buNone/>
            </a:pPr>
            <a:r>
              <a:rPr lang="pl-PL" altLang="pl-PL" dirty="0"/>
              <a:t>    - wyposażenia jednostek w odzież ochronną i uzbrojenie osobiste,</a:t>
            </a:r>
          </a:p>
          <a:p>
            <a:pPr>
              <a:buFont typeface="Wingdings" panose="05000000000000000000" pitchFamily="2" charset="2"/>
              <a:buNone/>
            </a:pPr>
            <a:r>
              <a:rPr lang="pl-PL" altLang="pl-PL" dirty="0"/>
              <a:t>    - zapewnienie ogrzewania pomieszczeń garażowych,</a:t>
            </a:r>
          </a:p>
          <a:p>
            <a:pPr>
              <a:buFont typeface="Wingdings" panose="05000000000000000000" pitchFamily="2" charset="2"/>
              <a:buNone/>
            </a:pPr>
            <a:r>
              <a:rPr lang="pl-PL" altLang="pl-PL" dirty="0"/>
              <a:t>    - ubezpieczenie strażaków od następstw nieszczęśliwych wypadków,</a:t>
            </a:r>
          </a:p>
          <a:p>
            <a:pPr>
              <a:buFont typeface="Wingdings" panose="05000000000000000000" pitchFamily="2" charset="2"/>
              <a:buNone/>
            </a:pPr>
            <a:r>
              <a:rPr lang="pl-PL" altLang="pl-PL" dirty="0"/>
              <a:t>    - organizowanie badań lekarskich dla strażaków uczestniczących w akcjach ratowniczo-gaśniczych.</a:t>
            </a:r>
          </a:p>
          <a:p>
            <a:pPr>
              <a:buFont typeface="Wingdings" panose="05000000000000000000" pitchFamily="2" charset="2"/>
              <a:buNone/>
            </a:pPr>
            <a:r>
              <a:rPr lang="pl-PL" altLang="pl-PL" dirty="0"/>
              <a:t>       </a:t>
            </a:r>
          </a:p>
        </p:txBody>
      </p:sp>
    </p:spTree>
    <p:extLst>
      <p:ext uri="{BB962C8B-B14F-4D97-AF65-F5344CB8AC3E}">
        <p14:creationId xmlns:p14="http://schemas.microsoft.com/office/powerpoint/2010/main" val="3390419570"/>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Organy samorządu terytorialnego i ich zadania w zakresie ochrony </a:t>
            </a:r>
            <a:r>
              <a:rPr lang="pl-PL" sz="2800" b="1" i="0" u="none" strike="noStrike" cap="none" dirty="0" smtClean="0">
                <a:solidFill>
                  <a:srgbClr val="FFC700"/>
                </a:solidFill>
                <a:latin typeface="Calibri"/>
                <a:ea typeface="Calibri"/>
                <a:cs typeface="Calibri"/>
                <a:sym typeface="Calibri"/>
              </a:rPr>
              <a:t>przeciwpożarowej</a:t>
            </a:r>
            <a:r>
              <a:rPr lang="pl-PL" sz="2800" b="1" i="0" u="none" strike="noStrike" cap="none" dirty="0">
                <a:solidFill>
                  <a:srgbClr val="FFC700"/>
                </a:solidFill>
                <a:latin typeface="Calibri"/>
                <a:ea typeface="Calibri"/>
                <a:cs typeface="Calibri"/>
                <a:sym typeface="Calibri"/>
              </a:rPr>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sp>
        <p:nvSpPr>
          <p:cNvPr id="264" name="Shape 26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65" name="Shape 26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sp>
        <p:nvSpPr>
          <p:cNvPr id="266" name="Shape 266"/>
          <p:cNvSpPr txBox="1">
            <a:spLocks noGrp="1"/>
          </p:cNvSpPr>
          <p:nvPr>
            <p:ph type="body" idx="2"/>
          </p:nvPr>
        </p:nvSpPr>
        <p:spPr>
          <a:xfrm>
            <a:off x="282438" y="1412775"/>
            <a:ext cx="8585349" cy="5256583"/>
          </a:xfrm>
          <a:prstGeom prst="rect">
            <a:avLst/>
          </a:prstGeom>
          <a:noFill/>
          <a:ln>
            <a:noFill/>
          </a:ln>
        </p:spPr>
        <p:txBody>
          <a:bodyPr lIns="54850" tIns="91425" rIns="91425" bIns="45700" anchor="t" anchorCtr="0">
            <a:noAutofit/>
          </a:bodyPr>
          <a:lstStyle/>
          <a:p>
            <a:pPr marL="438912" marR="0" lvl="0" indent="-172212" algn="just" rtl="0">
              <a:lnSpc>
                <a:spcPct val="100000"/>
              </a:lnSpc>
              <a:spcBef>
                <a:spcPts val="0"/>
              </a:spcBef>
              <a:spcAft>
                <a:spcPts val="0"/>
              </a:spcAft>
              <a:buClr>
                <a:schemeClr val="accent1"/>
              </a:buClr>
              <a:buSzPct val="80000"/>
              <a:buFont typeface="Noto Sans Symbols"/>
              <a:buChar char="◼"/>
            </a:pPr>
            <a:r>
              <a:rPr lang="pl-PL" sz="2000" b="1" i="0" u="none" strike="noStrike" cap="none">
                <a:solidFill>
                  <a:schemeClr val="dk1"/>
                </a:solidFill>
                <a:latin typeface="Calibri"/>
                <a:ea typeface="Calibri"/>
                <a:cs typeface="Calibri"/>
                <a:sym typeface="Calibri"/>
              </a:rPr>
              <a:t>Ustawa o ochronie przeciwpożarowej.</a:t>
            </a:r>
          </a:p>
          <a:p>
            <a:pPr marL="438912" marR="0" lvl="0" indent="-172212"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28.1. Członek ochotniczej straży pożarnej, który uczestniczył w działaniu ratowniczym lub szkoleniu pożarniczym organizowanym przez Państwową Straż Pożarną lub gminę, </a:t>
            </a:r>
            <a:r>
              <a:rPr lang="pl-PL" sz="1600" b="1" i="0" u="none" strike="noStrike" cap="none">
                <a:solidFill>
                  <a:schemeClr val="dk1"/>
                </a:solidFill>
                <a:latin typeface="Calibri"/>
                <a:ea typeface="Calibri"/>
                <a:cs typeface="Calibri"/>
                <a:sym typeface="Calibri"/>
              </a:rPr>
              <a:t>otrzymuje ekwiwalent pieniężny. </a:t>
            </a:r>
            <a:r>
              <a:rPr lang="pl-PL" sz="1600" b="0" i="0" u="none" strike="noStrike" cap="none">
                <a:solidFill>
                  <a:schemeClr val="dk1"/>
                </a:solidFill>
                <a:latin typeface="Calibri"/>
                <a:ea typeface="Calibri"/>
                <a:cs typeface="Calibri"/>
                <a:sym typeface="Calibri"/>
              </a:rPr>
              <a:t>Wysokość ekwiwalentu ustala rada gminy w drodze uchwały.</a:t>
            </a:r>
          </a:p>
          <a:p>
            <a:pPr marL="276860" marR="0" lvl="0" indent="-10159" algn="just"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28.2. Wysokość ekwiwalentu, o którym mowa w ust. 1, nie może przekraczać 1/175 przeciętnego wynagrodzenia, ogłoszonego przez Prezesa Głównego Urzędu Statystycznego w Dzienniku Urzędowym Rzeczypospolitej Polskiej „Monitor Polski” na podstawie art. 20 pkt 2 ustawy z dnia 17 grudnia 1998 r. o emeryturach i rentach z Funduszu Ubezpieczeń Społecznych (Dz. U. z 2009 r. Nr 153, poz. 1227) przed dniem ustalenia ekwiwalentu, za każdą godzinę udziału w działaniu ratowniczym lub szkoleniu pożarniczym. Ekwiwalent jest wypłacany z budżetu gminy.</a:t>
            </a:r>
          </a:p>
          <a:p>
            <a:pPr marL="276860" marR="0" lvl="0" indent="-10159" algn="just"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28.3. Ekwiwalent, o którym mowa w ust. 1 i 2, nie przysługuje członkowi ochotniczej straży pożarnej za czas nieobecności w pracy, za który zachował wynagrodzenie.</a:t>
            </a:r>
          </a:p>
          <a:p>
            <a:pPr marL="276860" marR="0" lvl="0" indent="-10159" algn="just"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28. 4. Członkowie ochotniczych straży pożarnych, za czas nieobecności w pracy z przyczyn określonych w ust. 1, zachowują przewidziane w odrębnych przepisach uprawnienie do innych niż wynagrodzenie świadczeń związanych z pracą.</a:t>
            </a:r>
          </a:p>
          <a:p>
            <a:pPr marL="276860" marR="0" lvl="0" indent="-10159" algn="just"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28,5. W przypadku zbiegu świadczeń, o których mowa w ust. 1 i 4, przysługujących na podstawie odrębnych przepisów stosuje się przepisy korzystniejsze.</a:t>
            </a:r>
          </a:p>
          <a:p>
            <a:pPr marL="276860" marR="0" lvl="0" indent="-10159" algn="just"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28. 6. Członek ochotniczej straży pożarnej biorący bezpośredni udział w działaniach ratowniczych ma prawo do okresowych bezpłatnych badań lekarskich.</a:t>
            </a:r>
          </a:p>
          <a:p>
            <a:pPr marL="114300" marR="0" lvl="0" indent="0"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p:txBody>
      </p:sp>
      <p:pic>
        <p:nvPicPr>
          <p:cNvPr id="267" name="Shape 267"/>
          <p:cNvPicPr preferRelativeResize="0"/>
          <p:nvPr/>
        </p:nvPicPr>
        <p:blipFill rotWithShape="1">
          <a:blip r:embed="rId3">
            <a:alphaModFix/>
          </a:blip>
          <a:srcRect/>
          <a:stretch/>
        </p:blipFill>
        <p:spPr>
          <a:xfrm>
            <a:off x="282437" y="254967"/>
            <a:ext cx="822214" cy="935708"/>
          </a:xfrm>
          <a:prstGeom prst="rect">
            <a:avLst/>
          </a:prstGeom>
          <a:noFill/>
          <a:ln>
            <a:noFill/>
          </a:ln>
        </p:spPr>
      </p:pic>
    </p:spTree>
    <p:extLst>
      <p:ext uri="{BB962C8B-B14F-4D97-AF65-F5344CB8AC3E}">
        <p14:creationId xmlns:p14="http://schemas.microsoft.com/office/powerpoint/2010/main" val="220367525"/>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Organy samorządu terytorialnego i ich zadania w zakresie ochrony </a:t>
            </a:r>
            <a:r>
              <a:rPr lang="pl-PL" sz="2800" b="1" i="0" u="none" strike="noStrike" cap="none" dirty="0" smtClean="0">
                <a:solidFill>
                  <a:srgbClr val="FFC700"/>
                </a:solidFill>
                <a:latin typeface="Calibri"/>
                <a:ea typeface="Calibri"/>
                <a:cs typeface="Calibri"/>
                <a:sym typeface="Calibri"/>
              </a:rPr>
              <a:t>przeciwpożarowej</a:t>
            </a:r>
            <a:r>
              <a:rPr lang="pl-PL" sz="2800" b="1" i="0" u="none" strike="noStrike" cap="none" dirty="0">
                <a:solidFill>
                  <a:srgbClr val="FFC700"/>
                </a:solidFill>
                <a:latin typeface="Calibri"/>
                <a:ea typeface="Calibri"/>
                <a:cs typeface="Calibri"/>
                <a:sym typeface="Calibri"/>
              </a:rPr>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sp>
        <p:nvSpPr>
          <p:cNvPr id="274" name="Shape 27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75" name="Shape 2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sp>
        <p:nvSpPr>
          <p:cNvPr id="276" name="Shape 276"/>
          <p:cNvSpPr txBox="1">
            <a:spLocks noGrp="1"/>
          </p:cNvSpPr>
          <p:nvPr>
            <p:ph type="body" idx="2"/>
          </p:nvPr>
        </p:nvSpPr>
        <p:spPr>
          <a:xfrm>
            <a:off x="282438" y="1570878"/>
            <a:ext cx="8585349" cy="5098482"/>
          </a:xfrm>
          <a:prstGeom prst="rect">
            <a:avLst/>
          </a:prstGeom>
          <a:noFill/>
          <a:ln>
            <a:noFill/>
          </a:ln>
        </p:spPr>
        <p:txBody>
          <a:bodyPr lIns="54850" tIns="91425" rIns="91425" bIns="45700" anchor="t" anchorCtr="0">
            <a:noAutofit/>
          </a:bodyPr>
          <a:lstStyle/>
          <a:p>
            <a:pPr marL="438912" marR="0" lvl="0" indent="-172212" algn="just" rtl="0">
              <a:lnSpc>
                <a:spcPct val="100000"/>
              </a:lnSpc>
              <a:spcBef>
                <a:spcPts val="0"/>
              </a:spcBef>
              <a:spcAft>
                <a:spcPts val="0"/>
              </a:spcAft>
              <a:buClr>
                <a:schemeClr val="accent1"/>
              </a:buClr>
              <a:buSzPct val="80000"/>
              <a:buFont typeface="Noto Sans Symbols"/>
              <a:buChar char="◼"/>
            </a:pPr>
            <a:r>
              <a:rPr lang="pl-PL" sz="2000" b="1" i="0" u="none" strike="noStrike" cap="none">
                <a:solidFill>
                  <a:schemeClr val="dk1"/>
                </a:solidFill>
                <a:latin typeface="Calibri"/>
                <a:ea typeface="Calibri"/>
                <a:cs typeface="Calibri"/>
                <a:sym typeface="Calibri"/>
              </a:rPr>
              <a:t>Ustawa o ochronie przeciwpożarowej.</a:t>
            </a:r>
          </a:p>
          <a:p>
            <a:pPr marL="285750" marR="0" lvl="0" indent="-285750"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32.2. Koszty wyposażenia, utrzymania, wyszkolenia i zapewnienia gotowości bojowej ochotniczej straży pożarnej ponosi gmina, z zastrzeżeniem art. 35 ust. 1.</a:t>
            </a:r>
          </a:p>
          <a:p>
            <a:pPr marL="0" marR="0" lvl="0" indent="0" algn="just" rtl="0">
              <a:lnSpc>
                <a:spcPct val="100000"/>
              </a:lnSpc>
              <a:spcBef>
                <a:spcPts val="0"/>
              </a:spcBef>
              <a:spcAft>
                <a:spcPts val="0"/>
              </a:spcAft>
              <a:buClr>
                <a:schemeClr val="accent1"/>
              </a:buClr>
              <a:buSzPct val="25000"/>
              <a:buFont typeface="Noto Sans Symbols"/>
              <a:buNone/>
            </a:pPr>
            <a:endParaRPr sz="9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35. 1. Szkolenie członków ochotniczej straży pożarnej,  prowadzi nieodpłatnie Państwowa Straż Pożarna.</a:t>
            </a:r>
          </a:p>
          <a:p>
            <a:pPr marL="0" marR="0" lvl="0" indent="0" algn="just" rtl="0">
              <a:lnSpc>
                <a:spcPct val="100000"/>
              </a:lnSpc>
              <a:spcBef>
                <a:spcPts val="0"/>
              </a:spcBef>
              <a:spcAft>
                <a:spcPts val="0"/>
              </a:spcAft>
              <a:buClr>
                <a:schemeClr val="accent1"/>
              </a:buClr>
              <a:buSzPct val="25000"/>
              <a:buFont typeface="Noto Sans Symbols"/>
              <a:buNone/>
            </a:pPr>
            <a:endParaRPr sz="9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32. 3. Gmina ma również obowiązek: </a:t>
            </a:r>
          </a:p>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1) bezpłatnego umundurowania członków ochotniczej straży pożarnej; </a:t>
            </a:r>
          </a:p>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2) ubezpieczenia w instytucji ubezpieczeniowej członków ochotniczej straży pożarnej i  </a:t>
            </a:r>
          </a:p>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młodzieżowej drużyny pożarniczej; ubezpieczenie może być imienne lub zbiorowe nieimienne; </a:t>
            </a:r>
          </a:p>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3) ponoszenia kosztów okresowych badań lekarskich.</a:t>
            </a:r>
          </a:p>
          <a:p>
            <a:pPr marL="0" marR="0" lvl="0" indent="0" algn="just" rtl="0">
              <a:lnSpc>
                <a:spcPct val="100000"/>
              </a:lnSpc>
              <a:spcBef>
                <a:spcPts val="0"/>
              </a:spcBef>
              <a:spcAft>
                <a:spcPts val="0"/>
              </a:spcAft>
              <a:buClr>
                <a:schemeClr val="accent1"/>
              </a:buClr>
              <a:buSzPct val="25000"/>
              <a:buFont typeface="Noto Sans Symbols"/>
              <a:buNone/>
            </a:pPr>
            <a:endParaRPr sz="9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32.3a. Wójt (burmistrz, prezydent miasta) może zatrudnić komendanta gminnego ochrony przeciwpożarowej. Na stanowisku komendanta gminnego ochrony przeciwpożarowej może być także zatrudniony komendant gminny związku ochotniczych straży pożarnych.</a:t>
            </a:r>
          </a:p>
          <a:p>
            <a:pPr marL="0" marR="0" lvl="0" indent="0" algn="just" rtl="0">
              <a:lnSpc>
                <a:spcPct val="100000"/>
              </a:lnSpc>
              <a:spcBef>
                <a:spcPts val="0"/>
              </a:spcBef>
              <a:spcAft>
                <a:spcPts val="0"/>
              </a:spcAft>
              <a:buClr>
                <a:schemeClr val="accent1"/>
              </a:buClr>
              <a:buSzPct val="25000"/>
              <a:buFont typeface="Noto Sans Symbols"/>
              <a:buNone/>
            </a:pPr>
            <a:endParaRPr sz="9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32.3b. Jednostki samorządu terytorialnego mogą przekazywać ochotniczym strażom pożarnym środki pieniężne w formie dotacji.</a:t>
            </a:r>
          </a:p>
          <a:p>
            <a:pPr marL="114300" marR="0" lvl="0" indent="0"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p:txBody>
      </p:sp>
      <p:pic>
        <p:nvPicPr>
          <p:cNvPr id="277" name="Shape 27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1" u="none" strike="noStrike" cap="none">
                <a:solidFill>
                  <a:srgbClr val="FF0000"/>
                </a:solidFill>
                <a:latin typeface="Calibri"/>
                <a:ea typeface="Calibri"/>
                <a:cs typeface="Calibri"/>
                <a:sym typeface="Calibri"/>
              </a:rPr>
              <a:t/>
            </a:r>
            <a:br>
              <a:rPr lang="pl-PL" sz="2520" b="1" i="1" u="none" strike="noStrike" cap="none">
                <a:solidFill>
                  <a:srgbClr val="FF00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Organy samorządu terytorialnego i ich zadania w zakresie ochrony przeciwpożarowej. </a:t>
            </a:r>
            <a:br>
              <a:rPr lang="pl-PL" sz="2800" b="1" i="0" u="none" strike="noStrike" cap="none">
                <a:solidFill>
                  <a:srgbClr val="FFC700"/>
                </a:solidFill>
                <a:latin typeface="Calibri"/>
                <a:ea typeface="Calibri"/>
                <a:cs typeface="Calibri"/>
                <a:sym typeface="Calibri"/>
              </a:rPr>
            </a:br>
            <a:endParaRPr lang="pl-PL" sz="2800" b="1" i="0" u="none" strike="noStrike" cap="none">
              <a:solidFill>
                <a:srgbClr val="FFC700"/>
              </a:solidFill>
              <a:latin typeface="Calibri"/>
              <a:ea typeface="Calibri"/>
              <a:cs typeface="Calibri"/>
              <a:sym typeface="Calibri"/>
            </a:endParaRPr>
          </a:p>
        </p:txBody>
      </p:sp>
      <p:sp>
        <p:nvSpPr>
          <p:cNvPr id="284" name="Shape 28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85" name="Shape 2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sp>
        <p:nvSpPr>
          <p:cNvPr id="286" name="Shape 286"/>
          <p:cNvSpPr txBox="1">
            <a:spLocks noGrp="1"/>
          </p:cNvSpPr>
          <p:nvPr>
            <p:ph type="body" idx="2"/>
          </p:nvPr>
        </p:nvSpPr>
        <p:spPr>
          <a:xfrm>
            <a:off x="282438" y="1570878"/>
            <a:ext cx="8585349" cy="5098482"/>
          </a:xfrm>
          <a:prstGeom prst="rect">
            <a:avLst/>
          </a:prstGeom>
          <a:noFill/>
          <a:ln>
            <a:noFill/>
          </a:ln>
        </p:spPr>
        <p:txBody>
          <a:bodyPr lIns="54850" tIns="91425" rIns="91425" bIns="45700" anchor="t" anchorCtr="0">
            <a:noAutofit/>
          </a:bodyPr>
          <a:lstStyle/>
          <a:p>
            <a:pPr marL="438912" marR="0" lvl="0" indent="-172212" algn="just" rtl="0">
              <a:lnSpc>
                <a:spcPct val="100000"/>
              </a:lnSpc>
              <a:spcBef>
                <a:spcPts val="0"/>
              </a:spcBef>
              <a:spcAft>
                <a:spcPts val="0"/>
              </a:spcAft>
              <a:buClr>
                <a:schemeClr val="accent1"/>
              </a:buClr>
              <a:buSzPct val="80000"/>
              <a:buFont typeface="Noto Sans Symbols"/>
              <a:buChar char="◼"/>
            </a:pPr>
            <a:r>
              <a:rPr lang="pl-PL" sz="2000" b="1" i="0" u="none" strike="noStrike" cap="none">
                <a:solidFill>
                  <a:schemeClr val="dk1"/>
                </a:solidFill>
                <a:latin typeface="Calibri"/>
                <a:ea typeface="Calibri"/>
                <a:cs typeface="Calibri"/>
                <a:sym typeface="Calibri"/>
              </a:rPr>
              <a:t>Ustawa o ochronie przeciwpożarowej.</a:t>
            </a: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14.5. Wójt (burmistrz, prezydent miasta) koordynuje funkcjonowanie krajowego systemu ratowniczo-gaśniczego na obszarze gminy w zakresie ustalonym przez wojewodę. Zadanie to może być wykonywane przy pomocy komendanta gminnego ochrony przeciwpożarowej, jeżeli komendant taki został zatrudniony przez wójta (burmistrza, prezydenta miasta), albo przy pomocy komendanta gminnego związku ochotniczych straży pożarnych.</a:t>
            </a:r>
          </a:p>
          <a:p>
            <a:pPr marL="276860" marR="0" lvl="0" indent="-10159" algn="just" rtl="0">
              <a:lnSpc>
                <a:spcPct val="100000"/>
              </a:lnSpc>
              <a:spcBef>
                <a:spcPts val="0"/>
              </a:spcBef>
              <a:spcAft>
                <a:spcPts val="0"/>
              </a:spcAft>
              <a:buClr>
                <a:schemeClr val="accent1"/>
              </a:buClr>
              <a:buSzPct val="25000"/>
              <a:buFont typeface="Noto Sans Symbols"/>
              <a:buNone/>
            </a:pPr>
            <a:endParaRPr sz="9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33.1. Budżet państwa uczestniczy w kosztach funkcjonowania jednostek ochrony przeciwpożarowej, jeżeli jednostki te działają w ramach krajowego systemu ratowniczo-gaśniczego. </a:t>
            </a:r>
          </a:p>
          <a:p>
            <a:pPr marL="276860" marR="0" lvl="0" indent="-10159" algn="just" rtl="0">
              <a:lnSpc>
                <a:spcPct val="100000"/>
              </a:lnSpc>
              <a:spcBef>
                <a:spcPts val="0"/>
              </a:spcBef>
              <a:spcAft>
                <a:spcPts val="0"/>
              </a:spcAft>
              <a:buClr>
                <a:schemeClr val="accent1"/>
              </a:buClr>
              <a:buSzPct val="25000"/>
              <a:buFont typeface="Noto Sans Symbols"/>
              <a:buNone/>
            </a:pPr>
            <a:endParaRPr sz="9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Art. 33.2. Minister właściwy do spraw wewnętrznych corocznie określi, w drodze rozporządzenia, wysokość środków finansowych i ich podział między podmioty, o których mowa w ust. 1, z zastrzeżeniem ich wykorzystania wyłącznie dla zapewnienia gotowości bojowej jednostek ochrony przeciwpożarowej. </a:t>
            </a:r>
          </a:p>
          <a:p>
            <a:pPr marL="114300" marR="0" lvl="0" indent="0"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p:txBody>
      </p:sp>
      <p:pic>
        <p:nvPicPr>
          <p:cNvPr id="287" name="Shape 28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1267693" y="2487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smtClean="0">
                <a:solidFill>
                  <a:srgbClr val="FFC700"/>
                </a:solidFill>
                <a:latin typeface="Calibri"/>
                <a:ea typeface="Calibri"/>
                <a:cs typeface="Calibri"/>
                <a:sym typeface="Calibri"/>
              </a:rPr>
              <a:t>Podstawowe zasady dysponowania OSP i utrzymania gotowości bojowej</a:t>
            </a:r>
            <a:endParaRPr lang="pl-PL" sz="2400" b="1" i="0" u="none" strike="noStrike" cap="none" dirty="0">
              <a:solidFill>
                <a:srgbClr val="FFC700"/>
              </a:solidFill>
              <a:latin typeface="Calibri"/>
              <a:ea typeface="Calibri"/>
              <a:cs typeface="Calibri"/>
              <a:sym typeface="Calibri"/>
            </a:endParaRPr>
          </a:p>
        </p:txBody>
      </p:sp>
      <p:sp>
        <p:nvSpPr>
          <p:cNvPr id="294" name="Shape 29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95" name="Shape 29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sp>
        <p:nvSpPr>
          <p:cNvPr id="296" name="Shape 296"/>
          <p:cNvSpPr txBox="1">
            <a:spLocks noGrp="1"/>
          </p:cNvSpPr>
          <p:nvPr>
            <p:ph type="body" idx="2"/>
          </p:nvPr>
        </p:nvSpPr>
        <p:spPr>
          <a:xfrm>
            <a:off x="179511" y="1484783"/>
            <a:ext cx="8856983" cy="5184575"/>
          </a:xfrm>
          <a:prstGeom prst="rect">
            <a:avLst/>
          </a:prstGeom>
          <a:noFill/>
          <a:ln>
            <a:noFill/>
          </a:ln>
        </p:spPr>
        <p:txBody>
          <a:bodyPr lIns="54850" tIns="91425" rIns="91425" bIns="45700" anchor="t" anchorCtr="0">
            <a:noAutofit/>
          </a:bodyPr>
          <a:lstStyle/>
          <a:p>
            <a:pPr marL="438912" marR="0" lvl="0" indent="-172212" algn="just" rtl="0">
              <a:lnSpc>
                <a:spcPct val="100000"/>
              </a:lnSpc>
              <a:spcBef>
                <a:spcPts val="0"/>
              </a:spcBef>
              <a:spcAft>
                <a:spcPts val="0"/>
              </a:spcAft>
              <a:buClr>
                <a:schemeClr val="accent1"/>
              </a:buClr>
              <a:buSzPct val="80000"/>
              <a:buFont typeface="Noto Sans Symbols"/>
              <a:buChar char="◼"/>
            </a:pPr>
            <a:r>
              <a:rPr lang="pl-PL" sz="2000" b="1" i="0" u="none" strike="noStrike" cap="none">
                <a:solidFill>
                  <a:schemeClr val="dk1"/>
                </a:solidFill>
                <a:latin typeface="Calibri"/>
                <a:ea typeface="Calibri"/>
                <a:cs typeface="Calibri"/>
                <a:sym typeface="Calibri"/>
              </a:rPr>
              <a:t> </a:t>
            </a:r>
            <a:r>
              <a:rPr lang="pl-PL" sz="2000" b="0" i="0" u="none" strike="noStrike" cap="none">
                <a:solidFill>
                  <a:schemeClr val="dk1"/>
                </a:solidFill>
                <a:latin typeface="Calibri"/>
                <a:ea typeface="Calibri"/>
                <a:cs typeface="Calibri"/>
                <a:sym typeface="Calibri"/>
              </a:rPr>
              <a:t>Jednostki organizacyjne Państwowej Straży Pożarnej i ochotniczych straży pożarnych dysponowane do zdarzeń są zgodnie  z rozporządzeniem Ministra Spraw Wewnętrznych i Administracji z dnia 18 lutego 2011 r. w sprawie szczegółowych zasad organizacji krajowego systemu ratowniczo – gaśniczego.</a:t>
            </a:r>
          </a:p>
          <a:p>
            <a:pPr marL="438912" marR="0" lvl="0" indent="-172212" algn="just" rtl="0">
              <a:lnSpc>
                <a:spcPct val="100000"/>
              </a:lnSpc>
              <a:spcBef>
                <a:spcPts val="0"/>
              </a:spcBef>
              <a:spcAft>
                <a:spcPts val="0"/>
              </a:spcAft>
              <a:buClr>
                <a:schemeClr val="accent1"/>
              </a:buClr>
              <a:buSzPct val="79999"/>
              <a:buFont typeface="Noto Sans Symbols"/>
              <a:buNone/>
            </a:pPr>
            <a:endParaRPr sz="9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Dysponowanie do działań odbywa się poprzez </a:t>
            </a:r>
            <a:r>
              <a:rPr lang="pl-PL" sz="2000" b="1" i="0" u="none" strike="noStrike" cap="none">
                <a:solidFill>
                  <a:schemeClr val="dk1"/>
                </a:solidFill>
                <a:latin typeface="Calibri"/>
                <a:ea typeface="Calibri"/>
                <a:cs typeface="Calibri"/>
                <a:sym typeface="Calibri"/>
              </a:rPr>
              <a:t>stanowiska kierowania:</a:t>
            </a:r>
          </a:p>
          <a:p>
            <a:pPr marL="438912" marR="0" lvl="0" indent="-172212"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na obszarze powiatu — stanowisko kierowania komendanta powiatowego (miejskiego) Państwowej Straży Pożarnej; </a:t>
            </a:r>
          </a:p>
          <a:p>
            <a:pPr marL="438912" marR="0" lvl="0" indent="-172212"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na obszarze województwa — stanowisko kierowania komendanta wojewódzkiego Państwowej Straży Pożarnej; </a:t>
            </a:r>
          </a:p>
          <a:p>
            <a:pPr marL="438912" marR="0" lvl="0" indent="-172212"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na obszarze kraju — stanowisko kierowania Komendanta Głównego Państwowej Straży Pożarnej. </a:t>
            </a:r>
          </a:p>
          <a:p>
            <a:pPr marL="276860" marR="0" lvl="0" indent="-10159" algn="just" rtl="0">
              <a:lnSpc>
                <a:spcPct val="100000"/>
              </a:lnSpc>
              <a:spcBef>
                <a:spcPts val="0"/>
              </a:spcBef>
              <a:spcAft>
                <a:spcPts val="0"/>
              </a:spcAft>
              <a:buClr>
                <a:schemeClr val="accent1"/>
              </a:buClr>
              <a:buSzPct val="25000"/>
              <a:buFont typeface="Noto Sans Symbols"/>
              <a:buNone/>
            </a:pPr>
            <a:endParaRPr sz="900" b="1"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2000" b="1" i="0" u="none" strike="noStrike" cap="none">
                <a:solidFill>
                  <a:schemeClr val="dk1"/>
                </a:solidFill>
                <a:latin typeface="Calibri"/>
                <a:ea typeface="Calibri"/>
                <a:cs typeface="Calibri"/>
                <a:sym typeface="Calibri"/>
              </a:rPr>
              <a:t> </a:t>
            </a:r>
            <a:r>
              <a:rPr lang="pl-PL" sz="2000" b="0" i="0" u="none" strike="noStrike" cap="none">
                <a:solidFill>
                  <a:schemeClr val="dk1"/>
                </a:solidFill>
                <a:latin typeface="Calibri"/>
                <a:ea typeface="Calibri"/>
                <a:cs typeface="Calibri"/>
                <a:sym typeface="Calibri"/>
              </a:rPr>
              <a:t>Informację o zadysponowaniu sił i środków podmiotów ksrg do zdarzenia dyspozytor lub dyżurny operacyjny stanowiska kierowania komendanta powiatowego (miejskiego) Państwowej Straży Pożarnej niezwłocznie przekazuje do stanowiska kierowania komendanta wojewódzkiego Państwowej Straży Pożarnej.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p:txBody>
      </p:sp>
      <p:pic>
        <p:nvPicPr>
          <p:cNvPr id="297" name="Shape 29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Shape 30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05" name="Shape 30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sp>
        <p:nvSpPr>
          <p:cNvPr id="306" name="Shape 306"/>
          <p:cNvSpPr txBox="1">
            <a:spLocks noGrp="1"/>
          </p:cNvSpPr>
          <p:nvPr>
            <p:ph type="body" idx="2"/>
          </p:nvPr>
        </p:nvSpPr>
        <p:spPr>
          <a:xfrm>
            <a:off x="179511" y="1484783"/>
            <a:ext cx="8856983" cy="5184575"/>
          </a:xfrm>
          <a:prstGeom prst="rect">
            <a:avLst/>
          </a:prstGeom>
          <a:noFill/>
          <a:ln>
            <a:noFill/>
          </a:ln>
        </p:spPr>
        <p:txBody>
          <a:bodyPr lIns="54850" tIns="91425" rIns="91425" bIns="45700" anchor="t" anchorCtr="0">
            <a:noAutofit/>
          </a:bodyPr>
          <a:lstStyle/>
          <a:p>
            <a:pPr marL="438912" marR="0" lvl="0" indent="-172212" algn="just" rtl="0">
              <a:lnSpc>
                <a:spcPct val="100000"/>
              </a:lnSpc>
              <a:spcBef>
                <a:spcPts val="0"/>
              </a:spcBef>
              <a:spcAft>
                <a:spcPts val="0"/>
              </a:spcAft>
              <a:buClr>
                <a:schemeClr val="accent1"/>
              </a:buClr>
              <a:buSzPct val="80000"/>
              <a:buFont typeface="Noto Sans Symbols"/>
              <a:buChar char="➢"/>
            </a:pPr>
            <a:r>
              <a:rPr lang="pl-PL" sz="2000" b="1" i="0" u="none" strike="noStrike" cap="none">
                <a:solidFill>
                  <a:schemeClr val="dk1"/>
                </a:solidFill>
                <a:latin typeface="Calibri"/>
                <a:ea typeface="Calibri"/>
                <a:cs typeface="Calibri"/>
                <a:sym typeface="Calibri"/>
              </a:rPr>
              <a:t> Rozporządzenia o ksrg.  Dysponowanie do działań ratowniczych</a:t>
            </a:r>
          </a:p>
          <a:p>
            <a:pPr marL="276860" marR="0" lvl="0" indent="-10159" algn="just" rtl="0">
              <a:lnSpc>
                <a:spcPct val="100000"/>
              </a:lnSpc>
              <a:spcBef>
                <a:spcPts val="0"/>
              </a:spcBef>
              <a:spcAft>
                <a:spcPts val="0"/>
              </a:spcAft>
              <a:buClr>
                <a:schemeClr val="accent1"/>
              </a:buClr>
              <a:buSzPct val="25000"/>
              <a:buFont typeface="Noto Sans Symbols"/>
              <a:buNone/>
            </a:pPr>
            <a:endParaRPr sz="9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Char char="➢"/>
            </a:pPr>
            <a:r>
              <a:rPr lang="pl-PL" sz="2000" b="1" i="0" u="none" strike="noStrike" cap="none">
                <a:solidFill>
                  <a:schemeClr val="dk1"/>
                </a:solidFill>
                <a:latin typeface="Calibri"/>
                <a:ea typeface="Calibri"/>
                <a:cs typeface="Calibri"/>
                <a:sym typeface="Calibri"/>
              </a:rPr>
              <a:t> </a:t>
            </a:r>
            <a:r>
              <a:rPr lang="pl-PL" sz="1600" b="0" i="0" u="none" strike="noStrike" cap="none">
                <a:solidFill>
                  <a:schemeClr val="dk1"/>
                </a:solidFill>
                <a:latin typeface="Calibri"/>
                <a:ea typeface="Calibri"/>
                <a:cs typeface="Calibri"/>
                <a:sym typeface="Calibri"/>
              </a:rPr>
              <a:t>§ 20. Dysponowanie do działań ratowniczych na miejsce zdarzenia uwzględnia następujące okoliczności: </a:t>
            </a:r>
          </a:p>
          <a:p>
            <a:pPr marL="619760" marR="0" lvl="0" indent="-353060" algn="just" rtl="0">
              <a:lnSpc>
                <a:spcPct val="100000"/>
              </a:lnSpc>
              <a:spcBef>
                <a:spcPts val="0"/>
              </a:spcBef>
              <a:spcAft>
                <a:spcPts val="0"/>
              </a:spcAft>
              <a:buClr>
                <a:schemeClr val="accent1"/>
              </a:buClr>
              <a:buSzPct val="80000"/>
              <a:buFont typeface="Noto Sans Symbols"/>
              <a:buAutoNum type="arabicParenR"/>
            </a:pPr>
            <a:r>
              <a:rPr lang="pl-PL" sz="1600" b="0" i="0" u="none" strike="noStrike" cap="none">
                <a:solidFill>
                  <a:schemeClr val="dk1"/>
                </a:solidFill>
                <a:latin typeface="Calibri"/>
                <a:ea typeface="Calibri"/>
                <a:cs typeface="Calibri"/>
                <a:sym typeface="Calibri"/>
              </a:rPr>
              <a:t>możliwość podjęcia działań ratowniczych na miejscu zdarzenia w jak najkrótszym czasie;</a:t>
            </a:r>
          </a:p>
          <a:p>
            <a:pPr marL="619760" marR="0" lvl="0" indent="-353060" algn="just" rtl="0">
              <a:lnSpc>
                <a:spcPct val="100000"/>
              </a:lnSpc>
              <a:spcBef>
                <a:spcPts val="0"/>
              </a:spcBef>
              <a:spcAft>
                <a:spcPts val="0"/>
              </a:spcAft>
              <a:buClr>
                <a:schemeClr val="accent1"/>
              </a:buClr>
              <a:buSzPct val="80000"/>
              <a:buFont typeface="Noto Sans Symbols"/>
              <a:buAutoNum type="arabicParenR"/>
            </a:pPr>
            <a:r>
              <a:rPr lang="pl-PL" sz="1600" b="0" i="0" u="none" strike="noStrike" cap="none">
                <a:solidFill>
                  <a:schemeClr val="dk1"/>
                </a:solidFill>
                <a:latin typeface="Calibri"/>
                <a:ea typeface="Calibri"/>
                <a:cs typeface="Calibri"/>
                <a:sym typeface="Calibri"/>
              </a:rPr>
              <a:t>liczbę osób zagrożonych lub poszkodowanych; </a:t>
            </a:r>
          </a:p>
          <a:p>
            <a:pPr marL="619760" marR="0" lvl="0" indent="-353060" algn="just" rtl="0">
              <a:lnSpc>
                <a:spcPct val="100000"/>
              </a:lnSpc>
              <a:spcBef>
                <a:spcPts val="0"/>
              </a:spcBef>
              <a:spcAft>
                <a:spcPts val="0"/>
              </a:spcAft>
              <a:buClr>
                <a:schemeClr val="accent1"/>
              </a:buClr>
              <a:buSzPct val="80000"/>
              <a:buFont typeface="Noto Sans Symbols"/>
              <a:buAutoNum type="arabicParenR"/>
            </a:pPr>
            <a:r>
              <a:rPr lang="pl-PL" sz="1600" b="0" i="0" u="none" strike="noStrike" cap="none">
                <a:solidFill>
                  <a:schemeClr val="dk1"/>
                </a:solidFill>
                <a:latin typeface="Calibri"/>
                <a:ea typeface="Calibri"/>
                <a:cs typeface="Calibri"/>
                <a:sym typeface="Calibri"/>
              </a:rPr>
              <a:t>skalę zagrożenia, miejsce i rodzaj zdarzenia, prognozę następstw zdarzenia dla życia, zdrowia, środowiska lub mienia oraz wielkość i przeznaczenie terenu lub obiektu; </a:t>
            </a:r>
          </a:p>
          <a:p>
            <a:pPr marL="619760" marR="0" lvl="0" indent="-353060" algn="just" rtl="0">
              <a:lnSpc>
                <a:spcPct val="100000"/>
              </a:lnSpc>
              <a:spcBef>
                <a:spcPts val="0"/>
              </a:spcBef>
              <a:spcAft>
                <a:spcPts val="0"/>
              </a:spcAft>
              <a:buClr>
                <a:schemeClr val="accent1"/>
              </a:buClr>
              <a:buSzPct val="80000"/>
              <a:buFont typeface="Noto Sans Symbols"/>
              <a:buAutoNum type="arabicParenR"/>
            </a:pPr>
            <a:r>
              <a:rPr lang="pl-PL" sz="1600" b="0" i="0" u="none" strike="noStrike" cap="none">
                <a:solidFill>
                  <a:schemeClr val="dk1"/>
                </a:solidFill>
                <a:latin typeface="Calibri"/>
                <a:ea typeface="Calibri"/>
                <a:cs typeface="Calibri"/>
                <a:sym typeface="Calibri"/>
              </a:rPr>
              <a:t>aktualny potencjał sił i środków będących w dyspozycji; </a:t>
            </a:r>
          </a:p>
          <a:p>
            <a:pPr marL="619760" marR="0" lvl="0" indent="-353060" algn="just" rtl="0">
              <a:lnSpc>
                <a:spcPct val="100000"/>
              </a:lnSpc>
              <a:spcBef>
                <a:spcPts val="0"/>
              </a:spcBef>
              <a:spcAft>
                <a:spcPts val="0"/>
              </a:spcAft>
              <a:buClr>
                <a:schemeClr val="accent1"/>
              </a:buClr>
              <a:buSzPct val="80000"/>
              <a:buFont typeface="Noto Sans Symbols"/>
              <a:buAutoNum type="arabicParenR"/>
            </a:pPr>
            <a:r>
              <a:rPr lang="pl-PL" sz="1600" b="0" i="0" u="none" strike="noStrike" cap="none">
                <a:solidFill>
                  <a:schemeClr val="dk1"/>
                </a:solidFill>
                <a:latin typeface="Calibri"/>
                <a:ea typeface="Calibri"/>
                <a:cs typeface="Calibri"/>
                <a:sym typeface="Calibri"/>
              </a:rPr>
              <a:t>możliwość wykorzystania w działaniach ratowniczych sił i środków z obszarów chronionych innych niż obszar chroniony właściwy dla miejsca zdarzenia, w tym z sąsiednich powiatów i województw oraz podmiotów objętych przepisami prawa górniczego, lotniczego, morskiego i wodnego; </a:t>
            </a:r>
          </a:p>
          <a:p>
            <a:pPr marL="619760" marR="0" lvl="0" indent="-353060" algn="just" rtl="0">
              <a:lnSpc>
                <a:spcPct val="100000"/>
              </a:lnSpc>
              <a:spcBef>
                <a:spcPts val="0"/>
              </a:spcBef>
              <a:spcAft>
                <a:spcPts val="0"/>
              </a:spcAft>
              <a:buClr>
                <a:schemeClr val="accent1"/>
              </a:buClr>
              <a:buSzPct val="80000"/>
              <a:buFont typeface="Noto Sans Symbols"/>
              <a:buAutoNum type="arabicParenR"/>
            </a:pPr>
            <a:r>
              <a:rPr lang="pl-PL" sz="1600" b="0" i="0" u="none" strike="noStrike" cap="none">
                <a:solidFill>
                  <a:schemeClr val="dk1"/>
                </a:solidFill>
                <a:latin typeface="Calibri"/>
                <a:ea typeface="Calibri"/>
                <a:cs typeface="Calibri"/>
                <a:sym typeface="Calibri"/>
              </a:rPr>
              <a:t> możliwość wykorzystania odwodów operacyjnych na obszarze województwa lub centralnego odwodu operacyjnego; </a:t>
            </a:r>
          </a:p>
          <a:p>
            <a:pPr marL="619760" marR="0" lvl="0" indent="-353060" algn="just" rtl="0">
              <a:lnSpc>
                <a:spcPct val="100000"/>
              </a:lnSpc>
              <a:spcBef>
                <a:spcPts val="0"/>
              </a:spcBef>
              <a:spcAft>
                <a:spcPts val="0"/>
              </a:spcAft>
              <a:buClr>
                <a:schemeClr val="accent1"/>
              </a:buClr>
              <a:buSzPct val="80000"/>
              <a:buFont typeface="Noto Sans Symbols"/>
              <a:buAutoNum type="arabicParenR"/>
            </a:pPr>
            <a:r>
              <a:rPr lang="pl-PL" sz="1600" b="0" i="0" u="none" strike="noStrike" cap="none">
                <a:solidFill>
                  <a:schemeClr val="dk1"/>
                </a:solidFill>
                <a:latin typeface="Calibri"/>
                <a:ea typeface="Calibri"/>
                <a:cs typeface="Calibri"/>
                <a:sym typeface="Calibri"/>
              </a:rPr>
              <a:t>zasady i procedury powiadamiania i dysponowania zasobów ratowniczych zawarte w planach ratowniczych; </a:t>
            </a:r>
          </a:p>
          <a:p>
            <a:pPr marL="619760" marR="0" lvl="0" indent="-353060" algn="just" rtl="0">
              <a:lnSpc>
                <a:spcPct val="100000"/>
              </a:lnSpc>
              <a:spcBef>
                <a:spcPts val="0"/>
              </a:spcBef>
              <a:spcAft>
                <a:spcPts val="0"/>
              </a:spcAft>
              <a:buClr>
                <a:schemeClr val="accent1"/>
              </a:buClr>
              <a:buSzPct val="80000"/>
              <a:buFont typeface="Noto Sans Symbols"/>
              <a:buAutoNum type="arabicParenR"/>
            </a:pPr>
            <a:r>
              <a:rPr lang="pl-PL" sz="1600" b="0" i="0" u="none" strike="noStrike" cap="none">
                <a:solidFill>
                  <a:schemeClr val="dk1"/>
                </a:solidFill>
                <a:latin typeface="Calibri"/>
                <a:ea typeface="Calibri"/>
                <a:cs typeface="Calibri"/>
                <a:sym typeface="Calibri"/>
              </a:rPr>
              <a:t>możliwość techniczno -logistycznego wsparcia działań ratowniczych; </a:t>
            </a:r>
          </a:p>
          <a:p>
            <a:pPr marL="619760" marR="0" lvl="0" indent="-353060" algn="just" rtl="0">
              <a:lnSpc>
                <a:spcPct val="100000"/>
              </a:lnSpc>
              <a:spcBef>
                <a:spcPts val="0"/>
              </a:spcBef>
              <a:spcAft>
                <a:spcPts val="0"/>
              </a:spcAft>
              <a:buClr>
                <a:schemeClr val="accent1"/>
              </a:buClr>
              <a:buSzPct val="80000"/>
              <a:buFont typeface="Noto Sans Symbols"/>
              <a:buAutoNum type="arabicParenR"/>
            </a:pPr>
            <a:r>
              <a:rPr lang="pl-PL" sz="1600" b="0" i="0" u="none" strike="noStrike" cap="none">
                <a:solidFill>
                  <a:schemeClr val="dk1"/>
                </a:solidFill>
                <a:latin typeface="Calibri"/>
                <a:ea typeface="Calibri"/>
                <a:cs typeface="Calibri"/>
                <a:sym typeface="Calibri"/>
              </a:rPr>
              <a:t>stan infrastruktury i natężenia ruchu w komunikacji, a także warunki terenowe i atmosferyczne mające wpływ na czas przybycia sił i środków oraz organizację działań ratowniczych.</a:t>
            </a: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p:txBody>
      </p:sp>
      <p:pic>
        <p:nvPicPr>
          <p:cNvPr id="307" name="Shape 30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8" name="Shape 293"/>
          <p:cNvSpPr txBox="1">
            <a:spLocks noGrp="1"/>
          </p:cNvSpPr>
          <p:nvPr>
            <p:ph type="title"/>
          </p:nvPr>
        </p:nvSpPr>
        <p:spPr>
          <a:xfrm>
            <a:off x="1267693" y="2487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smtClean="0">
                <a:solidFill>
                  <a:srgbClr val="FFC700"/>
                </a:solidFill>
                <a:latin typeface="Calibri"/>
                <a:ea typeface="Calibri"/>
                <a:cs typeface="Calibri"/>
                <a:sym typeface="Calibri"/>
              </a:rPr>
              <a:t>Podstawowe zasady dysponowania OSP i utrzymania gotowości bojowej</a:t>
            </a:r>
            <a:endParaRPr lang="pl-PL" sz="240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Shape 31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15" name="Shape 31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
        <p:nvSpPr>
          <p:cNvPr id="316" name="Shape 316"/>
          <p:cNvSpPr txBox="1">
            <a:spLocks noGrp="1"/>
          </p:cNvSpPr>
          <p:nvPr>
            <p:ph type="body" idx="2"/>
          </p:nvPr>
        </p:nvSpPr>
        <p:spPr>
          <a:xfrm>
            <a:off x="107504" y="1484783"/>
            <a:ext cx="8928992" cy="5184575"/>
          </a:xfrm>
          <a:prstGeom prst="rect">
            <a:avLst/>
          </a:prstGeom>
          <a:noFill/>
          <a:ln>
            <a:noFill/>
          </a:ln>
        </p:spPr>
        <p:txBody>
          <a:bodyPr lIns="54850" tIns="91425" rIns="91425" bIns="45700" anchor="t" anchorCtr="0">
            <a:noAutofit/>
          </a:bodyPr>
          <a:lstStyle/>
          <a:p>
            <a:pPr marL="276860" marR="0" lvl="0" indent="-10159" algn="just"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1" i="0" u="none" strike="noStrike" cap="none">
                <a:solidFill>
                  <a:schemeClr val="dk1"/>
                </a:solidFill>
                <a:latin typeface="Calibri"/>
                <a:ea typeface="Calibri"/>
                <a:cs typeface="Calibri"/>
                <a:sym typeface="Calibri"/>
              </a:rPr>
              <a:t> </a:t>
            </a:r>
            <a:r>
              <a:rPr lang="pl-PL" sz="2000" b="0" i="0" u="none" strike="noStrike" cap="none">
                <a:solidFill>
                  <a:schemeClr val="dk1"/>
                </a:solidFill>
                <a:latin typeface="Calibri"/>
                <a:ea typeface="Calibri"/>
                <a:cs typeface="Calibri"/>
                <a:sym typeface="Calibri"/>
              </a:rPr>
              <a:t>Gotowość bojowa to zdolność  do podjęcia działań interwencyjnych  w określonym czasie o każdej porze.</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Wpływ na szybkość podjęcia działań ma odpowiedni, sprawny system alarmowania strażaków o zdarzeniu.</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Strażacy biorący udział w działaniach muszą spełniać określone kryteria, aby brać w nich udział, czyli:</a:t>
            </a:r>
          </a:p>
          <a:p>
            <a:pPr marL="285750" marR="0" lvl="0" indent="-285750" algn="l"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być członkiem OSP;</a:t>
            </a:r>
          </a:p>
          <a:p>
            <a:pPr marL="285750" marR="0" lvl="0" indent="-285750" algn="l"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być w wieku 18 – 65 lat;</a:t>
            </a:r>
          </a:p>
          <a:p>
            <a:pPr marL="285750" marR="0" lvl="0" indent="-285750" algn="l"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posiadać odpowiednie wyszkolenie pożarnicze w stosunku do pełnionej funkcji w zastępie;</a:t>
            </a:r>
          </a:p>
          <a:p>
            <a:pPr marL="285750" marR="0" lvl="0" indent="-285750" algn="l"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posiadać aktualne badania lekarskie;</a:t>
            </a:r>
          </a:p>
          <a:p>
            <a:pPr marL="285750" marR="0" lvl="0" indent="-285750" algn="l"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posiadać ubezpieczenie;</a:t>
            </a:r>
          </a:p>
          <a:p>
            <a:pPr marL="285750" marR="0" lvl="0" indent="-285750" algn="l"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posiadać przeszkolenie BHP.</a:t>
            </a:r>
          </a:p>
          <a:p>
            <a:pPr marL="0" marR="0" lvl="0" indent="0"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Pojazdy przewidziane do prowadzenia działań muszą być sprawne i posiadać ważne badania techniczne.</a:t>
            </a:r>
          </a:p>
          <a:p>
            <a:pPr marL="438912" marR="0" lvl="0" indent="-172212" algn="l" rtl="0">
              <a:lnSpc>
                <a:spcPct val="100000"/>
              </a:lnSpc>
              <a:spcBef>
                <a:spcPts val="0"/>
              </a:spcBef>
              <a:spcAft>
                <a:spcPts val="0"/>
              </a:spcAft>
              <a:buClr>
                <a:schemeClr val="accent1"/>
              </a:buClr>
              <a:buSzPct val="80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Sprzęt będący na wyposażeniu jednostki musi być sprawny, nieuszkodzony, powinien posiadać świadectwa dopuszczenia CNBOP.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p:txBody>
      </p:sp>
      <p:pic>
        <p:nvPicPr>
          <p:cNvPr id="317" name="Shape 31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8" name="Shape 293"/>
          <p:cNvSpPr txBox="1">
            <a:spLocks noGrp="1"/>
          </p:cNvSpPr>
          <p:nvPr>
            <p:ph type="title"/>
          </p:nvPr>
        </p:nvSpPr>
        <p:spPr>
          <a:xfrm>
            <a:off x="1267693" y="2487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smtClean="0">
                <a:solidFill>
                  <a:srgbClr val="FFC700"/>
                </a:solidFill>
                <a:latin typeface="Calibri"/>
                <a:ea typeface="Calibri"/>
                <a:cs typeface="Calibri"/>
                <a:sym typeface="Calibri"/>
              </a:rPr>
              <a:t>Podstawowe zasady dysponowania OSP i utrzymania gotowości bojowej</a:t>
            </a:r>
            <a:endParaRPr lang="pl-PL" sz="240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fontScale="92500" lnSpcReduction="20000"/>
          </a:bodyPr>
          <a:lstStyle/>
          <a:p>
            <a:pPr marL="723900" indent="-457200"/>
            <a:r>
              <a:rPr lang="pl-PL" dirty="0"/>
              <a:t>Organy samorządu terytorialnego i ich zadania w zakresie ochrony </a:t>
            </a:r>
            <a:r>
              <a:rPr lang="pl-PL" dirty="0" smtClean="0"/>
              <a:t>przeciwpożarowej;</a:t>
            </a:r>
            <a:endParaRPr lang="pl-PL" dirty="0"/>
          </a:p>
          <a:p>
            <a:pPr marL="723901" indent="-457200">
              <a:buSzPct val="25000"/>
            </a:pPr>
            <a:endParaRPr lang="pl-PL" dirty="0"/>
          </a:p>
          <a:p>
            <a:pPr marL="723900" indent="-457200"/>
            <a:r>
              <a:rPr lang="pl-PL" dirty="0"/>
              <a:t> Podstawowe zasady dysponowania OSP i utrzymywania gotowości </a:t>
            </a:r>
            <a:r>
              <a:rPr lang="pl-PL" dirty="0" smtClean="0"/>
              <a:t>bojowej;</a:t>
            </a:r>
            <a:endParaRPr lang="pl-PL" dirty="0"/>
          </a:p>
          <a:p>
            <a:pPr marL="723901" indent="-457200">
              <a:buSzPct val="25000"/>
            </a:pPr>
            <a:endParaRPr lang="pl-PL" dirty="0"/>
          </a:p>
          <a:p>
            <a:pPr marL="723900" indent="-457200"/>
            <a:r>
              <a:rPr lang="pl-PL" dirty="0"/>
              <a:t> Zasady organizacji szkolenia członków Ochotniczych Straży Pożarnych biorących bezpośredni udział w działaniach ratowniczych.</a:t>
            </a:r>
          </a:p>
          <a:p>
            <a:endParaRPr lang="pl-PL" dirty="0"/>
          </a:p>
          <a:p>
            <a:endParaRPr lang="pl-PL" dirty="0" smtClean="0"/>
          </a:p>
          <a:p>
            <a:pPr marL="118872" indent="0" algn="r">
              <a:buNone/>
            </a:pPr>
            <a:r>
              <a:rPr lang="pl-PL" dirty="0" smtClean="0"/>
              <a:t>Czas: 2T</a:t>
            </a:r>
            <a:endParaRPr lang="pl-PL" dirty="0"/>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650706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25" name="Shape 32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
        <p:nvSpPr>
          <p:cNvPr id="326" name="Shape 326"/>
          <p:cNvSpPr txBox="1">
            <a:spLocks noGrp="1"/>
          </p:cNvSpPr>
          <p:nvPr>
            <p:ph type="body" idx="2"/>
          </p:nvPr>
        </p:nvSpPr>
        <p:spPr>
          <a:xfrm>
            <a:off x="107504" y="1340767"/>
            <a:ext cx="8928992"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Sprzęt w stosunku do którego wymagane są badania techniczne i przeglądy okresowe bezwzględnie musi je posiadać.</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Naczelnik OSP ponosi odpowiedzialność statutową za przygotowanie do działań, gotowość bojową i sprawność , a także zapewnienie na miarę posiadanych możliwości  bezpieczeństwa strażaków przewidzianych do prowadzenia działań ratowniczo-gaśniczych.</a:t>
            </a:r>
          </a:p>
          <a:p>
            <a:pPr marL="438912" marR="0" lvl="0" indent="-172212" algn="l" rtl="0">
              <a:lnSpc>
                <a:spcPct val="100000"/>
              </a:lnSpc>
              <a:spcBef>
                <a:spcPts val="0"/>
              </a:spcBef>
              <a:spcAft>
                <a:spcPts val="0"/>
              </a:spcAft>
              <a:buClr>
                <a:schemeClr val="accent1"/>
              </a:buClr>
              <a:buSzPct val="80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Naczelnik OSP informuje stanowisko kierowania komendanta powiatowego (miejskiego) PSP o braku gotowości bojowej jednostki OSP z powodu: </a:t>
            </a:r>
          </a:p>
          <a:p>
            <a:pPr marL="438912" marR="0" lvl="0" indent="-172212" algn="l"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braku odpowiedniej obsady osobowej</a:t>
            </a:r>
          </a:p>
          <a:p>
            <a:pPr marL="438912" marR="0" lvl="0" indent="-172212" algn="l"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uszkodzenia pojazdu.</a:t>
            </a:r>
          </a:p>
          <a:p>
            <a:pPr marL="276860" marR="0" lvl="0" indent="-10159" algn="l" rtl="0">
              <a:lnSpc>
                <a:spcPct val="100000"/>
              </a:lnSpc>
              <a:spcBef>
                <a:spcPts val="0"/>
              </a:spcBef>
              <a:spcAft>
                <a:spcPts val="0"/>
              </a:spcAft>
              <a:buClr>
                <a:schemeClr val="accent1"/>
              </a:buClr>
              <a:buSzPct val="25000"/>
              <a:buFont typeface="Noto Sans Symbols"/>
              <a:buNone/>
            </a:pPr>
            <a:endParaRPr sz="9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Naczelnik OSP informuje stanowisko kierowania komendanta powiatowego (miejskiego) PSP o przywróceniu gotowości bojowej jednostce OSP. </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Każdy wyjazd z remizy OSP zastępu i jego powrót </a:t>
            </a:r>
            <a:r>
              <a:rPr lang="pl-PL" sz="1600" b="0" i="0" u="none" strike="noStrike" cap="none">
                <a:solidFill>
                  <a:schemeClr val="dk1"/>
                </a:solidFill>
                <a:latin typeface="Calibri"/>
                <a:ea typeface="Calibri"/>
                <a:cs typeface="Calibri"/>
                <a:sym typeface="Calibri"/>
              </a:rPr>
              <a:t>(do akcji, na przegląd techniczny, do stacji benzynowej, na polecenie Urzędu Miasta/Gminy, na wesele, na pogrzeb, itp.)  </a:t>
            </a:r>
            <a:r>
              <a:rPr lang="pl-PL" sz="2000" b="0" i="0" u="none" strike="noStrike" cap="none">
                <a:solidFill>
                  <a:schemeClr val="dk1"/>
                </a:solidFill>
                <a:latin typeface="Calibri"/>
                <a:ea typeface="Calibri"/>
                <a:cs typeface="Calibri"/>
                <a:sym typeface="Calibri"/>
              </a:rPr>
              <a:t>bezwzględnie musi zostać zgłoszony do stanowisko kierowania komendanta powiatowego (miejskiego) PSP.</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p:txBody>
      </p:sp>
      <p:pic>
        <p:nvPicPr>
          <p:cNvPr id="327" name="Shape 32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8" name="Shape 293"/>
          <p:cNvSpPr txBox="1">
            <a:spLocks noGrp="1"/>
          </p:cNvSpPr>
          <p:nvPr>
            <p:ph type="title"/>
          </p:nvPr>
        </p:nvSpPr>
        <p:spPr>
          <a:xfrm>
            <a:off x="1267693" y="2487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smtClean="0">
                <a:solidFill>
                  <a:srgbClr val="FFC700"/>
                </a:solidFill>
                <a:latin typeface="Calibri"/>
                <a:ea typeface="Calibri"/>
                <a:cs typeface="Calibri"/>
                <a:sym typeface="Calibri"/>
              </a:rPr>
              <a:t>Podstawowe zasady dysponowania OSP i utrzymania gotowości bojowej</a:t>
            </a:r>
            <a:endParaRPr lang="pl-PL" sz="240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334" name="Shape 33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35" name="Shape 33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
        <p:nvSpPr>
          <p:cNvPr id="336" name="Shape 336"/>
          <p:cNvSpPr txBox="1">
            <a:spLocks noGrp="1"/>
          </p:cNvSpPr>
          <p:nvPr>
            <p:ph type="body" idx="2"/>
          </p:nvPr>
        </p:nvSpPr>
        <p:spPr>
          <a:xfrm>
            <a:off x="0" y="1340767"/>
            <a:ext cx="9036495"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dirty="0">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96000"/>
              <a:buFont typeface="Noto Sans Symbols"/>
              <a:buChar char="➢"/>
            </a:pPr>
            <a:r>
              <a:rPr lang="pl-PL" sz="2000" b="0" i="0" u="none" strike="noStrike" cap="none" dirty="0">
                <a:solidFill>
                  <a:schemeClr val="dk1"/>
                </a:solidFill>
                <a:latin typeface="Calibri"/>
                <a:ea typeface="Calibri"/>
                <a:cs typeface="Calibri"/>
                <a:sym typeface="Calibri"/>
              </a:rPr>
              <a:t> </a:t>
            </a:r>
            <a:r>
              <a:rPr lang="pl-PL" sz="2400" b="1" i="0" u="none" strike="noStrike" cap="none" dirty="0">
                <a:solidFill>
                  <a:schemeClr val="dk1"/>
                </a:solidFill>
                <a:latin typeface="Calibri"/>
                <a:ea typeface="Calibri"/>
                <a:cs typeface="Calibri"/>
                <a:sym typeface="Calibri"/>
              </a:rPr>
              <a:t>Komendant Główny Państwowej Straży Pożarnej z dniem 1 stycznia 2016 r. wprowadził do stosowania: „Zasady organizacji szkoleń członków Ochotniczych Straży Pożarnych biorących bezpośredni udział w działaniach ratowniczych”.</a:t>
            </a:r>
          </a:p>
          <a:p>
            <a:pPr marL="276860" marR="0" lvl="0" indent="-10159" algn="l" rtl="0">
              <a:lnSpc>
                <a:spcPct val="100000"/>
              </a:lnSpc>
              <a:spcBef>
                <a:spcPts val="0"/>
              </a:spcBef>
              <a:spcAft>
                <a:spcPts val="0"/>
              </a:spcAft>
              <a:buClr>
                <a:schemeClr val="accent1"/>
              </a:buClr>
              <a:buSzPct val="25000"/>
              <a:buFont typeface="Noto Sans Symbols"/>
              <a:buNone/>
            </a:pPr>
            <a:endParaRPr sz="800" b="1" i="0" u="none" strike="noStrike" cap="none" dirty="0">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Calibri"/>
                <a:ea typeface="Calibri"/>
                <a:cs typeface="Calibri"/>
                <a:sym typeface="Calibri"/>
              </a:rPr>
              <a:t> Klasyfikacja szkoleń członków Ochotniczych Straży Pożarnych:</a:t>
            </a: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Calibri"/>
                <a:ea typeface="Calibri"/>
                <a:cs typeface="Calibri"/>
                <a:sym typeface="Calibri"/>
              </a:rPr>
              <a:t>Szkolenia realizowane na poziomie podstawowym</a:t>
            </a: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Calibri"/>
                <a:ea typeface="Calibri"/>
                <a:cs typeface="Calibri"/>
                <a:sym typeface="Calibri"/>
              </a:rPr>
              <a:t>Szkolenia realizowane na poziomie specjalistycznym</a:t>
            </a: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Calibri"/>
                <a:ea typeface="Calibri"/>
                <a:cs typeface="Calibri"/>
                <a:sym typeface="Calibri"/>
              </a:rPr>
              <a:t>Szkolenia realizowane na poziomie dowódczym.</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dirty="0">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dirty="0">
              <a:solidFill>
                <a:schemeClr val="dk1"/>
              </a:solidFill>
              <a:latin typeface="Calibri"/>
              <a:ea typeface="Calibri"/>
              <a:cs typeface="Calibri"/>
              <a:sym typeface="Calibri"/>
            </a:endParaRPr>
          </a:p>
        </p:txBody>
      </p:sp>
      <p:pic>
        <p:nvPicPr>
          <p:cNvPr id="337" name="Shape 33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344" name="Shape 34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45" name="Shape 34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
        <p:nvSpPr>
          <p:cNvPr id="346" name="Shape 346"/>
          <p:cNvSpPr txBox="1">
            <a:spLocks noGrp="1"/>
          </p:cNvSpPr>
          <p:nvPr>
            <p:ph type="body" idx="2"/>
          </p:nvPr>
        </p:nvSpPr>
        <p:spPr>
          <a:xfrm>
            <a:off x="0" y="1340767"/>
            <a:ext cx="9144000"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96000"/>
              <a:buFont typeface="Noto Sans Symbols"/>
              <a:buChar char="➢"/>
            </a:pPr>
            <a:r>
              <a:rPr lang="pl-PL" sz="2000" b="0" i="0" u="none" strike="noStrike" cap="none">
                <a:solidFill>
                  <a:schemeClr val="dk1"/>
                </a:solidFill>
                <a:latin typeface="Calibri"/>
                <a:ea typeface="Calibri"/>
                <a:cs typeface="Calibri"/>
                <a:sym typeface="Calibri"/>
              </a:rPr>
              <a:t> </a:t>
            </a:r>
            <a:r>
              <a:rPr lang="pl-PL" sz="2400" b="1" i="0" u="none" strike="noStrike" cap="none">
                <a:solidFill>
                  <a:schemeClr val="dk1"/>
                </a:solidFill>
                <a:latin typeface="Calibri"/>
                <a:ea typeface="Calibri"/>
                <a:cs typeface="Calibri"/>
                <a:sym typeface="Calibri"/>
              </a:rPr>
              <a:t>Szkolenia na poziomie podstawowym</a:t>
            </a:r>
          </a:p>
          <a:p>
            <a:pPr marL="276860" marR="0" lvl="0" indent="-10159" algn="l" rtl="0">
              <a:lnSpc>
                <a:spcPct val="100000"/>
              </a:lnSpc>
              <a:spcBef>
                <a:spcPts val="0"/>
              </a:spcBef>
              <a:spcAft>
                <a:spcPts val="0"/>
              </a:spcAft>
              <a:buClr>
                <a:schemeClr val="accent1"/>
              </a:buClr>
              <a:buSzPct val="25000"/>
              <a:buFont typeface="Noto Sans Symbols"/>
              <a:buNone/>
            </a:pPr>
            <a:endParaRPr sz="800" b="1"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Celem szkoleń na poziomie podstawowym jest przygotowanie do sprawnego i bezpiecznego wykonywania podstawowych czynności  ratowniczych, w tym również obsługi i konserwacji sprzętu wykorzystywanego do działań ratowniczych. </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Do szkoleń poziomu podstawowego zaliczamy szkolenia:</a:t>
            </a:r>
          </a:p>
          <a:p>
            <a:pPr marL="276860" marR="0" lvl="0" indent="-10159"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r>
              <a:rPr lang="pl-PL" sz="1600" b="0" i="0" u="none" strike="noStrike" cap="none">
                <a:solidFill>
                  <a:schemeClr val="dk1"/>
                </a:solidFill>
                <a:latin typeface="Calibri"/>
                <a:ea typeface="Calibri"/>
                <a:cs typeface="Calibri"/>
                <a:sym typeface="Calibri"/>
              </a:rPr>
              <a:t>podstawowe strażaków ratowników Ochotniczych Straży Pożarnych;</a:t>
            </a:r>
          </a:p>
          <a:p>
            <a:pPr marL="438912" marR="0" lvl="0" indent="-172212" algn="l"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kierowców – konserwatorów sprzętu ratowniczego Ochotniczych Straży Pożarnych.</a:t>
            </a:r>
          </a:p>
          <a:p>
            <a:pPr marL="438912" marR="0" lvl="0" indent="-172212" algn="l" rtl="0">
              <a:lnSpc>
                <a:spcPct val="100000"/>
              </a:lnSpc>
              <a:spcBef>
                <a:spcPts val="0"/>
              </a:spcBef>
              <a:spcAft>
                <a:spcPts val="0"/>
              </a:spcAft>
              <a:buClr>
                <a:schemeClr val="accent1"/>
              </a:buClr>
              <a:buSzPct val="80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W ramach szkolenia podstawowego realizowana jest tematyka dotycząca:</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podstawowych czynności z zakresu ratownictwa technicznego;</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podstawowych czynności z zakresu działań przeciwpowodziowych;</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zasad pracy w radiowej sieci UKF Państwowej Straży Pożarnej;</a:t>
            </a:r>
          </a:p>
          <a:p>
            <a:pPr marL="438912" marR="0" lvl="0" indent="-172212" algn="l" rtl="0">
              <a:lnSpc>
                <a:spcPct val="100000"/>
              </a:lnSpc>
              <a:spcBef>
                <a:spcPts val="0"/>
              </a:spcBef>
              <a:spcAft>
                <a:spcPts val="0"/>
              </a:spcAft>
              <a:buClr>
                <a:schemeClr val="accent1"/>
              </a:buClr>
              <a:buSzPct val="80000"/>
              <a:buFont typeface="Noto Sans Symbols"/>
              <a:buChar char="➢"/>
            </a:pPr>
            <a:r>
              <a:rPr lang="pl-PL" sz="1600" b="0" i="0" u="none" strike="noStrike" cap="none">
                <a:solidFill>
                  <a:schemeClr val="dk1"/>
                </a:solidFill>
                <a:latin typeface="Calibri"/>
                <a:ea typeface="Calibri"/>
                <a:cs typeface="Calibri"/>
                <a:sym typeface="Calibri"/>
              </a:rPr>
              <a:t>wydawania sygnałów i poleceń uczestnikom ruchu lub innym osobom znajdującym się na drodze.</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Realizatorem szkolenia jest Komenda Powiatowa (Miejska) Państwowej Straży Pożarnej.</a:t>
            </a:r>
          </a:p>
          <a:p>
            <a:pPr marL="276860" marR="0" lvl="0" indent="-10159"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r>
              <a:rPr lang="pl-PL" sz="1600" b="0" i="0" u="none" strike="noStrike" cap="none">
                <a:solidFill>
                  <a:schemeClr val="dk1"/>
                </a:solidFill>
                <a:latin typeface="Calibri"/>
                <a:ea typeface="Calibri"/>
                <a:cs typeface="Calibri"/>
                <a:sym typeface="Calibri"/>
              </a:rPr>
              <a:t>Dopuszcza się organizowanie szkoleń poziomu podstawowego strażaków ratowników Ochotniczych Straży Pożarnych przez szkoły i komendy wojewódzkie Państwowej Straży Pożarnej.</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p:txBody>
      </p:sp>
      <p:pic>
        <p:nvPicPr>
          <p:cNvPr id="347" name="Shape 34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354" name="Shape 35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55" name="Shape 35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
        <p:nvSpPr>
          <p:cNvPr id="356" name="Shape 356"/>
          <p:cNvSpPr txBox="1">
            <a:spLocks noGrp="1"/>
          </p:cNvSpPr>
          <p:nvPr>
            <p:ph type="body" idx="2"/>
          </p:nvPr>
        </p:nvSpPr>
        <p:spPr>
          <a:xfrm>
            <a:off x="0" y="1340767"/>
            <a:ext cx="9144000"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96000"/>
              <a:buFont typeface="Noto Sans Symbols"/>
              <a:buChar char="➢"/>
            </a:pPr>
            <a:r>
              <a:rPr lang="pl-PL" sz="2000" b="0" i="0" u="none" strike="noStrike" cap="none">
                <a:solidFill>
                  <a:schemeClr val="dk1"/>
                </a:solidFill>
                <a:latin typeface="Calibri"/>
                <a:ea typeface="Calibri"/>
                <a:cs typeface="Calibri"/>
                <a:sym typeface="Calibri"/>
              </a:rPr>
              <a:t> </a:t>
            </a:r>
            <a:r>
              <a:rPr lang="pl-PL" sz="2400" b="1" i="0" u="none" strike="noStrike" cap="none">
                <a:solidFill>
                  <a:schemeClr val="dk1"/>
                </a:solidFill>
                <a:latin typeface="Calibri"/>
                <a:ea typeface="Calibri"/>
                <a:cs typeface="Calibri"/>
                <a:sym typeface="Calibri"/>
              </a:rPr>
              <a:t>Szkolenia na poziomie specjalistycznym</a:t>
            </a:r>
          </a:p>
          <a:p>
            <a:pPr marL="276860" marR="0" lvl="0" indent="-10159" algn="l" rtl="0">
              <a:lnSpc>
                <a:spcPct val="100000"/>
              </a:lnSpc>
              <a:spcBef>
                <a:spcPts val="0"/>
              </a:spcBef>
              <a:spcAft>
                <a:spcPts val="0"/>
              </a:spcAft>
              <a:buClr>
                <a:schemeClr val="accent1"/>
              </a:buClr>
              <a:buSzPct val="25000"/>
              <a:buFont typeface="Noto Sans Symbols"/>
              <a:buNone/>
            </a:pPr>
            <a:endParaRPr sz="500" b="1"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Celem szkoleń realizowanych na poziomie specjalistycznym jest przygotowanie strażaków ratowników Ochotniczych Straży Pożarnych do wykonywania działań z użyciem sprzętu specjalistycznego wymagającego umiejętności zdefiniowanych w zasadach realizacji ratownictwa specjalistycznego w krajowym systemie ratowniczo-gaśniczym. Nabycie tak zdefiniowanych umiejętności pozwala na prowadzenie działań ratowniczych z użyciem sprzętu ratowniczego, w który wyposażone są Ochotnicze Straże Pożarne, zgodnie z rodzajem zagrożeń występujących na własnym terenie działania. </a:t>
            </a:r>
          </a:p>
          <a:p>
            <a:pPr marL="438912" marR="0" lvl="0" indent="-172212" algn="l" rtl="0">
              <a:lnSpc>
                <a:spcPct val="100000"/>
              </a:lnSpc>
              <a:spcBef>
                <a:spcPts val="0"/>
              </a:spcBef>
              <a:spcAft>
                <a:spcPts val="0"/>
              </a:spcAft>
              <a:buClr>
                <a:schemeClr val="accent1"/>
              </a:buClr>
              <a:buSzPct val="80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Do szkoleń realizowanych na poziomie specjalistycznym zaliczamy szkolenia w zakresie:</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ratownictwa technicznego;</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ratownictwa chemicznego i ekologicznego;</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ratownictwa wodnego;</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ratownictwa wysokościowego;</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działań poszukiwawczo-ratowniczych;</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ratownictwa medycznego;</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współpracy z LPR.</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p:txBody>
      </p:sp>
      <p:pic>
        <p:nvPicPr>
          <p:cNvPr id="357" name="Shape 35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364" name="Shape 36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65" name="Shape 36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
        <p:nvSpPr>
          <p:cNvPr id="366" name="Shape 366"/>
          <p:cNvSpPr txBox="1">
            <a:spLocks noGrp="1"/>
          </p:cNvSpPr>
          <p:nvPr>
            <p:ph type="body" idx="2"/>
          </p:nvPr>
        </p:nvSpPr>
        <p:spPr>
          <a:xfrm>
            <a:off x="0" y="1340767"/>
            <a:ext cx="9144000"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96000"/>
              <a:buFont typeface="Noto Sans Symbols"/>
              <a:buChar char="➢"/>
            </a:pPr>
            <a:r>
              <a:rPr lang="pl-PL" sz="2000" b="0" i="0" u="none" strike="noStrike" cap="none">
                <a:solidFill>
                  <a:schemeClr val="dk1"/>
                </a:solidFill>
                <a:latin typeface="Calibri"/>
                <a:ea typeface="Calibri"/>
                <a:cs typeface="Calibri"/>
                <a:sym typeface="Calibri"/>
              </a:rPr>
              <a:t> </a:t>
            </a:r>
            <a:r>
              <a:rPr lang="pl-PL" sz="2400" b="1" i="0" u="none" strike="noStrike" cap="none">
                <a:solidFill>
                  <a:schemeClr val="dk1"/>
                </a:solidFill>
                <a:latin typeface="Calibri"/>
                <a:ea typeface="Calibri"/>
                <a:cs typeface="Calibri"/>
                <a:sym typeface="Calibri"/>
              </a:rPr>
              <a:t>Szkolenia na poziomie specjalistycznym</a:t>
            </a:r>
          </a:p>
          <a:p>
            <a:pPr marL="276860" marR="0" lvl="0" indent="-10159" algn="l" rtl="0">
              <a:lnSpc>
                <a:spcPct val="100000"/>
              </a:lnSpc>
              <a:spcBef>
                <a:spcPts val="0"/>
              </a:spcBef>
              <a:spcAft>
                <a:spcPts val="0"/>
              </a:spcAft>
              <a:buClr>
                <a:schemeClr val="accent1"/>
              </a:buClr>
              <a:buSzPct val="25000"/>
              <a:buFont typeface="Noto Sans Symbols"/>
              <a:buNone/>
            </a:pPr>
            <a:endParaRPr sz="500" b="1"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Szkolenia na </a:t>
            </a:r>
            <a:r>
              <a:rPr lang="pl-PL" sz="2000" b="1" i="0" u="none" strike="noStrike" cap="none">
                <a:solidFill>
                  <a:schemeClr val="dk1"/>
                </a:solidFill>
                <a:latin typeface="Calibri"/>
                <a:ea typeface="Calibri"/>
                <a:cs typeface="Calibri"/>
                <a:sym typeface="Calibri"/>
              </a:rPr>
              <a:t>poziomie specjalistycznym</a:t>
            </a:r>
            <a:r>
              <a:rPr lang="pl-PL" sz="2000" b="0" i="0" u="none" strike="noStrike" cap="none">
                <a:solidFill>
                  <a:schemeClr val="dk1"/>
                </a:solidFill>
                <a:latin typeface="Calibri"/>
                <a:ea typeface="Calibri"/>
                <a:cs typeface="Calibri"/>
                <a:sym typeface="Calibri"/>
              </a:rPr>
              <a:t> strażaków ratowników Ochotniczych Straży Pożarnych realizowane są w oparciu o programy szkoleń dedykowane dla Państwowej Straży Pożarnej.</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Szkolenia realizowane na poziomie specjalistycznym z dziedziny </a:t>
            </a:r>
            <a:r>
              <a:rPr lang="pl-PL" sz="2000" b="1" i="0" u="none" strike="noStrike" cap="none">
                <a:solidFill>
                  <a:schemeClr val="dk1"/>
                </a:solidFill>
                <a:latin typeface="Calibri"/>
                <a:ea typeface="Calibri"/>
                <a:cs typeface="Calibri"/>
                <a:sym typeface="Calibri"/>
              </a:rPr>
              <a:t>ratownictwa medycznego </a:t>
            </a:r>
            <a:r>
              <a:rPr lang="pl-PL" sz="2000" b="0" i="0" u="none" strike="noStrike" cap="none">
                <a:solidFill>
                  <a:schemeClr val="dk1"/>
                </a:solidFill>
                <a:latin typeface="Calibri"/>
                <a:ea typeface="Calibri"/>
                <a:cs typeface="Calibri"/>
                <a:sym typeface="Calibri"/>
              </a:rPr>
              <a:t>obejmują uzyskanie uprawnień ratownika zgodnie z wymogami ustawy o Państwowym Ratownictwie Medycznym. </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Szkolenia prowadzone są przez szkoły i komendy wojewódzkie Państwowej Straży Pożarnej.</a:t>
            </a:r>
          </a:p>
          <a:p>
            <a:pPr marL="0" marR="0" lvl="0" indent="0"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 Dopuszcza się realizację szkoleń na poziomie specjalistycznym w zakresie podstawowym przez   </a:t>
            </a:r>
          </a:p>
          <a:p>
            <a:pPr marL="0" marR="0" lvl="0" indent="0"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komendy powiatowe/miejskie Państwowej Straży Pożarnej o ile programy szkoleń nie stanowią inaczej.</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p:txBody>
      </p:sp>
      <p:pic>
        <p:nvPicPr>
          <p:cNvPr id="367" name="Shape 36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374" name="Shape 37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75" name="Shape 3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sp>
        <p:nvSpPr>
          <p:cNvPr id="376" name="Shape 376"/>
          <p:cNvSpPr txBox="1">
            <a:spLocks noGrp="1"/>
          </p:cNvSpPr>
          <p:nvPr>
            <p:ph type="body" idx="2"/>
          </p:nvPr>
        </p:nvSpPr>
        <p:spPr>
          <a:xfrm>
            <a:off x="0" y="1340767"/>
            <a:ext cx="9144000"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96000"/>
              <a:buFont typeface="Noto Sans Symbols"/>
              <a:buChar char="➢"/>
            </a:pPr>
            <a:r>
              <a:rPr lang="pl-PL" sz="2000" b="0" i="0" u="none" strike="noStrike" cap="none">
                <a:solidFill>
                  <a:schemeClr val="dk1"/>
                </a:solidFill>
                <a:latin typeface="Calibri"/>
                <a:ea typeface="Calibri"/>
                <a:cs typeface="Calibri"/>
                <a:sym typeface="Calibri"/>
              </a:rPr>
              <a:t> </a:t>
            </a:r>
            <a:r>
              <a:rPr lang="pl-PL" sz="2400" b="1" i="0" u="none" strike="noStrike" cap="none">
                <a:solidFill>
                  <a:schemeClr val="dk1"/>
                </a:solidFill>
                <a:latin typeface="Calibri"/>
                <a:ea typeface="Calibri"/>
                <a:cs typeface="Calibri"/>
                <a:sym typeface="Calibri"/>
              </a:rPr>
              <a:t>Szkolenia na poziomie dowódczym</a:t>
            </a:r>
          </a:p>
          <a:p>
            <a:pPr marL="276860" marR="0" lvl="0" indent="-10159" algn="l" rtl="0">
              <a:lnSpc>
                <a:spcPct val="100000"/>
              </a:lnSpc>
              <a:spcBef>
                <a:spcPts val="0"/>
              </a:spcBef>
              <a:spcAft>
                <a:spcPts val="0"/>
              </a:spcAft>
              <a:buClr>
                <a:schemeClr val="accent1"/>
              </a:buClr>
              <a:buSzPct val="25000"/>
              <a:buFont typeface="Noto Sans Symbols"/>
              <a:buNone/>
            </a:pPr>
            <a:endParaRPr sz="500" b="1"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Celem szkoleń realizowanych na poziomie dowódczym jest przygotowanie strażaków ratowników Ochotniczych Straży Pożarnych do kierowania działaniami ratowniczymi na poziomie interwencyjnym. Określa się szkolenie operacyjne kierujących działaniem ratowniczym dla członków Ochotniczych Straży Pożarnych (dowódców OSP) i Naczelników Ochotniczych Straży Pożarnych oraz Komendantów Gminnych Związku Ochotniczych Straży Pożarnych Rzeczypospolitej Polskiej, z zachowaniem hierarchii zdobywania umiejętności dowódczych.</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Do szkoleń realizowanych na poziomie dowódczym zaliczamy: </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szkolenie kierujących działaniem ratowniczym dla członków Ochotniczych Straży Pożarnych (dowódców OSP); </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szkolenie Naczelników Ochotniczych Straży Pożarnych;</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szkolenie Komendantów Gminnych Związku Ochotniczych Straży Pożarnych Rzeczypospolitej Polskiej.</a:t>
            </a:r>
          </a:p>
          <a:p>
            <a:pPr marL="438912" marR="0" lvl="0" indent="-172212" algn="l" rtl="0">
              <a:lnSpc>
                <a:spcPct val="100000"/>
              </a:lnSpc>
              <a:spcBef>
                <a:spcPts val="0"/>
              </a:spcBef>
              <a:spcAft>
                <a:spcPts val="0"/>
              </a:spcAft>
              <a:buClr>
                <a:schemeClr val="accent1"/>
              </a:buClr>
              <a:buSzPct val="80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Szkolenia prowadzone są przez szkoły i komendy wojewódzkie Państwowej Straży Pożarnej.</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Dopuszcza się realizację szkoleń na poziomie specjalistycznym w zakresie podstawowym przez komendy powiatowe/miejskie Państwowej Straży Pożarnej o ile programy szkoleń nie stanowią inaczej.</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p:txBody>
      </p:sp>
      <p:pic>
        <p:nvPicPr>
          <p:cNvPr id="377" name="Shape 37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384" name="Shape 38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85" name="Shape 3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sp>
        <p:nvSpPr>
          <p:cNvPr id="386" name="Shape 386"/>
          <p:cNvSpPr txBox="1">
            <a:spLocks noGrp="1"/>
          </p:cNvSpPr>
          <p:nvPr>
            <p:ph type="body" idx="2"/>
          </p:nvPr>
        </p:nvSpPr>
        <p:spPr>
          <a:xfrm>
            <a:off x="0" y="1340767"/>
            <a:ext cx="9144000"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96000"/>
              <a:buFont typeface="Noto Sans Symbols"/>
              <a:buChar char="➢"/>
            </a:pPr>
            <a:r>
              <a:rPr lang="pl-PL" sz="2000" b="0" i="0" u="none" strike="noStrike" cap="none">
                <a:solidFill>
                  <a:schemeClr val="dk1"/>
                </a:solidFill>
                <a:latin typeface="Calibri"/>
                <a:ea typeface="Calibri"/>
                <a:cs typeface="Calibri"/>
                <a:sym typeface="Calibri"/>
              </a:rPr>
              <a:t> </a:t>
            </a:r>
            <a:r>
              <a:rPr lang="pl-PL" sz="2400" b="1" i="0" u="none" strike="noStrike" cap="none">
                <a:solidFill>
                  <a:schemeClr val="dk1"/>
                </a:solidFill>
                <a:latin typeface="Calibri"/>
                <a:ea typeface="Calibri"/>
                <a:cs typeface="Calibri"/>
                <a:sym typeface="Calibri"/>
              </a:rPr>
              <a:t>Doskonalenie umiejętności członków OSP biorących udział w bezpośrednich działaniach ratowniczych.</a:t>
            </a:r>
          </a:p>
          <a:p>
            <a:pPr marL="276860" marR="0" lvl="0" indent="-10159" algn="l" rtl="0">
              <a:lnSpc>
                <a:spcPct val="100000"/>
              </a:lnSpc>
              <a:spcBef>
                <a:spcPts val="0"/>
              </a:spcBef>
              <a:spcAft>
                <a:spcPts val="0"/>
              </a:spcAft>
              <a:buClr>
                <a:schemeClr val="accent1"/>
              </a:buClr>
              <a:buSzPct val="25000"/>
              <a:buFont typeface="Noto Sans Symbols"/>
              <a:buNone/>
            </a:pPr>
            <a:endParaRPr sz="500" b="1"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Celem doskonalenia umiejętności członków Ochotniczych Straży Pożarnych jest ciągłe uzupełnianie, pogłębianie i aktualizowanie wiadomości oraz podwyższanie sprawności praktycznej, gwarantujące bezpieczne i efektywne prowadzenie  działań  ratowniczych. </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Doskonalenie umiejętności należy realizować w trybie pracy ciągłej w formie zajęć teoretycznych i praktycznych, na które składają się min.:</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zajęcia teoretyczne w tym zagadnienia bezpieczeństwa i higieny pracy;</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zajęcia praktyczne (poligonowe) doskonalące nabyte umiejętności;</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samokształcenie kierowane;</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ćwiczenia w macierzystych jednostkach OSP;</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cyklicznie ćwiczenia zgrywające w ramach struktur funkcjonowania KSRG na obszarze powiatu/miasta;</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zapoznanie z obiektami szczególnymi ze względu na charakter zagrożenia, zlokalizowanymi na obszarze operacyjnym danej jednostki;</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zapoznanie z topografią własnego obszaru operacyjnego;</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czynny udział w zawodach sportowo-pożarniczych;</a:t>
            </a:r>
          </a:p>
          <a:p>
            <a:pPr marL="276860" marR="0" lvl="0" indent="-10159" algn="l"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Calibri"/>
                <a:ea typeface="Calibri"/>
                <a:cs typeface="Calibri"/>
                <a:sym typeface="Calibri"/>
              </a:rPr>
              <a:t>- zajęcia z zakresu wychowania fizycznego</a:t>
            </a:r>
            <a:r>
              <a:rPr lang="pl-PL" sz="2000" b="0" i="0" u="none" strike="noStrike" cap="none">
                <a:solidFill>
                  <a:schemeClr val="dk1"/>
                </a:solidFill>
                <a:latin typeface="Calibri"/>
                <a:ea typeface="Calibri"/>
                <a:cs typeface="Calibri"/>
                <a:sym typeface="Calibri"/>
              </a:rPr>
              <a:t>.</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p:txBody>
      </p:sp>
      <p:pic>
        <p:nvPicPr>
          <p:cNvPr id="387" name="Shape 38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394" name="Shape 39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95" name="Shape 39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sp>
        <p:nvSpPr>
          <p:cNvPr id="396" name="Shape 396"/>
          <p:cNvSpPr txBox="1">
            <a:spLocks noGrp="1"/>
          </p:cNvSpPr>
          <p:nvPr>
            <p:ph type="body" idx="2"/>
          </p:nvPr>
        </p:nvSpPr>
        <p:spPr>
          <a:xfrm>
            <a:off x="0" y="1340767"/>
            <a:ext cx="9144000"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96000"/>
              <a:buFont typeface="Noto Sans Symbols"/>
              <a:buChar char="➢"/>
            </a:pPr>
            <a:r>
              <a:rPr lang="pl-PL" sz="2000" b="0" i="0" u="none" strike="noStrike" cap="none">
                <a:solidFill>
                  <a:schemeClr val="dk1"/>
                </a:solidFill>
                <a:latin typeface="Calibri"/>
                <a:ea typeface="Calibri"/>
                <a:cs typeface="Calibri"/>
                <a:sym typeface="Calibri"/>
              </a:rPr>
              <a:t> </a:t>
            </a:r>
            <a:r>
              <a:rPr lang="pl-PL" sz="2400" b="1" i="0" u="none" strike="noStrike" cap="none">
                <a:solidFill>
                  <a:schemeClr val="dk1"/>
                </a:solidFill>
                <a:latin typeface="Calibri"/>
                <a:ea typeface="Calibri"/>
                <a:cs typeface="Calibri"/>
                <a:sym typeface="Calibri"/>
              </a:rPr>
              <a:t>Doskonalenie umiejętności członków OSP biorących udział w bezpośrednich działaniach ratowniczych.</a:t>
            </a:r>
          </a:p>
          <a:p>
            <a:pPr marL="276860" marR="0" lvl="0" indent="-10159" algn="l" rtl="0">
              <a:lnSpc>
                <a:spcPct val="100000"/>
              </a:lnSpc>
              <a:spcBef>
                <a:spcPts val="0"/>
              </a:spcBef>
              <a:spcAft>
                <a:spcPts val="0"/>
              </a:spcAft>
              <a:buClr>
                <a:schemeClr val="accent1"/>
              </a:buClr>
              <a:buSzPct val="25000"/>
              <a:buFont typeface="Noto Sans Symbols"/>
              <a:buNone/>
            </a:pPr>
            <a:endParaRPr sz="500" b="1"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a:t>
            </a:r>
            <a:r>
              <a:rPr lang="pl-PL" sz="2000" b="0" i="1" u="none" strike="noStrike" cap="none">
                <a:solidFill>
                  <a:schemeClr val="dk1"/>
                </a:solidFill>
                <a:latin typeface="Calibri"/>
                <a:ea typeface="Calibri"/>
                <a:cs typeface="Calibri"/>
                <a:sym typeface="Calibri"/>
              </a:rPr>
              <a:t>Obowiązek organizacji doskonalenia umiejętności członków Ochotniczych Straży Pożarnych spoczywa bezpośrednio na </a:t>
            </a:r>
            <a:r>
              <a:rPr lang="pl-PL" sz="2000" b="1" i="1" u="none" strike="noStrike" cap="none">
                <a:solidFill>
                  <a:schemeClr val="dk1"/>
                </a:solidFill>
                <a:latin typeface="Calibri"/>
                <a:ea typeface="Calibri"/>
                <a:cs typeface="Calibri"/>
                <a:sym typeface="Calibri"/>
              </a:rPr>
              <a:t>właściwym Naczelniku OSP</a:t>
            </a:r>
            <a:r>
              <a:rPr lang="pl-PL" sz="2000" b="0" i="1" u="none" strike="noStrike" cap="none">
                <a:solidFill>
                  <a:schemeClr val="dk1"/>
                </a:solidFill>
                <a:latin typeface="Calibri"/>
                <a:ea typeface="Calibri"/>
                <a:cs typeface="Calibri"/>
                <a:sym typeface="Calibri"/>
              </a:rPr>
              <a:t>, o ile statut nie stanowi inaczej. </a:t>
            </a:r>
          </a:p>
          <a:p>
            <a:pPr marL="276860" marR="0" lvl="0" indent="-10159" algn="l" rtl="0">
              <a:lnSpc>
                <a:spcPct val="100000"/>
              </a:lnSpc>
              <a:spcBef>
                <a:spcPts val="0"/>
              </a:spcBef>
              <a:spcAft>
                <a:spcPts val="0"/>
              </a:spcAft>
              <a:buClr>
                <a:schemeClr val="accent1"/>
              </a:buClr>
              <a:buSzPct val="25000"/>
              <a:buFont typeface="Noto Sans Symbols"/>
              <a:buNone/>
            </a:pPr>
            <a:endParaRPr sz="800" b="0" i="1"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1" u="none" strike="noStrike" cap="none">
                <a:solidFill>
                  <a:schemeClr val="dk1"/>
                </a:solidFill>
                <a:latin typeface="Calibri"/>
                <a:ea typeface="Calibri"/>
                <a:cs typeface="Calibri"/>
                <a:sym typeface="Calibri"/>
              </a:rPr>
              <a:t> Bezpośredni nadzór merytoryczny nad realizacją doskonalenia umiejętności członków sprawuje właściwy terytorialnie Komendant Gminny OSP.</a:t>
            </a: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W ramach doskonalenia umiejętności członków Ochotniczych Straży Pożarnych będą realizowane zajęcia szkoleniowe na poligonach, w komorach rozgorzeniowych i symulatorach środowisk pożarowych wg oddzielnych programów.</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p:txBody>
      </p:sp>
      <p:pic>
        <p:nvPicPr>
          <p:cNvPr id="397" name="Shape 39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404" name="Shape 40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05" name="Shape 40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sp>
        <p:nvSpPr>
          <p:cNvPr id="406" name="Shape 406"/>
          <p:cNvSpPr txBox="1">
            <a:spLocks noGrp="1"/>
          </p:cNvSpPr>
          <p:nvPr>
            <p:ph type="body" idx="2"/>
          </p:nvPr>
        </p:nvSpPr>
        <p:spPr>
          <a:xfrm>
            <a:off x="0" y="1340767"/>
            <a:ext cx="9144000"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p:txBody>
      </p:sp>
      <p:pic>
        <p:nvPicPr>
          <p:cNvPr id="407" name="Shape 407"/>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408" name="Shape 408"/>
          <p:cNvPicPr preferRelativeResize="0"/>
          <p:nvPr/>
        </p:nvPicPr>
        <p:blipFill rotWithShape="1">
          <a:blip r:embed="rId4">
            <a:alphaModFix/>
          </a:blip>
          <a:srcRect/>
          <a:stretch/>
        </p:blipFill>
        <p:spPr>
          <a:xfrm rot="5400000">
            <a:off x="1522759" y="1406990"/>
            <a:ext cx="5201179" cy="532859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415" name="Shape 41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16" name="Shape 41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sp>
        <p:nvSpPr>
          <p:cNvPr id="417" name="Shape 417"/>
          <p:cNvSpPr txBox="1">
            <a:spLocks noGrp="1"/>
          </p:cNvSpPr>
          <p:nvPr>
            <p:ph type="body" idx="2"/>
          </p:nvPr>
        </p:nvSpPr>
        <p:spPr>
          <a:xfrm>
            <a:off x="0" y="1340767"/>
            <a:ext cx="9144000"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p:txBody>
      </p:sp>
      <p:pic>
        <p:nvPicPr>
          <p:cNvPr id="418" name="Shape 418"/>
          <p:cNvPicPr preferRelativeResize="0"/>
          <p:nvPr/>
        </p:nvPicPr>
        <p:blipFill rotWithShape="1">
          <a:blip r:embed="rId3">
            <a:alphaModFix/>
          </a:blip>
          <a:srcRect/>
          <a:stretch/>
        </p:blipFill>
        <p:spPr>
          <a:xfrm>
            <a:off x="282437" y="254967"/>
            <a:ext cx="822214" cy="935708"/>
          </a:xfrm>
          <a:prstGeom prst="rect">
            <a:avLst/>
          </a:prstGeom>
          <a:noFill/>
          <a:ln>
            <a:noFill/>
          </a:ln>
        </p:spPr>
      </p:pic>
      <p:graphicFrame>
        <p:nvGraphicFramePr>
          <p:cNvPr id="419" name="Shape 419"/>
          <p:cNvGraphicFramePr/>
          <p:nvPr/>
        </p:nvGraphicFramePr>
        <p:xfrm>
          <a:off x="384017" y="2184451"/>
          <a:ext cx="8064025" cy="2570540"/>
        </p:xfrm>
        <a:graphic>
          <a:graphicData uri="http://schemas.openxmlformats.org/drawingml/2006/table">
            <a:tbl>
              <a:tblPr firstRow="1" bandRow="1">
                <a:noFill/>
                <a:tableStyleId>{7BCF730F-DF57-47D9-BD35-26569FE7F59A}</a:tableStyleId>
              </a:tblPr>
              <a:tblGrid>
                <a:gridCol w="4392500"/>
                <a:gridCol w="1296150"/>
                <a:gridCol w="1368150"/>
                <a:gridCol w="1007225"/>
              </a:tblGrid>
              <a:tr h="370850">
                <a:tc>
                  <a:txBody>
                    <a:bodyPr/>
                    <a:lstStyle/>
                    <a:p>
                      <a:pPr marL="0" marR="0" lvl="0" indent="0" algn="ctr" rtl="0">
                        <a:lnSpc>
                          <a:spcPct val="100000"/>
                        </a:lnSpc>
                        <a:spcBef>
                          <a:spcPts val="0"/>
                        </a:spcBef>
                        <a:spcAft>
                          <a:spcPts val="0"/>
                        </a:spcAft>
                        <a:buClr>
                          <a:srgbClr val="000000"/>
                        </a:buClr>
                        <a:buSzPct val="25000"/>
                        <a:buFont typeface="Arial"/>
                        <a:buNone/>
                      </a:pPr>
                      <a:r>
                        <a:rPr lang="pl-PL" sz="1200" u="none" strike="noStrike" cap="none"/>
                        <a:t>Rodzaj szkolenia</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u="none" strike="noStrike" cap="none"/>
                        <a:t>Ilość godzin teoretycznych</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u="none" strike="noStrike" cap="none"/>
                        <a:t>Ilość godzin praktycznych</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u="none" strike="noStrike" cap="none"/>
                        <a:t>Razem </a:t>
                      </a:r>
                    </a:p>
                  </a:txBody>
                  <a:tcPr marL="91450" marR="91450" marT="45725" marB="45725" anchor="ctr"/>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pl-PL" sz="1200" b="1" u="none" strike="noStrike" cap="none"/>
                        <a:t>Szkolenie podstawowe strażaków Ochotniczych Straży Pożarnych</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59</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67</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126</a:t>
                      </a:r>
                    </a:p>
                  </a:txBody>
                  <a:tcPr marL="91450" marR="91450" marT="45725" marB="45725" anchor="ctr"/>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pl-PL" sz="1200" b="1" u="none" strike="noStrike" cap="none"/>
                        <a:t>Szkolenie kierowców – konserwatorów  sprzętu ratowniczego OSP</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14</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14</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28</a:t>
                      </a:r>
                    </a:p>
                  </a:txBody>
                  <a:tcPr marL="91450" marR="91450" marT="45725" marB="45725" anchor="ctr"/>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pl-PL" sz="1200" b="1" u="none" strike="noStrike" cap="none"/>
                        <a:t>Szkolenie Dowódców OSP</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23</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13</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36</a:t>
                      </a:r>
                    </a:p>
                  </a:txBody>
                  <a:tcPr marL="91450" marR="91450" marT="45725" marB="45725" anchor="ctr"/>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pl-PL" sz="1200" b="1" u="none" strike="noStrike" cap="none"/>
                        <a:t>Szkolenie Naczelników Ochotniczych Straży Pożarnych</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18</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0</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18</a:t>
                      </a:r>
                    </a:p>
                  </a:txBody>
                  <a:tcPr marL="91450" marR="91450" marT="45725" marB="45725" anchor="ctr"/>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pl-PL" sz="1200" b="1" u="none" strike="noStrike" cap="none"/>
                        <a:t>Szkolenie Komendantów Gminnych  Związku Ochotniczych Straży Pożarnych Rzeczpospolitej Polskiej</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18</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0</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r>
                        <a:rPr lang="pl-PL" sz="1200" b="1" u="none" strike="noStrike" cap="none"/>
                        <a:t>18</a:t>
                      </a:r>
                    </a:p>
                  </a:txBody>
                  <a:tcPr marL="91450" marR="91450" marT="45725" marB="45725" anchor="ctr"/>
                </a:tc>
              </a:tr>
            </a:tbl>
          </a:graphicData>
        </a:graphic>
      </p:graphicFrame>
      <p:sp>
        <p:nvSpPr>
          <p:cNvPr id="420" name="Shape 420"/>
          <p:cNvSpPr/>
          <p:nvPr/>
        </p:nvSpPr>
        <p:spPr>
          <a:xfrm>
            <a:off x="539352" y="6202069"/>
            <a:ext cx="8208912" cy="2769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pl-PL" sz="1200" b="0" i="0" u="none" strike="noStrike" cap="none">
                <a:solidFill>
                  <a:srgbClr val="000000"/>
                </a:solidFill>
                <a:latin typeface="Arial"/>
                <a:ea typeface="Arial"/>
                <a:cs typeface="Arial"/>
                <a:sym typeface="Arial"/>
              </a:rPr>
              <a:t>Źródło: Opracowanie własne</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Struktura administracji w </a:t>
            </a:r>
            <a:r>
              <a:rPr lang="pl-PL" sz="2800" b="1" i="0" u="none" strike="noStrike" cap="none" dirty="0" smtClean="0">
                <a:solidFill>
                  <a:srgbClr val="FFC700"/>
                </a:solidFill>
                <a:latin typeface="Calibri"/>
                <a:ea typeface="Calibri"/>
                <a:cs typeface="Calibri"/>
                <a:sym typeface="Calibri"/>
              </a:rPr>
              <a:t>Polsce</a:t>
            </a:r>
            <a:r>
              <a:rPr lang="pl-PL" sz="2800" b="1" i="0" u="none" strike="noStrike" cap="none" dirty="0">
                <a:solidFill>
                  <a:srgbClr val="FFC700"/>
                </a:solidFill>
                <a:latin typeface="Calibri"/>
                <a:ea typeface="Calibri"/>
                <a:cs typeface="Calibri"/>
                <a:sym typeface="Calibri"/>
              </a:rPr>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sp>
        <p:nvSpPr>
          <p:cNvPr id="145" name="Shape 14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46" name="Shape 14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47" name="Shape 147"/>
          <p:cNvSpPr txBox="1">
            <a:spLocks noGrp="1"/>
          </p:cNvSpPr>
          <p:nvPr>
            <p:ph type="body" idx="2"/>
          </p:nvPr>
        </p:nvSpPr>
        <p:spPr>
          <a:xfrm>
            <a:off x="572699" y="1570878"/>
            <a:ext cx="8295089" cy="1930129"/>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Arial"/>
              <a:ea typeface="Arial"/>
              <a:cs typeface="Arial"/>
              <a:sym typeface="Arial"/>
            </a:endParaRPr>
          </a:p>
        </p:txBody>
      </p:sp>
      <p:pic>
        <p:nvPicPr>
          <p:cNvPr id="148" name="Shape 148"/>
          <p:cNvPicPr preferRelativeResize="0"/>
          <p:nvPr/>
        </p:nvPicPr>
        <p:blipFill rotWithShape="1">
          <a:blip r:embed="rId3">
            <a:alphaModFix/>
          </a:blip>
          <a:srcRect/>
          <a:stretch/>
        </p:blipFill>
        <p:spPr>
          <a:xfrm>
            <a:off x="282437" y="254967"/>
            <a:ext cx="822214" cy="935708"/>
          </a:xfrm>
          <a:prstGeom prst="rect">
            <a:avLst/>
          </a:prstGeom>
          <a:noFill/>
          <a:ln>
            <a:noFill/>
          </a:ln>
        </p:spPr>
      </p:pic>
      <p:grpSp>
        <p:nvGrpSpPr>
          <p:cNvPr id="149" name="Shape 149"/>
          <p:cNvGrpSpPr/>
          <p:nvPr/>
        </p:nvGrpSpPr>
        <p:grpSpPr>
          <a:xfrm>
            <a:off x="126728" y="1818180"/>
            <a:ext cx="8948804" cy="3913813"/>
            <a:chOff x="28391" y="164652"/>
            <a:chExt cx="8356340" cy="3629951"/>
          </a:xfrm>
        </p:grpSpPr>
        <p:sp>
          <p:nvSpPr>
            <p:cNvPr id="150" name="Shape 150"/>
            <p:cNvSpPr/>
            <p:nvPr/>
          </p:nvSpPr>
          <p:spPr>
            <a:xfrm>
              <a:off x="3227291" y="164652"/>
              <a:ext cx="1262928" cy="632822"/>
            </a:xfrm>
            <a:prstGeom prst="roundRect">
              <a:avLst>
                <a:gd name="adj" fmla="val 10000"/>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151" name="Shape 151"/>
            <p:cNvSpPr txBox="1"/>
            <p:nvPr/>
          </p:nvSpPr>
          <p:spPr>
            <a:xfrm>
              <a:off x="3245825" y="183186"/>
              <a:ext cx="1225858" cy="595752"/>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pl-PL" sz="1000" b="1" i="0" u="none" strike="noStrike" cap="none">
                  <a:solidFill>
                    <a:schemeClr val="lt1"/>
                  </a:solidFill>
                  <a:latin typeface="Arial"/>
                  <a:ea typeface="Arial"/>
                  <a:cs typeface="Arial"/>
                  <a:sym typeface="Arial"/>
                </a:rPr>
                <a:t>ADMINISTRACJA PUBLICZNA</a:t>
              </a:r>
            </a:p>
          </p:txBody>
        </p:sp>
        <p:sp>
          <p:nvSpPr>
            <p:cNvPr id="152" name="Shape 152"/>
            <p:cNvSpPr/>
            <p:nvPr/>
          </p:nvSpPr>
          <p:spPr>
            <a:xfrm>
              <a:off x="1651903" y="797474"/>
              <a:ext cx="2206850" cy="273723"/>
            </a:xfrm>
            <a:custGeom>
              <a:avLst/>
              <a:gdLst/>
              <a:ahLst/>
              <a:cxnLst/>
              <a:rect l="0" t="0" r="0" b="0"/>
              <a:pathLst>
                <a:path w="120000" h="120000" extrusionOk="0">
                  <a:moveTo>
                    <a:pt x="120000" y="0"/>
                  </a:moveTo>
                  <a:lnTo>
                    <a:pt x="120000" y="59999"/>
                  </a:lnTo>
                  <a:lnTo>
                    <a:pt x="0" y="59999"/>
                  </a:lnTo>
                  <a:lnTo>
                    <a:pt x="0" y="120000"/>
                  </a:lnTo>
                </a:path>
              </a:pathLst>
            </a:custGeom>
            <a:noFill/>
            <a:ln w="25400" cap="flat" cmpd="sng">
              <a:solidFill>
                <a:schemeClr val="dk1"/>
              </a:solidFill>
              <a:prstDash val="solid"/>
              <a:round/>
              <a:headEnd type="none" w="med" len="med"/>
              <a:tailEnd type="none" w="med" len="med"/>
            </a:ln>
          </p:spPr>
        </p:sp>
        <p:sp>
          <p:nvSpPr>
            <p:cNvPr id="153" name="Shape 153"/>
            <p:cNvSpPr/>
            <p:nvPr/>
          </p:nvSpPr>
          <p:spPr>
            <a:xfrm>
              <a:off x="1022583" y="1071198"/>
              <a:ext cx="1258639" cy="627204"/>
            </a:xfrm>
            <a:prstGeom prst="roundRect">
              <a:avLst>
                <a:gd name="adj" fmla="val 10000"/>
              </a:avLst>
            </a:prstGeom>
            <a:solidFill>
              <a:srgbClr val="9A302F"/>
            </a:solidFill>
            <a:ln>
              <a:noFill/>
            </a:ln>
          </p:spPr>
          <p:txBody>
            <a:bodyPr lIns="91425" tIns="91425" rIns="91425" bIns="91425" anchor="ctr" anchorCtr="0">
              <a:noAutofit/>
            </a:bodyPr>
            <a:lstStyle/>
            <a:p>
              <a:pPr lvl="0">
                <a:spcBef>
                  <a:spcPts val="0"/>
                </a:spcBef>
                <a:buNone/>
              </a:pPr>
              <a:endParaRPr/>
            </a:p>
          </p:txBody>
        </p:sp>
        <p:sp>
          <p:nvSpPr>
            <p:cNvPr id="154" name="Shape 154"/>
            <p:cNvSpPr txBox="1"/>
            <p:nvPr/>
          </p:nvSpPr>
          <p:spPr>
            <a:xfrm>
              <a:off x="1040954" y="1089567"/>
              <a:ext cx="1221899" cy="590464"/>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pl-PL" sz="1000" b="1" i="0" u="none" strike="noStrike" cap="none">
                  <a:solidFill>
                    <a:schemeClr val="lt1"/>
                  </a:solidFill>
                  <a:latin typeface="Arial"/>
                  <a:ea typeface="Arial"/>
                  <a:cs typeface="Arial"/>
                  <a:sym typeface="Arial"/>
                </a:rPr>
                <a:t>ADMINISTRACJA RZĄDOWA</a:t>
              </a:r>
            </a:p>
          </p:txBody>
        </p:sp>
        <p:sp>
          <p:nvSpPr>
            <p:cNvPr id="155" name="Shape 155"/>
            <p:cNvSpPr/>
            <p:nvPr/>
          </p:nvSpPr>
          <p:spPr>
            <a:xfrm>
              <a:off x="807658" y="1698403"/>
              <a:ext cx="844244" cy="272979"/>
            </a:xfrm>
            <a:custGeom>
              <a:avLst/>
              <a:gdLst/>
              <a:ahLst/>
              <a:cxnLst/>
              <a:rect l="0" t="0" r="0" b="0"/>
              <a:pathLst>
                <a:path w="120000" h="120000" extrusionOk="0">
                  <a:moveTo>
                    <a:pt x="120000" y="0"/>
                  </a:moveTo>
                  <a:lnTo>
                    <a:pt x="120000" y="59999"/>
                  </a:lnTo>
                  <a:lnTo>
                    <a:pt x="0" y="59999"/>
                  </a:lnTo>
                  <a:lnTo>
                    <a:pt x="0" y="120000"/>
                  </a:lnTo>
                </a:path>
              </a:pathLst>
            </a:custGeom>
            <a:noFill/>
            <a:ln w="25400" cap="flat" cmpd="sng">
              <a:solidFill>
                <a:schemeClr val="dk1"/>
              </a:solidFill>
              <a:prstDash val="solid"/>
              <a:round/>
              <a:headEnd type="none" w="med" len="med"/>
              <a:tailEnd type="none" w="med" len="med"/>
            </a:ln>
          </p:spPr>
        </p:sp>
        <p:sp>
          <p:nvSpPr>
            <p:cNvPr id="156" name="Shape 156"/>
            <p:cNvSpPr/>
            <p:nvPr/>
          </p:nvSpPr>
          <p:spPr>
            <a:xfrm>
              <a:off x="28391" y="1971383"/>
              <a:ext cx="1558534" cy="732057"/>
            </a:xfrm>
            <a:prstGeom prst="roundRect">
              <a:avLst>
                <a:gd name="adj" fmla="val 10000"/>
              </a:avLst>
            </a:prstGeom>
            <a:solidFill>
              <a:srgbClr val="9A302F"/>
            </a:solidFill>
            <a:ln>
              <a:noFill/>
            </a:ln>
          </p:spPr>
          <p:txBody>
            <a:bodyPr lIns="91425" tIns="91425" rIns="91425" bIns="91425" anchor="ctr" anchorCtr="0">
              <a:noAutofit/>
            </a:bodyPr>
            <a:lstStyle/>
            <a:p>
              <a:pPr lvl="0">
                <a:spcBef>
                  <a:spcPts val="0"/>
                </a:spcBef>
                <a:buNone/>
              </a:pPr>
              <a:endParaRPr/>
            </a:p>
          </p:txBody>
        </p:sp>
        <p:sp>
          <p:nvSpPr>
            <p:cNvPr id="157" name="Shape 157"/>
            <p:cNvSpPr txBox="1"/>
            <p:nvPr/>
          </p:nvSpPr>
          <p:spPr>
            <a:xfrm>
              <a:off x="49832" y="1992825"/>
              <a:ext cx="1515651" cy="689175"/>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pl-PL" sz="1000" b="1" i="0" u="none" strike="noStrike" cap="none">
                  <a:solidFill>
                    <a:schemeClr val="lt1"/>
                  </a:solidFill>
                  <a:latin typeface="Arial"/>
                  <a:ea typeface="Arial"/>
                  <a:cs typeface="Arial"/>
                  <a:sym typeface="Arial"/>
                </a:rPr>
                <a:t>CENTRALNE ORGANY ADMINISTRACJI                 </a:t>
              </a:r>
              <a:r>
                <a:rPr lang="pl-PL" sz="900" b="0" i="0" u="none" strike="noStrike" cap="none">
                  <a:solidFill>
                    <a:schemeClr val="lt1"/>
                  </a:solidFill>
                  <a:latin typeface="Arial"/>
                  <a:ea typeface="Arial"/>
                  <a:cs typeface="Arial"/>
                  <a:sym typeface="Arial"/>
                </a:rPr>
                <a:t>(m.in. Rząd, Ministerstwa)</a:t>
              </a:r>
            </a:p>
          </p:txBody>
        </p:sp>
        <p:sp>
          <p:nvSpPr>
            <p:cNvPr id="158" name="Shape 158"/>
            <p:cNvSpPr/>
            <p:nvPr/>
          </p:nvSpPr>
          <p:spPr>
            <a:xfrm>
              <a:off x="1651903" y="1698403"/>
              <a:ext cx="932818" cy="272979"/>
            </a:xfrm>
            <a:custGeom>
              <a:avLst/>
              <a:gdLst/>
              <a:ahLst/>
              <a:cxnLst/>
              <a:rect l="0" t="0" r="0" b="0"/>
              <a:pathLst>
                <a:path w="120000" h="120000" extrusionOk="0">
                  <a:moveTo>
                    <a:pt x="0" y="0"/>
                  </a:moveTo>
                  <a:lnTo>
                    <a:pt x="0" y="59999"/>
                  </a:lnTo>
                  <a:lnTo>
                    <a:pt x="120000" y="59999"/>
                  </a:lnTo>
                  <a:lnTo>
                    <a:pt x="120000" y="120000"/>
                  </a:lnTo>
                </a:path>
              </a:pathLst>
            </a:custGeom>
            <a:noFill/>
            <a:ln w="25400" cap="flat" cmpd="sng">
              <a:solidFill>
                <a:schemeClr val="dk1"/>
              </a:solidFill>
              <a:prstDash val="solid"/>
              <a:round/>
              <a:headEnd type="none" w="med" len="med"/>
              <a:tailEnd type="none" w="med" len="med"/>
            </a:ln>
          </p:spPr>
        </p:sp>
        <p:sp>
          <p:nvSpPr>
            <p:cNvPr id="159" name="Shape 159"/>
            <p:cNvSpPr/>
            <p:nvPr/>
          </p:nvSpPr>
          <p:spPr>
            <a:xfrm>
              <a:off x="1866850" y="1971383"/>
              <a:ext cx="1435745" cy="732057"/>
            </a:xfrm>
            <a:prstGeom prst="roundRect">
              <a:avLst>
                <a:gd name="adj" fmla="val 10000"/>
              </a:avLst>
            </a:prstGeom>
            <a:solidFill>
              <a:srgbClr val="9A302F"/>
            </a:solidFill>
            <a:ln>
              <a:noFill/>
            </a:ln>
          </p:spPr>
          <p:txBody>
            <a:bodyPr lIns="91425" tIns="91425" rIns="91425" bIns="91425" anchor="ctr" anchorCtr="0">
              <a:noAutofit/>
            </a:bodyPr>
            <a:lstStyle/>
            <a:p>
              <a:pPr lvl="0">
                <a:spcBef>
                  <a:spcPts val="0"/>
                </a:spcBef>
                <a:buNone/>
              </a:pPr>
              <a:endParaRPr/>
            </a:p>
          </p:txBody>
        </p:sp>
        <p:sp>
          <p:nvSpPr>
            <p:cNvPr id="160" name="Shape 160"/>
            <p:cNvSpPr txBox="1"/>
            <p:nvPr/>
          </p:nvSpPr>
          <p:spPr>
            <a:xfrm>
              <a:off x="1888291" y="1992825"/>
              <a:ext cx="1392863" cy="689175"/>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pl-PL" sz="1000" b="1" i="0" u="none" strike="noStrike" cap="none">
                  <a:solidFill>
                    <a:schemeClr val="lt1"/>
                  </a:solidFill>
                  <a:latin typeface="Arial"/>
                  <a:ea typeface="Arial"/>
                  <a:cs typeface="Arial"/>
                  <a:sym typeface="Arial"/>
                </a:rPr>
                <a:t>TERENOWE ORGANY ADMINISTRACJI </a:t>
              </a:r>
              <a:r>
                <a:rPr lang="pl-PL" sz="900" b="0" i="0" u="none" strike="noStrike" cap="none">
                  <a:solidFill>
                    <a:schemeClr val="lt1"/>
                  </a:solidFill>
                  <a:latin typeface="Arial"/>
                  <a:ea typeface="Arial"/>
                  <a:cs typeface="Arial"/>
                  <a:sym typeface="Arial"/>
                </a:rPr>
                <a:t>(Wojewoda)</a:t>
              </a:r>
            </a:p>
          </p:txBody>
        </p:sp>
        <p:sp>
          <p:nvSpPr>
            <p:cNvPr id="161" name="Shape 161"/>
            <p:cNvSpPr/>
            <p:nvPr/>
          </p:nvSpPr>
          <p:spPr>
            <a:xfrm>
              <a:off x="1505329" y="2703441"/>
              <a:ext cx="1079392" cy="272979"/>
            </a:xfrm>
            <a:custGeom>
              <a:avLst/>
              <a:gdLst/>
              <a:ahLst/>
              <a:cxnLst/>
              <a:rect l="0" t="0" r="0" b="0"/>
              <a:pathLst>
                <a:path w="120000" h="120000" extrusionOk="0">
                  <a:moveTo>
                    <a:pt x="120000" y="0"/>
                  </a:moveTo>
                  <a:lnTo>
                    <a:pt x="120000" y="59999"/>
                  </a:lnTo>
                  <a:lnTo>
                    <a:pt x="0" y="59999"/>
                  </a:lnTo>
                  <a:lnTo>
                    <a:pt x="0" y="120000"/>
                  </a:lnTo>
                </a:path>
              </a:pathLst>
            </a:custGeom>
            <a:noFill/>
            <a:ln w="25400" cap="flat" cmpd="sng">
              <a:solidFill>
                <a:schemeClr val="dk1"/>
              </a:solidFill>
              <a:prstDash val="solid"/>
              <a:round/>
              <a:headEnd type="none" w="med" len="med"/>
              <a:tailEnd type="none" w="med" len="med"/>
            </a:ln>
          </p:spPr>
        </p:sp>
        <p:sp>
          <p:nvSpPr>
            <p:cNvPr id="162" name="Shape 162"/>
            <p:cNvSpPr/>
            <p:nvPr/>
          </p:nvSpPr>
          <p:spPr>
            <a:xfrm>
              <a:off x="579487" y="2976421"/>
              <a:ext cx="1851683" cy="818182"/>
            </a:xfrm>
            <a:prstGeom prst="roundRect">
              <a:avLst>
                <a:gd name="adj" fmla="val 10000"/>
              </a:avLst>
            </a:prstGeom>
            <a:solidFill>
              <a:srgbClr val="9A302F"/>
            </a:solidFill>
            <a:ln>
              <a:noFill/>
            </a:ln>
          </p:spPr>
          <p:txBody>
            <a:bodyPr lIns="91425" tIns="91425" rIns="91425" bIns="91425" anchor="ctr" anchorCtr="0">
              <a:noAutofit/>
            </a:bodyPr>
            <a:lstStyle/>
            <a:p>
              <a:pPr lvl="0">
                <a:spcBef>
                  <a:spcPts val="0"/>
                </a:spcBef>
                <a:buNone/>
              </a:pPr>
              <a:endParaRPr/>
            </a:p>
          </p:txBody>
        </p:sp>
        <p:sp>
          <p:nvSpPr>
            <p:cNvPr id="163" name="Shape 163"/>
            <p:cNvSpPr txBox="1"/>
            <p:nvPr/>
          </p:nvSpPr>
          <p:spPr>
            <a:xfrm>
              <a:off x="603450" y="3000384"/>
              <a:ext cx="1803756" cy="770253"/>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pl-PL" sz="1000" b="1" i="0" u="none" strike="noStrike" cap="none">
                  <a:solidFill>
                    <a:schemeClr val="lt1"/>
                  </a:solidFill>
                  <a:latin typeface="Arial"/>
                  <a:ea typeface="Arial"/>
                  <a:cs typeface="Arial"/>
                  <a:sym typeface="Arial"/>
                </a:rPr>
                <a:t>ADMINISTRACJA NIEZESPOLONA                     </a:t>
              </a:r>
              <a:r>
                <a:rPr lang="pl-PL" sz="900" b="0" i="0" u="none" strike="noStrike" cap="none">
                  <a:solidFill>
                    <a:schemeClr val="lt1"/>
                  </a:solidFill>
                  <a:latin typeface="Arial"/>
                  <a:ea typeface="Arial"/>
                  <a:cs typeface="Arial"/>
                  <a:sym typeface="Arial"/>
                </a:rPr>
                <a:t>(podlega ministrom i urzędom centralnym, np. Urząd Celny, Morski, Skarbowy)</a:t>
              </a:r>
            </a:p>
          </p:txBody>
        </p:sp>
        <p:sp>
          <p:nvSpPr>
            <p:cNvPr id="164" name="Shape 164"/>
            <p:cNvSpPr/>
            <p:nvPr/>
          </p:nvSpPr>
          <p:spPr>
            <a:xfrm>
              <a:off x="2584722" y="2703441"/>
              <a:ext cx="1079392" cy="272979"/>
            </a:xfrm>
            <a:custGeom>
              <a:avLst/>
              <a:gdLst/>
              <a:ahLst/>
              <a:cxnLst/>
              <a:rect l="0" t="0" r="0" b="0"/>
              <a:pathLst>
                <a:path w="120000" h="120000" extrusionOk="0">
                  <a:moveTo>
                    <a:pt x="0" y="0"/>
                  </a:moveTo>
                  <a:lnTo>
                    <a:pt x="0" y="59999"/>
                  </a:lnTo>
                  <a:lnTo>
                    <a:pt x="120000" y="59999"/>
                  </a:lnTo>
                  <a:lnTo>
                    <a:pt x="120000" y="120000"/>
                  </a:lnTo>
                </a:path>
              </a:pathLst>
            </a:custGeom>
            <a:noFill/>
            <a:ln w="25400" cap="flat" cmpd="sng">
              <a:solidFill>
                <a:schemeClr val="dk1"/>
              </a:solidFill>
              <a:prstDash val="solid"/>
              <a:round/>
              <a:headEnd type="none" w="med" len="med"/>
              <a:tailEnd type="none" w="med" len="med"/>
            </a:ln>
          </p:spPr>
        </p:sp>
        <p:sp>
          <p:nvSpPr>
            <p:cNvPr id="165" name="Shape 165"/>
            <p:cNvSpPr/>
            <p:nvPr/>
          </p:nvSpPr>
          <p:spPr>
            <a:xfrm>
              <a:off x="2738274" y="2976421"/>
              <a:ext cx="1851683" cy="818182"/>
            </a:xfrm>
            <a:prstGeom prst="roundRect">
              <a:avLst>
                <a:gd name="adj" fmla="val 10000"/>
              </a:avLst>
            </a:prstGeom>
            <a:solidFill>
              <a:srgbClr val="9A302F"/>
            </a:solidFill>
            <a:ln>
              <a:noFill/>
            </a:ln>
          </p:spPr>
          <p:txBody>
            <a:bodyPr lIns="91425" tIns="91425" rIns="91425" bIns="91425" anchor="ctr" anchorCtr="0">
              <a:noAutofit/>
            </a:bodyPr>
            <a:lstStyle/>
            <a:p>
              <a:pPr lvl="0">
                <a:spcBef>
                  <a:spcPts val="0"/>
                </a:spcBef>
                <a:buNone/>
              </a:pPr>
              <a:endParaRPr/>
            </a:p>
          </p:txBody>
        </p:sp>
        <p:sp>
          <p:nvSpPr>
            <p:cNvPr id="166" name="Shape 166"/>
            <p:cNvSpPr txBox="1"/>
            <p:nvPr/>
          </p:nvSpPr>
          <p:spPr>
            <a:xfrm>
              <a:off x="2762238" y="3000384"/>
              <a:ext cx="1803756" cy="770253"/>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pl-PL" sz="1000" b="1" i="0" u="none" strike="noStrike" cap="none">
                  <a:solidFill>
                    <a:schemeClr val="lt1"/>
                  </a:solidFill>
                  <a:latin typeface="Arial"/>
                  <a:ea typeface="Arial"/>
                  <a:cs typeface="Arial"/>
                  <a:sym typeface="Arial"/>
                </a:rPr>
                <a:t>ADMINISTRACJA       ZESPOLONA                        </a:t>
              </a:r>
              <a:r>
                <a:rPr lang="pl-PL" sz="900" b="0" i="0" u="none" strike="noStrike" cap="none">
                  <a:solidFill>
                    <a:schemeClr val="lt1"/>
                  </a:solidFill>
                  <a:latin typeface="Arial"/>
                  <a:ea typeface="Arial"/>
                  <a:cs typeface="Arial"/>
                  <a:sym typeface="Arial"/>
                </a:rPr>
                <a:t>(podlega wojewodzie, np. Komenda Wojewódzka PSP, Komenda Wojewódzka Policji)</a:t>
              </a:r>
            </a:p>
          </p:txBody>
        </p:sp>
        <p:sp>
          <p:nvSpPr>
            <p:cNvPr id="167" name="Shape 167"/>
            <p:cNvSpPr/>
            <p:nvPr/>
          </p:nvSpPr>
          <p:spPr>
            <a:xfrm>
              <a:off x="3858755" y="797474"/>
              <a:ext cx="2138459" cy="273723"/>
            </a:xfrm>
            <a:custGeom>
              <a:avLst/>
              <a:gdLst/>
              <a:ahLst/>
              <a:cxnLst/>
              <a:rect l="0" t="0" r="0" b="0"/>
              <a:pathLst>
                <a:path w="120000" h="120000" extrusionOk="0">
                  <a:moveTo>
                    <a:pt x="0" y="0"/>
                  </a:moveTo>
                  <a:lnTo>
                    <a:pt x="0" y="59999"/>
                  </a:lnTo>
                  <a:lnTo>
                    <a:pt x="120000" y="59999"/>
                  </a:lnTo>
                  <a:lnTo>
                    <a:pt x="120000" y="120000"/>
                  </a:lnTo>
                </a:path>
              </a:pathLst>
            </a:custGeom>
            <a:noFill/>
            <a:ln w="25400" cap="flat" cmpd="sng">
              <a:solidFill>
                <a:schemeClr val="dk1"/>
              </a:solidFill>
              <a:prstDash val="solid"/>
              <a:round/>
              <a:headEnd type="none" w="med" len="med"/>
              <a:tailEnd type="none" w="med" len="med"/>
            </a:ln>
          </p:spPr>
        </p:sp>
        <p:sp>
          <p:nvSpPr>
            <p:cNvPr id="168" name="Shape 168"/>
            <p:cNvSpPr/>
            <p:nvPr/>
          </p:nvSpPr>
          <p:spPr>
            <a:xfrm>
              <a:off x="5364507" y="1071198"/>
              <a:ext cx="1265414" cy="632706"/>
            </a:xfrm>
            <a:prstGeom prst="roundRect">
              <a:avLst>
                <a:gd name="adj" fmla="val 10000"/>
              </a:avLst>
            </a:prstGeom>
            <a:solidFill>
              <a:srgbClr val="0066CC"/>
            </a:solidFill>
            <a:ln>
              <a:noFill/>
            </a:ln>
          </p:spPr>
          <p:txBody>
            <a:bodyPr lIns="91425" tIns="91425" rIns="91425" bIns="91425" anchor="ctr" anchorCtr="0">
              <a:noAutofit/>
            </a:bodyPr>
            <a:lstStyle/>
            <a:p>
              <a:pPr lvl="0">
                <a:spcBef>
                  <a:spcPts val="0"/>
                </a:spcBef>
                <a:buNone/>
              </a:pPr>
              <a:endParaRPr/>
            </a:p>
          </p:txBody>
        </p:sp>
        <p:sp>
          <p:nvSpPr>
            <p:cNvPr id="169" name="Shape 169"/>
            <p:cNvSpPr txBox="1"/>
            <p:nvPr/>
          </p:nvSpPr>
          <p:spPr>
            <a:xfrm>
              <a:off x="5383037" y="1089729"/>
              <a:ext cx="1228353" cy="595644"/>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pl-PL" sz="1000" b="1" i="0" u="none" strike="noStrike" cap="none">
                  <a:solidFill>
                    <a:schemeClr val="lt1"/>
                  </a:solidFill>
                  <a:latin typeface="Arial"/>
                  <a:ea typeface="Arial"/>
                  <a:cs typeface="Arial"/>
                  <a:sym typeface="Arial"/>
                </a:rPr>
                <a:t>ADMINISTRACJA SAMORZĄDOWA</a:t>
              </a:r>
            </a:p>
          </p:txBody>
        </p:sp>
        <p:sp>
          <p:nvSpPr>
            <p:cNvPr id="170" name="Shape 170"/>
            <p:cNvSpPr/>
            <p:nvPr/>
          </p:nvSpPr>
          <p:spPr>
            <a:xfrm>
              <a:off x="4320225" y="1703903"/>
              <a:ext cx="1676988" cy="272979"/>
            </a:xfrm>
            <a:custGeom>
              <a:avLst/>
              <a:gdLst/>
              <a:ahLst/>
              <a:cxnLst/>
              <a:rect l="0" t="0" r="0" b="0"/>
              <a:pathLst>
                <a:path w="120000" h="120000" extrusionOk="0">
                  <a:moveTo>
                    <a:pt x="119999" y="0"/>
                  </a:moveTo>
                  <a:lnTo>
                    <a:pt x="119999" y="59999"/>
                  </a:lnTo>
                  <a:lnTo>
                    <a:pt x="0" y="59999"/>
                  </a:lnTo>
                  <a:lnTo>
                    <a:pt x="0" y="120000"/>
                  </a:lnTo>
                </a:path>
              </a:pathLst>
            </a:custGeom>
            <a:noFill/>
            <a:ln w="25400" cap="flat" cmpd="sng">
              <a:solidFill>
                <a:schemeClr val="dk1"/>
              </a:solidFill>
              <a:prstDash val="solid"/>
              <a:round/>
              <a:headEnd type="none" w="med" len="med"/>
              <a:tailEnd type="none" w="med" len="med"/>
            </a:ln>
          </p:spPr>
        </p:sp>
        <p:sp>
          <p:nvSpPr>
            <p:cNvPr id="171" name="Shape 171"/>
            <p:cNvSpPr/>
            <p:nvPr/>
          </p:nvSpPr>
          <p:spPr>
            <a:xfrm>
              <a:off x="3609696" y="1976883"/>
              <a:ext cx="1421054" cy="760098"/>
            </a:xfrm>
            <a:prstGeom prst="roundRect">
              <a:avLst>
                <a:gd name="adj" fmla="val 10000"/>
              </a:avLst>
            </a:prstGeom>
            <a:solidFill>
              <a:srgbClr val="0066FF"/>
            </a:solidFill>
            <a:ln>
              <a:noFill/>
            </a:ln>
          </p:spPr>
          <p:txBody>
            <a:bodyPr lIns="91425" tIns="91425" rIns="91425" bIns="91425" anchor="ctr" anchorCtr="0">
              <a:noAutofit/>
            </a:bodyPr>
            <a:lstStyle/>
            <a:p>
              <a:pPr lvl="0">
                <a:spcBef>
                  <a:spcPts val="0"/>
                </a:spcBef>
                <a:buNone/>
              </a:pPr>
              <a:endParaRPr/>
            </a:p>
          </p:txBody>
        </p:sp>
        <p:sp>
          <p:nvSpPr>
            <p:cNvPr id="172" name="Shape 172"/>
            <p:cNvSpPr txBox="1"/>
            <p:nvPr/>
          </p:nvSpPr>
          <p:spPr>
            <a:xfrm>
              <a:off x="3631960" y="1999147"/>
              <a:ext cx="1376528" cy="715572"/>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pl-PL" sz="1000" b="1" i="0" u="none" strike="noStrike" cap="none">
                  <a:solidFill>
                    <a:schemeClr val="lt1"/>
                  </a:solidFill>
                  <a:latin typeface="Arial"/>
                  <a:ea typeface="Arial"/>
                  <a:cs typeface="Arial"/>
                  <a:sym typeface="Arial"/>
                </a:rPr>
                <a:t>SAMORZĄD WOJEWÓDZTWA  </a:t>
              </a:r>
              <a:r>
                <a:rPr lang="pl-PL" sz="900" b="0" i="0" u="none" strike="noStrike" cap="none">
                  <a:solidFill>
                    <a:schemeClr val="lt1"/>
                  </a:solidFill>
                  <a:latin typeface="Arial"/>
                  <a:ea typeface="Arial"/>
                  <a:cs typeface="Arial"/>
                  <a:sym typeface="Arial"/>
                </a:rPr>
                <a:t>(Sejmik Województwa, Zarząd Województwa)</a:t>
              </a:r>
            </a:p>
          </p:txBody>
        </p:sp>
        <p:sp>
          <p:nvSpPr>
            <p:cNvPr id="173" name="Shape 173"/>
            <p:cNvSpPr/>
            <p:nvPr/>
          </p:nvSpPr>
          <p:spPr>
            <a:xfrm>
              <a:off x="5951494" y="1703903"/>
              <a:ext cx="91439" cy="272979"/>
            </a:xfrm>
            <a:custGeom>
              <a:avLst/>
              <a:gdLst/>
              <a:ahLst/>
              <a:cxnLst/>
              <a:rect l="0" t="0" r="0" b="0"/>
              <a:pathLst>
                <a:path w="120000" h="120000" extrusionOk="0">
                  <a:moveTo>
                    <a:pt x="60000" y="0"/>
                  </a:moveTo>
                  <a:lnTo>
                    <a:pt x="60000" y="59999"/>
                  </a:lnTo>
                  <a:lnTo>
                    <a:pt x="90923" y="59999"/>
                  </a:lnTo>
                  <a:lnTo>
                    <a:pt x="90923" y="120000"/>
                  </a:lnTo>
                </a:path>
              </a:pathLst>
            </a:custGeom>
            <a:noFill/>
            <a:ln w="25400" cap="flat" cmpd="sng">
              <a:solidFill>
                <a:schemeClr val="dk1"/>
              </a:solidFill>
              <a:prstDash val="solid"/>
              <a:round/>
              <a:headEnd type="none" w="med" len="med"/>
              <a:tailEnd type="none" w="med" len="med"/>
            </a:ln>
          </p:spPr>
        </p:sp>
        <p:sp>
          <p:nvSpPr>
            <p:cNvPr id="174" name="Shape 174"/>
            <p:cNvSpPr/>
            <p:nvPr/>
          </p:nvSpPr>
          <p:spPr>
            <a:xfrm>
              <a:off x="5337855" y="1976883"/>
              <a:ext cx="1365847" cy="714409"/>
            </a:xfrm>
            <a:prstGeom prst="roundRect">
              <a:avLst>
                <a:gd name="adj" fmla="val 10000"/>
              </a:avLst>
            </a:prstGeom>
            <a:solidFill>
              <a:srgbClr val="0066FF"/>
            </a:solidFill>
            <a:ln>
              <a:noFill/>
            </a:ln>
          </p:spPr>
          <p:txBody>
            <a:bodyPr lIns="91425" tIns="91425" rIns="91425" bIns="91425" anchor="ctr" anchorCtr="0">
              <a:noAutofit/>
            </a:bodyPr>
            <a:lstStyle/>
            <a:p>
              <a:pPr lvl="0">
                <a:spcBef>
                  <a:spcPts val="0"/>
                </a:spcBef>
                <a:buNone/>
              </a:pPr>
              <a:endParaRPr/>
            </a:p>
          </p:txBody>
        </p:sp>
        <p:sp>
          <p:nvSpPr>
            <p:cNvPr id="175" name="Shape 175"/>
            <p:cNvSpPr txBox="1"/>
            <p:nvPr/>
          </p:nvSpPr>
          <p:spPr>
            <a:xfrm>
              <a:off x="5358778" y="1997808"/>
              <a:ext cx="1323999" cy="672561"/>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pl-PL" sz="1000" b="1" i="0" u="none" strike="noStrike" cap="none">
                  <a:solidFill>
                    <a:schemeClr val="lt1"/>
                  </a:solidFill>
                  <a:latin typeface="Arial"/>
                  <a:ea typeface="Arial"/>
                  <a:cs typeface="Arial"/>
                  <a:sym typeface="Arial"/>
                </a:rPr>
                <a:t>SAMORZĄD POWIATU                </a:t>
              </a:r>
              <a:r>
                <a:rPr lang="pl-PL" sz="900" b="0" i="0" u="none" strike="noStrike" cap="none">
                  <a:solidFill>
                    <a:schemeClr val="lt1"/>
                  </a:solidFill>
                  <a:latin typeface="Arial"/>
                  <a:ea typeface="Arial"/>
                  <a:cs typeface="Arial"/>
                  <a:sym typeface="Arial"/>
                </a:rPr>
                <a:t>(Rada Powiatu,                  Zarząd Powiatu)</a:t>
              </a:r>
            </a:p>
          </p:txBody>
        </p:sp>
        <p:sp>
          <p:nvSpPr>
            <p:cNvPr id="176" name="Shape 176"/>
            <p:cNvSpPr/>
            <p:nvPr/>
          </p:nvSpPr>
          <p:spPr>
            <a:xfrm>
              <a:off x="5997214" y="1703903"/>
              <a:ext cx="1700553" cy="272979"/>
            </a:xfrm>
            <a:custGeom>
              <a:avLst/>
              <a:gdLst/>
              <a:ahLst/>
              <a:cxnLst/>
              <a:rect l="0" t="0" r="0" b="0"/>
              <a:pathLst>
                <a:path w="120000" h="120000" extrusionOk="0">
                  <a:moveTo>
                    <a:pt x="0" y="0"/>
                  </a:moveTo>
                  <a:lnTo>
                    <a:pt x="0" y="59999"/>
                  </a:lnTo>
                  <a:lnTo>
                    <a:pt x="120000" y="59999"/>
                  </a:lnTo>
                  <a:lnTo>
                    <a:pt x="120000" y="120000"/>
                  </a:lnTo>
                </a:path>
              </a:pathLst>
            </a:custGeom>
            <a:noFill/>
            <a:ln w="25400" cap="flat" cmpd="sng">
              <a:solidFill>
                <a:schemeClr val="dk1"/>
              </a:solidFill>
              <a:prstDash val="solid"/>
              <a:round/>
              <a:headEnd type="none" w="med" len="med"/>
              <a:tailEnd type="none" w="med" len="med"/>
            </a:ln>
          </p:spPr>
        </p:sp>
        <p:sp>
          <p:nvSpPr>
            <p:cNvPr id="177" name="Shape 177"/>
            <p:cNvSpPr/>
            <p:nvPr/>
          </p:nvSpPr>
          <p:spPr>
            <a:xfrm>
              <a:off x="7010806" y="1976883"/>
              <a:ext cx="1373925" cy="729892"/>
            </a:xfrm>
            <a:prstGeom prst="roundRect">
              <a:avLst>
                <a:gd name="adj" fmla="val 10000"/>
              </a:avLst>
            </a:prstGeom>
            <a:solidFill>
              <a:srgbClr val="0066FF"/>
            </a:solidFill>
            <a:ln>
              <a:noFill/>
            </a:ln>
          </p:spPr>
          <p:txBody>
            <a:bodyPr lIns="91425" tIns="91425" rIns="91425" bIns="91425" anchor="ctr" anchorCtr="0">
              <a:noAutofit/>
            </a:bodyPr>
            <a:lstStyle/>
            <a:p>
              <a:pPr lvl="0">
                <a:spcBef>
                  <a:spcPts val="0"/>
                </a:spcBef>
                <a:buNone/>
              </a:pPr>
              <a:endParaRPr/>
            </a:p>
          </p:txBody>
        </p:sp>
        <p:sp>
          <p:nvSpPr>
            <p:cNvPr id="178" name="Shape 178"/>
            <p:cNvSpPr txBox="1"/>
            <p:nvPr/>
          </p:nvSpPr>
          <p:spPr>
            <a:xfrm>
              <a:off x="7032184" y="1998261"/>
              <a:ext cx="1331168" cy="687136"/>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pl-PL" sz="1000" b="1" i="0" u="none" strike="noStrike" cap="none">
                  <a:solidFill>
                    <a:schemeClr val="lt1"/>
                  </a:solidFill>
                  <a:latin typeface="Arial"/>
                  <a:ea typeface="Arial"/>
                  <a:cs typeface="Arial"/>
                  <a:sym typeface="Arial"/>
                </a:rPr>
                <a:t>SAMORZĄD GMINY              </a:t>
              </a:r>
              <a:r>
                <a:rPr lang="pl-PL" sz="900" b="0" i="0" u="none" strike="noStrike" cap="none">
                  <a:solidFill>
                    <a:schemeClr val="lt1"/>
                  </a:solidFill>
                  <a:latin typeface="Arial"/>
                  <a:ea typeface="Arial"/>
                  <a:cs typeface="Arial"/>
                  <a:sym typeface="Arial"/>
                </a:rPr>
                <a:t>(Rada Gminy, Wójt-Burmistrz-Prezydent)</a:t>
              </a:r>
            </a:p>
          </p:txBody>
        </p:sp>
      </p:grpSp>
      <p:sp>
        <p:nvSpPr>
          <p:cNvPr id="179" name="Shape 179"/>
          <p:cNvSpPr/>
          <p:nvPr/>
        </p:nvSpPr>
        <p:spPr>
          <a:xfrm>
            <a:off x="539352" y="6202069"/>
            <a:ext cx="8208912" cy="2769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pl-PL" sz="1200" b="0" i="0" u="none" strike="noStrike" cap="none">
                <a:solidFill>
                  <a:srgbClr val="000000"/>
                </a:solidFill>
                <a:latin typeface="Arial"/>
                <a:ea typeface="Arial"/>
                <a:cs typeface="Arial"/>
                <a:sym typeface="Arial"/>
              </a:rPr>
              <a:t>Źródło: Opracowanie własne</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427" name="Shape 427"/>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28" name="Shape 42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sp>
        <p:nvSpPr>
          <p:cNvPr id="429" name="Shape 429"/>
          <p:cNvSpPr txBox="1">
            <a:spLocks noGrp="1"/>
          </p:cNvSpPr>
          <p:nvPr>
            <p:ph type="body" idx="2"/>
          </p:nvPr>
        </p:nvSpPr>
        <p:spPr>
          <a:xfrm>
            <a:off x="0" y="1340767"/>
            <a:ext cx="9144000"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Calibri"/>
              <a:ea typeface="Calibri"/>
              <a:cs typeface="Calibri"/>
              <a:sym typeface="Calibri"/>
            </a:endParaRPr>
          </a:p>
        </p:txBody>
      </p:sp>
      <p:pic>
        <p:nvPicPr>
          <p:cNvPr id="430" name="Shape 430"/>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431" name="Shape 431"/>
          <p:cNvPicPr preferRelativeResize="0"/>
          <p:nvPr/>
        </p:nvPicPr>
        <p:blipFill rotWithShape="1">
          <a:blip r:embed="rId4">
            <a:alphaModFix/>
          </a:blip>
          <a:srcRect/>
          <a:stretch/>
        </p:blipFill>
        <p:spPr>
          <a:xfrm>
            <a:off x="168018" y="1412775"/>
            <a:ext cx="4248000" cy="5353875"/>
          </a:xfrm>
          <a:prstGeom prst="rect">
            <a:avLst/>
          </a:prstGeom>
          <a:noFill/>
          <a:ln>
            <a:noFill/>
          </a:ln>
        </p:spPr>
      </p:pic>
      <p:pic>
        <p:nvPicPr>
          <p:cNvPr id="432" name="Shape 432"/>
          <p:cNvPicPr preferRelativeResize="0"/>
          <p:nvPr/>
        </p:nvPicPr>
        <p:blipFill rotWithShape="1">
          <a:blip r:embed="rId5">
            <a:alphaModFix/>
          </a:blip>
          <a:srcRect/>
          <a:stretch/>
        </p:blipFill>
        <p:spPr>
          <a:xfrm>
            <a:off x="4644007" y="1628800"/>
            <a:ext cx="4212000" cy="2977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400" b="1" i="0" u="none" strike="noStrike" cap="none" dirty="0">
                <a:solidFill>
                  <a:srgbClr val="FFC700"/>
                </a:solidFill>
                <a:latin typeface="Calibri"/>
                <a:ea typeface="Calibri"/>
                <a:cs typeface="Calibri"/>
                <a:sym typeface="Calibri"/>
              </a:rPr>
              <a:t>Zasady organizacji szkolenia członków Ochotniczych Straży Pożarnych biorących bezpośredni udział w działaniach </a:t>
            </a:r>
            <a:r>
              <a:rPr lang="pl-PL" sz="2400" b="1" i="0" u="none" strike="noStrike" cap="none" dirty="0" smtClean="0">
                <a:solidFill>
                  <a:srgbClr val="FFC700"/>
                </a:solidFill>
                <a:latin typeface="Calibri"/>
                <a:ea typeface="Calibri"/>
                <a:cs typeface="Calibri"/>
                <a:sym typeface="Calibri"/>
              </a:rPr>
              <a:t>ratowniczych</a:t>
            </a:r>
            <a:endParaRPr lang="pl-PL" sz="2400" b="1" i="0" u="none" strike="noStrike" cap="none" dirty="0">
              <a:solidFill>
                <a:srgbClr val="FFC700"/>
              </a:solidFill>
              <a:latin typeface="Calibri"/>
              <a:ea typeface="Calibri"/>
              <a:cs typeface="Calibri"/>
              <a:sym typeface="Calibri"/>
            </a:endParaRPr>
          </a:p>
        </p:txBody>
      </p:sp>
      <p:sp>
        <p:nvSpPr>
          <p:cNvPr id="439" name="Shape 43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40" name="Shape 44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sp>
        <p:nvSpPr>
          <p:cNvPr id="441" name="Shape 441"/>
          <p:cNvSpPr txBox="1">
            <a:spLocks noGrp="1"/>
          </p:cNvSpPr>
          <p:nvPr>
            <p:ph type="body" idx="2"/>
          </p:nvPr>
        </p:nvSpPr>
        <p:spPr>
          <a:xfrm>
            <a:off x="0" y="1340767"/>
            <a:ext cx="9144000" cy="5517232"/>
          </a:xfrm>
          <a:prstGeom prst="rect">
            <a:avLst/>
          </a:prstGeom>
          <a:noFill/>
          <a:ln>
            <a:noFill/>
          </a:ln>
        </p:spPr>
        <p:txBody>
          <a:bodyPr lIns="54850" tIns="91425" rIns="91425" bIns="45700" anchor="t" anchorCtr="0">
            <a:noAutofit/>
          </a:bodyPr>
          <a:lstStyle/>
          <a:p>
            <a:pPr marL="276860" marR="0" lvl="0" indent="-10159" algn="l" rtl="0">
              <a:lnSpc>
                <a:spcPct val="100000"/>
              </a:lnSpc>
              <a:spcBef>
                <a:spcPts val="0"/>
              </a:spcBef>
              <a:spcAft>
                <a:spcPts val="0"/>
              </a:spcAft>
              <a:buClr>
                <a:schemeClr val="accent1"/>
              </a:buClr>
              <a:buSzPct val="25000"/>
              <a:buFont typeface="Noto Sans Symbols"/>
              <a:buNone/>
            </a:pPr>
            <a:endParaRPr sz="500" b="0" i="0" u="none" strike="noStrike" cap="none" dirty="0">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r>
              <a:rPr lang="pl-PL" sz="2000" b="0" i="0" u="none" strike="noStrike" cap="none" dirty="0" smtClean="0">
                <a:solidFill>
                  <a:schemeClr val="dk1"/>
                </a:solidFill>
                <a:latin typeface="Calibri"/>
                <a:ea typeface="Calibri"/>
                <a:cs typeface="Calibri"/>
                <a:sym typeface="Calibri"/>
              </a:rPr>
              <a:t>                                                              </a:t>
            </a:r>
            <a:r>
              <a:rPr lang="pl-PL" sz="1600" b="0" i="0" u="none" strike="noStrike" cap="none" dirty="0" smtClean="0">
                <a:solidFill>
                  <a:schemeClr val="dk1"/>
                </a:solidFill>
                <a:latin typeface="Calibri"/>
                <a:ea typeface="Calibri"/>
                <a:cs typeface="Calibri"/>
                <a:sym typeface="Calibri"/>
              </a:rPr>
              <a:t>Zaświadczenie – rewers</a:t>
            </a:r>
          </a:p>
          <a:p>
            <a:pPr marL="276860" marR="0" lvl="0" indent="-10159" algn="l" rtl="0">
              <a:lnSpc>
                <a:spcPct val="100000"/>
              </a:lnSpc>
              <a:spcBef>
                <a:spcPts val="0"/>
              </a:spcBef>
              <a:spcAft>
                <a:spcPts val="0"/>
              </a:spcAft>
              <a:buClr>
                <a:schemeClr val="accent1"/>
              </a:buClr>
              <a:buSzPct val="25000"/>
              <a:buFont typeface="Noto Sans Symbols"/>
              <a:buNone/>
            </a:pPr>
            <a:r>
              <a:rPr lang="pl-PL" sz="2000" dirty="0"/>
              <a:t> </a:t>
            </a:r>
            <a:r>
              <a:rPr lang="pl-PL" sz="2000" dirty="0" smtClean="0"/>
              <a:t>                                                             Plan szkolenia:</a:t>
            </a:r>
            <a:endParaRPr sz="2000" b="0" i="0" u="none" strike="noStrike" cap="none" dirty="0">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dirty="0">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1600" b="0" i="0" u="none" strike="noStrike" cap="none" dirty="0">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endParaRPr sz="800" b="0" i="0" u="none" strike="noStrike" cap="none" dirty="0">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a:p>
            <a:pPr marL="438912" marR="0" lvl="0" indent="-172212" algn="just" rtl="0">
              <a:lnSpc>
                <a:spcPct val="100000"/>
              </a:lnSpc>
              <a:spcBef>
                <a:spcPts val="0"/>
              </a:spcBef>
              <a:spcAft>
                <a:spcPts val="0"/>
              </a:spcAft>
              <a:buClr>
                <a:schemeClr val="accent1"/>
              </a:buClr>
              <a:buSzPct val="80000"/>
              <a:buFont typeface="Noto Sans Symbols"/>
              <a:buNone/>
            </a:pPr>
            <a:endParaRPr sz="2000" b="1" i="0" u="none" strike="noStrike" cap="none" dirty="0">
              <a:solidFill>
                <a:schemeClr val="dk1"/>
              </a:solidFill>
              <a:latin typeface="Calibri"/>
              <a:ea typeface="Calibri"/>
              <a:cs typeface="Calibri"/>
              <a:sym typeface="Calibri"/>
            </a:endParaRPr>
          </a:p>
          <a:p>
            <a:pPr marL="276860" marR="0" lvl="0" indent="-10159" algn="just" rtl="0">
              <a:lnSpc>
                <a:spcPct val="100000"/>
              </a:lnSpc>
              <a:spcBef>
                <a:spcPts val="0"/>
              </a:spcBef>
              <a:spcAft>
                <a:spcPts val="0"/>
              </a:spcAft>
              <a:buClr>
                <a:schemeClr val="accent1"/>
              </a:buClr>
              <a:buSzPct val="25000"/>
              <a:buFont typeface="Noto Sans Symbols"/>
              <a:buNone/>
            </a:pPr>
            <a:endParaRPr sz="2000" b="1" i="0" u="none" strike="noStrike" cap="none" dirty="0">
              <a:solidFill>
                <a:schemeClr val="dk1"/>
              </a:solidFill>
              <a:latin typeface="Calibri"/>
              <a:ea typeface="Calibri"/>
              <a:cs typeface="Calibri"/>
              <a:sym typeface="Calibri"/>
            </a:endParaRPr>
          </a:p>
        </p:txBody>
      </p:sp>
      <p:pic>
        <p:nvPicPr>
          <p:cNvPr id="442" name="Shape 442"/>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443" name="Shape 443"/>
          <p:cNvPicPr preferRelativeResize="0"/>
          <p:nvPr/>
        </p:nvPicPr>
        <p:blipFill rotWithShape="1">
          <a:blip r:embed="rId4">
            <a:alphaModFix/>
          </a:blip>
          <a:srcRect/>
          <a:stretch/>
        </p:blipFill>
        <p:spPr>
          <a:xfrm>
            <a:off x="664814" y="1700808"/>
            <a:ext cx="2893022" cy="4608000"/>
          </a:xfrm>
          <a:prstGeom prst="rect">
            <a:avLst/>
          </a:prstGeom>
          <a:noFill/>
          <a:ln>
            <a:noFill/>
          </a:ln>
        </p:spPr>
      </p:pic>
      <p:graphicFrame>
        <p:nvGraphicFramePr>
          <p:cNvPr id="2" name="Tabela 1"/>
          <p:cNvGraphicFramePr>
            <a:graphicFrameLocks noGrp="1"/>
          </p:cNvGraphicFramePr>
          <p:nvPr>
            <p:extLst>
              <p:ext uri="{D42A27DB-BD31-4B8C-83A1-F6EECF244321}">
                <p14:modId xmlns:p14="http://schemas.microsoft.com/office/powerpoint/2010/main" val="4032186177"/>
              </p:ext>
            </p:extLst>
          </p:nvPr>
        </p:nvGraphicFramePr>
        <p:xfrm>
          <a:off x="3831133" y="2154597"/>
          <a:ext cx="5047850" cy="1219200"/>
        </p:xfrm>
        <a:graphic>
          <a:graphicData uri="http://schemas.openxmlformats.org/drawingml/2006/table">
            <a:tbl>
              <a:tblPr firstRow="1" bandRow="1">
                <a:tableStyleId>{7BCF730F-DF57-47D9-BD35-26569FE7F59A}</a:tableStyleId>
              </a:tblPr>
              <a:tblGrid>
                <a:gridCol w="1009570"/>
                <a:gridCol w="2661784"/>
                <a:gridCol w="429658"/>
                <a:gridCol w="451691"/>
                <a:gridCol w="495147"/>
              </a:tblGrid>
              <a:tr h="297991">
                <a:tc>
                  <a:txBody>
                    <a:bodyPr/>
                    <a:lstStyle/>
                    <a:p>
                      <a:pPr algn="ctr"/>
                      <a:r>
                        <a:rPr lang="pl-PL" dirty="0" smtClean="0">
                          <a:solidFill>
                            <a:schemeClr val="tx1"/>
                          </a:solidFill>
                        </a:rPr>
                        <a:t>L.p.</a:t>
                      </a:r>
                      <a:endParaRPr lang="pl-PL" dirty="0">
                        <a:solidFill>
                          <a:schemeClr val="tx1"/>
                        </a:solidFill>
                      </a:endParaRPr>
                    </a:p>
                  </a:txBody>
                  <a:tcPr>
                    <a:solidFill>
                      <a:schemeClr val="bg1"/>
                    </a:solidFill>
                  </a:tcPr>
                </a:tc>
                <a:tc>
                  <a:txBody>
                    <a:bodyPr/>
                    <a:lstStyle/>
                    <a:p>
                      <a:pPr algn="ctr"/>
                      <a:r>
                        <a:rPr lang="pl-PL" dirty="0" smtClean="0">
                          <a:solidFill>
                            <a:schemeClr val="tx1"/>
                          </a:solidFill>
                        </a:rPr>
                        <a:t>Temat</a:t>
                      </a:r>
                      <a:endParaRPr lang="pl-PL" dirty="0">
                        <a:solidFill>
                          <a:schemeClr val="tx1"/>
                        </a:solidFill>
                      </a:endParaRPr>
                    </a:p>
                  </a:txBody>
                  <a:tcPr>
                    <a:solidFill>
                      <a:schemeClr val="bg1"/>
                    </a:solidFill>
                  </a:tcPr>
                </a:tc>
                <a:tc>
                  <a:txBody>
                    <a:bodyPr/>
                    <a:lstStyle/>
                    <a:p>
                      <a:pPr algn="ctr"/>
                      <a:r>
                        <a:rPr lang="pl-PL" dirty="0" smtClean="0">
                          <a:solidFill>
                            <a:schemeClr val="tx1"/>
                          </a:solidFill>
                        </a:rPr>
                        <a:t>T</a:t>
                      </a:r>
                      <a:endParaRPr lang="pl-PL" dirty="0">
                        <a:solidFill>
                          <a:schemeClr val="tx1"/>
                        </a:solidFill>
                      </a:endParaRPr>
                    </a:p>
                  </a:txBody>
                  <a:tcPr>
                    <a:solidFill>
                      <a:schemeClr val="bg1"/>
                    </a:solidFill>
                  </a:tcPr>
                </a:tc>
                <a:tc>
                  <a:txBody>
                    <a:bodyPr/>
                    <a:lstStyle/>
                    <a:p>
                      <a:pPr algn="ctr"/>
                      <a:r>
                        <a:rPr lang="pl-PL" dirty="0" smtClean="0">
                          <a:solidFill>
                            <a:schemeClr val="tx1"/>
                          </a:solidFill>
                        </a:rPr>
                        <a:t>P</a:t>
                      </a:r>
                      <a:endParaRPr lang="pl-PL" dirty="0">
                        <a:solidFill>
                          <a:schemeClr val="tx1"/>
                        </a:solidFill>
                      </a:endParaRPr>
                    </a:p>
                  </a:txBody>
                  <a:tcPr>
                    <a:solidFill>
                      <a:schemeClr val="bg1"/>
                    </a:solidFill>
                  </a:tcPr>
                </a:tc>
                <a:tc>
                  <a:txBody>
                    <a:bodyPr/>
                    <a:lstStyle/>
                    <a:p>
                      <a:pPr algn="ctr"/>
                      <a:r>
                        <a:rPr lang="pl-PL" dirty="0" smtClean="0">
                          <a:solidFill>
                            <a:schemeClr val="tx1"/>
                          </a:solidFill>
                        </a:rPr>
                        <a:t>R</a:t>
                      </a:r>
                      <a:endParaRPr lang="pl-PL" dirty="0">
                        <a:solidFill>
                          <a:schemeClr val="tx1"/>
                        </a:solidFill>
                      </a:endParaRPr>
                    </a:p>
                  </a:txBody>
                  <a:tcPr>
                    <a:solidFill>
                      <a:schemeClr val="bg1"/>
                    </a:solidFill>
                  </a:tcPr>
                </a:tc>
              </a:tr>
              <a:tr h="297991">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r>
              <a:tr h="297991">
                <a:tc>
                  <a:txBody>
                    <a:bodyPr/>
                    <a:lstStyle/>
                    <a:p>
                      <a:endParaRPr lang="pl-PL" dirty="0"/>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r>
              <a:tr h="297991">
                <a:tc>
                  <a:txBody>
                    <a:bodyPr/>
                    <a:lstStyle/>
                    <a:p>
                      <a:endParaRPr lang="pl-PL"/>
                    </a:p>
                  </a:txBody>
                  <a:tcPr/>
                </a:tc>
                <a:tc>
                  <a:txBody>
                    <a:bodyPr/>
                    <a:lstStyle/>
                    <a:p>
                      <a:pPr algn="r"/>
                      <a:r>
                        <a:rPr lang="pl-PL" dirty="0" smtClean="0"/>
                        <a:t>OGÓŁEM</a:t>
                      </a:r>
                      <a:endParaRPr lang="pl-PL" dirty="0"/>
                    </a:p>
                  </a:txBody>
                  <a:tcPr/>
                </a:tc>
                <a:tc>
                  <a:txBody>
                    <a:bodyPr/>
                    <a:lstStyle/>
                    <a:p>
                      <a:endParaRPr lang="pl-PL"/>
                    </a:p>
                  </a:txBody>
                  <a:tcPr/>
                </a:tc>
                <a:tc>
                  <a:txBody>
                    <a:bodyPr/>
                    <a:lstStyle/>
                    <a:p>
                      <a:endParaRPr lang="pl-PL"/>
                    </a:p>
                  </a:txBody>
                  <a:tcPr/>
                </a:tc>
                <a:tc>
                  <a:txBody>
                    <a:bodyPr/>
                    <a:lstStyle/>
                    <a:p>
                      <a:endParaRPr lang="pl-PL" dirty="0"/>
                    </a:p>
                  </a:txBody>
                  <a:tcPr/>
                </a:tc>
              </a:tr>
            </a:tbl>
          </a:graphicData>
        </a:graphic>
      </p:graphicFrame>
      <p:sp>
        <p:nvSpPr>
          <p:cNvPr id="3" name="pole tekstowe 2"/>
          <p:cNvSpPr txBox="1"/>
          <p:nvPr/>
        </p:nvSpPr>
        <p:spPr>
          <a:xfrm>
            <a:off x="3831133" y="3697031"/>
            <a:ext cx="4797250" cy="307777"/>
          </a:xfrm>
          <a:prstGeom prst="rect">
            <a:avLst/>
          </a:prstGeom>
          <a:noFill/>
        </p:spPr>
        <p:txBody>
          <a:bodyPr wrap="square" rtlCol="0">
            <a:spAutoFit/>
          </a:bodyPr>
          <a:lstStyle/>
          <a:p>
            <a:r>
              <a:rPr lang="pl-PL" b="1" dirty="0" smtClean="0"/>
              <a:t>T</a:t>
            </a:r>
            <a:r>
              <a:rPr lang="pl-PL" dirty="0" smtClean="0"/>
              <a:t> – zajęcia teoretyczne, </a:t>
            </a:r>
            <a:r>
              <a:rPr lang="pl-PL" b="1" dirty="0" smtClean="0"/>
              <a:t>P</a:t>
            </a:r>
            <a:r>
              <a:rPr lang="pl-PL" dirty="0" smtClean="0"/>
              <a:t> – zajęcia praktyczne, </a:t>
            </a:r>
            <a:r>
              <a:rPr lang="pl-PL" b="1" dirty="0" smtClean="0"/>
              <a:t>R</a:t>
            </a:r>
            <a:r>
              <a:rPr lang="pl-PL" dirty="0" smtClean="0"/>
              <a:t> - razem</a:t>
            </a:r>
            <a:endParaRPr lang="pl-PL" dirty="0"/>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BIBLIOGRAFIA</a:t>
            </a:r>
          </a:p>
        </p:txBody>
      </p:sp>
      <p:sp>
        <p:nvSpPr>
          <p:cNvPr id="461" name="Shape 46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62" name="Shape 4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sp>
        <p:nvSpPr>
          <p:cNvPr id="463" name="Shape 463"/>
          <p:cNvSpPr txBox="1">
            <a:spLocks noGrp="1"/>
          </p:cNvSpPr>
          <p:nvPr>
            <p:ph type="body" idx="2"/>
          </p:nvPr>
        </p:nvSpPr>
        <p:spPr>
          <a:xfrm>
            <a:off x="0" y="1636811"/>
            <a:ext cx="9144000" cy="4528492"/>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J. Boć, Pojęcie administracji, [w:] Prawo administracyjne, red. J. Boć, Wrocław 2005</a:t>
            </a:r>
          </a:p>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Z. Leoński, Samorząd terytorialny w RP, Wydawnictwo C. H. Beck, Warszawa 2002</a:t>
            </a:r>
          </a:p>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a:t>
            </a:r>
            <a:r>
              <a:rPr lang="pl-PL" sz="2000" b="1" i="0" u="none" strike="noStrike" cap="none">
                <a:solidFill>
                  <a:schemeClr val="dk1"/>
                </a:solidFill>
                <a:latin typeface="Calibri"/>
                <a:ea typeface="Calibri"/>
                <a:cs typeface="Calibri"/>
                <a:sym typeface="Calibri"/>
              </a:rPr>
              <a:t> </a:t>
            </a:r>
            <a:r>
              <a:rPr lang="pl-PL" sz="2000" b="0" i="0" u="none" strike="noStrike" cap="none">
                <a:solidFill>
                  <a:schemeClr val="dk1"/>
                </a:solidFill>
                <a:latin typeface="Calibri"/>
                <a:ea typeface="Calibri"/>
                <a:cs typeface="Calibri"/>
                <a:sym typeface="Calibri"/>
              </a:rPr>
              <a:t>Zasady organizacji szkoleń członków ochotniczych straży pożarnych biorących bezpośredni udział w działaniach ratowniczych, Komenda Główna Państwowej Straży Pożarnej, Warszawa 2015</a:t>
            </a:r>
          </a:p>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Ustawa z dnia 8 marca 1990 r. o samorządzie gminnym  (t. j. Dz. U. z 2015 r. poz. 1515, 1890).</a:t>
            </a:r>
          </a:p>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Ustawa z dnia 24 sierpnia 1991 r. o ochronie przeciwpożarowej  (Dz. U. z 2009 r. Nr 178, poz. 1380 z późn. zm.)</a:t>
            </a:r>
          </a:p>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Rozporządzenie Ministra Spraw Wewnętrznych i Administracji z dnia 18 lutego 2011 r. w sprawie szczegółowych zasad organizacji krajowego systemu ratowniczo – gaśniczego.  (Dz. U. Nr 46, poz. 239),</a:t>
            </a:r>
          </a:p>
          <a:p>
            <a:pPr marL="438912" marR="0" lvl="0" indent="-3246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Arial"/>
              <a:ea typeface="Arial"/>
              <a:cs typeface="Arial"/>
              <a:sym typeface="Arial"/>
            </a:endParaRP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pic>
        <p:nvPicPr>
          <p:cNvPr id="464" name="Shape 464"/>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INDEKS MATERIAŁÓW POBRANYCH Z INTERNETU</a:t>
            </a:r>
          </a:p>
        </p:txBody>
      </p:sp>
      <p:sp>
        <p:nvSpPr>
          <p:cNvPr id="471" name="Shape 47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72" name="Shape 47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
        <p:nvSpPr>
          <p:cNvPr id="473" name="Shape 473"/>
          <p:cNvSpPr txBox="1">
            <a:spLocks noGrp="1"/>
          </p:cNvSpPr>
          <p:nvPr>
            <p:ph type="body" idx="2"/>
          </p:nvPr>
        </p:nvSpPr>
        <p:spPr>
          <a:xfrm>
            <a:off x="0" y="1636811"/>
            <a:ext cx="9028503" cy="4188442"/>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Zdjęcie 1: Pobrano 07.03.2016 z </a:t>
            </a:r>
            <a:r>
              <a:rPr lang="pl-PL" sz="2000" b="0" i="0" u="sng" strike="noStrike" cap="none">
                <a:solidFill>
                  <a:schemeClr val="hlink"/>
                </a:solidFill>
                <a:latin typeface="Calibri"/>
                <a:ea typeface="Calibri"/>
                <a:cs typeface="Calibri"/>
                <a:sym typeface="Calibri"/>
                <a:hlinkClick r:id="rId3"/>
              </a:rPr>
              <a:t>www.osp.org.pl/hosting/katalog.php?id_w=15</a:t>
            </a:r>
          </a:p>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Zdjęcie 2: Pobrano 07.03.2016 z </a:t>
            </a:r>
            <a:r>
              <a:rPr lang="pl-PL" sz="2000" b="0" i="0" u="sng" strike="noStrike" cap="none">
                <a:solidFill>
                  <a:schemeClr val="hlink"/>
                </a:solidFill>
                <a:latin typeface="Calibri"/>
                <a:ea typeface="Calibri"/>
                <a:cs typeface="Calibri"/>
                <a:sym typeface="Calibri"/>
                <a:hlinkClick r:id="rId4"/>
              </a:rPr>
              <a:t>www.uke.gov.pl/hotspoty/?lang_id=1&amp;map_tab=1&amp;teryt=2817</a:t>
            </a:r>
          </a:p>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Zdjęcie 3: Pobrano 07.03.2016 z </a:t>
            </a:r>
            <a:r>
              <a:rPr lang="pl-PL" sz="2000" b="0" i="0" u="sng" strike="noStrike" cap="none">
                <a:solidFill>
                  <a:srgbClr val="6699FF"/>
                </a:solidFill>
                <a:latin typeface="Calibri"/>
                <a:ea typeface="Calibri"/>
                <a:cs typeface="Calibri"/>
                <a:sym typeface="Calibri"/>
              </a:rPr>
              <a:t>http://wielbark.com.pl/Położenie Gminy</a:t>
            </a:r>
          </a:p>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Pobrano 16.02.1016 z </a:t>
            </a:r>
            <a:r>
              <a:rPr lang="pl-PL" sz="2000" b="0" i="0" u="sng" strike="noStrike" cap="none">
                <a:solidFill>
                  <a:schemeClr val="hlink"/>
                </a:solidFill>
                <a:latin typeface="Calibri"/>
                <a:ea typeface="Calibri"/>
                <a:cs typeface="Calibri"/>
                <a:sym typeface="Calibri"/>
                <a:hlinkClick r:id="rId5"/>
              </a:rPr>
              <a:t>http://wypracowania24.pl/wos/1229/administracja-samorzadowa-definicja-cechy</a:t>
            </a:r>
          </a:p>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Pobrano 16.02.1016 z </a:t>
            </a:r>
            <a:r>
              <a:rPr lang="pl-PL" sz="2000" b="0" i="0" u="sng" strike="noStrike" cap="none">
                <a:solidFill>
                  <a:schemeClr val="hlink"/>
                </a:solidFill>
                <a:latin typeface="Calibri"/>
                <a:ea typeface="Calibri"/>
                <a:cs typeface="Calibri"/>
                <a:sym typeface="Calibri"/>
                <a:hlinkClick r:id="rId6"/>
              </a:rPr>
              <a:t>http://www.profesor.pl/mat/n10/pokaz_material_tmp.php?plik=n10/n10_e_koziol_040510_4.php&amp;id_m=11086</a:t>
            </a:r>
          </a:p>
          <a:p>
            <a:pPr marL="438912" marR="0" lvl="0" indent="-3246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Pobrano 16.02.1016 z </a:t>
            </a:r>
            <a:r>
              <a:rPr lang="pl-PL" sz="2000" b="0" i="0" u="sng" strike="noStrike" cap="none">
                <a:solidFill>
                  <a:schemeClr val="hlink"/>
                </a:solidFill>
                <a:latin typeface="Calibri"/>
                <a:ea typeface="Calibri"/>
                <a:cs typeface="Calibri"/>
                <a:sym typeface="Calibri"/>
                <a:hlinkClick r:id="rId7"/>
              </a:rPr>
              <a:t>https://mac.gov.pl/files/administracja_prezentacja.pdf</a:t>
            </a:r>
            <a:r>
              <a:rPr lang="pl-PL" sz="2000" b="0" i="0" u="none" strike="noStrike" cap="none">
                <a:solidFill>
                  <a:schemeClr val="dk1"/>
                </a:solidFill>
                <a:latin typeface="Calibri"/>
                <a:ea typeface="Calibri"/>
                <a:cs typeface="Calibri"/>
                <a:sym typeface="Calibri"/>
              </a:rPr>
              <a:t> </a:t>
            </a:r>
          </a:p>
          <a:p>
            <a:pPr marL="438912" marR="0" lvl="0" indent="-324612" algn="l" rtl="0">
              <a:lnSpc>
                <a:spcPct val="100000"/>
              </a:lnSpc>
              <a:spcBef>
                <a:spcPts val="0"/>
              </a:spcBef>
              <a:spcAft>
                <a:spcPts val="0"/>
              </a:spcAft>
              <a:buClr>
                <a:schemeClr val="accent1"/>
              </a:buClr>
              <a:buSzPct val="80000"/>
              <a:buFont typeface="Noto Sans Symbols"/>
              <a:buNone/>
            </a:pPr>
            <a:endParaRPr sz="2000" b="0" i="0" u="sng"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80000"/>
              <a:buFont typeface="Noto Sans Symbols"/>
              <a:buNone/>
            </a:pPr>
            <a:endParaRPr sz="2400" b="0" i="0" u="none" strike="noStrike" cap="none">
              <a:solidFill>
                <a:schemeClr val="dk1"/>
              </a:solidFill>
              <a:latin typeface="Arial"/>
              <a:ea typeface="Arial"/>
              <a:cs typeface="Arial"/>
              <a:sym typeface="Arial"/>
            </a:endParaRP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474" name="Shape 47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75" name="Shape 475"/>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76" name="Shape 476"/>
          <p:cNvPicPr preferRelativeResize="0"/>
          <p:nvPr/>
        </p:nvPicPr>
        <p:blipFill rotWithShape="1">
          <a:blip r:embed="rId8">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430736" y="35744"/>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Podział administracji </a:t>
            </a:r>
            <a:r>
              <a:rPr lang="pl-PL" sz="2800" b="1" i="0" u="none" strike="noStrike" cap="none" dirty="0" smtClean="0">
                <a:solidFill>
                  <a:srgbClr val="FFC700"/>
                </a:solidFill>
                <a:latin typeface="Calibri"/>
                <a:ea typeface="Calibri"/>
                <a:cs typeface="Calibri"/>
                <a:sym typeface="Calibri"/>
              </a:rPr>
              <a:t>publicznej</a:t>
            </a:r>
            <a:endParaRPr lang="pl-PL" sz="2800" b="1" i="0" u="none" strike="noStrike" cap="none" dirty="0">
              <a:solidFill>
                <a:srgbClr val="FFC700"/>
              </a:solidFill>
              <a:latin typeface="Calibri"/>
              <a:ea typeface="Calibri"/>
              <a:cs typeface="Calibri"/>
              <a:sym typeface="Calibri"/>
            </a:endParaRPr>
          </a:p>
        </p:txBody>
      </p:sp>
      <p:sp>
        <p:nvSpPr>
          <p:cNvPr id="208" name="Shape 20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09" name="Shape 20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sp>
        <p:nvSpPr>
          <p:cNvPr id="210" name="Shape 210"/>
          <p:cNvSpPr txBox="1">
            <a:spLocks noGrp="1"/>
          </p:cNvSpPr>
          <p:nvPr>
            <p:ph type="body" idx="2"/>
          </p:nvPr>
        </p:nvSpPr>
        <p:spPr>
          <a:xfrm>
            <a:off x="572699" y="1570878"/>
            <a:ext cx="8295089" cy="5026473"/>
          </a:xfrm>
          <a:prstGeom prst="rect">
            <a:avLst/>
          </a:prstGeom>
          <a:noFill/>
          <a:ln>
            <a:noFill/>
          </a:ln>
        </p:spPr>
        <p:txBody>
          <a:bodyPr lIns="54850" tIns="91425" rIns="91425" bIns="45700" anchor="t" anchorCtr="0">
            <a:noAutofit/>
          </a:bodyPr>
          <a:lstStyle/>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  </a:t>
            </a:r>
            <a:r>
              <a:rPr lang="pl-PL" sz="2400" b="1" i="0" u="none" strike="noStrike" cap="none">
                <a:solidFill>
                  <a:schemeClr val="dk1"/>
                </a:solidFill>
                <a:latin typeface="Calibri"/>
                <a:ea typeface="Calibri"/>
                <a:cs typeface="Calibri"/>
                <a:sym typeface="Calibri"/>
              </a:rPr>
              <a:t>Administracja samorządowa</a:t>
            </a:r>
          </a:p>
          <a:p>
            <a:pPr marL="276860" marR="0" lvl="0" indent="-10159" algn="l" rtl="0">
              <a:lnSpc>
                <a:spcPct val="100000"/>
              </a:lnSpc>
              <a:spcBef>
                <a:spcPts val="0"/>
              </a:spcBef>
              <a:spcAft>
                <a:spcPts val="0"/>
              </a:spcAft>
              <a:buClr>
                <a:schemeClr val="accent1"/>
              </a:buClr>
              <a:buSzPct val="25000"/>
              <a:buFont typeface="Noto Sans Symbols"/>
              <a:buNone/>
            </a:pPr>
            <a:endParaRPr sz="900" b="1"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Podstawą prawną działania administracji samorządowej są: Konstytucja, ustawa o wprowadzeniu zasadniczego trójstopniowego podziału terytorialnego państwa, ustawa o samorządzie terytorialnym, ustawa o samorządzie powiatowym oraz ustawa o samorządzie wojewódzkim. </a:t>
            </a:r>
          </a:p>
          <a:p>
            <a:pPr marL="276860" marR="0" lvl="0" indent="-10159"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Administracja samorządowa to część administracji publicznej wykonywana przez ograny podziału terytorialnego tj. województwo, powiat oraz gminę.</a:t>
            </a:r>
          </a:p>
          <a:p>
            <a:pPr marL="438912" marR="0" lvl="0" indent="-172212" algn="l" rtl="0">
              <a:lnSpc>
                <a:spcPct val="100000"/>
              </a:lnSpc>
              <a:spcBef>
                <a:spcPts val="0"/>
              </a:spcBef>
              <a:spcAft>
                <a:spcPts val="0"/>
              </a:spcAft>
              <a:buClr>
                <a:schemeClr val="accent1"/>
              </a:buClr>
              <a:buSzPct val="80000"/>
              <a:buFont typeface="Noto Sans Symbols"/>
              <a:buNone/>
            </a:pPr>
            <a:endParaRPr sz="16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16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Arial"/>
              <a:ea typeface="Arial"/>
              <a:cs typeface="Arial"/>
              <a:sym typeface="Arial"/>
            </a:endParaRPr>
          </a:p>
        </p:txBody>
      </p:sp>
      <p:pic>
        <p:nvPicPr>
          <p:cNvPr id="211" name="Shape 211"/>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430736" y="34775"/>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Podział administracji </a:t>
            </a:r>
            <a:r>
              <a:rPr lang="pl-PL" sz="2800" b="1" i="0" u="none" strike="noStrike" cap="none" dirty="0" smtClean="0">
                <a:solidFill>
                  <a:srgbClr val="FFC700"/>
                </a:solidFill>
                <a:latin typeface="Calibri"/>
                <a:ea typeface="Calibri"/>
                <a:cs typeface="Calibri"/>
                <a:sym typeface="Calibri"/>
              </a:rPr>
              <a:t>publicznej</a:t>
            </a:r>
            <a:endParaRPr lang="pl-PL" sz="2800" b="1" i="0" u="none" strike="noStrike" cap="none" dirty="0">
              <a:solidFill>
                <a:srgbClr val="FFC700"/>
              </a:solidFill>
              <a:latin typeface="Calibri"/>
              <a:ea typeface="Calibri"/>
              <a:cs typeface="Calibri"/>
              <a:sym typeface="Calibri"/>
            </a:endParaRPr>
          </a:p>
        </p:txBody>
      </p:sp>
      <p:sp>
        <p:nvSpPr>
          <p:cNvPr id="218" name="Shape 21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19" name="Shape 21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sp>
        <p:nvSpPr>
          <p:cNvPr id="220" name="Shape 220"/>
          <p:cNvSpPr txBox="1">
            <a:spLocks noGrp="1"/>
          </p:cNvSpPr>
          <p:nvPr>
            <p:ph type="body" idx="2"/>
          </p:nvPr>
        </p:nvSpPr>
        <p:spPr>
          <a:xfrm>
            <a:off x="611560" y="1412775"/>
            <a:ext cx="8295089" cy="5026473"/>
          </a:xfrm>
          <a:prstGeom prst="rect">
            <a:avLst/>
          </a:prstGeom>
          <a:noFill/>
          <a:ln>
            <a:noFill/>
          </a:ln>
        </p:spPr>
        <p:txBody>
          <a:bodyPr lIns="54850" tIns="91425" rIns="91425" bIns="45700" anchor="t" anchorCtr="0">
            <a:noAutofit/>
          </a:bodyPr>
          <a:lstStyle/>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  </a:t>
            </a:r>
            <a:r>
              <a:rPr lang="pl-PL" sz="2400" b="1" i="0" u="none" strike="noStrike" cap="none">
                <a:solidFill>
                  <a:schemeClr val="dk1"/>
                </a:solidFill>
                <a:latin typeface="Calibri"/>
                <a:ea typeface="Calibri"/>
                <a:cs typeface="Calibri"/>
                <a:sym typeface="Calibri"/>
              </a:rPr>
              <a:t>Administracja samorządowa</a:t>
            </a: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a:t>
            </a:r>
            <a:r>
              <a:rPr lang="pl-PL" sz="2000" b="1" i="0" u="none" strike="noStrike" cap="none">
                <a:solidFill>
                  <a:schemeClr val="dk1"/>
                </a:solidFill>
                <a:latin typeface="Calibri"/>
                <a:ea typeface="Calibri"/>
                <a:cs typeface="Calibri"/>
                <a:sym typeface="Calibri"/>
              </a:rPr>
              <a:t>Województwo</a:t>
            </a:r>
          </a:p>
          <a:p>
            <a:pPr marL="438912" marR="0" lvl="0" indent="-172212" algn="l" rtl="0">
              <a:lnSpc>
                <a:spcPct val="100000"/>
              </a:lnSpc>
              <a:spcBef>
                <a:spcPts val="0"/>
              </a:spcBef>
              <a:spcAft>
                <a:spcPts val="0"/>
              </a:spcAft>
              <a:buClr>
                <a:schemeClr val="accent1"/>
              </a:buClr>
              <a:buSzPct val="114285"/>
              <a:buFont typeface="Noto Sans Symbols"/>
              <a:buChar char="➢"/>
            </a:pPr>
            <a:r>
              <a:rPr lang="pl-PL" sz="1400" b="0" i="0" u="none" strike="noStrike" cap="none">
                <a:solidFill>
                  <a:schemeClr val="dk1"/>
                </a:solidFill>
                <a:latin typeface="Calibri"/>
                <a:ea typeface="Calibri"/>
                <a:cs typeface="Calibri"/>
                <a:sym typeface="Calibri"/>
              </a:rPr>
              <a:t> </a:t>
            </a:r>
            <a:r>
              <a:rPr lang="pl-PL" sz="2000" b="0" i="0" u="none" strike="noStrike" cap="none">
                <a:solidFill>
                  <a:schemeClr val="dk1"/>
                </a:solidFill>
                <a:latin typeface="Calibri"/>
                <a:ea typeface="Calibri"/>
                <a:cs typeface="Calibri"/>
                <a:sym typeface="Calibri"/>
              </a:rPr>
              <a:t>to jednostka administracji o charakterze regionalnym. Istnieje dualistyczny (rządowo – samorządowy) charakter administracji publicznej na terenie województwa. Samorząd województwa wykonuje zadania m.in. z zakresu polityki regionalnej (np. kierunki rozwoju województwa, tworzenie warunków rozwoju gospodarczego, rozwijanie infrastruktury społecznej i technicznej o znaczeniu wojewódzkim). Organami samorządu województwa są: </a:t>
            </a:r>
            <a:r>
              <a:rPr lang="pl-PL" sz="2000" b="1" i="0" u="none" strike="noStrike" cap="none">
                <a:solidFill>
                  <a:schemeClr val="dk1"/>
                </a:solidFill>
                <a:latin typeface="Calibri"/>
                <a:ea typeface="Calibri"/>
                <a:cs typeface="Calibri"/>
                <a:sym typeface="Calibri"/>
              </a:rPr>
              <a:t>sejmik województwa </a:t>
            </a:r>
            <a:r>
              <a:rPr lang="pl-PL" sz="2000" b="0" i="0" u="none" strike="noStrike" cap="none">
                <a:solidFill>
                  <a:schemeClr val="dk1"/>
                </a:solidFill>
                <a:latin typeface="Calibri"/>
                <a:ea typeface="Calibri"/>
                <a:cs typeface="Calibri"/>
                <a:sym typeface="Calibri"/>
              </a:rPr>
              <a:t>(organ stanowiąco – kontrolny) wybierany w wyborach powszechnych, </a:t>
            </a:r>
            <a:r>
              <a:rPr lang="pl-PL" sz="2000" b="1" i="0" u="none" strike="noStrike" cap="none">
                <a:solidFill>
                  <a:schemeClr val="dk1"/>
                </a:solidFill>
                <a:latin typeface="Calibri"/>
                <a:ea typeface="Calibri"/>
                <a:cs typeface="Calibri"/>
                <a:sym typeface="Calibri"/>
              </a:rPr>
              <a:t>zarząd województwa </a:t>
            </a:r>
            <a:r>
              <a:rPr lang="pl-PL" sz="2000" b="0" i="0" u="none" strike="noStrike" cap="none">
                <a:solidFill>
                  <a:schemeClr val="dk1"/>
                </a:solidFill>
                <a:latin typeface="Calibri"/>
                <a:ea typeface="Calibri"/>
                <a:cs typeface="Calibri"/>
                <a:sym typeface="Calibri"/>
              </a:rPr>
              <a:t>(organ wykonawczy z marszałkiem województwa na czele) wyłoniony przez sejmik.</a:t>
            </a:r>
          </a:p>
          <a:p>
            <a:pPr marL="276860" marR="0" lvl="0" indent="-10159" algn="l" rtl="0">
              <a:lnSpc>
                <a:spcPct val="100000"/>
              </a:lnSpc>
              <a:spcBef>
                <a:spcPts val="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16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Arial"/>
              <a:ea typeface="Arial"/>
              <a:cs typeface="Arial"/>
              <a:sym typeface="Arial"/>
            </a:endParaRPr>
          </a:p>
        </p:txBody>
      </p:sp>
      <p:pic>
        <p:nvPicPr>
          <p:cNvPr id="221" name="Shape 221"/>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222" name="Shape 222"/>
          <p:cNvPicPr preferRelativeResize="0"/>
          <p:nvPr/>
        </p:nvPicPr>
        <p:blipFill rotWithShape="1">
          <a:blip r:embed="rId4">
            <a:alphaModFix/>
          </a:blip>
          <a:srcRect/>
          <a:stretch/>
        </p:blipFill>
        <p:spPr>
          <a:xfrm>
            <a:off x="4412600" y="5085183"/>
            <a:ext cx="2751232" cy="1692000"/>
          </a:xfrm>
          <a:prstGeom prst="rect">
            <a:avLst/>
          </a:prstGeom>
          <a:noFill/>
          <a:ln>
            <a:noFill/>
          </a:ln>
        </p:spPr>
      </p:pic>
      <p:sp>
        <p:nvSpPr>
          <p:cNvPr id="223" name="Shape 223"/>
          <p:cNvSpPr/>
          <p:nvPr/>
        </p:nvSpPr>
        <p:spPr>
          <a:xfrm>
            <a:off x="6461396" y="6517514"/>
            <a:ext cx="702435" cy="2462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pl-PL" sz="1000" b="0" i="0" u="none" strike="noStrike" cap="none">
                <a:solidFill>
                  <a:srgbClr val="000000"/>
                </a:solidFill>
                <a:latin typeface="Arial"/>
                <a:ea typeface="Arial"/>
                <a:cs typeface="Arial"/>
                <a:sym typeface="Arial"/>
              </a:rPr>
              <a:t>Zdjęcie 1</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421120" y="86852"/>
            <a:ext cx="7138408" cy="840639"/>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Podział administracji </a:t>
            </a:r>
            <a:r>
              <a:rPr lang="pl-PL" sz="2800" b="1" i="0" u="none" strike="noStrike" cap="none" dirty="0" smtClean="0">
                <a:solidFill>
                  <a:srgbClr val="FFC700"/>
                </a:solidFill>
                <a:latin typeface="Calibri"/>
                <a:ea typeface="Calibri"/>
                <a:cs typeface="Calibri"/>
                <a:sym typeface="Calibri"/>
              </a:rPr>
              <a:t>publicznej</a:t>
            </a:r>
            <a:endParaRPr lang="pl-PL" sz="2800" b="1" i="0" u="none" strike="noStrike" cap="none" dirty="0">
              <a:solidFill>
                <a:srgbClr val="FFC700"/>
              </a:solidFill>
              <a:latin typeface="Calibri"/>
              <a:ea typeface="Calibri"/>
              <a:cs typeface="Calibri"/>
              <a:sym typeface="Calibri"/>
            </a:endParaRPr>
          </a:p>
        </p:txBody>
      </p:sp>
      <p:sp>
        <p:nvSpPr>
          <p:cNvPr id="230" name="Shape 23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31" name="Shape 23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sp>
        <p:nvSpPr>
          <p:cNvPr id="232" name="Shape 232"/>
          <p:cNvSpPr txBox="1">
            <a:spLocks noGrp="1"/>
          </p:cNvSpPr>
          <p:nvPr>
            <p:ph type="body" idx="2"/>
          </p:nvPr>
        </p:nvSpPr>
        <p:spPr>
          <a:xfrm>
            <a:off x="572699" y="1570878"/>
            <a:ext cx="8295089" cy="5026473"/>
          </a:xfrm>
          <a:prstGeom prst="rect">
            <a:avLst/>
          </a:prstGeom>
          <a:noFill/>
          <a:ln>
            <a:noFill/>
          </a:ln>
        </p:spPr>
        <p:txBody>
          <a:bodyPr lIns="54850" tIns="91425" rIns="91425" bIns="45700" anchor="t" anchorCtr="0">
            <a:noAutofit/>
          </a:bodyPr>
          <a:lstStyle/>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  </a:t>
            </a:r>
            <a:r>
              <a:rPr lang="pl-PL" sz="2400" b="1" i="0" u="none" strike="noStrike" cap="none">
                <a:solidFill>
                  <a:schemeClr val="dk1"/>
                </a:solidFill>
                <a:latin typeface="Calibri"/>
                <a:ea typeface="Calibri"/>
                <a:cs typeface="Calibri"/>
                <a:sym typeface="Calibri"/>
              </a:rPr>
              <a:t>Administracja samorządowa</a:t>
            </a: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a:t>
            </a:r>
            <a:r>
              <a:rPr lang="pl-PL" sz="2000" b="1" i="0" u="none" strike="noStrike" cap="none">
                <a:solidFill>
                  <a:schemeClr val="dk1"/>
                </a:solidFill>
                <a:latin typeface="Calibri"/>
                <a:ea typeface="Calibri"/>
                <a:cs typeface="Calibri"/>
                <a:sym typeface="Calibri"/>
              </a:rPr>
              <a:t>Powiat</a:t>
            </a:r>
          </a:p>
          <a:p>
            <a:pPr marL="438912" marR="0" lvl="0" indent="-172212" algn="l" rtl="0">
              <a:lnSpc>
                <a:spcPct val="100000"/>
              </a:lnSpc>
              <a:spcBef>
                <a:spcPts val="0"/>
              </a:spcBef>
              <a:spcAft>
                <a:spcPts val="0"/>
              </a:spcAft>
              <a:buClr>
                <a:schemeClr val="accent1"/>
              </a:buClr>
              <a:buSzPct val="114285"/>
              <a:buFont typeface="Noto Sans Symbols"/>
              <a:buChar char="➢"/>
            </a:pPr>
            <a:r>
              <a:rPr lang="pl-PL" sz="1400" b="0" i="0" u="none" strike="noStrike" cap="none">
                <a:solidFill>
                  <a:schemeClr val="dk1"/>
                </a:solidFill>
                <a:latin typeface="Calibri"/>
                <a:ea typeface="Calibri"/>
                <a:cs typeface="Calibri"/>
                <a:sym typeface="Calibri"/>
              </a:rPr>
              <a:t> </a:t>
            </a:r>
            <a:r>
              <a:rPr lang="pl-PL" sz="2000" b="0" i="0" u="none" strike="noStrike" cap="none">
                <a:solidFill>
                  <a:schemeClr val="dk1"/>
                </a:solidFill>
                <a:latin typeface="Calibri"/>
                <a:ea typeface="Calibri"/>
                <a:cs typeface="Calibri"/>
                <a:sym typeface="Calibri"/>
              </a:rPr>
              <a:t>to jednostka administracji o charakterze lokalnym. Realizuje on zadania o charakterze ponadgminnym (m.in. o przeciwdziałaniu bezrobociu, porządku i bezpieczeństwa publicznego, edukacji na poziomie ponadpodstawowym, ochrony praw konsumentów, zdrowia, pomocy społecznej. Organami powiatu są: </a:t>
            </a:r>
            <a:r>
              <a:rPr lang="pl-PL" sz="2000" b="1" i="0" u="none" strike="noStrike" cap="none">
                <a:solidFill>
                  <a:schemeClr val="dk1"/>
                </a:solidFill>
                <a:latin typeface="Calibri"/>
                <a:ea typeface="Calibri"/>
                <a:cs typeface="Calibri"/>
                <a:sym typeface="Calibri"/>
              </a:rPr>
              <a:t>rada powiatu </a:t>
            </a:r>
            <a:r>
              <a:rPr lang="pl-PL" sz="2000" b="0" i="0" u="none" strike="noStrike" cap="none">
                <a:solidFill>
                  <a:schemeClr val="dk1"/>
                </a:solidFill>
                <a:latin typeface="Calibri"/>
                <a:ea typeface="Calibri"/>
                <a:cs typeface="Calibri"/>
                <a:sym typeface="Calibri"/>
              </a:rPr>
              <a:t>(organ stanowiąco – kontrolny) wybierana w wyborach powszechnych, </a:t>
            </a:r>
            <a:r>
              <a:rPr lang="pl-PL" sz="2000" b="1" i="0" u="none" strike="noStrike" cap="none">
                <a:solidFill>
                  <a:schemeClr val="dk1"/>
                </a:solidFill>
                <a:latin typeface="Calibri"/>
                <a:ea typeface="Calibri"/>
                <a:cs typeface="Calibri"/>
                <a:sym typeface="Calibri"/>
              </a:rPr>
              <a:t>zarząd powiatu </a:t>
            </a:r>
            <a:r>
              <a:rPr lang="pl-PL" sz="2000" b="0" i="0" u="none" strike="noStrike" cap="none">
                <a:solidFill>
                  <a:schemeClr val="dk1"/>
                </a:solidFill>
                <a:latin typeface="Calibri"/>
                <a:ea typeface="Calibri"/>
                <a:cs typeface="Calibri"/>
                <a:sym typeface="Calibri"/>
              </a:rPr>
              <a:t>(organ wykonawczy na czele którego stoi starosta) wyłoniony przez radę. </a:t>
            </a:r>
          </a:p>
          <a:p>
            <a:pPr marL="276860" marR="0" lvl="0" indent="-10159"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Arial"/>
              <a:ea typeface="Arial"/>
              <a:cs typeface="Arial"/>
              <a:sym typeface="Arial"/>
            </a:endParaRPr>
          </a:p>
        </p:txBody>
      </p:sp>
      <p:pic>
        <p:nvPicPr>
          <p:cNvPr id="233" name="Shape 233"/>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234" name="Shape 234"/>
          <p:cNvPicPr preferRelativeResize="0"/>
          <p:nvPr/>
        </p:nvPicPr>
        <p:blipFill rotWithShape="1">
          <a:blip r:embed="rId4">
            <a:alphaModFix/>
          </a:blip>
          <a:srcRect/>
          <a:stretch/>
        </p:blipFill>
        <p:spPr>
          <a:xfrm>
            <a:off x="4574948" y="4725144"/>
            <a:ext cx="1835999" cy="1835999"/>
          </a:xfrm>
          <a:prstGeom prst="rect">
            <a:avLst/>
          </a:prstGeom>
          <a:noFill/>
          <a:ln>
            <a:noFill/>
          </a:ln>
        </p:spPr>
      </p:pic>
      <p:sp>
        <p:nvSpPr>
          <p:cNvPr id="235" name="Shape 235"/>
          <p:cNvSpPr/>
          <p:nvPr/>
        </p:nvSpPr>
        <p:spPr>
          <a:xfrm>
            <a:off x="5548637" y="6320080"/>
            <a:ext cx="864095" cy="2462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pl-PL" sz="1000" b="0" i="0" u="none" strike="noStrike" cap="none">
                <a:solidFill>
                  <a:srgbClr val="000000"/>
                </a:solidFill>
                <a:latin typeface="Arial"/>
                <a:ea typeface="Arial"/>
                <a:cs typeface="Arial"/>
                <a:sym typeface="Arial"/>
              </a:rPr>
              <a:t>Zdjęcie 2</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1430736" y="64895"/>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Podział administracji </a:t>
            </a:r>
            <a:r>
              <a:rPr lang="pl-PL" sz="2800" b="1" i="0" u="none" strike="noStrike" cap="none" dirty="0" smtClean="0">
                <a:solidFill>
                  <a:srgbClr val="FFC700"/>
                </a:solidFill>
                <a:latin typeface="Calibri"/>
                <a:ea typeface="Calibri"/>
                <a:cs typeface="Calibri"/>
                <a:sym typeface="Calibri"/>
              </a:rPr>
              <a:t>publicznej</a:t>
            </a:r>
            <a:endParaRPr lang="pl-PL" sz="2800" b="1" i="0" u="none" strike="noStrike" cap="none" dirty="0">
              <a:solidFill>
                <a:srgbClr val="FFC700"/>
              </a:solidFill>
              <a:latin typeface="Calibri"/>
              <a:ea typeface="Calibri"/>
              <a:cs typeface="Calibri"/>
              <a:sym typeface="Calibri"/>
            </a:endParaRPr>
          </a:p>
        </p:txBody>
      </p:sp>
      <p:sp>
        <p:nvSpPr>
          <p:cNvPr id="242" name="Shape 24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43" name="Shape 24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sp>
        <p:nvSpPr>
          <p:cNvPr id="244" name="Shape 244"/>
          <p:cNvSpPr txBox="1">
            <a:spLocks noGrp="1"/>
          </p:cNvSpPr>
          <p:nvPr>
            <p:ph type="body" idx="2"/>
          </p:nvPr>
        </p:nvSpPr>
        <p:spPr>
          <a:xfrm>
            <a:off x="179513" y="1412775"/>
            <a:ext cx="8688275" cy="5184575"/>
          </a:xfrm>
          <a:prstGeom prst="rect">
            <a:avLst/>
          </a:prstGeom>
          <a:noFill/>
          <a:ln>
            <a:noFill/>
          </a:ln>
        </p:spPr>
        <p:txBody>
          <a:bodyPr lIns="54850" tIns="91425" rIns="91425" bIns="45700" anchor="t" anchorCtr="0">
            <a:noAutofit/>
          </a:bodyPr>
          <a:lstStyle/>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  </a:t>
            </a:r>
            <a:r>
              <a:rPr lang="pl-PL" sz="2400" b="1" i="0" u="none" strike="noStrike" cap="none">
                <a:solidFill>
                  <a:schemeClr val="dk1"/>
                </a:solidFill>
                <a:latin typeface="Calibri"/>
                <a:ea typeface="Calibri"/>
                <a:cs typeface="Calibri"/>
                <a:sym typeface="Calibri"/>
              </a:rPr>
              <a:t>Administracja samorządowa</a:t>
            </a:r>
          </a:p>
          <a:p>
            <a:pPr marL="438912" marR="0" lvl="0" indent="-172212"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a:t>
            </a:r>
            <a:r>
              <a:rPr lang="pl-PL" sz="2000" b="1" i="0" u="none" strike="noStrike" cap="none">
                <a:solidFill>
                  <a:schemeClr val="dk1"/>
                </a:solidFill>
                <a:latin typeface="Calibri"/>
                <a:ea typeface="Calibri"/>
                <a:cs typeface="Calibri"/>
                <a:sym typeface="Calibri"/>
              </a:rPr>
              <a:t>Gmina</a:t>
            </a:r>
          </a:p>
          <a:p>
            <a:pPr marL="285750" marR="0" lvl="0" indent="-285750" algn="just" rtl="0">
              <a:lnSpc>
                <a:spcPct val="100000"/>
              </a:lnSpc>
              <a:spcBef>
                <a:spcPts val="0"/>
              </a:spcBef>
              <a:spcAft>
                <a:spcPts val="0"/>
              </a:spcAft>
              <a:buClr>
                <a:schemeClr val="accent1"/>
              </a:buClr>
              <a:buSzPct val="79999"/>
              <a:buFont typeface="Noto Sans Symbols"/>
              <a:buChar char="➢"/>
            </a:pPr>
            <a:r>
              <a:rPr lang="pl-PL" sz="1800" b="0" i="0" u="none" strike="noStrike" cap="none">
                <a:solidFill>
                  <a:schemeClr val="dk1"/>
                </a:solidFill>
                <a:latin typeface="Calibri"/>
                <a:ea typeface="Calibri"/>
                <a:cs typeface="Calibri"/>
                <a:sym typeface="Calibri"/>
              </a:rPr>
              <a:t> wg Konstytucji RP, gmina to podstawowa jednostka samorządu terytorialnego. W Polsce taki  podział  obowiązuje od 1990 r. o ustroju gminy stanowi jej statut.</a:t>
            </a:r>
          </a:p>
          <a:p>
            <a:pPr marL="285750" marR="0" lvl="0" indent="-285750" algn="just" rtl="0">
              <a:lnSpc>
                <a:spcPct val="100000"/>
              </a:lnSpc>
              <a:spcBef>
                <a:spcPts val="0"/>
              </a:spcBef>
              <a:spcAft>
                <a:spcPts val="0"/>
              </a:spcAft>
              <a:buClr>
                <a:schemeClr val="accent1"/>
              </a:buClr>
              <a:buSzPct val="79999"/>
              <a:buFont typeface="Noto Sans Symbols"/>
              <a:buChar char="➢"/>
            </a:pPr>
            <a:r>
              <a:rPr lang="pl-PL" sz="1800" b="0" i="0" u="none" strike="noStrike" cap="none">
                <a:solidFill>
                  <a:schemeClr val="dk1"/>
                </a:solidFill>
                <a:latin typeface="Calibri"/>
                <a:ea typeface="Calibri"/>
                <a:cs typeface="Calibri"/>
                <a:sym typeface="Calibri"/>
              </a:rPr>
              <a:t>Gmina może być wiejska, miejsko – wiejska lub miejska.</a:t>
            </a:r>
          </a:p>
          <a:p>
            <a:pPr marL="285750" marR="0" lvl="0" indent="-285750" algn="just" rtl="0">
              <a:lnSpc>
                <a:spcPct val="100000"/>
              </a:lnSpc>
              <a:spcBef>
                <a:spcPts val="0"/>
              </a:spcBef>
              <a:spcAft>
                <a:spcPts val="0"/>
              </a:spcAft>
              <a:buClr>
                <a:schemeClr val="accent1"/>
              </a:buClr>
              <a:buSzPct val="79999"/>
              <a:buFont typeface="Noto Sans Symbols"/>
              <a:buChar char="➢"/>
            </a:pPr>
            <a:r>
              <a:rPr lang="pl-PL" sz="1800" b="0" i="0" u="none" strike="noStrike" cap="none">
                <a:solidFill>
                  <a:schemeClr val="dk1"/>
                </a:solidFill>
                <a:latin typeface="Calibri"/>
                <a:ea typeface="Calibri"/>
                <a:cs typeface="Calibri"/>
                <a:sym typeface="Calibri"/>
              </a:rPr>
              <a:t>Jednostki pomocnicze gmin tworzy  rada gmin w drodze uchwały  po konsultacji z mieszkańcami lub z ich inicjatywy, np. sołectwa, dzielnice, osiedla, itp.</a:t>
            </a:r>
          </a:p>
          <a:p>
            <a:pPr marL="285750" marR="0" lvl="0" indent="-285750" algn="just" rtl="0">
              <a:lnSpc>
                <a:spcPct val="100000"/>
              </a:lnSpc>
              <a:spcBef>
                <a:spcPts val="0"/>
              </a:spcBef>
              <a:spcAft>
                <a:spcPts val="0"/>
              </a:spcAft>
              <a:buClr>
                <a:schemeClr val="accent1"/>
              </a:buClr>
              <a:buSzPct val="79999"/>
              <a:buFont typeface="Noto Sans Symbols"/>
              <a:buChar char="➢"/>
            </a:pPr>
            <a:r>
              <a:rPr lang="pl-PL" sz="1800" b="0" i="0" u="none" strike="noStrike" cap="none">
                <a:solidFill>
                  <a:schemeClr val="dk1"/>
                </a:solidFill>
                <a:latin typeface="Calibri"/>
                <a:ea typeface="Calibri"/>
                <a:cs typeface="Calibri"/>
                <a:sym typeface="Calibri"/>
              </a:rPr>
              <a:t>Gmina realizuje wszystkie zadania publiczne o charakterze lokalnym nie zastrzeżone do kompetencji innych organów (m.in.  z zakresu ładu przestrzennego, gospodarki komunalnej, pomocy społecznej, edukacji szczebla podstawowego, zdrowia, ochrony przeciwpożarowej).</a:t>
            </a:r>
          </a:p>
          <a:p>
            <a:pPr marL="285750" marR="0" lvl="0" indent="-285750" algn="just" rtl="0">
              <a:lnSpc>
                <a:spcPct val="100000"/>
              </a:lnSpc>
              <a:spcBef>
                <a:spcPts val="0"/>
              </a:spcBef>
              <a:spcAft>
                <a:spcPts val="0"/>
              </a:spcAft>
              <a:buClr>
                <a:schemeClr val="accent1"/>
              </a:buClr>
              <a:buSzPct val="79999"/>
              <a:buFont typeface="Noto Sans Symbols"/>
              <a:buChar char="➢"/>
            </a:pPr>
            <a:r>
              <a:rPr lang="pl-PL" sz="1800" b="0" i="0" u="none" strike="noStrike" cap="none">
                <a:solidFill>
                  <a:schemeClr val="dk1"/>
                </a:solidFill>
                <a:latin typeface="Calibri"/>
                <a:ea typeface="Calibri"/>
                <a:cs typeface="Calibri"/>
                <a:sym typeface="Calibri"/>
              </a:rPr>
              <a:t>Organy gminy wybierane są w wyborach bezpośrednich:</a:t>
            </a:r>
          </a:p>
          <a:p>
            <a:pPr marL="285750" marR="0" lvl="0" indent="-285750" algn="just" rtl="0">
              <a:lnSpc>
                <a:spcPct val="100000"/>
              </a:lnSpc>
              <a:spcBef>
                <a:spcPts val="0"/>
              </a:spcBef>
              <a:spcAft>
                <a:spcPts val="0"/>
              </a:spcAft>
              <a:buClr>
                <a:schemeClr val="accent1"/>
              </a:buClr>
              <a:buSzPct val="79999"/>
              <a:buFont typeface="Noto Sans Symbols"/>
              <a:buChar char="➢"/>
            </a:pPr>
            <a:r>
              <a:rPr lang="pl-PL" sz="1800" b="1" i="0" u="none" strike="noStrike" cap="none">
                <a:solidFill>
                  <a:schemeClr val="dk1"/>
                </a:solidFill>
                <a:latin typeface="Calibri"/>
                <a:ea typeface="Calibri"/>
                <a:cs typeface="Calibri"/>
                <a:sym typeface="Calibri"/>
              </a:rPr>
              <a:t>rada gminy </a:t>
            </a:r>
            <a:r>
              <a:rPr lang="pl-PL" sz="1800" b="0" i="0" u="none" strike="noStrike" cap="none">
                <a:solidFill>
                  <a:schemeClr val="dk1"/>
                </a:solidFill>
                <a:latin typeface="Calibri"/>
                <a:ea typeface="Calibri"/>
                <a:cs typeface="Calibri"/>
                <a:sym typeface="Calibri"/>
              </a:rPr>
              <a:t>(organ stanowiąco – kontrolny) – w zależności od ilości mieszkańców gminy ustalana jest ilość  osób zasiadająca w radzie.</a:t>
            </a:r>
          </a:p>
          <a:p>
            <a:pPr marL="285750" marR="0" lvl="0" indent="-285750" algn="just" rtl="0">
              <a:lnSpc>
                <a:spcPct val="100000"/>
              </a:lnSpc>
              <a:spcBef>
                <a:spcPts val="0"/>
              </a:spcBef>
              <a:spcAft>
                <a:spcPts val="0"/>
              </a:spcAft>
              <a:buClr>
                <a:schemeClr val="accent1"/>
              </a:buClr>
              <a:buSzPct val="79999"/>
              <a:buFont typeface="Noto Sans Symbols"/>
              <a:buChar char="➢"/>
            </a:pPr>
            <a:r>
              <a:rPr lang="pl-PL" sz="1800" b="1" i="0" u="none" strike="noStrike" cap="none">
                <a:solidFill>
                  <a:schemeClr val="dk1"/>
                </a:solidFill>
                <a:latin typeface="Calibri"/>
                <a:ea typeface="Calibri"/>
                <a:cs typeface="Calibri"/>
                <a:sym typeface="Calibri"/>
              </a:rPr>
              <a:t>wójt/ burmistrz/ prezydent miasta </a:t>
            </a:r>
            <a:r>
              <a:rPr lang="pl-PL" sz="1800" b="0" i="0" u="none" strike="noStrike" cap="none">
                <a:solidFill>
                  <a:schemeClr val="dk1"/>
                </a:solidFill>
                <a:latin typeface="Calibri"/>
                <a:ea typeface="Calibri"/>
                <a:cs typeface="Calibri"/>
                <a:sym typeface="Calibri"/>
              </a:rPr>
              <a:t>(organ wykonawczy). </a:t>
            </a:r>
          </a:p>
          <a:p>
            <a:pPr marL="276860" marR="0" lvl="0" indent="-10159"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6860" marR="0" lvl="0" indent="-10159"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a:t>
            </a:r>
          </a:p>
          <a:p>
            <a:pPr marL="438912" marR="0" lvl="0" indent="-172212" algn="l"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Arial"/>
              <a:ea typeface="Arial"/>
              <a:cs typeface="Arial"/>
              <a:sym typeface="Arial"/>
            </a:endParaRPr>
          </a:p>
        </p:txBody>
      </p:sp>
      <p:pic>
        <p:nvPicPr>
          <p:cNvPr id="245" name="Shape 245"/>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246" name="Shape 246"/>
          <p:cNvPicPr preferRelativeResize="0"/>
          <p:nvPr/>
        </p:nvPicPr>
        <p:blipFill rotWithShape="1">
          <a:blip r:embed="rId4">
            <a:alphaModFix/>
          </a:blip>
          <a:srcRect/>
          <a:stretch/>
        </p:blipFill>
        <p:spPr>
          <a:xfrm>
            <a:off x="6251802" y="5425856"/>
            <a:ext cx="1689300" cy="1192500"/>
          </a:xfrm>
          <a:prstGeom prst="rect">
            <a:avLst/>
          </a:prstGeom>
          <a:noFill/>
          <a:ln>
            <a:noFill/>
          </a:ln>
        </p:spPr>
      </p:pic>
      <p:sp>
        <p:nvSpPr>
          <p:cNvPr id="247" name="Shape 247"/>
          <p:cNvSpPr/>
          <p:nvPr/>
        </p:nvSpPr>
        <p:spPr>
          <a:xfrm>
            <a:off x="7308303" y="6372194"/>
            <a:ext cx="720080" cy="2462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pl-PL" sz="1000" b="0" i="0" u="none" strike="noStrike" cap="none">
                <a:solidFill>
                  <a:srgbClr val="000000"/>
                </a:solidFill>
                <a:latin typeface="Arial"/>
                <a:ea typeface="Arial"/>
                <a:cs typeface="Arial"/>
                <a:sym typeface="Arial"/>
              </a:rPr>
              <a:t>Zdjęcie 3</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Organy samorządu terytorialnego i ich zadania w zakresie ochrony </a:t>
            </a:r>
            <a:r>
              <a:rPr lang="pl-PL" sz="2800" b="1" i="0" u="none" strike="noStrike" cap="none" dirty="0" smtClean="0">
                <a:solidFill>
                  <a:srgbClr val="FFC700"/>
                </a:solidFill>
                <a:latin typeface="Calibri"/>
                <a:ea typeface="Calibri"/>
                <a:cs typeface="Calibri"/>
                <a:sym typeface="Calibri"/>
              </a:rPr>
              <a:t>przeciwpożarowej</a:t>
            </a:r>
            <a:r>
              <a:rPr lang="pl-PL" sz="2800" b="1" i="0" u="none" strike="noStrike" cap="none" dirty="0">
                <a:solidFill>
                  <a:srgbClr val="FFC700"/>
                </a:solidFill>
                <a:latin typeface="Calibri"/>
                <a:ea typeface="Calibri"/>
                <a:cs typeface="Calibri"/>
                <a:sym typeface="Calibri"/>
              </a:rPr>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sp>
        <p:nvSpPr>
          <p:cNvPr id="265" name="Shape 26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pic>
        <p:nvPicPr>
          <p:cNvPr id="267" name="Shape 26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8" name="Rectangle 2"/>
          <p:cNvSpPr txBox="1">
            <a:spLocks noChangeArrowheads="1"/>
          </p:cNvSpPr>
          <p:nvPr/>
        </p:nvSpPr>
        <p:spPr>
          <a:xfrm>
            <a:off x="282436" y="1303625"/>
            <a:ext cx="8277091" cy="1017588"/>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pl-PL" altLang="pl-PL" sz="2400" dirty="0" smtClean="0">
                <a:solidFill>
                  <a:srgbClr val="FF0000"/>
                </a:solidFill>
              </a:rPr>
              <a:t>   Ustawa  z dnia   8 marca 1990 roku o samorządzie gminnym</a:t>
            </a:r>
            <a:endParaRPr lang="pl-PL" altLang="pl-PL" sz="2400" dirty="0">
              <a:solidFill>
                <a:srgbClr val="FF0000"/>
              </a:solidFill>
            </a:endParaRPr>
          </a:p>
        </p:txBody>
      </p:sp>
      <p:sp>
        <p:nvSpPr>
          <p:cNvPr id="9" name="Rectangle 3"/>
          <p:cNvSpPr>
            <a:spLocks noGrp="1" noChangeArrowheads="1"/>
          </p:cNvSpPr>
          <p:nvPr>
            <p:ph type="body" idx="1"/>
          </p:nvPr>
        </p:nvSpPr>
        <p:spPr>
          <a:xfrm>
            <a:off x="385590" y="2321213"/>
            <a:ext cx="8173938" cy="3265927"/>
          </a:xfrm>
        </p:spPr>
        <p:txBody>
          <a:bodyPr/>
          <a:lstStyle/>
          <a:p>
            <a:pPr marL="92075" indent="-92075">
              <a:buFont typeface="Wingdings" panose="05000000000000000000" pitchFamily="2" charset="2"/>
              <a:buNone/>
            </a:pPr>
            <a:r>
              <a:rPr lang="pl-PL" altLang="pl-PL" dirty="0"/>
              <a:t> </a:t>
            </a:r>
            <a:r>
              <a:rPr lang="pl-PL" altLang="pl-PL" u="sng" dirty="0"/>
              <a:t>Gmina </a:t>
            </a:r>
            <a:r>
              <a:rPr lang="pl-PL" altLang="pl-PL" dirty="0"/>
              <a:t>wykonuje zadania publiczne w imieniu własnym i na własną odpowiedzialność. </a:t>
            </a:r>
          </a:p>
          <a:p>
            <a:pPr marL="92075" indent="-92075">
              <a:buFont typeface="Wingdings" panose="05000000000000000000" pitchFamily="2" charset="2"/>
              <a:buNone/>
            </a:pPr>
            <a:r>
              <a:rPr lang="pl-PL" altLang="pl-PL" dirty="0"/>
              <a:t>  Do gminy należą wszystkie sprawy publiczne o znaczeniu lokalnym, niezastrzeżone ustawami na rzecz innych podmiotów.</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b="1" i="0" u="none" strike="noStrike" cap="none" dirty="0">
                <a:solidFill>
                  <a:srgbClr val="FFC700"/>
                </a:solidFill>
                <a:latin typeface="Calibri"/>
                <a:ea typeface="Calibri"/>
                <a:cs typeface="Calibri"/>
                <a:sym typeface="Calibri"/>
              </a:rPr>
              <a:t>Organy samorządu terytorialnego i ich zadania w zakresie ochrony </a:t>
            </a:r>
            <a:r>
              <a:rPr lang="pl-PL" sz="2800" b="1" i="0" u="none" strike="noStrike" cap="none" dirty="0" smtClean="0">
                <a:solidFill>
                  <a:srgbClr val="FFC700"/>
                </a:solidFill>
                <a:latin typeface="Calibri"/>
                <a:ea typeface="Calibri"/>
                <a:cs typeface="Calibri"/>
                <a:sym typeface="Calibri"/>
              </a:rPr>
              <a:t>przeciwpożarowej</a:t>
            </a:r>
            <a:r>
              <a:rPr lang="pl-PL" sz="2800" b="1" i="0" u="none" strike="noStrike" cap="none" dirty="0">
                <a:solidFill>
                  <a:srgbClr val="FFC700"/>
                </a:solidFill>
                <a:latin typeface="Calibri"/>
                <a:ea typeface="Calibri"/>
                <a:cs typeface="Calibri"/>
                <a:sym typeface="Calibri"/>
              </a:rPr>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sp>
        <p:nvSpPr>
          <p:cNvPr id="265" name="Shape 26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pic>
        <p:nvPicPr>
          <p:cNvPr id="267" name="Shape 26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8" name="Rectangle 2"/>
          <p:cNvSpPr txBox="1">
            <a:spLocks noChangeArrowheads="1"/>
          </p:cNvSpPr>
          <p:nvPr/>
        </p:nvSpPr>
        <p:spPr>
          <a:xfrm>
            <a:off x="544363" y="1335087"/>
            <a:ext cx="7772400" cy="1017588"/>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pl-PL" altLang="pl-PL" sz="2400" dirty="0" smtClean="0">
                <a:solidFill>
                  <a:srgbClr val="FF0000"/>
                </a:solidFill>
              </a:rPr>
              <a:t>Ustawa  z dnia   8 marca 1990 roku o samorządzie gminnym</a:t>
            </a:r>
            <a:endParaRPr lang="pl-PL" altLang="pl-PL" sz="2400" dirty="0">
              <a:solidFill>
                <a:srgbClr val="FF0000"/>
              </a:solidFill>
            </a:endParaRPr>
          </a:p>
        </p:txBody>
      </p:sp>
      <p:sp>
        <p:nvSpPr>
          <p:cNvPr id="10" name="Rectangle 1027"/>
          <p:cNvSpPr>
            <a:spLocks noGrp="1" noChangeArrowheads="1"/>
          </p:cNvSpPr>
          <p:nvPr>
            <p:ph type="body" idx="1"/>
          </p:nvPr>
        </p:nvSpPr>
        <p:spPr>
          <a:xfrm>
            <a:off x="544363" y="2143354"/>
            <a:ext cx="8269131" cy="4505325"/>
          </a:xfrm>
        </p:spPr>
        <p:txBody>
          <a:bodyPr/>
          <a:lstStyle/>
          <a:p>
            <a:pPr marL="92075" indent="-92075">
              <a:buFont typeface="Wingdings" panose="05000000000000000000" pitchFamily="2" charset="2"/>
              <a:buNone/>
            </a:pPr>
            <a:r>
              <a:rPr lang="pl-PL" altLang="pl-PL" dirty="0"/>
              <a:t> Zadania własne gminy obejmują m.in. następujące sprawy:</a:t>
            </a:r>
          </a:p>
          <a:p>
            <a:pPr marL="92075" indent="-92075">
              <a:buClr>
                <a:srgbClr val="FF0000"/>
              </a:buClr>
              <a:buSzPct val="50000"/>
              <a:buFont typeface="Wingdings" panose="05000000000000000000" pitchFamily="2" charset="2"/>
              <a:buChar char="u"/>
            </a:pPr>
            <a:r>
              <a:rPr lang="pl-PL" altLang="pl-PL" dirty="0"/>
              <a:t> ładu przestrzennego, ochrony środowiska i przyrody oraz gospodarki wodnej,</a:t>
            </a:r>
          </a:p>
          <a:p>
            <a:pPr marL="92075" indent="-92075">
              <a:buClr>
                <a:srgbClr val="FF0000"/>
              </a:buClr>
              <a:buSzPct val="50000"/>
              <a:buFont typeface="Wingdings" panose="05000000000000000000" pitchFamily="2" charset="2"/>
              <a:buChar char="u"/>
            </a:pPr>
            <a:r>
              <a:rPr lang="pl-PL" altLang="pl-PL" dirty="0"/>
              <a:t> gminnych dróg, ulic, mostów i placów,</a:t>
            </a:r>
          </a:p>
          <a:p>
            <a:pPr marL="92075" indent="-92075">
              <a:buClr>
                <a:srgbClr val="FF0000"/>
              </a:buClr>
              <a:buSzPct val="50000"/>
              <a:buFont typeface="Wingdings" panose="05000000000000000000" pitchFamily="2" charset="2"/>
              <a:buChar char="u"/>
            </a:pPr>
            <a:r>
              <a:rPr lang="pl-PL" altLang="pl-PL" dirty="0"/>
              <a:t> ochrony zdrowia,</a:t>
            </a:r>
          </a:p>
          <a:p>
            <a:pPr marL="92075" indent="-92075">
              <a:buClr>
                <a:srgbClr val="FF0000"/>
              </a:buClr>
              <a:buSzPct val="50000"/>
              <a:buFont typeface="Wingdings" panose="05000000000000000000" pitchFamily="2" charset="2"/>
              <a:buChar char="u"/>
            </a:pPr>
            <a:r>
              <a:rPr lang="pl-PL" altLang="pl-PL" dirty="0"/>
              <a:t> pomocy społecznej,</a:t>
            </a:r>
          </a:p>
          <a:p>
            <a:pPr marL="92075" indent="-92075">
              <a:buClr>
                <a:srgbClr val="FF0000"/>
              </a:buClr>
              <a:buSzPct val="50000"/>
              <a:buFont typeface="Wingdings" panose="05000000000000000000" pitchFamily="2" charset="2"/>
              <a:buChar char="u"/>
            </a:pPr>
            <a:r>
              <a:rPr lang="pl-PL" altLang="pl-PL" dirty="0"/>
              <a:t> edukacji publicznej, </a:t>
            </a:r>
          </a:p>
          <a:p>
            <a:pPr marL="92075" indent="-92075">
              <a:buFont typeface="Wingdings" panose="05000000000000000000" pitchFamily="2" charset="2"/>
              <a:buNone/>
            </a:pPr>
            <a:r>
              <a:rPr lang="pl-PL" altLang="pl-PL" dirty="0"/>
              <a:t>  </a:t>
            </a:r>
          </a:p>
        </p:txBody>
      </p:sp>
    </p:spTree>
    <p:extLst>
      <p:ext uri="{BB962C8B-B14F-4D97-AF65-F5344CB8AC3E}">
        <p14:creationId xmlns:p14="http://schemas.microsoft.com/office/powerpoint/2010/main" val="217317000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2708</Words>
  <Application>Microsoft Office PowerPoint</Application>
  <PresentationFormat>Pokaz na ekranie (4:3)</PresentationFormat>
  <Paragraphs>548</Paragraphs>
  <Slides>33</Slides>
  <Notes>33</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33</vt:i4>
      </vt:variant>
    </vt:vector>
  </HeadingPairs>
  <TitlesOfParts>
    <vt:vector size="40" baseType="lpstr">
      <vt:lpstr>Arial Black</vt:lpstr>
      <vt:lpstr>Noto Sans Symbols</vt:lpstr>
      <vt:lpstr>Arial</vt:lpstr>
      <vt:lpstr>Wingdings</vt:lpstr>
      <vt:lpstr>Calibri</vt:lpstr>
      <vt:lpstr>Moduł</vt:lpstr>
      <vt:lpstr>Moduł</vt:lpstr>
      <vt:lpstr>TEMAT 3:  Współdziałanie OSP                                                                   z organami administracji publicznej                                           i jednostkami PSP </vt:lpstr>
      <vt:lpstr>MATERIAŁ NAUCZANIA</vt:lpstr>
      <vt:lpstr> Struktura administracji w Polsce </vt:lpstr>
      <vt:lpstr> Podział administracji publicznej</vt:lpstr>
      <vt:lpstr> Podział administracji publicznej</vt:lpstr>
      <vt:lpstr> Podział administracji publicznej</vt:lpstr>
      <vt:lpstr> Podział administracji publicznej</vt:lpstr>
      <vt:lpstr> Organy samorządu terytorialnego i ich zadania w zakresie ochrony przeciwpożarowej </vt:lpstr>
      <vt:lpstr> Organy samorządu terytorialnego i ich zadania w zakresie ochrony przeciwpożarowej </vt:lpstr>
      <vt:lpstr> Organy samorządu terytorialnego i ich zadania w zakresie ochrony przeciwpożarowej </vt:lpstr>
      <vt:lpstr> Organy samorządu terytorialnego i ich zadania w zakresie ochrony przeciwpożarowej </vt:lpstr>
      <vt:lpstr> Organy samorządu terytorialnego i ich zadania w zakresie ochrony przeciwpożarowej </vt:lpstr>
      <vt:lpstr> Organy samorządu terytorialnego i ich zadania w zakresie ochrony przeciwpożarowej </vt:lpstr>
      <vt:lpstr> Organy samorządu terytorialnego i ich zadania w zakresie ochrony przeciwpożarowej </vt:lpstr>
      <vt:lpstr> Organy samorządu terytorialnego i ich zadania w zakresie ochrony przeciwpożarowej </vt:lpstr>
      <vt:lpstr> Organy samorządu terytorialnego i ich zadania w zakresie ochrony przeciwpożarowej.  </vt:lpstr>
      <vt:lpstr>Podstawowe zasady dysponowania OSP i utrzymania gotowości bojowej</vt:lpstr>
      <vt:lpstr>Podstawowe zasady dysponowania OSP i utrzymania gotowości bojowej</vt:lpstr>
      <vt:lpstr>Podstawowe zasady dysponowania OSP i utrzymania gotowości bojowej</vt:lpstr>
      <vt:lpstr>Podstawowe zasady dysponowania OSP i utrzymania gotowości bojowej</vt:lpstr>
      <vt:lpstr>Zasady organizacji szkolenia członków Ochotniczych Straży Pożarnych biorących bezpośredni udział w działaniach ratowniczych</vt:lpstr>
      <vt:lpstr>Zasady organizacji szkolenia członków Ochotniczych Straży Pożarnych biorących bezpośredni udział w działaniach ratowniczych</vt:lpstr>
      <vt:lpstr>Zasady organizacji szkolenia członków Ochotniczych Straży Pożarnych biorących bezpośredni udział w działaniach ratowniczych</vt:lpstr>
      <vt:lpstr>Zasady organizacji szkolenia członków Ochotniczych Straży Pożarnych biorących bezpośredni udział w działaniach ratowniczych</vt:lpstr>
      <vt:lpstr>Zasady organizacji szkolenia członków Ochotniczych Straży Pożarnych biorących bezpośredni udział w działaniach ratowniczych</vt:lpstr>
      <vt:lpstr>Zasady organizacji szkolenia członków Ochotniczych Straży Pożarnych biorących bezpośredni udział w działaniach ratowniczych</vt:lpstr>
      <vt:lpstr>Zasady organizacji szkolenia członków Ochotniczych Straży Pożarnych biorących bezpośredni udział w działaniach ratowniczych</vt:lpstr>
      <vt:lpstr>Zasady organizacji szkolenia członków Ochotniczych Straży Pożarnych biorących bezpośredni udział w działaniach ratowniczych</vt:lpstr>
      <vt:lpstr>Zasady organizacji szkolenia członków Ochotniczych Straży Pożarnych biorących bezpośredni udział w działaniach ratowniczych</vt:lpstr>
      <vt:lpstr>Zasady organizacji szkolenia członków Ochotniczych Straży Pożarnych biorących bezpośredni udział w działaniach ratowniczych</vt:lpstr>
      <vt:lpstr>Zasady organizacji szkolenia członków Ochotniczych Straży Pożarnych biorących bezpośredni udział w działaniach ratowniczych</vt:lpstr>
      <vt:lpstr>BIBLIOGRAFIA</vt:lpstr>
      <vt:lpstr>INDEKS MATERIAŁÓW POBRANYCH Z INTERNETU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3:  Współdziałanie OSP                                                                   z organami administracji publicznej                                           i jednostkami PSP. </dc:title>
  <cp:lastModifiedBy>Marek E</cp:lastModifiedBy>
  <cp:revision>8</cp:revision>
  <dcterms:modified xsi:type="dcterms:W3CDTF">2016-06-14T11:08:06Z</dcterms:modified>
</cp:coreProperties>
</file>