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1" r:id="rId2"/>
    <p:sldId id="259" r:id="rId3"/>
    <p:sldId id="261" r:id="rId4"/>
    <p:sldId id="262" r:id="rId5"/>
    <p:sldId id="263" r:id="rId6"/>
    <p:sldId id="311" r:id="rId7"/>
    <p:sldId id="312" r:id="rId8"/>
    <p:sldId id="268" r:id="rId9"/>
    <p:sldId id="272" r:id="rId10"/>
    <p:sldId id="332" r:id="rId1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86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Podtytuł 2"/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FECBE6F-E030-4B69-B4F7-B37CA3568A97}" type="datetime1">
              <a:rPr lang="pl-PL"/>
              <a:pPr lvl="0"/>
              <a:t>10.12.2019</a:t>
            </a:fld>
            <a:endParaRPr lang="pl-PL"/>
          </a:p>
        </p:txBody>
      </p:sp>
      <p:sp>
        <p:nvSpPr>
          <p:cNvPr id="5" name="Symbol zastępczy stopki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ymbol zastępczy numeru slajdu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35ED01A-B868-4F0A-B21B-E4A9E4F2A832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02948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C4B889-03CD-4F0B-9736-535E553BA517}" type="datetime1">
              <a:rPr lang="pl-PL"/>
              <a:pPr lvl="0"/>
              <a:t>10.12.2019</a:t>
            </a:fld>
            <a:endParaRPr lang="pl-PL"/>
          </a:p>
        </p:txBody>
      </p:sp>
      <p:sp>
        <p:nvSpPr>
          <p:cNvPr id="5" name="Symbol zastępczy stopki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ymbol zastępczy numeru slajdu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3A8330B-C9E5-44B8-A900-F06C4542C5E0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4462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5E80DE8-574B-4B17-AC6C-704887AB8910}" type="datetime1">
              <a:rPr lang="pl-PL"/>
              <a:pPr lvl="0"/>
              <a:t>10.12.2019</a:t>
            </a:fld>
            <a:endParaRPr lang="pl-PL"/>
          </a:p>
        </p:txBody>
      </p:sp>
      <p:sp>
        <p:nvSpPr>
          <p:cNvPr id="5" name="Symbol zastępczy stopki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ymbol zastępczy numeru slajdu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DF2B5DB-5B3A-4588-B851-89A751C671F3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7045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B06361F-44EF-4376-8F73-B70070CFF40B}" type="datetime1">
              <a:rPr lang="pl-PL"/>
              <a:pPr lvl="0"/>
              <a:t>10.12.2019</a:t>
            </a:fld>
            <a:endParaRPr lang="pl-PL"/>
          </a:p>
        </p:txBody>
      </p:sp>
      <p:sp>
        <p:nvSpPr>
          <p:cNvPr id="5" name="Symbol zastępczy stopki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ymbol zastępczy numeru slajdu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6C33CD-DEAE-495C-A061-B9D162D0C3FF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8887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6C34BC-6C4D-41B5-ADA0-6CE8AB13B383}" type="datetime1">
              <a:rPr lang="pl-PL"/>
              <a:pPr lvl="0"/>
              <a:t>10.12.2019</a:t>
            </a:fld>
            <a:endParaRPr lang="pl-PL"/>
          </a:p>
        </p:txBody>
      </p:sp>
      <p:sp>
        <p:nvSpPr>
          <p:cNvPr id="5" name="Symbol zastępczy stopki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ymbol zastępczy numeru slajdu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569C020-91B9-42C5-9526-CE6B7A72C7A7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14454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F4C08E8-2AAC-4156-A1B5-C56F4CF641D5}" type="datetime1">
              <a:rPr lang="pl-PL"/>
              <a:pPr lvl="0"/>
              <a:t>10.12.2019</a:t>
            </a:fld>
            <a:endParaRPr lang="pl-PL"/>
          </a:p>
        </p:txBody>
      </p:sp>
      <p:sp>
        <p:nvSpPr>
          <p:cNvPr id="6" name="Symbol zastępczy stopki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7" name="Symbol zastępczy numeru slajdu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7559DC8-99D8-407B-9B70-426B85CEBE2D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26560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/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/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E2D78A-A724-4183-9AC7-6341208B9A64}" type="datetime1">
              <a:rPr lang="pl-PL"/>
              <a:pPr lvl="0"/>
              <a:t>10.12.2019</a:t>
            </a:fld>
            <a:endParaRPr lang="pl-PL"/>
          </a:p>
        </p:txBody>
      </p:sp>
      <p:sp>
        <p:nvSpPr>
          <p:cNvPr id="8" name="Symbol zastępczy stopki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9" name="Symbol zastępczy numeru slajdu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FBD902A-BFAB-4109-890A-6682CC9EF0D4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088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F5917AE-3B01-4AC3-A850-A22C1AE2D7FF}" type="datetime1">
              <a:rPr lang="pl-PL"/>
              <a:pPr lvl="0"/>
              <a:t>10.12.2019</a:t>
            </a:fld>
            <a:endParaRPr lang="pl-PL"/>
          </a:p>
        </p:txBody>
      </p:sp>
      <p:sp>
        <p:nvSpPr>
          <p:cNvPr id="4" name="Symbol zastępczy stopki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5" name="Symbol zastępczy numeru slajdu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66E86C9-1EC0-4325-9FC1-B701CB64E028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1919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3E4BB9B-3467-44C9-B00E-0D94692A159C}" type="datetime1">
              <a:rPr lang="pl-PL"/>
              <a:pPr lvl="0"/>
              <a:t>10.12.2019</a:t>
            </a:fld>
            <a:endParaRPr lang="pl-PL"/>
          </a:p>
        </p:txBody>
      </p:sp>
      <p:sp>
        <p:nvSpPr>
          <p:cNvPr id="3" name="Symbol zastępczy stopki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4" name="Symbol zastępczy numeru slajdu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963D50F-FC6A-4AF0-9F54-F1DD6DB6A167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11493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8F37A8B-3D75-4A2D-A68E-7325220951F2}" type="datetime1">
              <a:rPr lang="pl-PL"/>
              <a:pPr lvl="0"/>
              <a:t>10.12.2019</a:t>
            </a:fld>
            <a:endParaRPr lang="pl-PL"/>
          </a:p>
        </p:txBody>
      </p:sp>
      <p:sp>
        <p:nvSpPr>
          <p:cNvPr id="6" name="Symbol zastępczy stopki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7" name="Symbol zastępczy numeru slajdu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2C90147-66D8-4754-82AE-E5CCB979CFD8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30008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pl-PL"/>
          </a:p>
        </p:txBody>
      </p:sp>
      <p:sp>
        <p:nvSpPr>
          <p:cNvPr id="4" name="Symbol zastępczy tekstu 3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9409A45-13A9-4AB7-AD70-8A346E9D6938}" type="datetime1">
              <a:rPr lang="pl-PL"/>
              <a:pPr lvl="0"/>
              <a:t>10.12.2019</a:t>
            </a:fld>
            <a:endParaRPr lang="pl-PL"/>
          </a:p>
        </p:txBody>
      </p:sp>
      <p:sp>
        <p:nvSpPr>
          <p:cNvPr id="6" name="Symbol zastępczy stopki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7" name="Symbol zastępczy numeru slajdu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B4D2166-3665-4AC8-9E87-FA802860EC12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66140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l-PL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67D9F197-A3D2-4003-A7A6-885CE587B2A2}" type="datetime1">
              <a:rPr lang="pl-PL"/>
              <a:pPr lvl="0"/>
              <a:t>10.12.2019</a:t>
            </a:fld>
            <a:endParaRPr lang="pl-PL"/>
          </a:p>
        </p:txBody>
      </p:sp>
      <p:sp>
        <p:nvSpPr>
          <p:cNvPr id="5" name="Symbol zastępczy stopki 4"/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l-PL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pl-PL"/>
          </a:p>
        </p:txBody>
      </p:sp>
      <p:sp>
        <p:nvSpPr>
          <p:cNvPr id="6" name="Symbol zastępczy numeru slajdu 5"/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l-PL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6FA8C1CD-2701-4FA8-8DDF-5BDC931151E1}" type="slidenum"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pl-PL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pl-PL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pl-PL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pl-PL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pl-PL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pl-PL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558927" y="1118216"/>
            <a:ext cx="4794876" cy="4895722"/>
          </a:xfrm>
        </p:spPr>
        <p:txBody>
          <a:bodyPr>
            <a:noAutofit/>
          </a:bodyPr>
          <a:lstStyle/>
          <a:p>
            <a:r>
              <a:rPr lang="pl-PL" sz="2800" b="1" dirty="0"/>
              <a:t>Aleksandra </a:t>
            </a:r>
            <a:r>
              <a:rPr lang="pl-PL" sz="2800" b="1" dirty="0" smtClean="0"/>
              <a:t>Losik-Sidorska</a:t>
            </a:r>
            <a:r>
              <a:rPr lang="pl-PL" sz="2800" b="1" dirty="0"/>
              <a:t/>
            </a:r>
            <a:br>
              <a:rPr lang="pl-PL" sz="2800" b="1" dirty="0"/>
            </a:br>
            <a:r>
              <a:rPr lang="pl-PL" sz="2800" dirty="0" smtClean="0"/>
              <a:t>Cyfrowe </a:t>
            </a:r>
            <a:r>
              <a:rPr lang="pl-PL" sz="2800" dirty="0"/>
              <a:t>udostępnianie zasobów Polskiej Akademii Nauk – Biblioteki Kórnickiej</a:t>
            </a:r>
            <a:br>
              <a:rPr lang="pl-PL" sz="2800" dirty="0"/>
            </a:br>
            <a:r>
              <a:rPr lang="pl-PL" sz="2800" dirty="0" smtClean="0"/>
              <a:t>POPC.02.03.01-IP.01-00-002/16</a:t>
            </a:r>
            <a:br>
              <a:rPr lang="pl-PL" sz="2800" dirty="0" smtClean="0"/>
            </a:br>
            <a:r>
              <a:rPr lang="pl-PL" sz="2800" dirty="0" smtClean="0"/>
              <a:t/>
            </a:r>
            <a:br>
              <a:rPr lang="pl-PL" sz="2800" dirty="0" smtClean="0"/>
            </a:br>
            <a:r>
              <a:rPr lang="pl-PL" sz="2000" dirty="0" smtClean="0"/>
              <a:t>Prezentacja </a:t>
            </a:r>
            <a:r>
              <a:rPr lang="pl-PL" sz="2000" dirty="0"/>
              <a:t>projektu na posiedzeniu Komitetu Rady Ministrów do spraw Cyfryzacji w dniu </a:t>
            </a:r>
            <a:r>
              <a:rPr lang="pl-PL" sz="2000" dirty="0" smtClean="0"/>
              <a:t>12 grudnia </a:t>
            </a:r>
            <a:r>
              <a:rPr lang="pl-PL" sz="2000" dirty="0"/>
              <a:t>2019 r. </a:t>
            </a:r>
            <a:r>
              <a:rPr lang="pl-PL" sz="3200" b="1" dirty="0"/>
              <a:t/>
            </a:r>
            <a:br>
              <a:rPr lang="pl-PL" sz="3200" b="1" dirty="0"/>
            </a:br>
            <a:r>
              <a:rPr lang="pl-PL" sz="2800" dirty="0" smtClean="0"/>
              <a:t/>
            </a:r>
            <a:br>
              <a:rPr lang="pl-PL" sz="2800" dirty="0" smtClean="0"/>
            </a:br>
            <a:r>
              <a:rPr lang="pl-PL" sz="1400" b="1" dirty="0"/>
              <a:t/>
            </a:r>
            <a:br>
              <a:rPr lang="pl-PL" sz="1400" b="1" dirty="0"/>
            </a:br>
            <a:r>
              <a:rPr lang="pl-PL" sz="1400" b="1" dirty="0" smtClean="0"/>
              <a:t/>
            </a:r>
            <a:br>
              <a:rPr lang="pl-PL" sz="1400" b="1" dirty="0" smtClean="0"/>
            </a:br>
            <a:r>
              <a:rPr lang="pl-PL" sz="1400" dirty="0"/>
              <a:t>Okres realizacji Projektu: 23.09.2016-22.09.2019</a:t>
            </a:r>
            <a:br>
              <a:rPr lang="pl-PL" sz="1400" dirty="0"/>
            </a:br>
            <a:r>
              <a:rPr lang="pl-PL" sz="1400" dirty="0"/>
              <a:t>Wartość Projektu: 6 298 199 PLN</a:t>
            </a:r>
            <a:br>
              <a:rPr lang="pl-PL" sz="1400" dirty="0"/>
            </a:br>
            <a:r>
              <a:rPr lang="pl-PL" sz="1400" dirty="0"/>
              <a:t>Wkład Funduszy Europejskich: 5 330 165, 81 PLN </a:t>
            </a:r>
            <a:br>
              <a:rPr lang="pl-PL" sz="1400" dirty="0"/>
            </a:br>
            <a:r>
              <a:rPr lang="pl-PL" sz="1400" dirty="0"/>
              <a:t/>
            </a:r>
            <a:br>
              <a:rPr lang="pl-PL" sz="1400" dirty="0"/>
            </a:br>
            <a:endParaRPr lang="pl-PL" sz="1400"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18216"/>
            <a:ext cx="6558927" cy="4895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40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Diagram 1"/>
          <p:cNvGrpSpPr/>
          <p:nvPr/>
        </p:nvGrpSpPr>
        <p:grpSpPr>
          <a:xfrm>
            <a:off x="0" y="1132073"/>
            <a:ext cx="2794131" cy="4811609"/>
            <a:chOff x="4603684" y="1120350"/>
            <a:chExt cx="2794131" cy="4811609"/>
          </a:xfrm>
        </p:grpSpPr>
        <p:sp>
          <p:nvSpPr>
            <p:cNvPr id="3" name="Dowolny kształt 2"/>
            <p:cNvSpPr/>
            <p:nvPr/>
          </p:nvSpPr>
          <p:spPr>
            <a:xfrm>
              <a:off x="5169761" y="3526154"/>
              <a:ext cx="371337" cy="212277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71342"/>
                <a:gd name="f7" fmla="val 2122767"/>
                <a:gd name="f8" fmla="val 185671"/>
                <a:gd name="f9" fmla="+- 0 0 -90"/>
                <a:gd name="f10" fmla="*/ f3 1 371342"/>
                <a:gd name="f11" fmla="*/ f4 1 2122767"/>
                <a:gd name="f12" fmla="val f5"/>
                <a:gd name="f13" fmla="val f6"/>
                <a:gd name="f14" fmla="val f7"/>
                <a:gd name="f15" fmla="*/ f9 f0 1"/>
                <a:gd name="f16" fmla="+- f14 0 f12"/>
                <a:gd name="f17" fmla="+- f13 0 f12"/>
                <a:gd name="f18" fmla="*/ f15 1 f2"/>
                <a:gd name="f19" fmla="*/ f17 1 371342"/>
                <a:gd name="f20" fmla="*/ f16 1 2122767"/>
                <a:gd name="f21" fmla="*/ 0 f17 1"/>
                <a:gd name="f22" fmla="*/ 0 f16 1"/>
                <a:gd name="f23" fmla="*/ 185671 f17 1"/>
                <a:gd name="f24" fmla="*/ 2122767 f16 1"/>
                <a:gd name="f25" fmla="*/ 371342 f17 1"/>
                <a:gd name="f26" fmla="+- f18 0 f1"/>
                <a:gd name="f27" fmla="*/ f21 1 371342"/>
                <a:gd name="f28" fmla="*/ f22 1 2122767"/>
                <a:gd name="f29" fmla="*/ f23 1 371342"/>
                <a:gd name="f30" fmla="*/ f24 1 2122767"/>
                <a:gd name="f31" fmla="*/ f25 1 371342"/>
                <a:gd name="f32" fmla="*/ f12 1 f19"/>
                <a:gd name="f33" fmla="*/ f13 1 f19"/>
                <a:gd name="f34" fmla="*/ f12 1 f20"/>
                <a:gd name="f35" fmla="*/ f14 1 f20"/>
                <a:gd name="f36" fmla="*/ f27 1 f19"/>
                <a:gd name="f37" fmla="*/ f28 1 f20"/>
                <a:gd name="f38" fmla="*/ f29 1 f19"/>
                <a:gd name="f39" fmla="*/ f30 1 f20"/>
                <a:gd name="f40" fmla="*/ f31 1 f19"/>
                <a:gd name="f41" fmla="*/ f32 f10 1"/>
                <a:gd name="f42" fmla="*/ f33 f10 1"/>
                <a:gd name="f43" fmla="*/ f35 f11 1"/>
                <a:gd name="f44" fmla="*/ f34 f11 1"/>
                <a:gd name="f45" fmla="*/ f36 f10 1"/>
                <a:gd name="f46" fmla="*/ f37 f11 1"/>
                <a:gd name="f47" fmla="*/ f38 f10 1"/>
                <a:gd name="f48" fmla="*/ f39 f11 1"/>
                <a:gd name="f49" fmla="*/ f4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6">
                  <a:pos x="f45" y="f46"/>
                </a:cxn>
                <a:cxn ang="f26">
                  <a:pos x="f47" y="f46"/>
                </a:cxn>
                <a:cxn ang="f26">
                  <a:pos x="f47" y="f48"/>
                </a:cxn>
                <a:cxn ang="f26">
                  <a:pos x="f49" y="f48"/>
                </a:cxn>
              </a:cxnLst>
              <a:rect l="f41" t="f44" r="f42" b="f43"/>
              <a:pathLst>
                <a:path w="371342" h="2122767">
                  <a:moveTo>
                    <a:pt x="f5" y="f5"/>
                  </a:moveTo>
                  <a:lnTo>
                    <a:pt x="f8" y="f5"/>
                  </a:lnTo>
                  <a:lnTo>
                    <a:pt x="f8" y="f7"/>
                  </a:lnTo>
                  <a:lnTo>
                    <a:pt x="f6" y="f7"/>
                  </a:lnTo>
                </a:path>
              </a:pathLst>
            </a:custGeom>
            <a:noFill/>
            <a:ln w="12701" cap="flat">
              <a:solidFill>
                <a:srgbClr val="477BA9"/>
              </a:solidFill>
              <a:prstDash val="solid"/>
              <a:miter/>
            </a:ln>
          </p:spPr>
          <p:txBody>
            <a:bodyPr vert="horz" wrap="square" lIns="144493" tIns="1007513" rIns="144493" bIns="1007504" anchor="ctr" anchorCtr="1" compatLnSpc="1">
              <a:noAutofit/>
            </a:bodyPr>
            <a:lstStyle/>
            <a:p>
              <a:pPr marL="0" marR="0" lvl="0" indent="0" algn="ctr" defTabSz="311152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3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pl-PL" sz="7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4" name="Dowolny kształt 3"/>
            <p:cNvSpPr/>
            <p:nvPr/>
          </p:nvSpPr>
          <p:spPr>
            <a:xfrm>
              <a:off x="5169761" y="3526154"/>
              <a:ext cx="371337" cy="141518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71342"/>
                <a:gd name="f7" fmla="val 1415178"/>
                <a:gd name="f8" fmla="val 185671"/>
                <a:gd name="f9" fmla="+- 0 0 -90"/>
                <a:gd name="f10" fmla="*/ f3 1 371342"/>
                <a:gd name="f11" fmla="*/ f4 1 1415178"/>
                <a:gd name="f12" fmla="val f5"/>
                <a:gd name="f13" fmla="val f6"/>
                <a:gd name="f14" fmla="val f7"/>
                <a:gd name="f15" fmla="*/ f9 f0 1"/>
                <a:gd name="f16" fmla="+- f14 0 f12"/>
                <a:gd name="f17" fmla="+- f13 0 f12"/>
                <a:gd name="f18" fmla="*/ f15 1 f2"/>
                <a:gd name="f19" fmla="*/ f17 1 371342"/>
                <a:gd name="f20" fmla="*/ f16 1 1415178"/>
                <a:gd name="f21" fmla="*/ 0 f17 1"/>
                <a:gd name="f22" fmla="*/ 0 f16 1"/>
                <a:gd name="f23" fmla="*/ 185671 f17 1"/>
                <a:gd name="f24" fmla="*/ 1415178 f16 1"/>
                <a:gd name="f25" fmla="*/ 371342 f17 1"/>
                <a:gd name="f26" fmla="+- f18 0 f1"/>
                <a:gd name="f27" fmla="*/ f21 1 371342"/>
                <a:gd name="f28" fmla="*/ f22 1 1415178"/>
                <a:gd name="f29" fmla="*/ f23 1 371342"/>
                <a:gd name="f30" fmla="*/ f24 1 1415178"/>
                <a:gd name="f31" fmla="*/ f25 1 371342"/>
                <a:gd name="f32" fmla="*/ f12 1 f19"/>
                <a:gd name="f33" fmla="*/ f13 1 f19"/>
                <a:gd name="f34" fmla="*/ f12 1 f20"/>
                <a:gd name="f35" fmla="*/ f14 1 f20"/>
                <a:gd name="f36" fmla="*/ f27 1 f19"/>
                <a:gd name="f37" fmla="*/ f28 1 f20"/>
                <a:gd name="f38" fmla="*/ f29 1 f19"/>
                <a:gd name="f39" fmla="*/ f30 1 f20"/>
                <a:gd name="f40" fmla="*/ f31 1 f19"/>
                <a:gd name="f41" fmla="*/ f32 f10 1"/>
                <a:gd name="f42" fmla="*/ f33 f10 1"/>
                <a:gd name="f43" fmla="*/ f35 f11 1"/>
                <a:gd name="f44" fmla="*/ f34 f11 1"/>
                <a:gd name="f45" fmla="*/ f36 f10 1"/>
                <a:gd name="f46" fmla="*/ f37 f11 1"/>
                <a:gd name="f47" fmla="*/ f38 f10 1"/>
                <a:gd name="f48" fmla="*/ f39 f11 1"/>
                <a:gd name="f49" fmla="*/ f4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6">
                  <a:pos x="f45" y="f46"/>
                </a:cxn>
                <a:cxn ang="f26">
                  <a:pos x="f47" y="f46"/>
                </a:cxn>
                <a:cxn ang="f26">
                  <a:pos x="f47" y="f48"/>
                </a:cxn>
                <a:cxn ang="f26">
                  <a:pos x="f49" y="f48"/>
                </a:cxn>
              </a:cxnLst>
              <a:rect l="f41" t="f44" r="f42" b="f43"/>
              <a:pathLst>
                <a:path w="371342" h="1415178">
                  <a:moveTo>
                    <a:pt x="f5" y="f5"/>
                  </a:moveTo>
                  <a:lnTo>
                    <a:pt x="f8" y="f5"/>
                  </a:lnTo>
                  <a:lnTo>
                    <a:pt x="f8" y="f7"/>
                  </a:lnTo>
                  <a:lnTo>
                    <a:pt x="f6" y="f7"/>
                  </a:lnTo>
                </a:path>
              </a:pathLst>
            </a:custGeom>
            <a:noFill/>
            <a:ln w="12701" cap="flat">
              <a:solidFill>
                <a:srgbClr val="477BA9"/>
              </a:solidFill>
              <a:prstDash val="solid"/>
              <a:miter/>
            </a:ln>
          </p:spPr>
          <p:txBody>
            <a:bodyPr vert="horz" wrap="square" lIns="161793" tIns="671014" rIns="161793" bIns="671014" anchor="ctr" anchorCtr="1" compatLnSpc="1">
              <a:noAutofit/>
            </a:bodyPr>
            <a:lstStyle/>
            <a:p>
              <a:pPr marL="0" marR="0" lvl="0" indent="0" algn="ctr" defTabSz="222254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2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pl-PL" sz="5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5" name="Dowolny kształt 4"/>
            <p:cNvSpPr/>
            <p:nvPr/>
          </p:nvSpPr>
          <p:spPr>
            <a:xfrm>
              <a:off x="5169761" y="3526154"/>
              <a:ext cx="371337" cy="70759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71342"/>
                <a:gd name="f7" fmla="val 707589"/>
                <a:gd name="f8" fmla="val 185671"/>
                <a:gd name="f9" fmla="+- 0 0 -90"/>
                <a:gd name="f10" fmla="*/ f3 1 371342"/>
                <a:gd name="f11" fmla="*/ f4 1 707589"/>
                <a:gd name="f12" fmla="val f5"/>
                <a:gd name="f13" fmla="val f6"/>
                <a:gd name="f14" fmla="val f7"/>
                <a:gd name="f15" fmla="*/ f9 f0 1"/>
                <a:gd name="f16" fmla="+- f14 0 f12"/>
                <a:gd name="f17" fmla="+- f13 0 f12"/>
                <a:gd name="f18" fmla="*/ f15 1 f2"/>
                <a:gd name="f19" fmla="*/ f17 1 371342"/>
                <a:gd name="f20" fmla="*/ f16 1 707589"/>
                <a:gd name="f21" fmla="*/ 0 f17 1"/>
                <a:gd name="f22" fmla="*/ 0 f16 1"/>
                <a:gd name="f23" fmla="*/ 185671 f17 1"/>
                <a:gd name="f24" fmla="*/ 707589 f16 1"/>
                <a:gd name="f25" fmla="*/ 371342 f17 1"/>
                <a:gd name="f26" fmla="+- f18 0 f1"/>
                <a:gd name="f27" fmla="*/ f21 1 371342"/>
                <a:gd name="f28" fmla="*/ f22 1 707589"/>
                <a:gd name="f29" fmla="*/ f23 1 371342"/>
                <a:gd name="f30" fmla="*/ f24 1 707589"/>
                <a:gd name="f31" fmla="*/ f25 1 371342"/>
                <a:gd name="f32" fmla="*/ f12 1 f19"/>
                <a:gd name="f33" fmla="*/ f13 1 f19"/>
                <a:gd name="f34" fmla="*/ f12 1 f20"/>
                <a:gd name="f35" fmla="*/ f14 1 f20"/>
                <a:gd name="f36" fmla="*/ f27 1 f19"/>
                <a:gd name="f37" fmla="*/ f28 1 f20"/>
                <a:gd name="f38" fmla="*/ f29 1 f19"/>
                <a:gd name="f39" fmla="*/ f30 1 f20"/>
                <a:gd name="f40" fmla="*/ f31 1 f19"/>
                <a:gd name="f41" fmla="*/ f32 f10 1"/>
                <a:gd name="f42" fmla="*/ f33 f10 1"/>
                <a:gd name="f43" fmla="*/ f35 f11 1"/>
                <a:gd name="f44" fmla="*/ f34 f11 1"/>
                <a:gd name="f45" fmla="*/ f36 f10 1"/>
                <a:gd name="f46" fmla="*/ f37 f11 1"/>
                <a:gd name="f47" fmla="*/ f38 f10 1"/>
                <a:gd name="f48" fmla="*/ f39 f11 1"/>
                <a:gd name="f49" fmla="*/ f4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6">
                  <a:pos x="f45" y="f46"/>
                </a:cxn>
                <a:cxn ang="f26">
                  <a:pos x="f47" y="f46"/>
                </a:cxn>
                <a:cxn ang="f26">
                  <a:pos x="f47" y="f48"/>
                </a:cxn>
                <a:cxn ang="f26">
                  <a:pos x="f49" y="f48"/>
                </a:cxn>
              </a:cxnLst>
              <a:rect l="f41" t="f44" r="f42" b="f43"/>
              <a:pathLst>
                <a:path w="371342" h="707589">
                  <a:moveTo>
                    <a:pt x="f5" y="f5"/>
                  </a:moveTo>
                  <a:lnTo>
                    <a:pt x="f8" y="f5"/>
                  </a:lnTo>
                  <a:lnTo>
                    <a:pt x="f8" y="f7"/>
                  </a:lnTo>
                  <a:lnTo>
                    <a:pt x="f6" y="f7"/>
                  </a:lnTo>
                </a:path>
              </a:pathLst>
            </a:custGeom>
            <a:noFill/>
            <a:ln w="12701" cap="flat">
              <a:solidFill>
                <a:srgbClr val="477BA9"/>
              </a:solidFill>
              <a:prstDash val="solid"/>
              <a:miter/>
            </a:ln>
          </p:spPr>
          <p:txBody>
            <a:bodyPr vert="horz" wrap="square" lIns="178390" tIns="333820" rIns="178390" bIns="333820" anchor="ctr" anchorCtr="1" compatLnSpc="1">
              <a:noAutofit/>
            </a:bodyPr>
            <a:lstStyle/>
            <a:p>
              <a:pPr marL="0" marR="0" lvl="0" indent="0" algn="ctr" defTabSz="222254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2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pl-PL" sz="5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6" name="Dowolny kształt 5"/>
            <p:cNvSpPr/>
            <p:nvPr/>
          </p:nvSpPr>
          <p:spPr>
            <a:xfrm>
              <a:off x="5169761" y="3480434"/>
              <a:ext cx="371337" cy="9144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71342"/>
                <a:gd name="f7" fmla="val 91440"/>
                <a:gd name="f8" fmla="val 45720"/>
                <a:gd name="f9" fmla="+- 0 0 -90"/>
                <a:gd name="f10" fmla="*/ f3 1 371342"/>
                <a:gd name="f11" fmla="*/ f4 1 91440"/>
                <a:gd name="f12" fmla="val f5"/>
                <a:gd name="f13" fmla="val f6"/>
                <a:gd name="f14" fmla="val f7"/>
                <a:gd name="f15" fmla="*/ f9 f0 1"/>
                <a:gd name="f16" fmla="+- f14 0 f12"/>
                <a:gd name="f17" fmla="+- f13 0 f12"/>
                <a:gd name="f18" fmla="*/ f15 1 f2"/>
                <a:gd name="f19" fmla="*/ f17 1 371342"/>
                <a:gd name="f20" fmla="*/ f16 1 91440"/>
                <a:gd name="f21" fmla="*/ 0 f17 1"/>
                <a:gd name="f22" fmla="*/ 45720 f16 1"/>
                <a:gd name="f23" fmla="*/ 371342 f17 1"/>
                <a:gd name="f24" fmla="+- f18 0 f1"/>
                <a:gd name="f25" fmla="*/ f21 1 371342"/>
                <a:gd name="f26" fmla="*/ f22 1 91440"/>
                <a:gd name="f27" fmla="*/ f23 1 371342"/>
                <a:gd name="f28" fmla="*/ f12 1 f19"/>
                <a:gd name="f29" fmla="*/ f13 1 f19"/>
                <a:gd name="f30" fmla="*/ f12 1 f20"/>
                <a:gd name="f31" fmla="*/ f14 1 f20"/>
                <a:gd name="f32" fmla="*/ f25 1 f19"/>
                <a:gd name="f33" fmla="*/ f26 1 f20"/>
                <a:gd name="f34" fmla="*/ f27 1 f19"/>
                <a:gd name="f35" fmla="*/ f28 f10 1"/>
                <a:gd name="f36" fmla="*/ f29 f10 1"/>
                <a:gd name="f37" fmla="*/ f31 f11 1"/>
                <a:gd name="f38" fmla="*/ f30 f11 1"/>
                <a:gd name="f39" fmla="*/ f32 f10 1"/>
                <a:gd name="f40" fmla="*/ f33 f11 1"/>
                <a:gd name="f41" fmla="*/ f34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">
                  <a:pos x="f39" y="f40"/>
                </a:cxn>
                <a:cxn ang="f24">
                  <a:pos x="f41" y="f40"/>
                </a:cxn>
              </a:cxnLst>
              <a:rect l="f35" t="f38" r="f36" b="f37"/>
              <a:pathLst>
                <a:path w="371342" h="91440">
                  <a:moveTo>
                    <a:pt x="f5" y="f8"/>
                  </a:moveTo>
                  <a:lnTo>
                    <a:pt x="f6" y="f8"/>
                  </a:lnTo>
                </a:path>
              </a:pathLst>
            </a:custGeom>
            <a:noFill/>
            <a:ln w="12701" cap="flat">
              <a:solidFill>
                <a:srgbClr val="477BA9"/>
              </a:solidFill>
              <a:prstDash val="solid"/>
              <a:miter/>
            </a:ln>
          </p:spPr>
          <p:txBody>
            <a:bodyPr vert="horz" wrap="square" lIns="189088" tIns="36438" rIns="189088" bIns="36438" anchor="ctr" anchorCtr="1" compatLnSpc="1">
              <a:noAutofit/>
            </a:bodyPr>
            <a:lstStyle/>
            <a:p>
              <a:pPr marL="0" marR="0" lvl="0" indent="0" algn="ctr" defTabSz="222254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2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pl-PL" sz="5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7" name="Dowolny kształt 6"/>
            <p:cNvSpPr/>
            <p:nvPr/>
          </p:nvSpPr>
          <p:spPr>
            <a:xfrm>
              <a:off x="5169761" y="2818564"/>
              <a:ext cx="371337" cy="70759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71342"/>
                <a:gd name="f7" fmla="val 707589"/>
                <a:gd name="f8" fmla="val 185671"/>
                <a:gd name="f9" fmla="+- 0 0 -90"/>
                <a:gd name="f10" fmla="*/ f3 1 371342"/>
                <a:gd name="f11" fmla="*/ f4 1 707589"/>
                <a:gd name="f12" fmla="val f5"/>
                <a:gd name="f13" fmla="val f6"/>
                <a:gd name="f14" fmla="val f7"/>
                <a:gd name="f15" fmla="*/ f9 f0 1"/>
                <a:gd name="f16" fmla="+- f14 0 f12"/>
                <a:gd name="f17" fmla="+- f13 0 f12"/>
                <a:gd name="f18" fmla="*/ f15 1 f2"/>
                <a:gd name="f19" fmla="*/ f17 1 371342"/>
                <a:gd name="f20" fmla="*/ f16 1 707589"/>
                <a:gd name="f21" fmla="*/ 0 f17 1"/>
                <a:gd name="f22" fmla="*/ 707589 f16 1"/>
                <a:gd name="f23" fmla="*/ 185671 f17 1"/>
                <a:gd name="f24" fmla="*/ 0 f16 1"/>
                <a:gd name="f25" fmla="*/ 371342 f17 1"/>
                <a:gd name="f26" fmla="+- f18 0 f1"/>
                <a:gd name="f27" fmla="*/ f21 1 371342"/>
                <a:gd name="f28" fmla="*/ f22 1 707589"/>
                <a:gd name="f29" fmla="*/ f23 1 371342"/>
                <a:gd name="f30" fmla="*/ f24 1 707589"/>
                <a:gd name="f31" fmla="*/ f25 1 371342"/>
                <a:gd name="f32" fmla="*/ f12 1 f19"/>
                <a:gd name="f33" fmla="*/ f13 1 f19"/>
                <a:gd name="f34" fmla="*/ f12 1 f20"/>
                <a:gd name="f35" fmla="*/ f14 1 f20"/>
                <a:gd name="f36" fmla="*/ f27 1 f19"/>
                <a:gd name="f37" fmla="*/ f28 1 f20"/>
                <a:gd name="f38" fmla="*/ f29 1 f19"/>
                <a:gd name="f39" fmla="*/ f30 1 f20"/>
                <a:gd name="f40" fmla="*/ f31 1 f19"/>
                <a:gd name="f41" fmla="*/ f32 f10 1"/>
                <a:gd name="f42" fmla="*/ f33 f10 1"/>
                <a:gd name="f43" fmla="*/ f35 f11 1"/>
                <a:gd name="f44" fmla="*/ f34 f11 1"/>
                <a:gd name="f45" fmla="*/ f36 f10 1"/>
                <a:gd name="f46" fmla="*/ f37 f11 1"/>
                <a:gd name="f47" fmla="*/ f38 f10 1"/>
                <a:gd name="f48" fmla="*/ f39 f11 1"/>
                <a:gd name="f49" fmla="*/ f4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6">
                  <a:pos x="f45" y="f46"/>
                </a:cxn>
                <a:cxn ang="f26">
                  <a:pos x="f47" y="f46"/>
                </a:cxn>
                <a:cxn ang="f26">
                  <a:pos x="f47" y="f48"/>
                </a:cxn>
                <a:cxn ang="f26">
                  <a:pos x="f49" y="f48"/>
                </a:cxn>
              </a:cxnLst>
              <a:rect l="f41" t="f44" r="f42" b="f43"/>
              <a:pathLst>
                <a:path w="371342" h="707589">
                  <a:moveTo>
                    <a:pt x="f5" y="f7"/>
                  </a:moveTo>
                  <a:lnTo>
                    <a:pt x="f8" y="f7"/>
                  </a:lnTo>
                  <a:lnTo>
                    <a:pt x="f8" y="f5"/>
                  </a:lnTo>
                  <a:lnTo>
                    <a:pt x="f6" y="f5"/>
                  </a:lnTo>
                </a:path>
              </a:pathLst>
            </a:custGeom>
            <a:noFill/>
            <a:ln w="12701" cap="flat">
              <a:solidFill>
                <a:srgbClr val="477BA9"/>
              </a:solidFill>
              <a:prstDash val="solid"/>
              <a:miter/>
            </a:ln>
          </p:spPr>
          <p:txBody>
            <a:bodyPr vert="horz" wrap="square" lIns="178390" tIns="333820" rIns="178390" bIns="333820" anchor="ctr" anchorCtr="1" compatLnSpc="1">
              <a:noAutofit/>
            </a:bodyPr>
            <a:lstStyle/>
            <a:p>
              <a:pPr marL="0" marR="0" lvl="0" indent="0" algn="ctr" defTabSz="222254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2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pl-PL" sz="5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8" name="Dowolny kształt 7"/>
            <p:cNvSpPr/>
            <p:nvPr/>
          </p:nvSpPr>
          <p:spPr>
            <a:xfrm>
              <a:off x="5169761" y="2110974"/>
              <a:ext cx="371337" cy="141518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71342"/>
                <a:gd name="f7" fmla="val 1415178"/>
                <a:gd name="f8" fmla="val 185671"/>
                <a:gd name="f9" fmla="+- 0 0 -90"/>
                <a:gd name="f10" fmla="*/ f3 1 371342"/>
                <a:gd name="f11" fmla="*/ f4 1 1415178"/>
                <a:gd name="f12" fmla="val f5"/>
                <a:gd name="f13" fmla="val f6"/>
                <a:gd name="f14" fmla="val f7"/>
                <a:gd name="f15" fmla="*/ f9 f0 1"/>
                <a:gd name="f16" fmla="+- f14 0 f12"/>
                <a:gd name="f17" fmla="+- f13 0 f12"/>
                <a:gd name="f18" fmla="*/ f15 1 f2"/>
                <a:gd name="f19" fmla="*/ f17 1 371342"/>
                <a:gd name="f20" fmla="*/ f16 1 1415178"/>
                <a:gd name="f21" fmla="*/ 0 f17 1"/>
                <a:gd name="f22" fmla="*/ 1415178 f16 1"/>
                <a:gd name="f23" fmla="*/ 185671 f17 1"/>
                <a:gd name="f24" fmla="*/ 0 f16 1"/>
                <a:gd name="f25" fmla="*/ 371342 f17 1"/>
                <a:gd name="f26" fmla="+- f18 0 f1"/>
                <a:gd name="f27" fmla="*/ f21 1 371342"/>
                <a:gd name="f28" fmla="*/ f22 1 1415178"/>
                <a:gd name="f29" fmla="*/ f23 1 371342"/>
                <a:gd name="f30" fmla="*/ f24 1 1415178"/>
                <a:gd name="f31" fmla="*/ f25 1 371342"/>
                <a:gd name="f32" fmla="*/ f12 1 f19"/>
                <a:gd name="f33" fmla="*/ f13 1 f19"/>
                <a:gd name="f34" fmla="*/ f12 1 f20"/>
                <a:gd name="f35" fmla="*/ f14 1 f20"/>
                <a:gd name="f36" fmla="*/ f27 1 f19"/>
                <a:gd name="f37" fmla="*/ f28 1 f20"/>
                <a:gd name="f38" fmla="*/ f29 1 f19"/>
                <a:gd name="f39" fmla="*/ f30 1 f20"/>
                <a:gd name="f40" fmla="*/ f31 1 f19"/>
                <a:gd name="f41" fmla="*/ f32 f10 1"/>
                <a:gd name="f42" fmla="*/ f33 f10 1"/>
                <a:gd name="f43" fmla="*/ f35 f11 1"/>
                <a:gd name="f44" fmla="*/ f34 f11 1"/>
                <a:gd name="f45" fmla="*/ f36 f10 1"/>
                <a:gd name="f46" fmla="*/ f37 f11 1"/>
                <a:gd name="f47" fmla="*/ f38 f10 1"/>
                <a:gd name="f48" fmla="*/ f39 f11 1"/>
                <a:gd name="f49" fmla="*/ f4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6">
                  <a:pos x="f45" y="f46"/>
                </a:cxn>
                <a:cxn ang="f26">
                  <a:pos x="f47" y="f46"/>
                </a:cxn>
                <a:cxn ang="f26">
                  <a:pos x="f47" y="f48"/>
                </a:cxn>
                <a:cxn ang="f26">
                  <a:pos x="f49" y="f48"/>
                </a:cxn>
              </a:cxnLst>
              <a:rect l="f41" t="f44" r="f42" b="f43"/>
              <a:pathLst>
                <a:path w="371342" h="1415178">
                  <a:moveTo>
                    <a:pt x="f5" y="f7"/>
                  </a:moveTo>
                  <a:lnTo>
                    <a:pt x="f8" y="f7"/>
                  </a:lnTo>
                  <a:lnTo>
                    <a:pt x="f8" y="f5"/>
                  </a:lnTo>
                  <a:lnTo>
                    <a:pt x="f6" y="f5"/>
                  </a:lnTo>
                </a:path>
              </a:pathLst>
            </a:custGeom>
            <a:noFill/>
            <a:ln w="12701" cap="flat">
              <a:solidFill>
                <a:srgbClr val="477BA9"/>
              </a:solidFill>
              <a:prstDash val="solid"/>
              <a:miter/>
            </a:ln>
          </p:spPr>
          <p:txBody>
            <a:bodyPr vert="horz" wrap="square" lIns="161793" tIns="671014" rIns="161793" bIns="671014" anchor="ctr" anchorCtr="1" compatLnSpc="1">
              <a:noAutofit/>
            </a:bodyPr>
            <a:lstStyle/>
            <a:p>
              <a:pPr marL="0" marR="0" lvl="0" indent="0" algn="ctr" defTabSz="222254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2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pl-PL" sz="5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9" name="Dowolny kształt 8"/>
            <p:cNvSpPr/>
            <p:nvPr/>
          </p:nvSpPr>
          <p:spPr>
            <a:xfrm>
              <a:off x="5169761" y="1403384"/>
              <a:ext cx="371337" cy="212277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71342"/>
                <a:gd name="f7" fmla="val 2122767"/>
                <a:gd name="f8" fmla="val 185671"/>
                <a:gd name="f9" fmla="+- 0 0 -90"/>
                <a:gd name="f10" fmla="*/ f3 1 371342"/>
                <a:gd name="f11" fmla="*/ f4 1 2122767"/>
                <a:gd name="f12" fmla="val f5"/>
                <a:gd name="f13" fmla="val f6"/>
                <a:gd name="f14" fmla="val f7"/>
                <a:gd name="f15" fmla="*/ f9 f0 1"/>
                <a:gd name="f16" fmla="+- f14 0 f12"/>
                <a:gd name="f17" fmla="+- f13 0 f12"/>
                <a:gd name="f18" fmla="*/ f15 1 f2"/>
                <a:gd name="f19" fmla="*/ f17 1 371342"/>
                <a:gd name="f20" fmla="*/ f16 1 2122767"/>
                <a:gd name="f21" fmla="*/ 0 f17 1"/>
                <a:gd name="f22" fmla="*/ 2122767 f16 1"/>
                <a:gd name="f23" fmla="*/ 185671 f17 1"/>
                <a:gd name="f24" fmla="*/ 0 f16 1"/>
                <a:gd name="f25" fmla="*/ 371342 f17 1"/>
                <a:gd name="f26" fmla="+- f18 0 f1"/>
                <a:gd name="f27" fmla="*/ f21 1 371342"/>
                <a:gd name="f28" fmla="*/ f22 1 2122767"/>
                <a:gd name="f29" fmla="*/ f23 1 371342"/>
                <a:gd name="f30" fmla="*/ f24 1 2122767"/>
                <a:gd name="f31" fmla="*/ f25 1 371342"/>
                <a:gd name="f32" fmla="*/ f12 1 f19"/>
                <a:gd name="f33" fmla="*/ f13 1 f19"/>
                <a:gd name="f34" fmla="*/ f12 1 f20"/>
                <a:gd name="f35" fmla="*/ f14 1 f20"/>
                <a:gd name="f36" fmla="*/ f27 1 f19"/>
                <a:gd name="f37" fmla="*/ f28 1 f20"/>
                <a:gd name="f38" fmla="*/ f29 1 f19"/>
                <a:gd name="f39" fmla="*/ f30 1 f20"/>
                <a:gd name="f40" fmla="*/ f31 1 f19"/>
                <a:gd name="f41" fmla="*/ f32 f10 1"/>
                <a:gd name="f42" fmla="*/ f33 f10 1"/>
                <a:gd name="f43" fmla="*/ f35 f11 1"/>
                <a:gd name="f44" fmla="*/ f34 f11 1"/>
                <a:gd name="f45" fmla="*/ f36 f10 1"/>
                <a:gd name="f46" fmla="*/ f37 f11 1"/>
                <a:gd name="f47" fmla="*/ f38 f10 1"/>
                <a:gd name="f48" fmla="*/ f39 f11 1"/>
                <a:gd name="f49" fmla="*/ f40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6">
                  <a:pos x="f45" y="f46"/>
                </a:cxn>
                <a:cxn ang="f26">
                  <a:pos x="f47" y="f46"/>
                </a:cxn>
                <a:cxn ang="f26">
                  <a:pos x="f47" y="f48"/>
                </a:cxn>
                <a:cxn ang="f26">
                  <a:pos x="f49" y="f48"/>
                </a:cxn>
              </a:cxnLst>
              <a:rect l="f41" t="f44" r="f42" b="f43"/>
              <a:pathLst>
                <a:path w="371342" h="2122767">
                  <a:moveTo>
                    <a:pt x="f5" y="f7"/>
                  </a:moveTo>
                  <a:lnTo>
                    <a:pt x="f8" y="f7"/>
                  </a:lnTo>
                  <a:lnTo>
                    <a:pt x="f8" y="f5"/>
                  </a:lnTo>
                  <a:lnTo>
                    <a:pt x="f6" y="f5"/>
                  </a:lnTo>
                </a:path>
              </a:pathLst>
            </a:custGeom>
            <a:noFill/>
            <a:ln w="12701" cap="flat">
              <a:solidFill>
                <a:srgbClr val="477BA9"/>
              </a:solidFill>
              <a:prstDash val="solid"/>
              <a:miter/>
            </a:ln>
          </p:spPr>
          <p:txBody>
            <a:bodyPr vert="horz" wrap="square" lIns="144493" tIns="1007504" rIns="144493" bIns="1007513" anchor="ctr" anchorCtr="1" compatLnSpc="1">
              <a:noAutofit/>
            </a:bodyPr>
            <a:lstStyle/>
            <a:p>
              <a:pPr marL="0" marR="0" lvl="0" indent="0" algn="ctr" defTabSz="311152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3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pl-PL" sz="7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0" name="Dowolny kształt 9"/>
            <p:cNvSpPr/>
            <p:nvPr/>
          </p:nvSpPr>
          <p:spPr>
            <a:xfrm rot="16200004">
              <a:off x="3397055" y="3243116"/>
              <a:ext cx="2979325" cy="5660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979322"/>
                <a:gd name="f7" fmla="val 566071"/>
                <a:gd name="f8" fmla="+- 0 0 -90"/>
                <a:gd name="f9" fmla="*/ f3 1 2979322"/>
                <a:gd name="f10" fmla="*/ f4 1 566071"/>
                <a:gd name="f11" fmla="val f5"/>
                <a:gd name="f12" fmla="val f6"/>
                <a:gd name="f13" fmla="val f7"/>
                <a:gd name="f14" fmla="*/ f8 f0 1"/>
                <a:gd name="f15" fmla="+- f13 0 f11"/>
                <a:gd name="f16" fmla="+- f12 0 f11"/>
                <a:gd name="f17" fmla="*/ f14 1 f2"/>
                <a:gd name="f18" fmla="*/ f16 1 2979322"/>
                <a:gd name="f19" fmla="*/ f15 1 566071"/>
                <a:gd name="f20" fmla="*/ 0 f16 1"/>
                <a:gd name="f21" fmla="*/ 0 f15 1"/>
                <a:gd name="f22" fmla="*/ 2979322 f16 1"/>
                <a:gd name="f23" fmla="*/ 566071 f15 1"/>
                <a:gd name="f24" fmla="+- f17 0 f1"/>
                <a:gd name="f25" fmla="*/ f20 1 2979322"/>
                <a:gd name="f26" fmla="*/ f21 1 566071"/>
                <a:gd name="f27" fmla="*/ f22 1 2979322"/>
                <a:gd name="f28" fmla="*/ f23 1 566071"/>
                <a:gd name="f29" fmla="*/ f11 1 f18"/>
                <a:gd name="f30" fmla="*/ f12 1 f18"/>
                <a:gd name="f31" fmla="*/ f11 1 f19"/>
                <a:gd name="f32" fmla="*/ f13 1 f19"/>
                <a:gd name="f33" fmla="*/ f25 1 f18"/>
                <a:gd name="f34" fmla="*/ f26 1 f19"/>
                <a:gd name="f35" fmla="*/ f27 1 f18"/>
                <a:gd name="f36" fmla="*/ f28 1 f19"/>
                <a:gd name="f37" fmla="*/ f29 f9 1"/>
                <a:gd name="f38" fmla="*/ f30 f9 1"/>
                <a:gd name="f39" fmla="*/ f32 f10 1"/>
                <a:gd name="f40" fmla="*/ f31 f10 1"/>
                <a:gd name="f41" fmla="*/ f33 f9 1"/>
                <a:gd name="f42" fmla="*/ f34 f10 1"/>
                <a:gd name="f43" fmla="*/ f35 f9 1"/>
                <a:gd name="f44" fmla="*/ f36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">
                  <a:pos x="f41" y="f42"/>
                </a:cxn>
                <a:cxn ang="f24">
                  <a:pos x="f43" y="f42"/>
                </a:cxn>
                <a:cxn ang="f24">
                  <a:pos x="f43" y="f44"/>
                </a:cxn>
                <a:cxn ang="f24">
                  <a:pos x="f41" y="f44"/>
                </a:cxn>
                <a:cxn ang="f24">
                  <a:pos x="f41" y="f42"/>
                </a:cxn>
              </a:cxnLst>
              <a:rect l="f37" t="f40" r="f38" b="f39"/>
              <a:pathLst>
                <a:path w="2979322" h="566071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5B9BD5"/>
            </a:solidFill>
            <a:ln w="12701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12060" tIns="12060" rIns="12060" bIns="12060" anchor="ctr" anchorCtr="1" compatLnSpc="1">
              <a:noAutofit/>
            </a:bodyPr>
            <a:lstStyle/>
            <a:p>
              <a:pPr marL="0" marR="0" lvl="0" indent="0" algn="ctr" defTabSz="844548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pl-PL" sz="19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PLAATFORMA – NARZĘDZIE DO ZARZĄDZANIA BIBLIOTEKĄ </a:t>
              </a:r>
            </a:p>
          </p:txBody>
        </p:sp>
        <p:sp>
          <p:nvSpPr>
            <p:cNvPr id="11" name="Dowolny kształt 10"/>
            <p:cNvSpPr/>
            <p:nvPr/>
          </p:nvSpPr>
          <p:spPr>
            <a:xfrm>
              <a:off x="5541099" y="1120350"/>
              <a:ext cx="1856716" cy="5660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856713"/>
                <a:gd name="f7" fmla="val 566071"/>
                <a:gd name="f8" fmla="+- 0 0 -90"/>
                <a:gd name="f9" fmla="*/ f3 1 1856713"/>
                <a:gd name="f10" fmla="*/ f4 1 566071"/>
                <a:gd name="f11" fmla="val f5"/>
                <a:gd name="f12" fmla="val f6"/>
                <a:gd name="f13" fmla="val f7"/>
                <a:gd name="f14" fmla="*/ f8 f0 1"/>
                <a:gd name="f15" fmla="+- f13 0 f11"/>
                <a:gd name="f16" fmla="+- f12 0 f11"/>
                <a:gd name="f17" fmla="*/ f14 1 f2"/>
                <a:gd name="f18" fmla="*/ f16 1 1856713"/>
                <a:gd name="f19" fmla="*/ f15 1 566071"/>
                <a:gd name="f20" fmla="*/ 0 f16 1"/>
                <a:gd name="f21" fmla="*/ 0 f15 1"/>
                <a:gd name="f22" fmla="*/ 1856713 f16 1"/>
                <a:gd name="f23" fmla="*/ 566071 f15 1"/>
                <a:gd name="f24" fmla="+- f17 0 f1"/>
                <a:gd name="f25" fmla="*/ f20 1 1856713"/>
                <a:gd name="f26" fmla="*/ f21 1 566071"/>
                <a:gd name="f27" fmla="*/ f22 1 1856713"/>
                <a:gd name="f28" fmla="*/ f23 1 566071"/>
                <a:gd name="f29" fmla="*/ f11 1 f18"/>
                <a:gd name="f30" fmla="*/ f12 1 f18"/>
                <a:gd name="f31" fmla="*/ f11 1 f19"/>
                <a:gd name="f32" fmla="*/ f13 1 f19"/>
                <a:gd name="f33" fmla="*/ f25 1 f18"/>
                <a:gd name="f34" fmla="*/ f26 1 f19"/>
                <a:gd name="f35" fmla="*/ f27 1 f18"/>
                <a:gd name="f36" fmla="*/ f28 1 f19"/>
                <a:gd name="f37" fmla="*/ f29 f9 1"/>
                <a:gd name="f38" fmla="*/ f30 f9 1"/>
                <a:gd name="f39" fmla="*/ f32 f10 1"/>
                <a:gd name="f40" fmla="*/ f31 f10 1"/>
                <a:gd name="f41" fmla="*/ f33 f9 1"/>
                <a:gd name="f42" fmla="*/ f34 f10 1"/>
                <a:gd name="f43" fmla="*/ f35 f9 1"/>
                <a:gd name="f44" fmla="*/ f36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">
                  <a:pos x="f41" y="f42"/>
                </a:cxn>
                <a:cxn ang="f24">
                  <a:pos x="f43" y="f42"/>
                </a:cxn>
                <a:cxn ang="f24">
                  <a:pos x="f43" y="f44"/>
                </a:cxn>
                <a:cxn ang="f24">
                  <a:pos x="f41" y="f44"/>
                </a:cxn>
                <a:cxn ang="f24">
                  <a:pos x="f41" y="f42"/>
                </a:cxn>
              </a:cxnLst>
              <a:rect l="f37" t="f40" r="f38" b="f39"/>
              <a:pathLst>
                <a:path w="1856713" h="566071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5B9BD5"/>
            </a:solidFill>
            <a:ln w="12701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8257" tIns="8257" rIns="8257" bIns="8257" anchor="ctr" anchorCtr="1" compatLnSpc="1">
              <a:noAutofit/>
            </a:bodyPr>
            <a:lstStyle/>
            <a:p>
              <a:pPr marL="0" marR="0" lvl="0" indent="0" algn="ctr" defTabSz="577845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5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pl-PL" sz="13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opracowanie obiektów bibliotecznych i muzealnych </a:t>
              </a:r>
            </a:p>
          </p:txBody>
        </p:sp>
        <p:sp>
          <p:nvSpPr>
            <p:cNvPr id="12" name="Dowolny kształt 11"/>
            <p:cNvSpPr/>
            <p:nvPr/>
          </p:nvSpPr>
          <p:spPr>
            <a:xfrm>
              <a:off x="5541099" y="1827940"/>
              <a:ext cx="1856716" cy="5660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856713"/>
                <a:gd name="f7" fmla="val 566071"/>
                <a:gd name="f8" fmla="+- 0 0 -90"/>
                <a:gd name="f9" fmla="*/ f3 1 1856713"/>
                <a:gd name="f10" fmla="*/ f4 1 566071"/>
                <a:gd name="f11" fmla="val f5"/>
                <a:gd name="f12" fmla="val f6"/>
                <a:gd name="f13" fmla="val f7"/>
                <a:gd name="f14" fmla="*/ f8 f0 1"/>
                <a:gd name="f15" fmla="+- f13 0 f11"/>
                <a:gd name="f16" fmla="+- f12 0 f11"/>
                <a:gd name="f17" fmla="*/ f14 1 f2"/>
                <a:gd name="f18" fmla="*/ f16 1 1856713"/>
                <a:gd name="f19" fmla="*/ f15 1 566071"/>
                <a:gd name="f20" fmla="*/ 0 f16 1"/>
                <a:gd name="f21" fmla="*/ 0 f15 1"/>
                <a:gd name="f22" fmla="*/ 1856713 f16 1"/>
                <a:gd name="f23" fmla="*/ 566071 f15 1"/>
                <a:gd name="f24" fmla="+- f17 0 f1"/>
                <a:gd name="f25" fmla="*/ f20 1 1856713"/>
                <a:gd name="f26" fmla="*/ f21 1 566071"/>
                <a:gd name="f27" fmla="*/ f22 1 1856713"/>
                <a:gd name="f28" fmla="*/ f23 1 566071"/>
                <a:gd name="f29" fmla="*/ f11 1 f18"/>
                <a:gd name="f30" fmla="*/ f12 1 f18"/>
                <a:gd name="f31" fmla="*/ f11 1 f19"/>
                <a:gd name="f32" fmla="*/ f13 1 f19"/>
                <a:gd name="f33" fmla="*/ f25 1 f18"/>
                <a:gd name="f34" fmla="*/ f26 1 f19"/>
                <a:gd name="f35" fmla="*/ f27 1 f18"/>
                <a:gd name="f36" fmla="*/ f28 1 f19"/>
                <a:gd name="f37" fmla="*/ f29 f9 1"/>
                <a:gd name="f38" fmla="*/ f30 f9 1"/>
                <a:gd name="f39" fmla="*/ f32 f10 1"/>
                <a:gd name="f40" fmla="*/ f31 f10 1"/>
                <a:gd name="f41" fmla="*/ f33 f9 1"/>
                <a:gd name="f42" fmla="*/ f34 f10 1"/>
                <a:gd name="f43" fmla="*/ f35 f9 1"/>
                <a:gd name="f44" fmla="*/ f36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">
                  <a:pos x="f41" y="f42"/>
                </a:cxn>
                <a:cxn ang="f24">
                  <a:pos x="f43" y="f42"/>
                </a:cxn>
                <a:cxn ang="f24">
                  <a:pos x="f43" y="f44"/>
                </a:cxn>
                <a:cxn ang="f24">
                  <a:pos x="f41" y="f44"/>
                </a:cxn>
                <a:cxn ang="f24">
                  <a:pos x="f41" y="f42"/>
                </a:cxn>
              </a:cxnLst>
              <a:rect l="f37" t="f40" r="f38" b="f39"/>
              <a:pathLst>
                <a:path w="1856713" h="566071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5B9BD5"/>
            </a:solidFill>
            <a:ln w="12701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8257" tIns="8257" rIns="8257" bIns="8257" anchor="ctr" anchorCtr="1" compatLnSpc="1">
              <a:noAutofit/>
            </a:bodyPr>
            <a:lstStyle/>
            <a:p>
              <a:pPr marL="0" marR="0" lvl="0" indent="0" algn="ctr" defTabSz="577845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5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pl-PL" sz="13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gromadzenie danych o historii obiektów </a:t>
              </a:r>
            </a:p>
          </p:txBody>
        </p:sp>
        <p:sp>
          <p:nvSpPr>
            <p:cNvPr id="13" name="Dowolny kształt 12"/>
            <p:cNvSpPr/>
            <p:nvPr/>
          </p:nvSpPr>
          <p:spPr>
            <a:xfrm>
              <a:off x="5541099" y="2535530"/>
              <a:ext cx="1856716" cy="5660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856713"/>
                <a:gd name="f7" fmla="val 566071"/>
                <a:gd name="f8" fmla="+- 0 0 -90"/>
                <a:gd name="f9" fmla="*/ f3 1 1856713"/>
                <a:gd name="f10" fmla="*/ f4 1 566071"/>
                <a:gd name="f11" fmla="val f5"/>
                <a:gd name="f12" fmla="val f6"/>
                <a:gd name="f13" fmla="val f7"/>
                <a:gd name="f14" fmla="*/ f8 f0 1"/>
                <a:gd name="f15" fmla="+- f13 0 f11"/>
                <a:gd name="f16" fmla="+- f12 0 f11"/>
                <a:gd name="f17" fmla="*/ f14 1 f2"/>
                <a:gd name="f18" fmla="*/ f16 1 1856713"/>
                <a:gd name="f19" fmla="*/ f15 1 566071"/>
                <a:gd name="f20" fmla="*/ 0 f16 1"/>
                <a:gd name="f21" fmla="*/ 0 f15 1"/>
                <a:gd name="f22" fmla="*/ 1856713 f16 1"/>
                <a:gd name="f23" fmla="*/ 566071 f15 1"/>
                <a:gd name="f24" fmla="+- f17 0 f1"/>
                <a:gd name="f25" fmla="*/ f20 1 1856713"/>
                <a:gd name="f26" fmla="*/ f21 1 566071"/>
                <a:gd name="f27" fmla="*/ f22 1 1856713"/>
                <a:gd name="f28" fmla="*/ f23 1 566071"/>
                <a:gd name="f29" fmla="*/ f11 1 f18"/>
                <a:gd name="f30" fmla="*/ f12 1 f18"/>
                <a:gd name="f31" fmla="*/ f11 1 f19"/>
                <a:gd name="f32" fmla="*/ f13 1 f19"/>
                <a:gd name="f33" fmla="*/ f25 1 f18"/>
                <a:gd name="f34" fmla="*/ f26 1 f19"/>
                <a:gd name="f35" fmla="*/ f27 1 f18"/>
                <a:gd name="f36" fmla="*/ f28 1 f19"/>
                <a:gd name="f37" fmla="*/ f29 f9 1"/>
                <a:gd name="f38" fmla="*/ f30 f9 1"/>
                <a:gd name="f39" fmla="*/ f32 f10 1"/>
                <a:gd name="f40" fmla="*/ f31 f10 1"/>
                <a:gd name="f41" fmla="*/ f33 f9 1"/>
                <a:gd name="f42" fmla="*/ f34 f10 1"/>
                <a:gd name="f43" fmla="*/ f35 f9 1"/>
                <a:gd name="f44" fmla="*/ f36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">
                  <a:pos x="f41" y="f42"/>
                </a:cxn>
                <a:cxn ang="f24">
                  <a:pos x="f43" y="f42"/>
                </a:cxn>
                <a:cxn ang="f24">
                  <a:pos x="f43" y="f44"/>
                </a:cxn>
                <a:cxn ang="f24">
                  <a:pos x="f41" y="f44"/>
                </a:cxn>
                <a:cxn ang="f24">
                  <a:pos x="f41" y="f42"/>
                </a:cxn>
              </a:cxnLst>
              <a:rect l="f37" t="f40" r="f38" b="f39"/>
              <a:pathLst>
                <a:path w="1856713" h="566071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5B9BD5"/>
            </a:solidFill>
            <a:ln w="12701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8257" tIns="8257" rIns="8257" bIns="8257" anchor="ctr" anchorCtr="1" compatLnSpc="1">
              <a:noAutofit/>
            </a:bodyPr>
            <a:lstStyle/>
            <a:p>
              <a:pPr marL="0" marR="0" lvl="0" indent="0" algn="ctr" defTabSz="577845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5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pl-PL" sz="13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monitorowanie udostępniania </a:t>
              </a:r>
            </a:p>
          </p:txBody>
        </p:sp>
        <p:sp>
          <p:nvSpPr>
            <p:cNvPr id="14" name="Dowolny kształt 13"/>
            <p:cNvSpPr/>
            <p:nvPr/>
          </p:nvSpPr>
          <p:spPr>
            <a:xfrm>
              <a:off x="5541099" y="3243120"/>
              <a:ext cx="1856716" cy="5660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856713"/>
                <a:gd name="f7" fmla="val 566071"/>
                <a:gd name="f8" fmla="+- 0 0 -90"/>
                <a:gd name="f9" fmla="*/ f3 1 1856713"/>
                <a:gd name="f10" fmla="*/ f4 1 566071"/>
                <a:gd name="f11" fmla="val f5"/>
                <a:gd name="f12" fmla="val f6"/>
                <a:gd name="f13" fmla="val f7"/>
                <a:gd name="f14" fmla="*/ f8 f0 1"/>
                <a:gd name="f15" fmla="+- f13 0 f11"/>
                <a:gd name="f16" fmla="+- f12 0 f11"/>
                <a:gd name="f17" fmla="*/ f14 1 f2"/>
                <a:gd name="f18" fmla="*/ f16 1 1856713"/>
                <a:gd name="f19" fmla="*/ f15 1 566071"/>
                <a:gd name="f20" fmla="*/ 0 f16 1"/>
                <a:gd name="f21" fmla="*/ 0 f15 1"/>
                <a:gd name="f22" fmla="*/ 1856713 f16 1"/>
                <a:gd name="f23" fmla="*/ 566071 f15 1"/>
                <a:gd name="f24" fmla="+- f17 0 f1"/>
                <a:gd name="f25" fmla="*/ f20 1 1856713"/>
                <a:gd name="f26" fmla="*/ f21 1 566071"/>
                <a:gd name="f27" fmla="*/ f22 1 1856713"/>
                <a:gd name="f28" fmla="*/ f23 1 566071"/>
                <a:gd name="f29" fmla="*/ f11 1 f18"/>
                <a:gd name="f30" fmla="*/ f12 1 f18"/>
                <a:gd name="f31" fmla="*/ f11 1 f19"/>
                <a:gd name="f32" fmla="*/ f13 1 f19"/>
                <a:gd name="f33" fmla="*/ f25 1 f18"/>
                <a:gd name="f34" fmla="*/ f26 1 f19"/>
                <a:gd name="f35" fmla="*/ f27 1 f18"/>
                <a:gd name="f36" fmla="*/ f28 1 f19"/>
                <a:gd name="f37" fmla="*/ f29 f9 1"/>
                <a:gd name="f38" fmla="*/ f30 f9 1"/>
                <a:gd name="f39" fmla="*/ f32 f10 1"/>
                <a:gd name="f40" fmla="*/ f31 f10 1"/>
                <a:gd name="f41" fmla="*/ f33 f9 1"/>
                <a:gd name="f42" fmla="*/ f34 f10 1"/>
                <a:gd name="f43" fmla="*/ f35 f9 1"/>
                <a:gd name="f44" fmla="*/ f36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">
                  <a:pos x="f41" y="f42"/>
                </a:cxn>
                <a:cxn ang="f24">
                  <a:pos x="f43" y="f42"/>
                </a:cxn>
                <a:cxn ang="f24">
                  <a:pos x="f43" y="f44"/>
                </a:cxn>
                <a:cxn ang="f24">
                  <a:pos x="f41" y="f44"/>
                </a:cxn>
                <a:cxn ang="f24">
                  <a:pos x="f41" y="f42"/>
                </a:cxn>
              </a:cxnLst>
              <a:rect l="f37" t="f40" r="f38" b="f39"/>
              <a:pathLst>
                <a:path w="1856713" h="566071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5B9BD5"/>
            </a:solidFill>
            <a:ln w="12701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8257" tIns="8257" rIns="8257" bIns="8257" anchor="ctr" anchorCtr="1" compatLnSpc="1">
              <a:noAutofit/>
            </a:bodyPr>
            <a:lstStyle/>
            <a:p>
              <a:pPr marL="0" marR="0" lvl="0" indent="0" algn="ctr" defTabSz="577845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5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pl-PL" sz="1300" b="0" i="0" u="none" strike="noStrike" kern="1200" cap="none" spc="0" baseline="0" dirty="0">
                  <a:solidFill>
                    <a:srgbClr val="FFFFFF"/>
                  </a:solidFill>
                  <a:uFillTx/>
                  <a:latin typeface="Calibri"/>
                </a:rPr>
                <a:t>archiwizowanie dokumentacji konserwatorskiej </a:t>
              </a:r>
            </a:p>
          </p:txBody>
        </p:sp>
        <p:sp>
          <p:nvSpPr>
            <p:cNvPr id="15" name="Dowolny kształt 14"/>
            <p:cNvSpPr/>
            <p:nvPr/>
          </p:nvSpPr>
          <p:spPr>
            <a:xfrm>
              <a:off x="5541099" y="3950710"/>
              <a:ext cx="1856716" cy="5660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856713"/>
                <a:gd name="f7" fmla="val 566071"/>
                <a:gd name="f8" fmla="+- 0 0 -90"/>
                <a:gd name="f9" fmla="*/ f3 1 1856713"/>
                <a:gd name="f10" fmla="*/ f4 1 566071"/>
                <a:gd name="f11" fmla="val f5"/>
                <a:gd name="f12" fmla="val f6"/>
                <a:gd name="f13" fmla="val f7"/>
                <a:gd name="f14" fmla="*/ f8 f0 1"/>
                <a:gd name="f15" fmla="+- f13 0 f11"/>
                <a:gd name="f16" fmla="+- f12 0 f11"/>
                <a:gd name="f17" fmla="*/ f14 1 f2"/>
                <a:gd name="f18" fmla="*/ f16 1 1856713"/>
                <a:gd name="f19" fmla="*/ f15 1 566071"/>
                <a:gd name="f20" fmla="*/ 0 f16 1"/>
                <a:gd name="f21" fmla="*/ 0 f15 1"/>
                <a:gd name="f22" fmla="*/ 1856713 f16 1"/>
                <a:gd name="f23" fmla="*/ 566071 f15 1"/>
                <a:gd name="f24" fmla="+- f17 0 f1"/>
                <a:gd name="f25" fmla="*/ f20 1 1856713"/>
                <a:gd name="f26" fmla="*/ f21 1 566071"/>
                <a:gd name="f27" fmla="*/ f22 1 1856713"/>
                <a:gd name="f28" fmla="*/ f23 1 566071"/>
                <a:gd name="f29" fmla="*/ f11 1 f18"/>
                <a:gd name="f30" fmla="*/ f12 1 f18"/>
                <a:gd name="f31" fmla="*/ f11 1 f19"/>
                <a:gd name="f32" fmla="*/ f13 1 f19"/>
                <a:gd name="f33" fmla="*/ f25 1 f18"/>
                <a:gd name="f34" fmla="*/ f26 1 f19"/>
                <a:gd name="f35" fmla="*/ f27 1 f18"/>
                <a:gd name="f36" fmla="*/ f28 1 f19"/>
                <a:gd name="f37" fmla="*/ f29 f9 1"/>
                <a:gd name="f38" fmla="*/ f30 f9 1"/>
                <a:gd name="f39" fmla="*/ f32 f10 1"/>
                <a:gd name="f40" fmla="*/ f31 f10 1"/>
                <a:gd name="f41" fmla="*/ f33 f9 1"/>
                <a:gd name="f42" fmla="*/ f34 f10 1"/>
                <a:gd name="f43" fmla="*/ f35 f9 1"/>
                <a:gd name="f44" fmla="*/ f36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">
                  <a:pos x="f41" y="f42"/>
                </a:cxn>
                <a:cxn ang="f24">
                  <a:pos x="f43" y="f42"/>
                </a:cxn>
                <a:cxn ang="f24">
                  <a:pos x="f43" y="f44"/>
                </a:cxn>
                <a:cxn ang="f24">
                  <a:pos x="f41" y="f44"/>
                </a:cxn>
                <a:cxn ang="f24">
                  <a:pos x="f41" y="f42"/>
                </a:cxn>
              </a:cxnLst>
              <a:rect l="f37" t="f40" r="f38" b="f39"/>
              <a:pathLst>
                <a:path w="1856713" h="566071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5B9BD5"/>
            </a:solidFill>
            <a:ln w="12701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8257" tIns="8257" rIns="8257" bIns="8257" anchor="ctr" anchorCtr="1" compatLnSpc="1">
              <a:noAutofit/>
            </a:bodyPr>
            <a:lstStyle/>
            <a:p>
              <a:pPr marL="0" marR="0" lvl="0" indent="0" algn="ctr" defTabSz="577845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5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pl-PL" sz="13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udostępnianie dokumentacji z ograniczonym dostępem</a:t>
              </a:r>
            </a:p>
          </p:txBody>
        </p:sp>
        <p:sp>
          <p:nvSpPr>
            <p:cNvPr id="16" name="Dowolny kształt 15"/>
            <p:cNvSpPr/>
            <p:nvPr/>
          </p:nvSpPr>
          <p:spPr>
            <a:xfrm>
              <a:off x="5541099" y="4658301"/>
              <a:ext cx="1856716" cy="5660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856713"/>
                <a:gd name="f7" fmla="val 566071"/>
                <a:gd name="f8" fmla="+- 0 0 -90"/>
                <a:gd name="f9" fmla="*/ f3 1 1856713"/>
                <a:gd name="f10" fmla="*/ f4 1 566071"/>
                <a:gd name="f11" fmla="val f5"/>
                <a:gd name="f12" fmla="val f6"/>
                <a:gd name="f13" fmla="val f7"/>
                <a:gd name="f14" fmla="*/ f8 f0 1"/>
                <a:gd name="f15" fmla="+- f13 0 f11"/>
                <a:gd name="f16" fmla="+- f12 0 f11"/>
                <a:gd name="f17" fmla="*/ f14 1 f2"/>
                <a:gd name="f18" fmla="*/ f16 1 1856713"/>
                <a:gd name="f19" fmla="*/ f15 1 566071"/>
                <a:gd name="f20" fmla="*/ 0 f16 1"/>
                <a:gd name="f21" fmla="*/ 0 f15 1"/>
                <a:gd name="f22" fmla="*/ 1856713 f16 1"/>
                <a:gd name="f23" fmla="*/ 566071 f15 1"/>
                <a:gd name="f24" fmla="+- f17 0 f1"/>
                <a:gd name="f25" fmla="*/ f20 1 1856713"/>
                <a:gd name="f26" fmla="*/ f21 1 566071"/>
                <a:gd name="f27" fmla="*/ f22 1 1856713"/>
                <a:gd name="f28" fmla="*/ f23 1 566071"/>
                <a:gd name="f29" fmla="*/ f11 1 f18"/>
                <a:gd name="f30" fmla="*/ f12 1 f18"/>
                <a:gd name="f31" fmla="*/ f11 1 f19"/>
                <a:gd name="f32" fmla="*/ f13 1 f19"/>
                <a:gd name="f33" fmla="*/ f25 1 f18"/>
                <a:gd name="f34" fmla="*/ f26 1 f19"/>
                <a:gd name="f35" fmla="*/ f27 1 f18"/>
                <a:gd name="f36" fmla="*/ f28 1 f19"/>
                <a:gd name="f37" fmla="*/ f29 f9 1"/>
                <a:gd name="f38" fmla="*/ f30 f9 1"/>
                <a:gd name="f39" fmla="*/ f32 f10 1"/>
                <a:gd name="f40" fmla="*/ f31 f10 1"/>
                <a:gd name="f41" fmla="*/ f33 f9 1"/>
                <a:gd name="f42" fmla="*/ f34 f10 1"/>
                <a:gd name="f43" fmla="*/ f35 f9 1"/>
                <a:gd name="f44" fmla="*/ f36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">
                  <a:pos x="f41" y="f42"/>
                </a:cxn>
                <a:cxn ang="f24">
                  <a:pos x="f43" y="f42"/>
                </a:cxn>
                <a:cxn ang="f24">
                  <a:pos x="f43" y="f44"/>
                </a:cxn>
                <a:cxn ang="f24">
                  <a:pos x="f41" y="f44"/>
                </a:cxn>
                <a:cxn ang="f24">
                  <a:pos x="f41" y="f42"/>
                </a:cxn>
              </a:cxnLst>
              <a:rect l="f37" t="f40" r="f38" b="f39"/>
              <a:pathLst>
                <a:path w="1856713" h="566071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5B9BD5"/>
            </a:solidFill>
            <a:ln w="12701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8257" tIns="8257" rIns="8257" bIns="8257" anchor="ctr" anchorCtr="1" compatLnSpc="1">
              <a:noAutofit/>
            </a:bodyPr>
            <a:lstStyle/>
            <a:p>
              <a:pPr marL="0" marR="0" lvl="0" indent="0" algn="ctr" defTabSz="577845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5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pl-PL" sz="13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planowanie pracy działów</a:t>
              </a:r>
            </a:p>
          </p:txBody>
        </p:sp>
        <p:sp>
          <p:nvSpPr>
            <p:cNvPr id="17" name="Dowolny kształt 16"/>
            <p:cNvSpPr/>
            <p:nvPr/>
          </p:nvSpPr>
          <p:spPr>
            <a:xfrm>
              <a:off x="5541099" y="5365891"/>
              <a:ext cx="1856716" cy="56606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856713"/>
                <a:gd name="f7" fmla="val 566071"/>
                <a:gd name="f8" fmla="+- 0 0 -90"/>
                <a:gd name="f9" fmla="*/ f3 1 1856713"/>
                <a:gd name="f10" fmla="*/ f4 1 566071"/>
                <a:gd name="f11" fmla="val f5"/>
                <a:gd name="f12" fmla="val f6"/>
                <a:gd name="f13" fmla="val f7"/>
                <a:gd name="f14" fmla="*/ f8 f0 1"/>
                <a:gd name="f15" fmla="+- f13 0 f11"/>
                <a:gd name="f16" fmla="+- f12 0 f11"/>
                <a:gd name="f17" fmla="*/ f14 1 f2"/>
                <a:gd name="f18" fmla="*/ f16 1 1856713"/>
                <a:gd name="f19" fmla="*/ f15 1 566071"/>
                <a:gd name="f20" fmla="*/ 0 f16 1"/>
                <a:gd name="f21" fmla="*/ 0 f15 1"/>
                <a:gd name="f22" fmla="*/ 1856713 f16 1"/>
                <a:gd name="f23" fmla="*/ 566071 f15 1"/>
                <a:gd name="f24" fmla="+- f17 0 f1"/>
                <a:gd name="f25" fmla="*/ f20 1 1856713"/>
                <a:gd name="f26" fmla="*/ f21 1 566071"/>
                <a:gd name="f27" fmla="*/ f22 1 1856713"/>
                <a:gd name="f28" fmla="*/ f23 1 566071"/>
                <a:gd name="f29" fmla="*/ f11 1 f18"/>
                <a:gd name="f30" fmla="*/ f12 1 f18"/>
                <a:gd name="f31" fmla="*/ f11 1 f19"/>
                <a:gd name="f32" fmla="*/ f13 1 f19"/>
                <a:gd name="f33" fmla="*/ f25 1 f18"/>
                <a:gd name="f34" fmla="*/ f26 1 f19"/>
                <a:gd name="f35" fmla="*/ f27 1 f18"/>
                <a:gd name="f36" fmla="*/ f28 1 f19"/>
                <a:gd name="f37" fmla="*/ f29 f9 1"/>
                <a:gd name="f38" fmla="*/ f30 f9 1"/>
                <a:gd name="f39" fmla="*/ f32 f10 1"/>
                <a:gd name="f40" fmla="*/ f31 f10 1"/>
                <a:gd name="f41" fmla="*/ f33 f9 1"/>
                <a:gd name="f42" fmla="*/ f34 f10 1"/>
                <a:gd name="f43" fmla="*/ f35 f9 1"/>
                <a:gd name="f44" fmla="*/ f36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4">
                  <a:pos x="f41" y="f42"/>
                </a:cxn>
                <a:cxn ang="f24">
                  <a:pos x="f43" y="f42"/>
                </a:cxn>
                <a:cxn ang="f24">
                  <a:pos x="f43" y="f44"/>
                </a:cxn>
                <a:cxn ang="f24">
                  <a:pos x="f41" y="f44"/>
                </a:cxn>
                <a:cxn ang="f24">
                  <a:pos x="f41" y="f42"/>
                </a:cxn>
              </a:cxnLst>
              <a:rect l="f37" t="f40" r="f38" b="f39"/>
              <a:pathLst>
                <a:path w="1856713" h="566071">
                  <a:moveTo>
                    <a:pt x="f5" y="f5"/>
                  </a:moveTo>
                  <a:lnTo>
                    <a:pt x="f6" y="f5"/>
                  </a:lnTo>
                  <a:lnTo>
                    <a:pt x="f6" y="f7"/>
                  </a:lnTo>
                  <a:lnTo>
                    <a:pt x="f5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5B9BD5"/>
            </a:solidFill>
            <a:ln w="12701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8257" tIns="8257" rIns="8257" bIns="8257" anchor="ctr" anchorCtr="1" compatLnSpc="1">
              <a:noAutofit/>
            </a:bodyPr>
            <a:lstStyle/>
            <a:p>
              <a:pPr marL="0" marR="0" lvl="0" indent="0" algn="ctr" defTabSz="577845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5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pl-PL" sz="1300" b="0" i="0" u="none" strike="noStrike" kern="1200" cap="none" spc="0" baseline="0">
                  <a:solidFill>
                    <a:srgbClr val="FFFFFF"/>
                  </a:solidFill>
                  <a:uFillTx/>
                  <a:latin typeface="Calibri"/>
                </a:rPr>
                <a:t>ochrona zbiorów   </a:t>
              </a:r>
            </a:p>
          </p:txBody>
        </p:sp>
      </p:grpSp>
      <p:pic>
        <p:nvPicPr>
          <p:cNvPr id="19" name="Obraz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0413" y="1484253"/>
            <a:ext cx="8001267" cy="4015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532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Diagram 1"/>
          <p:cNvGrpSpPr/>
          <p:nvPr/>
        </p:nvGrpSpPr>
        <p:grpSpPr>
          <a:xfrm>
            <a:off x="145614" y="1162185"/>
            <a:ext cx="5107591" cy="4859140"/>
            <a:chOff x="3428076" y="1115293"/>
            <a:chExt cx="5107591" cy="4859140"/>
          </a:xfrm>
        </p:grpSpPr>
        <p:sp>
          <p:nvSpPr>
            <p:cNvPr id="3" name="Dowolny kształt 2"/>
            <p:cNvSpPr/>
            <p:nvPr/>
          </p:nvSpPr>
          <p:spPr>
            <a:xfrm>
              <a:off x="4601827" y="2196946"/>
              <a:ext cx="2695834" cy="269583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695836"/>
                <a:gd name="f7" fmla="val 1347918"/>
                <a:gd name="f8" fmla="val 603483"/>
                <a:gd name="f9" fmla="val 2092353"/>
                <a:gd name="f10" fmla="+- 0 0 -90"/>
                <a:gd name="f11" fmla="*/ f3 1 2695836"/>
                <a:gd name="f12" fmla="*/ f4 1 2695836"/>
                <a:gd name="f13" fmla="val f5"/>
                <a:gd name="f14" fmla="val f6"/>
                <a:gd name="f15" fmla="*/ f10 f0 1"/>
                <a:gd name="f16" fmla="+- f14 0 f13"/>
                <a:gd name="f17" fmla="*/ f15 1 f2"/>
                <a:gd name="f18" fmla="*/ f16 1 2695836"/>
                <a:gd name="f19" fmla="*/ 0 f16 1"/>
                <a:gd name="f20" fmla="*/ 1347918 f16 1"/>
                <a:gd name="f21" fmla="*/ 2695836 f16 1"/>
                <a:gd name="f22" fmla="+- f17 0 f1"/>
                <a:gd name="f23" fmla="*/ f19 1 2695836"/>
                <a:gd name="f24" fmla="*/ f20 1 2695836"/>
                <a:gd name="f25" fmla="*/ f21 1 2695836"/>
                <a:gd name="f26" fmla="*/ f13 1 f18"/>
                <a:gd name="f27" fmla="*/ f14 1 f18"/>
                <a:gd name="f28" fmla="*/ f23 1 f18"/>
                <a:gd name="f29" fmla="*/ f24 1 f18"/>
                <a:gd name="f30" fmla="*/ f25 1 f18"/>
                <a:gd name="f31" fmla="*/ f26 f11 1"/>
                <a:gd name="f32" fmla="*/ f27 f11 1"/>
                <a:gd name="f33" fmla="*/ f27 f12 1"/>
                <a:gd name="f34" fmla="*/ f26 f12 1"/>
                <a:gd name="f35" fmla="*/ f28 f11 1"/>
                <a:gd name="f36" fmla="*/ f29 f12 1"/>
                <a:gd name="f37" fmla="*/ f29 f11 1"/>
                <a:gd name="f38" fmla="*/ f28 f12 1"/>
                <a:gd name="f39" fmla="*/ f30 f11 1"/>
                <a:gd name="f40" fmla="*/ f30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2">
                  <a:pos x="f35" y="f36"/>
                </a:cxn>
                <a:cxn ang="f22">
                  <a:pos x="f37" y="f38"/>
                </a:cxn>
                <a:cxn ang="f22">
                  <a:pos x="f39" y="f36"/>
                </a:cxn>
                <a:cxn ang="f22">
                  <a:pos x="f37" y="f40"/>
                </a:cxn>
                <a:cxn ang="f22">
                  <a:pos x="f35" y="f36"/>
                </a:cxn>
              </a:cxnLst>
              <a:rect l="f31" t="f34" r="f32" b="f33"/>
              <a:pathLst>
                <a:path w="2695836" h="2695836">
                  <a:moveTo>
                    <a:pt x="f5" y="f7"/>
                  </a:moveTo>
                  <a:cubicBezTo>
                    <a:pt x="f5" y="f8"/>
                    <a:pt x="f8" y="f5"/>
                    <a:pt x="f7" y="f5"/>
                  </a:cubicBezTo>
                  <a:cubicBezTo>
                    <a:pt x="f9" y="f5"/>
                    <a:pt x="f6" y="f8"/>
                    <a:pt x="f6" y="f7"/>
                  </a:cubicBezTo>
                  <a:cubicBezTo>
                    <a:pt x="f6" y="f9"/>
                    <a:pt x="f9" y="f6"/>
                    <a:pt x="f7" y="f6"/>
                  </a:cubicBezTo>
                  <a:cubicBezTo>
                    <a:pt x="f8" y="f6"/>
                    <a:pt x="f5" y="f9"/>
                    <a:pt x="f5" y="f7"/>
                  </a:cubicBezTo>
                  <a:close/>
                </a:path>
              </a:pathLst>
            </a:custGeom>
            <a:solidFill>
              <a:srgbClr val="5B9BD5">
                <a:alpha val="50000"/>
              </a:srgbClr>
            </a:solidFill>
            <a:ln w="12701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418923" tIns="418923" rIns="418923" bIns="418923" anchor="ctr" anchorCtr="1" compatLnSpc="1">
              <a:noAutofit/>
            </a:bodyPr>
            <a:lstStyle/>
            <a:p>
              <a:pPr marL="0" marR="0" lvl="0" indent="0" algn="ctr" defTabSz="844548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pl-PL" sz="1900" dirty="0" smtClean="0">
                  <a:solidFill>
                    <a:srgbClr val="000000"/>
                  </a:solidFill>
                  <a:latin typeface="Calibri"/>
                </a:rPr>
                <a:t>CEL PROJEKTU:</a:t>
              </a:r>
              <a:endParaRPr lang="pl-PL" sz="19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endParaRPr>
            </a:p>
            <a:p>
              <a:pPr marL="0" marR="0" lvl="0" indent="0" algn="ctr" defTabSz="844548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8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pl-PL" sz="1900" b="0" i="0" u="none" strike="noStrike" kern="1200" cap="none" spc="0" baseline="0" dirty="0" smtClean="0">
                  <a:solidFill>
                    <a:srgbClr val="000000"/>
                  </a:solidFill>
                  <a:uFillTx/>
                  <a:latin typeface="Calibri"/>
                </a:rPr>
                <a:t>OCHRONA </a:t>
              </a:r>
              <a:r>
                <a:rPr lang="pl-PL" sz="1900" b="0" i="0" u="none" strike="noStrike" kern="1200" cap="none" spc="0" baseline="0" dirty="0">
                  <a:solidFill>
                    <a:srgbClr val="000000"/>
                  </a:solidFill>
                  <a:uFillTx/>
                  <a:latin typeface="Calibri"/>
                </a:rPr>
                <a:t>ZASOBU BIBLIOTEKI KÓRNICKIEJ – OCHRONA DZIEDZICTWA KULTUROWEGO </a:t>
              </a:r>
            </a:p>
          </p:txBody>
        </p:sp>
        <p:sp>
          <p:nvSpPr>
            <p:cNvPr id="4" name="Dowolny kształt 3"/>
            <p:cNvSpPr/>
            <p:nvPr/>
          </p:nvSpPr>
          <p:spPr>
            <a:xfrm>
              <a:off x="5155039" y="1115293"/>
              <a:ext cx="1589410" cy="134791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89411"/>
                <a:gd name="f7" fmla="val 1347918"/>
                <a:gd name="f8" fmla="val 673959"/>
                <a:gd name="f9" fmla="val 301742"/>
                <a:gd name="f10" fmla="val 355802"/>
                <a:gd name="f11" fmla="val 794706"/>
                <a:gd name="f12" fmla="val 1233610"/>
                <a:gd name="f13" fmla="val 1589412"/>
                <a:gd name="f14" fmla="val 1046176"/>
                <a:gd name="f15" fmla="+- 0 0 -90"/>
                <a:gd name="f16" fmla="*/ f3 1 1589411"/>
                <a:gd name="f17" fmla="*/ f4 1 1347918"/>
                <a:gd name="f18" fmla="val f5"/>
                <a:gd name="f19" fmla="val f6"/>
                <a:gd name="f20" fmla="val f7"/>
                <a:gd name="f21" fmla="*/ f15 f0 1"/>
                <a:gd name="f22" fmla="+- f20 0 f18"/>
                <a:gd name="f23" fmla="+- f19 0 f18"/>
                <a:gd name="f24" fmla="*/ f21 1 f2"/>
                <a:gd name="f25" fmla="*/ f23 1 1589411"/>
                <a:gd name="f26" fmla="*/ f22 1 1347918"/>
                <a:gd name="f27" fmla="*/ 0 f23 1"/>
                <a:gd name="f28" fmla="*/ 673959 f22 1"/>
                <a:gd name="f29" fmla="*/ 794706 f23 1"/>
                <a:gd name="f30" fmla="*/ 0 f22 1"/>
                <a:gd name="f31" fmla="*/ 1589412 f23 1"/>
                <a:gd name="f32" fmla="*/ 1347918 f22 1"/>
                <a:gd name="f33" fmla="+- f24 0 f1"/>
                <a:gd name="f34" fmla="*/ f27 1 1589411"/>
                <a:gd name="f35" fmla="*/ f28 1 1347918"/>
                <a:gd name="f36" fmla="*/ f29 1 1589411"/>
                <a:gd name="f37" fmla="*/ f30 1 1347918"/>
                <a:gd name="f38" fmla="*/ f31 1 1589411"/>
                <a:gd name="f39" fmla="*/ f32 1 1347918"/>
                <a:gd name="f40" fmla="*/ f18 1 f25"/>
                <a:gd name="f41" fmla="*/ f19 1 f25"/>
                <a:gd name="f42" fmla="*/ f18 1 f26"/>
                <a:gd name="f43" fmla="*/ f20 1 f26"/>
                <a:gd name="f44" fmla="*/ f34 1 f25"/>
                <a:gd name="f45" fmla="*/ f35 1 f26"/>
                <a:gd name="f46" fmla="*/ f36 1 f25"/>
                <a:gd name="f47" fmla="*/ f37 1 f26"/>
                <a:gd name="f48" fmla="*/ f38 1 f25"/>
                <a:gd name="f49" fmla="*/ f39 1 f26"/>
                <a:gd name="f50" fmla="*/ f40 f16 1"/>
                <a:gd name="f51" fmla="*/ f41 f16 1"/>
                <a:gd name="f52" fmla="*/ f43 f17 1"/>
                <a:gd name="f53" fmla="*/ f42 f17 1"/>
                <a:gd name="f54" fmla="*/ f44 f16 1"/>
                <a:gd name="f55" fmla="*/ f45 f17 1"/>
                <a:gd name="f56" fmla="*/ f46 f16 1"/>
                <a:gd name="f57" fmla="*/ f47 f17 1"/>
                <a:gd name="f58" fmla="*/ f48 f16 1"/>
                <a:gd name="f59" fmla="*/ f49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54" y="f55"/>
                </a:cxn>
                <a:cxn ang="f33">
                  <a:pos x="f56" y="f57"/>
                </a:cxn>
                <a:cxn ang="f33">
                  <a:pos x="f58" y="f55"/>
                </a:cxn>
                <a:cxn ang="f33">
                  <a:pos x="f56" y="f59"/>
                </a:cxn>
                <a:cxn ang="f33">
                  <a:pos x="f54" y="f55"/>
                </a:cxn>
              </a:cxnLst>
              <a:rect l="f50" t="f53" r="f51" b="f52"/>
              <a:pathLst>
                <a:path w="1589411" h="1347918">
                  <a:moveTo>
                    <a:pt x="f5" y="f8"/>
                  </a:moveTo>
                  <a:cubicBezTo>
                    <a:pt x="f5" y="f9"/>
                    <a:pt x="f10" y="f5"/>
                    <a:pt x="f11" y="f5"/>
                  </a:cubicBezTo>
                  <a:cubicBezTo>
                    <a:pt x="f12" y="f5"/>
                    <a:pt x="f13" y="f9"/>
                    <a:pt x="f13" y="f8"/>
                  </a:cubicBezTo>
                  <a:cubicBezTo>
                    <a:pt x="f13" y="f14"/>
                    <a:pt x="f12" y="f7"/>
                    <a:pt x="f11" y="f7"/>
                  </a:cubicBezTo>
                  <a:cubicBezTo>
                    <a:pt x="f10" y="f7"/>
                    <a:pt x="f5" y="f14"/>
                    <a:pt x="f5" y="f8"/>
                  </a:cubicBezTo>
                  <a:close/>
                </a:path>
              </a:pathLst>
            </a:custGeom>
            <a:solidFill>
              <a:srgbClr val="5B9BD5">
                <a:alpha val="50000"/>
              </a:srgbClr>
            </a:solidFill>
            <a:ln w="12701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248003" tIns="212634" rIns="248003" bIns="212634" anchor="ctr" anchorCtr="1" compatLnSpc="1">
              <a:noAutofit/>
            </a:bodyPr>
            <a:lstStyle/>
            <a:p>
              <a:pPr marL="0" marR="0" lvl="0" indent="0" algn="ctr" defTabSz="533396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5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pl-PL" sz="1200" b="1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rPr>
                <a:t>OPRACOWANIE </a:t>
              </a:r>
            </a:p>
          </p:txBody>
        </p:sp>
        <p:sp>
          <p:nvSpPr>
            <p:cNvPr id="5" name="Dowolny kształt 4"/>
            <p:cNvSpPr/>
            <p:nvPr/>
          </p:nvSpPr>
          <p:spPr>
            <a:xfrm>
              <a:off x="6875035" y="2870905"/>
              <a:ext cx="1660632" cy="134791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660635"/>
                <a:gd name="f7" fmla="val 1347918"/>
                <a:gd name="f8" fmla="val 673959"/>
                <a:gd name="f9" fmla="val 301742"/>
                <a:gd name="f10" fmla="val 371746"/>
                <a:gd name="f11" fmla="val 830318"/>
                <a:gd name="f12" fmla="val 1288890"/>
                <a:gd name="f13" fmla="val 1660636"/>
                <a:gd name="f14" fmla="val 1046176"/>
                <a:gd name="f15" fmla="+- 0 0 -90"/>
                <a:gd name="f16" fmla="*/ f3 1 1660635"/>
                <a:gd name="f17" fmla="*/ f4 1 1347918"/>
                <a:gd name="f18" fmla="val f5"/>
                <a:gd name="f19" fmla="val f6"/>
                <a:gd name="f20" fmla="val f7"/>
                <a:gd name="f21" fmla="*/ f15 f0 1"/>
                <a:gd name="f22" fmla="+- f20 0 f18"/>
                <a:gd name="f23" fmla="+- f19 0 f18"/>
                <a:gd name="f24" fmla="*/ f21 1 f2"/>
                <a:gd name="f25" fmla="*/ f23 1 1660635"/>
                <a:gd name="f26" fmla="*/ f22 1 1347918"/>
                <a:gd name="f27" fmla="*/ 0 f23 1"/>
                <a:gd name="f28" fmla="*/ 673959 f22 1"/>
                <a:gd name="f29" fmla="*/ 830318 f23 1"/>
                <a:gd name="f30" fmla="*/ 0 f22 1"/>
                <a:gd name="f31" fmla="*/ 1660636 f23 1"/>
                <a:gd name="f32" fmla="*/ 1347918 f22 1"/>
                <a:gd name="f33" fmla="+- f24 0 f1"/>
                <a:gd name="f34" fmla="*/ f27 1 1660635"/>
                <a:gd name="f35" fmla="*/ f28 1 1347918"/>
                <a:gd name="f36" fmla="*/ f29 1 1660635"/>
                <a:gd name="f37" fmla="*/ f30 1 1347918"/>
                <a:gd name="f38" fmla="*/ f31 1 1660635"/>
                <a:gd name="f39" fmla="*/ f32 1 1347918"/>
                <a:gd name="f40" fmla="*/ f18 1 f25"/>
                <a:gd name="f41" fmla="*/ f19 1 f25"/>
                <a:gd name="f42" fmla="*/ f18 1 f26"/>
                <a:gd name="f43" fmla="*/ f20 1 f26"/>
                <a:gd name="f44" fmla="*/ f34 1 f25"/>
                <a:gd name="f45" fmla="*/ f35 1 f26"/>
                <a:gd name="f46" fmla="*/ f36 1 f25"/>
                <a:gd name="f47" fmla="*/ f37 1 f26"/>
                <a:gd name="f48" fmla="*/ f38 1 f25"/>
                <a:gd name="f49" fmla="*/ f39 1 f26"/>
                <a:gd name="f50" fmla="*/ f40 f16 1"/>
                <a:gd name="f51" fmla="*/ f41 f16 1"/>
                <a:gd name="f52" fmla="*/ f43 f17 1"/>
                <a:gd name="f53" fmla="*/ f42 f17 1"/>
                <a:gd name="f54" fmla="*/ f44 f16 1"/>
                <a:gd name="f55" fmla="*/ f45 f17 1"/>
                <a:gd name="f56" fmla="*/ f46 f16 1"/>
                <a:gd name="f57" fmla="*/ f47 f17 1"/>
                <a:gd name="f58" fmla="*/ f48 f16 1"/>
                <a:gd name="f59" fmla="*/ f49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54" y="f55"/>
                </a:cxn>
                <a:cxn ang="f33">
                  <a:pos x="f56" y="f57"/>
                </a:cxn>
                <a:cxn ang="f33">
                  <a:pos x="f58" y="f55"/>
                </a:cxn>
                <a:cxn ang="f33">
                  <a:pos x="f56" y="f59"/>
                </a:cxn>
                <a:cxn ang="f33">
                  <a:pos x="f54" y="f55"/>
                </a:cxn>
              </a:cxnLst>
              <a:rect l="f50" t="f53" r="f51" b="f52"/>
              <a:pathLst>
                <a:path w="1660635" h="1347918">
                  <a:moveTo>
                    <a:pt x="f5" y="f8"/>
                  </a:moveTo>
                  <a:cubicBezTo>
                    <a:pt x="f5" y="f9"/>
                    <a:pt x="f10" y="f5"/>
                    <a:pt x="f11" y="f5"/>
                  </a:cubicBezTo>
                  <a:cubicBezTo>
                    <a:pt x="f12" y="f5"/>
                    <a:pt x="f13" y="f9"/>
                    <a:pt x="f13" y="f8"/>
                  </a:cubicBezTo>
                  <a:cubicBezTo>
                    <a:pt x="f13" y="f14"/>
                    <a:pt x="f12" y="f7"/>
                    <a:pt x="f11" y="f7"/>
                  </a:cubicBezTo>
                  <a:cubicBezTo>
                    <a:pt x="f10" y="f7"/>
                    <a:pt x="f5" y="f14"/>
                    <a:pt x="f5" y="f8"/>
                  </a:cubicBezTo>
                  <a:close/>
                </a:path>
              </a:pathLst>
            </a:custGeom>
            <a:solidFill>
              <a:srgbClr val="5B9BD5">
                <a:alpha val="50000"/>
              </a:srgbClr>
            </a:solidFill>
            <a:ln w="12701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258436" tIns="212634" rIns="258436" bIns="212634" anchor="ctr" anchorCtr="1" compatLnSpc="1">
              <a:noAutofit/>
            </a:bodyPr>
            <a:lstStyle/>
            <a:p>
              <a:pPr marL="0" marR="0" lvl="0" indent="0" algn="ctr" defTabSz="533396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5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pl-PL" sz="12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rPr>
                <a:t>DIGITALIZACJA</a:t>
              </a:r>
              <a:r>
                <a:rPr lang="pl-PL" sz="11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rPr>
                <a:t> </a:t>
              </a:r>
            </a:p>
          </p:txBody>
        </p:sp>
        <p:sp>
          <p:nvSpPr>
            <p:cNvPr id="6" name="Dowolny kształt 5"/>
            <p:cNvSpPr/>
            <p:nvPr/>
          </p:nvSpPr>
          <p:spPr>
            <a:xfrm>
              <a:off x="5142512" y="4626516"/>
              <a:ext cx="1614464" cy="134791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614468"/>
                <a:gd name="f7" fmla="val 1347918"/>
                <a:gd name="f8" fmla="val 673959"/>
                <a:gd name="f9" fmla="val 301742"/>
                <a:gd name="f10" fmla="val 361411"/>
                <a:gd name="f11" fmla="val 807234"/>
                <a:gd name="f12" fmla="val 1253057"/>
                <a:gd name="f13" fmla="val 1046176"/>
                <a:gd name="f14" fmla="+- 0 0 -90"/>
                <a:gd name="f15" fmla="*/ f3 1 1614468"/>
                <a:gd name="f16" fmla="*/ f4 1 1347918"/>
                <a:gd name="f17" fmla="val f5"/>
                <a:gd name="f18" fmla="val f6"/>
                <a:gd name="f19" fmla="val f7"/>
                <a:gd name="f20" fmla="*/ f14 f0 1"/>
                <a:gd name="f21" fmla="+- f19 0 f17"/>
                <a:gd name="f22" fmla="+- f18 0 f17"/>
                <a:gd name="f23" fmla="*/ f20 1 f2"/>
                <a:gd name="f24" fmla="*/ f22 1 1614468"/>
                <a:gd name="f25" fmla="*/ f21 1 1347918"/>
                <a:gd name="f26" fmla="*/ 0 f22 1"/>
                <a:gd name="f27" fmla="*/ 673959 f21 1"/>
                <a:gd name="f28" fmla="*/ 807234 f22 1"/>
                <a:gd name="f29" fmla="*/ 0 f21 1"/>
                <a:gd name="f30" fmla="*/ 1614468 f22 1"/>
                <a:gd name="f31" fmla="*/ 1347918 f21 1"/>
                <a:gd name="f32" fmla="+- f23 0 f1"/>
                <a:gd name="f33" fmla="*/ f26 1 1614468"/>
                <a:gd name="f34" fmla="*/ f27 1 1347918"/>
                <a:gd name="f35" fmla="*/ f28 1 1614468"/>
                <a:gd name="f36" fmla="*/ f29 1 1347918"/>
                <a:gd name="f37" fmla="*/ f30 1 1614468"/>
                <a:gd name="f38" fmla="*/ f31 1 1347918"/>
                <a:gd name="f39" fmla="*/ f17 1 f24"/>
                <a:gd name="f40" fmla="*/ f18 1 f24"/>
                <a:gd name="f41" fmla="*/ f17 1 f25"/>
                <a:gd name="f42" fmla="*/ f19 1 f25"/>
                <a:gd name="f43" fmla="*/ f33 1 f24"/>
                <a:gd name="f44" fmla="*/ f34 1 f25"/>
                <a:gd name="f45" fmla="*/ f35 1 f24"/>
                <a:gd name="f46" fmla="*/ f36 1 f25"/>
                <a:gd name="f47" fmla="*/ f37 1 f24"/>
                <a:gd name="f48" fmla="*/ f38 1 f25"/>
                <a:gd name="f49" fmla="*/ f39 f15 1"/>
                <a:gd name="f50" fmla="*/ f40 f15 1"/>
                <a:gd name="f51" fmla="*/ f42 f16 1"/>
                <a:gd name="f52" fmla="*/ f41 f16 1"/>
                <a:gd name="f53" fmla="*/ f43 f15 1"/>
                <a:gd name="f54" fmla="*/ f44 f16 1"/>
                <a:gd name="f55" fmla="*/ f45 f15 1"/>
                <a:gd name="f56" fmla="*/ f46 f16 1"/>
                <a:gd name="f57" fmla="*/ f47 f15 1"/>
                <a:gd name="f58" fmla="*/ f48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">
                  <a:pos x="f53" y="f54"/>
                </a:cxn>
                <a:cxn ang="f32">
                  <a:pos x="f55" y="f56"/>
                </a:cxn>
                <a:cxn ang="f32">
                  <a:pos x="f57" y="f54"/>
                </a:cxn>
                <a:cxn ang="f32">
                  <a:pos x="f55" y="f58"/>
                </a:cxn>
                <a:cxn ang="f32">
                  <a:pos x="f53" y="f54"/>
                </a:cxn>
              </a:cxnLst>
              <a:rect l="f49" t="f52" r="f50" b="f51"/>
              <a:pathLst>
                <a:path w="1614468" h="1347918">
                  <a:moveTo>
                    <a:pt x="f5" y="f8"/>
                  </a:moveTo>
                  <a:cubicBezTo>
                    <a:pt x="f5" y="f9"/>
                    <a:pt x="f10" y="f5"/>
                    <a:pt x="f11" y="f5"/>
                  </a:cubicBezTo>
                  <a:cubicBezTo>
                    <a:pt x="f12" y="f5"/>
                    <a:pt x="f6" y="f9"/>
                    <a:pt x="f6" y="f8"/>
                  </a:cubicBezTo>
                  <a:cubicBezTo>
                    <a:pt x="f6" y="f13"/>
                    <a:pt x="f12" y="f7"/>
                    <a:pt x="f11" y="f7"/>
                  </a:cubicBezTo>
                  <a:cubicBezTo>
                    <a:pt x="f10" y="f7"/>
                    <a:pt x="f5" y="f13"/>
                    <a:pt x="f5" y="f8"/>
                  </a:cubicBezTo>
                  <a:close/>
                </a:path>
              </a:pathLst>
            </a:custGeom>
            <a:solidFill>
              <a:srgbClr val="5B9BD5">
                <a:alpha val="50000"/>
              </a:srgbClr>
            </a:solidFill>
            <a:ln w="12701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251670" tIns="212634" rIns="251670" bIns="212634" anchor="ctr" anchorCtr="1" compatLnSpc="1">
              <a:noAutofit/>
            </a:bodyPr>
            <a:lstStyle/>
            <a:p>
              <a:pPr marL="0" marR="0" lvl="0" indent="0" algn="ctr" defTabSz="533396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5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pl-PL" sz="12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rPr>
                <a:t>UDOSTĘPNIENIE</a:t>
              </a:r>
              <a:r>
                <a:rPr lang="pl-PL" sz="11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rPr>
                <a:t> </a:t>
              </a:r>
            </a:p>
          </p:txBody>
        </p:sp>
        <p:sp>
          <p:nvSpPr>
            <p:cNvPr id="7" name="Dowolny kształt 6"/>
            <p:cNvSpPr/>
            <p:nvPr/>
          </p:nvSpPr>
          <p:spPr>
            <a:xfrm>
              <a:off x="3428076" y="2870905"/>
              <a:ext cx="1532113" cy="134791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532111"/>
                <a:gd name="f7" fmla="val 1347918"/>
                <a:gd name="f8" fmla="val 673959"/>
                <a:gd name="f9" fmla="val 301742"/>
                <a:gd name="f10" fmla="val 342975"/>
                <a:gd name="f11" fmla="val 766056"/>
                <a:gd name="f12" fmla="val 1189137"/>
                <a:gd name="f13" fmla="val 1532112"/>
                <a:gd name="f14" fmla="val 1046176"/>
                <a:gd name="f15" fmla="+- 0 0 -90"/>
                <a:gd name="f16" fmla="*/ f3 1 1532111"/>
                <a:gd name="f17" fmla="*/ f4 1 1347918"/>
                <a:gd name="f18" fmla="val f5"/>
                <a:gd name="f19" fmla="val f6"/>
                <a:gd name="f20" fmla="val f7"/>
                <a:gd name="f21" fmla="*/ f15 f0 1"/>
                <a:gd name="f22" fmla="+- f20 0 f18"/>
                <a:gd name="f23" fmla="+- f19 0 f18"/>
                <a:gd name="f24" fmla="*/ f21 1 f2"/>
                <a:gd name="f25" fmla="*/ f23 1 1532111"/>
                <a:gd name="f26" fmla="*/ f22 1 1347918"/>
                <a:gd name="f27" fmla="*/ 0 f23 1"/>
                <a:gd name="f28" fmla="*/ 673959 f22 1"/>
                <a:gd name="f29" fmla="*/ 766056 f23 1"/>
                <a:gd name="f30" fmla="*/ 0 f22 1"/>
                <a:gd name="f31" fmla="*/ 1532112 f23 1"/>
                <a:gd name="f32" fmla="*/ 1347918 f22 1"/>
                <a:gd name="f33" fmla="+- f24 0 f1"/>
                <a:gd name="f34" fmla="*/ f27 1 1532111"/>
                <a:gd name="f35" fmla="*/ f28 1 1347918"/>
                <a:gd name="f36" fmla="*/ f29 1 1532111"/>
                <a:gd name="f37" fmla="*/ f30 1 1347918"/>
                <a:gd name="f38" fmla="*/ f31 1 1532111"/>
                <a:gd name="f39" fmla="*/ f32 1 1347918"/>
                <a:gd name="f40" fmla="*/ f18 1 f25"/>
                <a:gd name="f41" fmla="*/ f19 1 f25"/>
                <a:gd name="f42" fmla="*/ f18 1 f26"/>
                <a:gd name="f43" fmla="*/ f20 1 f26"/>
                <a:gd name="f44" fmla="*/ f34 1 f25"/>
                <a:gd name="f45" fmla="*/ f35 1 f26"/>
                <a:gd name="f46" fmla="*/ f36 1 f25"/>
                <a:gd name="f47" fmla="*/ f37 1 f26"/>
                <a:gd name="f48" fmla="*/ f38 1 f25"/>
                <a:gd name="f49" fmla="*/ f39 1 f26"/>
                <a:gd name="f50" fmla="*/ f40 f16 1"/>
                <a:gd name="f51" fmla="*/ f41 f16 1"/>
                <a:gd name="f52" fmla="*/ f43 f17 1"/>
                <a:gd name="f53" fmla="*/ f42 f17 1"/>
                <a:gd name="f54" fmla="*/ f44 f16 1"/>
                <a:gd name="f55" fmla="*/ f45 f17 1"/>
                <a:gd name="f56" fmla="*/ f46 f16 1"/>
                <a:gd name="f57" fmla="*/ f47 f17 1"/>
                <a:gd name="f58" fmla="*/ f48 f16 1"/>
                <a:gd name="f59" fmla="*/ f49 f1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3">
                  <a:pos x="f54" y="f55"/>
                </a:cxn>
                <a:cxn ang="f33">
                  <a:pos x="f56" y="f57"/>
                </a:cxn>
                <a:cxn ang="f33">
                  <a:pos x="f58" y="f55"/>
                </a:cxn>
                <a:cxn ang="f33">
                  <a:pos x="f56" y="f59"/>
                </a:cxn>
                <a:cxn ang="f33">
                  <a:pos x="f54" y="f55"/>
                </a:cxn>
              </a:cxnLst>
              <a:rect l="f50" t="f53" r="f51" b="f52"/>
              <a:pathLst>
                <a:path w="1532111" h="1347918">
                  <a:moveTo>
                    <a:pt x="f5" y="f8"/>
                  </a:moveTo>
                  <a:cubicBezTo>
                    <a:pt x="f5" y="f9"/>
                    <a:pt x="f10" y="f5"/>
                    <a:pt x="f11" y="f5"/>
                  </a:cubicBezTo>
                  <a:cubicBezTo>
                    <a:pt x="f12" y="f5"/>
                    <a:pt x="f13" y="f9"/>
                    <a:pt x="f13" y="f8"/>
                  </a:cubicBezTo>
                  <a:cubicBezTo>
                    <a:pt x="f13" y="f14"/>
                    <a:pt x="f12" y="f7"/>
                    <a:pt x="f11" y="f7"/>
                  </a:cubicBezTo>
                  <a:cubicBezTo>
                    <a:pt x="f10" y="f7"/>
                    <a:pt x="f5" y="f14"/>
                    <a:pt x="f5" y="f8"/>
                  </a:cubicBezTo>
                  <a:close/>
                </a:path>
              </a:pathLst>
            </a:custGeom>
            <a:solidFill>
              <a:srgbClr val="5B9BD5">
                <a:alpha val="50000"/>
              </a:srgbClr>
            </a:solidFill>
            <a:ln w="12701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239609" tIns="212634" rIns="239609" bIns="212634" anchor="ctr" anchorCtr="1" compatLnSpc="1">
              <a:noAutofit/>
            </a:bodyPr>
            <a:lstStyle/>
            <a:p>
              <a:pPr marL="0" marR="0" lvl="0" indent="0" algn="ctr" defTabSz="533396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5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pl-PL" sz="12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rPr>
                <a:t>KONSERWACJA</a:t>
              </a:r>
              <a:r>
                <a:rPr lang="pl-PL" sz="11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rPr>
                <a:t> </a:t>
              </a:r>
            </a:p>
          </p:txBody>
        </p:sp>
      </p:grp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6005222"/>
              </p:ext>
            </p:extLst>
          </p:nvPr>
        </p:nvGraphicFramePr>
        <p:xfrm>
          <a:off x="6025661" y="1078523"/>
          <a:ext cx="5884985" cy="49757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0401">
                  <a:extLst>
                    <a:ext uri="{9D8B030D-6E8A-4147-A177-3AD203B41FA5}">
                      <a16:colId xmlns:a16="http://schemas.microsoft.com/office/drawing/2014/main" val="1243879079"/>
                    </a:ext>
                  </a:extLst>
                </a:gridCol>
                <a:gridCol w="1328619">
                  <a:extLst>
                    <a:ext uri="{9D8B030D-6E8A-4147-A177-3AD203B41FA5}">
                      <a16:colId xmlns:a16="http://schemas.microsoft.com/office/drawing/2014/main" val="2049715176"/>
                    </a:ext>
                  </a:extLst>
                </a:gridCol>
                <a:gridCol w="1355965">
                  <a:extLst>
                    <a:ext uri="{9D8B030D-6E8A-4147-A177-3AD203B41FA5}">
                      <a16:colId xmlns:a16="http://schemas.microsoft.com/office/drawing/2014/main" val="1811152260"/>
                    </a:ext>
                  </a:extLst>
                </a:gridCol>
              </a:tblGrid>
              <a:tr h="238711">
                <a:tc>
                  <a:txBody>
                    <a:bodyPr/>
                    <a:lstStyle/>
                    <a:p>
                      <a:r>
                        <a:rPr lang="pl-PL" sz="900" dirty="0" smtClean="0"/>
                        <a:t>Wskaźniki</a:t>
                      </a:r>
                      <a:endParaRPr lang="pl-PL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900" dirty="0" smtClean="0"/>
                        <a:t>Założenia</a:t>
                      </a:r>
                      <a:endParaRPr lang="pl-PL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900" dirty="0" smtClean="0"/>
                        <a:t>Realizacja</a:t>
                      </a:r>
                      <a:endParaRPr lang="pl-PL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8741008"/>
                  </a:ext>
                </a:extLst>
              </a:tr>
              <a:tr h="667913">
                <a:tc>
                  <a:txBody>
                    <a:bodyPr/>
                    <a:lstStyle/>
                    <a:p>
                      <a:r>
                        <a:rPr lang="pl-PL" sz="11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Liczba pobrań/</a:t>
                      </a:r>
                      <a:r>
                        <a:rPr lang="pl-PL" sz="1100" dirty="0" err="1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odtworzeń</a:t>
                      </a:r>
                      <a:r>
                        <a:rPr lang="pl-PL" sz="11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dokumentów zawierających informacje sektora publicznego [szt./rok]</a:t>
                      </a:r>
                      <a:endParaRPr lang="pl-P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1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5000</a:t>
                      </a:r>
                      <a:endParaRPr lang="pl-P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1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8484</a:t>
                      </a:r>
                      <a:endParaRPr lang="pl-PL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0891409"/>
                  </a:ext>
                </a:extLst>
              </a:tr>
              <a:tr h="5118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Liczba udostępnionych on-line rękopisów średniowiecznych do 1530 r. [szt.]</a:t>
                      </a:r>
                      <a:endParaRPr lang="pl-PL" sz="11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1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101</a:t>
                      </a:r>
                      <a:endParaRPr lang="pl-P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1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103</a:t>
                      </a:r>
                      <a:endParaRPr lang="pl-PL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0200566"/>
                  </a:ext>
                </a:extLst>
              </a:tr>
              <a:tr h="3967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Liczba wygenerowanych kluczy API[szt.]</a:t>
                      </a:r>
                      <a:endParaRPr lang="pl-PL" sz="1100" dirty="0" smtClean="0"/>
                    </a:p>
                    <a:p>
                      <a:endParaRPr lang="pl-P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100" dirty="0" smtClean="0"/>
                        <a:t>2</a:t>
                      </a:r>
                      <a:endParaRPr lang="pl-P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100" dirty="0" smtClean="0"/>
                        <a:t>2</a:t>
                      </a:r>
                      <a:endParaRPr lang="pl-PL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6351569"/>
                  </a:ext>
                </a:extLst>
              </a:tr>
              <a:tr h="45251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Liczba baz danych udostępnionych on-line poprzez API [szt.]</a:t>
                      </a:r>
                      <a:endParaRPr lang="pl-PL" sz="11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100" dirty="0" smtClean="0"/>
                        <a:t>2</a:t>
                      </a:r>
                      <a:endParaRPr lang="pl-P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100" dirty="0" smtClean="0"/>
                        <a:t>2</a:t>
                      </a:r>
                      <a:endParaRPr lang="pl-PL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8569304"/>
                  </a:ext>
                </a:extLst>
              </a:tr>
              <a:tr h="549877">
                <a:tc>
                  <a:txBody>
                    <a:bodyPr/>
                    <a:lstStyle/>
                    <a:p>
                      <a:r>
                        <a:rPr lang="pl-PL" sz="11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Liczba </a:t>
                      </a:r>
                      <a:r>
                        <a:rPr lang="pl-PL" sz="1100" dirty="0" err="1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zdigitalizowanych</a:t>
                      </a:r>
                      <a:r>
                        <a:rPr lang="pl-PL" sz="11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dokumentów zawierających informacje sektora publicznego [szt.]</a:t>
                      </a:r>
                      <a:endParaRPr lang="pl-P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6758</a:t>
                      </a:r>
                      <a:endParaRPr lang="pl-PL" sz="1100" dirty="0" smtClean="0"/>
                    </a:p>
                    <a:p>
                      <a:endParaRPr lang="pl-P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1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6895</a:t>
                      </a:r>
                      <a:endParaRPr lang="pl-PL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4629776"/>
                  </a:ext>
                </a:extLst>
              </a:tr>
              <a:tr h="56314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Liczba udostępnionych on-line dokumentów zawierających informacje sektora publicznego </a:t>
                      </a:r>
                      <a:endParaRPr lang="pl-PL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pl-P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6758</a:t>
                      </a:r>
                      <a:endParaRPr lang="pl-PL" sz="1100" dirty="0" smtClean="0"/>
                    </a:p>
                    <a:p>
                      <a:endParaRPr lang="pl-P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6895</a:t>
                      </a:r>
                      <a:endParaRPr lang="pl-PL" sz="1100" dirty="0" smtClean="0"/>
                    </a:p>
                    <a:p>
                      <a:endParaRPr lang="pl-PL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2714895"/>
                  </a:ext>
                </a:extLst>
              </a:tr>
              <a:tr h="4688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Rozmiar udostępnionych on-line informacji sektora publicznego w TB</a:t>
                      </a:r>
                      <a:endParaRPr lang="pl-P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100" dirty="0" smtClean="0"/>
                        <a:t>13 TB</a:t>
                      </a:r>
                      <a:endParaRPr lang="pl-P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100" dirty="0" smtClean="0"/>
                        <a:t>32,10 TB</a:t>
                      </a:r>
                      <a:endParaRPr lang="pl-PL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7723040"/>
                  </a:ext>
                </a:extLst>
              </a:tr>
              <a:tr h="498186">
                <a:tc>
                  <a:txBody>
                    <a:bodyPr/>
                    <a:lstStyle/>
                    <a:p>
                      <a:r>
                        <a:rPr lang="pl-PL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Rozmiar </a:t>
                      </a:r>
                      <a:r>
                        <a:rPr lang="pl-PL" sz="11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zdigitalizowanej</a:t>
                      </a:r>
                      <a:r>
                        <a:rPr lang="pl-PL" sz="1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informacji sektora publicznego w TB </a:t>
                      </a:r>
                      <a:endParaRPr lang="pl-P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100" dirty="0" smtClean="0"/>
                        <a:t>13 TB</a:t>
                      </a:r>
                      <a:endParaRPr lang="pl-P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100" dirty="0" smtClean="0"/>
                        <a:t>32,10 TB</a:t>
                      </a:r>
                      <a:endParaRPr lang="pl-PL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0058947"/>
                  </a:ext>
                </a:extLst>
              </a:tr>
              <a:tr h="5667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Liczba podmiotów, które udostępniły informacje sektora publicznego </a:t>
                      </a:r>
                      <a:r>
                        <a:rPr lang="pl-PL" sz="1100" baseline="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pl-PL" sz="1100" dirty="0" smtClean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[szt.]</a:t>
                      </a:r>
                      <a:endParaRPr lang="pl-PL" sz="11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100" dirty="0" smtClean="0"/>
                        <a:t>1</a:t>
                      </a:r>
                      <a:endParaRPr lang="pl-P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100" dirty="0" smtClean="0"/>
                        <a:t>1</a:t>
                      </a:r>
                      <a:endParaRPr lang="pl-PL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4927965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pl-PL"/>
              <a:t>ZBIORY SPECJALNE W LICZBACH </a:t>
            </a:r>
          </a:p>
        </p:txBody>
      </p:sp>
      <p:pic>
        <p:nvPicPr>
          <p:cNvPr id="3" name="Symbol zastępczy obrazu 5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083" r="1083"/>
          <a:stretch>
            <a:fillRect/>
          </a:stretch>
        </p:blipFill>
        <p:spPr>
          <a:xfrm>
            <a:off x="5749445" y="1087633"/>
            <a:ext cx="6056875" cy="4782568"/>
          </a:xfrm>
        </p:spPr>
      </p:pic>
      <p:sp>
        <p:nvSpPr>
          <p:cNvPr id="4" name="Symbol zastępczy tekstu 3"/>
          <p:cNvSpPr txBox="1"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285750" lvl="0" indent="-285750">
              <a:buChar char="•"/>
            </a:pPr>
            <a:r>
              <a:rPr lang="pl-PL" sz="1800"/>
              <a:t>Rękopisy średniowieczne do 1530 r.: 101</a:t>
            </a:r>
          </a:p>
          <a:p>
            <a:pPr marL="285750" lvl="0" indent="-285750">
              <a:buChar char="•"/>
            </a:pPr>
            <a:r>
              <a:rPr lang="pl-PL" sz="1800"/>
              <a:t>Dokumenty pergaminowe do 1530 r.: 92 </a:t>
            </a:r>
          </a:p>
          <a:p>
            <a:pPr marL="285750" lvl="0" indent="-285750">
              <a:buChar char="•"/>
            </a:pPr>
            <a:r>
              <a:rPr lang="pl-PL" sz="1800"/>
              <a:t>Rękopisy staropolskie (XVI-XVIII w.): 718 </a:t>
            </a:r>
          </a:p>
          <a:p>
            <a:pPr marL="285750" lvl="0" indent="-285750">
              <a:buChar char="•"/>
            </a:pPr>
            <a:r>
              <a:rPr lang="pl-PL" sz="1800"/>
              <a:t>Inkunabuły (druki XV-wieczne): 242</a:t>
            </a:r>
          </a:p>
          <a:p>
            <a:pPr marL="285750" lvl="0" indent="-285750">
              <a:buChar char="•"/>
            </a:pPr>
            <a:r>
              <a:rPr lang="pl-PL" sz="1800"/>
              <a:t>Początki drukarstwa polskiego (XVI w.): 2181 </a:t>
            </a:r>
          </a:p>
          <a:p>
            <a:pPr marL="285750" lvl="0" indent="-285750">
              <a:buChar char="•"/>
            </a:pPr>
            <a:r>
              <a:rPr lang="pl-PL" sz="1800"/>
              <a:t>Kartografia do 1945 r.: 427 atlasów 485 map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/>
          </p:nvPr>
        </p:nvSpPr>
        <p:spPr>
          <a:xfrm>
            <a:off x="839784" y="1108710"/>
            <a:ext cx="3932240" cy="948689"/>
          </a:xfrm>
        </p:spPr>
        <p:txBody>
          <a:bodyPr/>
          <a:lstStyle/>
          <a:p>
            <a:pPr lvl="0"/>
            <a:r>
              <a:rPr lang="pl-PL" sz="2900"/>
              <a:t>MUZEALIA W LICZBACH </a:t>
            </a:r>
          </a:p>
        </p:txBody>
      </p:sp>
      <p:pic>
        <p:nvPicPr>
          <p:cNvPr id="3" name="Symbol zastępczy zawartości 4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3313"/>
          <a:stretch>
            <a:fillRect/>
          </a:stretch>
        </p:blipFill>
        <p:spPr>
          <a:xfrm>
            <a:off x="5548944" y="1583055"/>
            <a:ext cx="6172200" cy="4012880"/>
          </a:xfrm>
        </p:spPr>
      </p:pic>
      <p:sp>
        <p:nvSpPr>
          <p:cNvPr id="4" name="Symbol zastępczy tekstu 3"/>
          <p:cNvSpPr txBox="1"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285750" lvl="0" indent="-285750">
              <a:lnSpc>
                <a:spcPct val="150000"/>
              </a:lnSpc>
              <a:buChar char="•"/>
            </a:pPr>
            <a:r>
              <a:rPr lang="pl-PL" sz="2000"/>
              <a:t>512 obiektów muzealnych (malarstwo)</a:t>
            </a:r>
          </a:p>
          <a:p>
            <a:pPr marL="285750" lvl="0" indent="-285750">
              <a:lnSpc>
                <a:spcPct val="150000"/>
              </a:lnSpc>
              <a:buChar char="•"/>
            </a:pPr>
            <a:r>
              <a:rPr lang="pl-PL" sz="2000"/>
              <a:t>2000 dokumentów ikonograficznych (odbitki graficzne, rysunki, fotografie, plany architektoniczne 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pl-PL"/>
              <a:t>NOWE DRUKI W LICZBACH </a:t>
            </a:r>
          </a:p>
        </p:txBody>
      </p:sp>
      <p:pic>
        <p:nvPicPr>
          <p:cNvPr id="3" name="Symbol zastępczy zawartości 5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3104" r="13684"/>
          <a:stretch>
            <a:fillRect/>
          </a:stretch>
        </p:blipFill>
        <p:spPr>
          <a:xfrm>
            <a:off x="5566409" y="1337310"/>
            <a:ext cx="6171980" cy="3766559"/>
          </a:xfrm>
        </p:spPr>
      </p:pic>
      <p:sp>
        <p:nvSpPr>
          <p:cNvPr id="4" name="Symbol zastępczy tekstu 3"/>
          <p:cNvSpPr txBox="1"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285750" lvl="0" indent="-285750">
              <a:lnSpc>
                <a:spcPct val="150000"/>
              </a:lnSpc>
              <a:buChar char="•"/>
            </a:pPr>
            <a:r>
              <a:rPr lang="pl-PL" sz="2400"/>
              <a:t>druki zwarte i ulotne z lat 1901–1918 ok. 13 000 dokumentów – udostępnione w ramach Wielkopolskiej Biblioteki Cyfrowej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32066" y="2625635"/>
            <a:ext cx="8650923" cy="3780905"/>
          </a:xfrm>
        </p:spPr>
        <p:txBody>
          <a:bodyPr numCol="1">
            <a:normAutofit/>
          </a:bodyPr>
          <a:lstStyle/>
          <a:p>
            <a:pPr algn="r"/>
            <a:r>
              <a:rPr lang="pl-PL" sz="2800" dirty="0" smtClean="0"/>
              <a:t>		</a:t>
            </a:r>
            <a:r>
              <a:rPr lang="pl-PL" sz="2200" dirty="0" smtClean="0"/>
              <a:t>MALARSTWO SZTALUGOWE (płótno, drewno)</a:t>
            </a:r>
            <a:br>
              <a:rPr lang="pl-PL" sz="2200" dirty="0" smtClean="0"/>
            </a:br>
            <a:r>
              <a:rPr lang="pl-PL" sz="2200" dirty="0"/>
              <a:t>	</a:t>
            </a:r>
            <a:r>
              <a:rPr lang="pl-PL" sz="2200" dirty="0" smtClean="0"/>
              <a:t>	OBRAZY NA PODŁOŻU METALOWYM</a:t>
            </a:r>
            <a:br>
              <a:rPr lang="pl-PL" sz="2200" dirty="0" smtClean="0"/>
            </a:br>
            <a:r>
              <a:rPr lang="pl-PL" sz="2200" dirty="0" smtClean="0"/>
              <a:t/>
            </a:r>
            <a:br>
              <a:rPr lang="pl-PL" sz="2200" dirty="0" smtClean="0"/>
            </a:br>
            <a:r>
              <a:rPr lang="pl-PL" sz="2200" dirty="0" smtClean="0"/>
              <a:t>		OBRAZY NA PODŁOŻU PAPIEROWYM</a:t>
            </a:r>
            <a:br>
              <a:rPr lang="pl-PL" sz="2200" dirty="0" smtClean="0"/>
            </a:br>
            <a:r>
              <a:rPr lang="pl-PL" sz="2200" dirty="0"/>
              <a:t>	</a:t>
            </a:r>
            <a:r>
              <a:rPr lang="pl-PL" sz="2200" dirty="0" smtClean="0"/>
              <a:t>	OBRAZY NA PODŁOŻU PERGAMINOWYM</a:t>
            </a:r>
            <a:br>
              <a:rPr lang="pl-PL" sz="2200" dirty="0" smtClean="0"/>
            </a:br>
            <a:r>
              <a:rPr lang="pl-PL" sz="2200" dirty="0"/>
              <a:t>	</a:t>
            </a:r>
            <a:r>
              <a:rPr lang="pl-PL" sz="2200" dirty="0" smtClean="0"/>
              <a:t>	OBRAZY NA KOŚCI</a:t>
            </a:r>
            <a:r>
              <a:rPr lang="pl-PL" sz="2800" dirty="0" smtClean="0"/>
              <a:t/>
            </a:r>
            <a:br>
              <a:rPr lang="pl-PL" sz="2800" dirty="0" smtClean="0"/>
            </a:br>
            <a:r>
              <a:rPr lang="pl-PL" sz="2800" dirty="0"/>
              <a:t>	</a:t>
            </a:r>
            <a:r>
              <a:rPr lang="pl-PL" sz="2800" dirty="0" smtClean="0"/>
              <a:t>			</a:t>
            </a:r>
            <a:r>
              <a:rPr lang="pl-PL" dirty="0" smtClean="0"/>
              <a:t/>
            </a:r>
            <a:br>
              <a:rPr lang="pl-PL" dirty="0" smtClean="0"/>
            </a:br>
            <a:endParaRPr lang="pl-PL" dirty="0"/>
          </a:p>
        </p:txBody>
      </p:sp>
      <p:sp>
        <p:nvSpPr>
          <p:cNvPr id="4" name="Tytuł 1"/>
          <p:cNvSpPr txBox="1">
            <a:spLocks/>
          </p:cNvSpPr>
          <p:nvPr/>
        </p:nvSpPr>
        <p:spPr>
          <a:xfrm>
            <a:off x="2990949" y="1545060"/>
            <a:ext cx="8252608" cy="1846217"/>
          </a:xfrm>
          <a:prstGeom prst="rect">
            <a:avLst/>
          </a:prstGeom>
        </p:spPr>
        <p:txBody>
          <a:bodyPr vert="horz" lIns="91440" tIns="45720" rIns="91440" bIns="45720" numCol="1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pl-PL" sz="2800" dirty="0" smtClean="0"/>
          </a:p>
          <a:p>
            <a:pPr algn="l"/>
            <a:r>
              <a:rPr lang="pl-PL" sz="2800" dirty="0" smtClean="0"/>
              <a:t>	</a:t>
            </a:r>
            <a:r>
              <a:rPr lang="pl-PL" sz="4900" dirty="0" smtClean="0"/>
              <a:t>OBIEKTY MUZEALNE</a:t>
            </a:r>
            <a:r>
              <a:rPr lang="pl-PL" sz="2800" dirty="0" smtClean="0"/>
              <a:t/>
            </a:r>
            <a:br>
              <a:rPr lang="pl-PL" sz="2800" dirty="0" smtClean="0"/>
            </a:br>
            <a:r>
              <a:rPr lang="pl-PL" sz="2800" dirty="0" smtClean="0"/>
              <a:t>				</a:t>
            </a:r>
            <a:r>
              <a:rPr lang="pl-PL" dirty="0" smtClean="0"/>
              <a:t/>
            </a:r>
            <a:br>
              <a:rPr lang="pl-PL" dirty="0" smtClean="0"/>
            </a:br>
            <a:endParaRPr lang="pl-PL" dirty="0"/>
          </a:p>
        </p:txBody>
      </p:sp>
      <p:cxnSp>
        <p:nvCxnSpPr>
          <p:cNvPr id="10" name="Łącznik prosty 9"/>
          <p:cNvCxnSpPr/>
          <p:nvPr/>
        </p:nvCxnSpPr>
        <p:spPr>
          <a:xfrm>
            <a:off x="8975121" y="2076115"/>
            <a:ext cx="16222" cy="41418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0" y="2770521"/>
            <a:ext cx="1912537" cy="1232752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50" t="31273" r="47305" b="30338"/>
          <a:stretch/>
        </p:blipFill>
        <p:spPr>
          <a:xfrm rot="5400000">
            <a:off x="205658" y="3767317"/>
            <a:ext cx="1474421" cy="1912536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7" t="12624" r="24734" b="50216"/>
          <a:stretch/>
        </p:blipFill>
        <p:spPr>
          <a:xfrm>
            <a:off x="-13401" y="1082591"/>
            <a:ext cx="1912538" cy="1687930"/>
          </a:xfrm>
          <a:prstGeom prst="rect">
            <a:avLst/>
          </a:prstGeom>
        </p:spPr>
      </p:pic>
      <p:cxnSp>
        <p:nvCxnSpPr>
          <p:cNvPr id="24" name="Łącznik prosty 23"/>
          <p:cNvCxnSpPr/>
          <p:nvPr/>
        </p:nvCxnSpPr>
        <p:spPr>
          <a:xfrm flipV="1">
            <a:off x="3796384" y="2860767"/>
            <a:ext cx="5576216" cy="63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ole tekstowe 12"/>
          <p:cNvSpPr txBox="1"/>
          <p:nvPr/>
        </p:nvSpPr>
        <p:spPr>
          <a:xfrm>
            <a:off x="9097817" y="4197272"/>
            <a:ext cx="27110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chemeClr val="accent2">
                    <a:lumMod val="50000"/>
                  </a:schemeClr>
                </a:solidFill>
              </a:rPr>
              <a:t>54 – poddane konserwacji w ramach zlecenia zewnętrznego</a:t>
            </a:r>
            <a:endParaRPr lang="pl-PL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4" name="pole tekstowe 13"/>
          <p:cNvSpPr txBox="1"/>
          <p:nvPr/>
        </p:nvSpPr>
        <p:spPr>
          <a:xfrm>
            <a:off x="9097817" y="5050861"/>
            <a:ext cx="27110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rgbClr val="0070C0"/>
                </a:solidFill>
              </a:rPr>
              <a:t>30 – poddane konserwacji w ramach pracy pracowni konserwatorskiej</a:t>
            </a:r>
            <a:endParaRPr lang="pl-PL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82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 txBox="1">
            <a:spLocks noGrp="1"/>
          </p:cNvSpPr>
          <p:nvPr>
            <p:ph type="title"/>
          </p:nvPr>
        </p:nvSpPr>
        <p:spPr>
          <a:xfrm>
            <a:off x="3078597" y="1000013"/>
            <a:ext cx="6086185" cy="1649402"/>
          </a:xfrm>
          <a:prstGeom prst="rect">
            <a:avLst/>
          </a:prstGeom>
        </p:spPr>
        <p:txBody>
          <a:bodyPr vert="horz" lIns="91440" tIns="45720" rIns="91440" bIns="45720" numCol="1" rtlCol="0" anchor="b"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pl-PL" sz="2800" dirty="0" smtClean="0"/>
          </a:p>
          <a:p>
            <a:pPr algn="r"/>
            <a:r>
              <a:rPr lang="pl-PL" sz="2800" dirty="0" smtClean="0"/>
              <a:t>	</a:t>
            </a:r>
            <a:r>
              <a:rPr lang="pl-PL" sz="4000" dirty="0" smtClean="0"/>
              <a:t>OBIEKTY  BIBLIOTECZNE</a:t>
            </a:r>
            <a:r>
              <a:rPr lang="pl-PL" sz="2800" dirty="0" smtClean="0"/>
              <a:t/>
            </a:r>
            <a:br>
              <a:rPr lang="pl-PL" sz="2800" dirty="0" smtClean="0"/>
            </a:br>
            <a:r>
              <a:rPr lang="pl-PL" sz="2800" dirty="0" smtClean="0"/>
              <a:t>				</a:t>
            </a:r>
            <a:r>
              <a:rPr lang="pl-PL" dirty="0" smtClean="0"/>
              <a:t/>
            </a:r>
            <a:br>
              <a:rPr lang="pl-PL" dirty="0" smtClean="0"/>
            </a:br>
            <a:endParaRPr lang="pl-PL" dirty="0"/>
          </a:p>
        </p:txBody>
      </p:sp>
      <p:sp>
        <p:nvSpPr>
          <p:cNvPr id="7" name="Tytuł 1"/>
          <p:cNvSpPr txBox="1">
            <a:spLocks/>
          </p:cNvSpPr>
          <p:nvPr/>
        </p:nvSpPr>
        <p:spPr>
          <a:xfrm>
            <a:off x="1697263" y="1371931"/>
            <a:ext cx="7585836" cy="4038403"/>
          </a:xfrm>
          <a:prstGeom prst="rect">
            <a:avLst/>
          </a:prstGeom>
        </p:spPr>
        <p:txBody>
          <a:bodyPr vert="horz" lIns="91440" tIns="45720" rIns="91440" bIns="45720" numCol="1" rtlCol="0" anchor="b">
            <a:normAutofit fontScale="6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2800" dirty="0" smtClean="0"/>
              <a:t>		</a:t>
            </a:r>
            <a:r>
              <a:rPr lang="pl-PL" sz="3300" dirty="0" smtClean="0"/>
              <a:t>RĘKOPISY ŚREDNIOWIECZNE</a:t>
            </a:r>
          </a:p>
          <a:p>
            <a:pPr algn="r"/>
            <a:r>
              <a:rPr lang="pl-PL" sz="3300" dirty="0" smtClean="0"/>
              <a:t>		INKUNABUŁY</a:t>
            </a:r>
          </a:p>
          <a:p>
            <a:pPr algn="r"/>
            <a:r>
              <a:rPr lang="pl-PL" sz="3300" dirty="0"/>
              <a:t>	</a:t>
            </a:r>
            <a:r>
              <a:rPr lang="pl-PL" sz="3300" dirty="0" smtClean="0"/>
              <a:t>	CIMELIA</a:t>
            </a:r>
          </a:p>
          <a:p>
            <a:pPr algn="r"/>
            <a:r>
              <a:rPr lang="pl-PL" sz="3300" dirty="0"/>
              <a:t>	</a:t>
            </a:r>
            <a:r>
              <a:rPr lang="pl-PL" sz="3300" dirty="0" smtClean="0"/>
              <a:t>	RĘKOPISY STAROPOLSKIE</a:t>
            </a:r>
          </a:p>
          <a:p>
            <a:pPr algn="r"/>
            <a:r>
              <a:rPr lang="pl-PL" sz="3300" dirty="0"/>
              <a:t>	</a:t>
            </a:r>
            <a:r>
              <a:rPr lang="pl-PL" sz="3300" dirty="0" smtClean="0"/>
              <a:t>	KARTOGRAFIA – ATLASY</a:t>
            </a:r>
          </a:p>
          <a:p>
            <a:pPr algn="r"/>
            <a:endParaRPr lang="pl-PL" sz="3300" dirty="0" smtClean="0"/>
          </a:p>
          <a:p>
            <a:pPr algn="r"/>
            <a:r>
              <a:rPr lang="pl-PL" sz="3300" dirty="0"/>
              <a:t>	</a:t>
            </a:r>
            <a:r>
              <a:rPr lang="pl-PL" sz="3300" dirty="0" smtClean="0"/>
              <a:t>	KARTOGRAIFIA – MAPY </a:t>
            </a:r>
          </a:p>
          <a:p>
            <a:pPr algn="r"/>
            <a:r>
              <a:rPr lang="pl-PL" sz="3300" dirty="0"/>
              <a:t>	</a:t>
            </a:r>
            <a:r>
              <a:rPr lang="pl-PL" sz="3300" dirty="0" smtClean="0"/>
              <a:t>	PLANY ARCHTEKTONICZNE</a:t>
            </a:r>
          </a:p>
          <a:p>
            <a:pPr algn="r"/>
            <a:endParaRPr lang="pl-PL" sz="3300" dirty="0" smtClean="0"/>
          </a:p>
          <a:p>
            <a:pPr algn="r"/>
            <a:r>
              <a:rPr lang="pl-PL" sz="3300" dirty="0"/>
              <a:t>	</a:t>
            </a:r>
            <a:r>
              <a:rPr lang="pl-PL" sz="3300" dirty="0" smtClean="0"/>
              <a:t>	OBIEKTY IKONOGRAFICZNE (rysunki, fotografie)</a:t>
            </a:r>
          </a:p>
          <a:p>
            <a:pPr algn="r"/>
            <a:endParaRPr lang="pl-PL" sz="3300" dirty="0"/>
          </a:p>
          <a:p>
            <a:pPr algn="r"/>
            <a:r>
              <a:rPr lang="pl-PL" sz="3300" dirty="0" smtClean="0"/>
              <a:t>		DYPLOMY PERGAMINOWE</a:t>
            </a:r>
          </a:p>
          <a:p>
            <a:pPr algn="r"/>
            <a:r>
              <a:rPr lang="pl-PL" sz="1800" dirty="0"/>
              <a:t>	</a:t>
            </a:r>
            <a:r>
              <a:rPr lang="pl-PL" sz="2800" dirty="0" smtClean="0"/>
              <a:t/>
            </a:r>
            <a:br>
              <a:rPr lang="pl-PL" sz="2800" dirty="0" smtClean="0"/>
            </a:br>
            <a:r>
              <a:rPr lang="pl-PL" sz="2800" dirty="0" smtClean="0"/>
              <a:t>				</a:t>
            </a:r>
            <a:r>
              <a:rPr lang="pl-PL" dirty="0" smtClean="0"/>
              <a:t/>
            </a:r>
            <a:br>
              <a:rPr lang="pl-PL" dirty="0" smtClean="0"/>
            </a:br>
            <a:endParaRPr lang="pl-PL" dirty="0"/>
          </a:p>
        </p:txBody>
      </p:sp>
      <p:cxnSp>
        <p:nvCxnSpPr>
          <p:cNvPr id="8" name="Łącznik prosty 7"/>
          <p:cNvCxnSpPr/>
          <p:nvPr/>
        </p:nvCxnSpPr>
        <p:spPr>
          <a:xfrm>
            <a:off x="9401415" y="1000013"/>
            <a:ext cx="51143" cy="55462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az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2" t="8221" r="7096" b="13679"/>
          <a:stretch/>
        </p:blipFill>
        <p:spPr>
          <a:xfrm>
            <a:off x="0" y="4460754"/>
            <a:ext cx="2615076" cy="1602252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2" t="39317" r="32584" b="15729"/>
          <a:stretch/>
        </p:blipFill>
        <p:spPr>
          <a:xfrm>
            <a:off x="-13457" y="3118195"/>
            <a:ext cx="2628533" cy="1342559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90245"/>
            <a:ext cx="2615076" cy="2012991"/>
          </a:xfrm>
          <a:prstGeom prst="rect">
            <a:avLst/>
          </a:prstGeom>
        </p:spPr>
      </p:pic>
      <p:cxnSp>
        <p:nvCxnSpPr>
          <p:cNvPr id="15" name="Łącznik prosty 14"/>
          <p:cNvCxnSpPr/>
          <p:nvPr/>
        </p:nvCxnSpPr>
        <p:spPr>
          <a:xfrm flipV="1">
            <a:off x="4104940" y="1395708"/>
            <a:ext cx="5911896" cy="48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ole tekstowe 11"/>
          <p:cNvSpPr txBox="1"/>
          <p:nvPr/>
        </p:nvSpPr>
        <p:spPr>
          <a:xfrm>
            <a:off x="9452558" y="1525886"/>
            <a:ext cx="26514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>
                <a:solidFill>
                  <a:srgbClr val="0070C0"/>
                </a:solidFill>
              </a:rPr>
              <a:t>6 252 – ocena stanu zachowania</a:t>
            </a:r>
            <a:endParaRPr lang="pl-PL" sz="2000" dirty="0">
              <a:solidFill>
                <a:srgbClr val="0070C0"/>
              </a:solidFill>
            </a:endParaRPr>
          </a:p>
        </p:txBody>
      </p:sp>
      <p:sp>
        <p:nvSpPr>
          <p:cNvPr id="16" name="pole tekstowe 15"/>
          <p:cNvSpPr txBox="1"/>
          <p:nvPr/>
        </p:nvSpPr>
        <p:spPr>
          <a:xfrm>
            <a:off x="9452558" y="2325576"/>
            <a:ext cx="2651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rgbClr val="0070C0"/>
                </a:solidFill>
              </a:rPr>
              <a:t>o</a:t>
            </a:r>
            <a:r>
              <a:rPr lang="pl-PL" sz="2000" dirty="0" smtClean="0">
                <a:solidFill>
                  <a:srgbClr val="0070C0"/>
                </a:solidFill>
              </a:rPr>
              <a:t>k. 350 – dezynfekcja</a:t>
            </a:r>
            <a:endParaRPr lang="pl-PL" sz="2000" dirty="0">
              <a:solidFill>
                <a:srgbClr val="0070C0"/>
              </a:solidFill>
            </a:endParaRPr>
          </a:p>
        </p:txBody>
      </p:sp>
      <p:sp>
        <p:nvSpPr>
          <p:cNvPr id="17" name="pole tekstowe 16"/>
          <p:cNvSpPr txBox="1"/>
          <p:nvPr/>
        </p:nvSpPr>
        <p:spPr>
          <a:xfrm>
            <a:off x="9519732" y="2748595"/>
            <a:ext cx="26514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>
                <a:solidFill>
                  <a:srgbClr val="0070C0"/>
                </a:solidFill>
              </a:rPr>
              <a:t>450 – książek, konserwacja zachowawcza</a:t>
            </a:r>
            <a:endParaRPr lang="pl-PL" sz="2000" dirty="0">
              <a:solidFill>
                <a:srgbClr val="0070C0"/>
              </a:solidFill>
            </a:endParaRPr>
          </a:p>
        </p:txBody>
      </p:sp>
      <p:sp>
        <p:nvSpPr>
          <p:cNvPr id="18" name="pole tekstowe 17"/>
          <p:cNvSpPr txBox="1"/>
          <p:nvPr/>
        </p:nvSpPr>
        <p:spPr>
          <a:xfrm>
            <a:off x="9519732" y="3834217"/>
            <a:ext cx="26514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>
                <a:solidFill>
                  <a:schemeClr val="accent2">
                    <a:lumMod val="75000"/>
                  </a:schemeClr>
                </a:solidFill>
              </a:rPr>
              <a:t>311</a:t>
            </a:r>
            <a:r>
              <a:rPr lang="pl-PL" sz="2000" dirty="0" smtClean="0"/>
              <a:t> + </a:t>
            </a:r>
            <a:r>
              <a:rPr lang="pl-PL" sz="2000" dirty="0" smtClean="0">
                <a:solidFill>
                  <a:srgbClr val="0070C0"/>
                </a:solidFill>
              </a:rPr>
              <a:t>70</a:t>
            </a:r>
            <a:r>
              <a:rPr lang="pl-PL" sz="2000" dirty="0" smtClean="0"/>
              <a:t> – map i planów, konserwacja zachowawcza</a:t>
            </a:r>
            <a:endParaRPr lang="pl-PL" sz="2000" dirty="0"/>
          </a:p>
        </p:txBody>
      </p:sp>
      <p:sp>
        <p:nvSpPr>
          <p:cNvPr id="19" name="pole tekstowe 18"/>
          <p:cNvSpPr txBox="1"/>
          <p:nvPr/>
        </p:nvSpPr>
        <p:spPr>
          <a:xfrm>
            <a:off x="9452558" y="4919839"/>
            <a:ext cx="26514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>
                <a:solidFill>
                  <a:srgbClr val="0070C0"/>
                </a:solidFill>
              </a:rPr>
              <a:t>20 – dyplomów, pełna </a:t>
            </a:r>
            <a:r>
              <a:rPr lang="pl-PL" sz="2000" dirty="0" smtClean="0">
                <a:solidFill>
                  <a:srgbClr val="0070C0"/>
                </a:solidFill>
              </a:rPr>
              <a:t>konserwacja</a:t>
            </a:r>
            <a:endParaRPr lang="pl-PL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523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pl-PL"/>
              <a:t>DIGITALIZACJA W LICZBACH </a:t>
            </a:r>
          </a:p>
        </p:txBody>
      </p:sp>
      <p:pic>
        <p:nvPicPr>
          <p:cNvPr id="3" name="Symbol zastępczy zawartości 4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83529" y="1259915"/>
            <a:ext cx="5971854" cy="4478895"/>
          </a:xfrm>
        </p:spPr>
      </p:pic>
      <p:sp>
        <p:nvSpPr>
          <p:cNvPr id="4" name="Symbol zastępczy tekstu 3"/>
          <p:cNvSpPr txBox="1">
            <a:spLocks noGrp="1"/>
          </p:cNvSpPr>
          <p:nvPr>
            <p:ph type="body" idx="2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pl-PL" sz="1500"/>
              <a:t>Zbiory specjalne:</a:t>
            </a:r>
            <a:br>
              <a:rPr lang="pl-PL" sz="1500"/>
            </a:br>
            <a:r>
              <a:rPr lang="pl-PL" sz="1500"/>
              <a:t>- rękopisy średniowieczne do 1530 r.: 36 500 skanów 			</a:t>
            </a:r>
            <a:br>
              <a:rPr lang="pl-PL" sz="1500"/>
            </a:br>
            <a:r>
              <a:rPr lang="pl-PL" sz="1500"/>
              <a:t>- dokumenty pergaminowe do 1530 r.: 250 skanów 	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pl-PL" sz="1500"/>
              <a:t>-rękopisy staropolskie (XVI-XVIII w.): 230 200 skanów 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pl-PL" sz="1500"/>
              <a:t>- inkunabuły 100 000 skanów 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pl-PL" sz="1500"/>
              <a:t>- początki drukarstwa polskiego: 340 000 skanów </a:t>
            </a:r>
            <a:br>
              <a:rPr lang="pl-PL" sz="1500"/>
            </a:br>
            <a:r>
              <a:rPr lang="pl-PL" sz="1500"/>
              <a:t>- kartografia do 1945 r.: 17 700 skanów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pl-PL" sz="1500"/>
              <a:t>Muzealia:</a:t>
            </a:r>
            <a:br>
              <a:rPr lang="pl-PL" sz="1500"/>
            </a:br>
            <a:r>
              <a:rPr lang="pl-PL" sz="1500"/>
              <a:t>- 512 obiektów muzealnych 1024 fotografie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pl-PL" sz="1500"/>
              <a:t>- 2000 dokumentów ikonograficznych 4000 skanów.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ymbol zastępczy zawartości 3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099310"/>
            <a:ext cx="8763536" cy="4915860"/>
          </a:xfrm>
        </p:spPr>
      </p:pic>
      <p:sp>
        <p:nvSpPr>
          <p:cNvPr id="3" name="Prostokąt 2"/>
          <p:cNvSpPr/>
          <p:nvPr/>
        </p:nvSpPr>
        <p:spPr>
          <a:xfrm>
            <a:off x="8763536" y="1198493"/>
            <a:ext cx="3428464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Char char="•"/>
            </a:pPr>
            <a:r>
              <a:rPr lang="pl-PL" sz="2000" dirty="0"/>
              <a:t>Integracja katalogów bibliotecznych i muzealnych PAN Biblioteki Kórnickiej </a:t>
            </a:r>
          </a:p>
          <a:p>
            <a:pPr marL="285750" lvl="0" indent="-285750">
              <a:buChar char="•"/>
            </a:pPr>
            <a:r>
              <a:rPr lang="pl-PL" sz="2000" dirty="0"/>
              <a:t>Narzędzie do tworzenia naukowego warsztatu pracy </a:t>
            </a:r>
          </a:p>
          <a:p>
            <a:pPr marL="285750" lvl="0" indent="-285750">
              <a:buChar char="•"/>
            </a:pPr>
            <a:r>
              <a:rPr lang="pl-PL" sz="2000" dirty="0"/>
              <a:t>Precyzyjne wyszukiwanie dostosowane dla różnych typów użytkowników </a:t>
            </a:r>
          </a:p>
          <a:p>
            <a:pPr marL="285750" lvl="0" indent="-285750">
              <a:buChar char="•"/>
            </a:pPr>
            <a:r>
              <a:rPr lang="pl-PL" sz="2000" dirty="0"/>
              <a:t>Forma prezentowania </a:t>
            </a:r>
            <a:r>
              <a:rPr lang="pl-PL" sz="2000" dirty="0" err="1"/>
              <a:t>zdigitalizowanych</a:t>
            </a:r>
            <a:r>
              <a:rPr lang="pl-PL" sz="2000" dirty="0"/>
              <a:t> obiektów dostosowana do ich specyfiki </a:t>
            </a:r>
          </a:p>
          <a:p>
            <a:pPr marL="285750" lvl="0" indent="-285750">
              <a:buChar char="•"/>
            </a:pPr>
            <a:r>
              <a:rPr lang="pl-PL" sz="2000" dirty="0"/>
              <a:t>Prezentowanie wyników projektów badawczych </a:t>
            </a:r>
          </a:p>
          <a:p>
            <a:pPr marL="285750" lvl="0" indent="-285750">
              <a:buChar char="•"/>
            </a:pPr>
            <a:r>
              <a:rPr lang="pl-PL" sz="2000" dirty="0"/>
              <a:t>Promocja i edukacja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</TotalTime>
  <Words>342</Words>
  <Application>Microsoft Office PowerPoint</Application>
  <PresentationFormat>Panoramiczny</PresentationFormat>
  <Paragraphs>95</Paragraphs>
  <Slides>10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Motyw pakietu Office</vt:lpstr>
      <vt:lpstr>Aleksandra Losik-Sidorska Cyfrowe udostępnianie zasobów Polskiej Akademii Nauk – Biblioteki Kórnickiej POPC.02.03.01-IP.01-00-002/16  Prezentacja projektu na posiedzeniu Komitetu Rady Ministrów do spraw Cyfryzacji w dniu 12 grudnia 2019 r.     Okres realizacji Projektu: 23.09.2016-22.09.2019 Wartość Projektu: 6 298 199 PLN Wkład Funduszy Europejskich: 5 330 165, 81 PLN   </vt:lpstr>
      <vt:lpstr>Prezentacja programu PowerPoint</vt:lpstr>
      <vt:lpstr>ZBIORY SPECJALNE W LICZBACH </vt:lpstr>
      <vt:lpstr>MUZEALIA W LICZBACH </vt:lpstr>
      <vt:lpstr>NOWE DRUKI W LICZBACH </vt:lpstr>
      <vt:lpstr>  MALARSTWO SZTALUGOWE (płótno, drewno)   OBRAZY NA PODŁOŻU METALOWYM    OBRAZY NA PODŁOŻU PAPIEROWYM   OBRAZY NA PODŁOŻU PERGAMINOWYM   OBRAZY NA KOŚCI      </vt:lpstr>
      <vt:lpstr>  OBIEKTY  BIBLIOTECZNE      </vt:lpstr>
      <vt:lpstr>DIGITALIZACJA W LICZBACH 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Losik-Sidorska Aleksandra</dc:creator>
  <cp:lastModifiedBy>Losik-Sidorska Aleksandra</cp:lastModifiedBy>
  <cp:revision>39</cp:revision>
  <dcterms:created xsi:type="dcterms:W3CDTF">2019-06-12T21:15:43Z</dcterms:created>
  <dcterms:modified xsi:type="dcterms:W3CDTF">2019-12-10T09:05:36Z</dcterms:modified>
</cp:coreProperties>
</file>