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4" r:id="rId1"/>
  </p:sldMasterIdLst>
  <p:notesMasterIdLst>
    <p:notesMasterId r:id="rId18"/>
  </p:notesMasterIdLst>
  <p:sldIdLst>
    <p:sldId id="256" r:id="rId2"/>
    <p:sldId id="257" r:id="rId3"/>
    <p:sldId id="258" r:id="rId4"/>
    <p:sldId id="290" r:id="rId5"/>
    <p:sldId id="302" r:id="rId6"/>
    <p:sldId id="303" r:id="rId7"/>
    <p:sldId id="305" r:id="rId8"/>
    <p:sldId id="306" r:id="rId9"/>
    <p:sldId id="320" r:id="rId10"/>
    <p:sldId id="322" r:id="rId11"/>
    <p:sldId id="304" r:id="rId12"/>
    <p:sldId id="307" r:id="rId13"/>
    <p:sldId id="308" r:id="rId14"/>
    <p:sldId id="309" r:id="rId15"/>
    <p:sldId id="310" r:id="rId16"/>
    <p:sldId id="300"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ka Alicja Szymańska" initials="MAS" lastIdx="1" clrIdx="0"/>
  <p:cmAuthor id="2" name="Paweł Kasprzak" initials="P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291" autoAdjust="0"/>
  </p:normalViewPr>
  <p:slideViewPr>
    <p:cSldViewPr snapToGrid="0">
      <p:cViewPr varScale="1">
        <p:scale>
          <a:sx n="97" d="100"/>
          <a:sy n="97" d="100"/>
        </p:scale>
        <p:origin x="51" y="99"/>
      </p:cViewPr>
      <p:guideLst>
        <p:guide orient="horz" pos="2160"/>
        <p:guide pos="3840"/>
      </p:guideLst>
    </p:cSldViewPr>
  </p:slideViewPr>
  <p:outlineViewPr>
    <p:cViewPr>
      <p:scale>
        <a:sx n="33" d="100"/>
        <a:sy n="33" d="100"/>
      </p:scale>
      <p:origin x="7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BF460-9EEB-413F-8BA4-05B89D1705FA}" type="datetimeFigureOut">
              <a:rPr lang="pl-PL" smtClean="0"/>
              <a:pPr/>
              <a:t>17-04-2020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B6B4E-7F45-4A81-B481-33D44491D74B}" type="slidenum">
              <a:rPr lang="pl-PL" smtClean="0"/>
              <a:pPr/>
              <a:t>‹#›</a:t>
            </a:fld>
            <a:endParaRPr lang="pl-PL"/>
          </a:p>
        </p:txBody>
      </p:sp>
    </p:spTree>
    <p:extLst>
      <p:ext uri="{BB962C8B-B14F-4D97-AF65-F5344CB8AC3E}">
        <p14:creationId xmlns:p14="http://schemas.microsoft.com/office/powerpoint/2010/main" val="34934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6B6B4E-7F45-4A81-B481-33D44491D74B}" type="slidenum">
              <a:rPr lang="pl-PL" smtClean="0"/>
              <a:pPr/>
              <a:t>5</a:t>
            </a:fld>
            <a:endParaRPr lang="pl-PL"/>
          </a:p>
        </p:txBody>
      </p:sp>
    </p:spTree>
    <p:extLst>
      <p:ext uri="{BB962C8B-B14F-4D97-AF65-F5344CB8AC3E}">
        <p14:creationId xmlns:p14="http://schemas.microsoft.com/office/powerpoint/2010/main" val="47655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6B6B4E-7F45-4A81-B481-33D44491D74B}" type="slidenum">
              <a:rPr lang="pl-PL" smtClean="0"/>
              <a:pPr/>
              <a:t>6</a:t>
            </a:fld>
            <a:endParaRPr lang="pl-PL"/>
          </a:p>
        </p:txBody>
      </p:sp>
    </p:spTree>
    <p:extLst>
      <p:ext uri="{BB962C8B-B14F-4D97-AF65-F5344CB8AC3E}">
        <p14:creationId xmlns:p14="http://schemas.microsoft.com/office/powerpoint/2010/main" val="47655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6B6B4E-7F45-4A81-B481-33D44491D74B}" type="slidenum">
              <a:rPr lang="pl-PL" smtClean="0"/>
              <a:pPr/>
              <a:t>7</a:t>
            </a:fld>
            <a:endParaRPr lang="pl-PL"/>
          </a:p>
        </p:txBody>
      </p:sp>
    </p:spTree>
    <p:extLst>
      <p:ext uri="{BB962C8B-B14F-4D97-AF65-F5344CB8AC3E}">
        <p14:creationId xmlns:p14="http://schemas.microsoft.com/office/powerpoint/2010/main" val="47655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6B6B4E-7F45-4A81-B481-33D44491D74B}" type="slidenum">
              <a:rPr lang="pl-PL" smtClean="0"/>
              <a:pPr/>
              <a:t>8</a:t>
            </a:fld>
            <a:endParaRPr lang="pl-PL"/>
          </a:p>
        </p:txBody>
      </p:sp>
    </p:spTree>
    <p:extLst>
      <p:ext uri="{BB962C8B-B14F-4D97-AF65-F5344CB8AC3E}">
        <p14:creationId xmlns:p14="http://schemas.microsoft.com/office/powerpoint/2010/main" val="47655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6B6B4E-7F45-4A81-B481-33D44491D74B}" type="slidenum">
              <a:rPr lang="pl-PL" smtClean="0"/>
              <a:pPr/>
              <a:t>11</a:t>
            </a:fld>
            <a:endParaRPr lang="pl-PL"/>
          </a:p>
        </p:txBody>
      </p:sp>
    </p:spTree>
    <p:extLst>
      <p:ext uri="{BB962C8B-B14F-4D97-AF65-F5344CB8AC3E}">
        <p14:creationId xmlns:p14="http://schemas.microsoft.com/office/powerpoint/2010/main" val="47655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6B6B4E-7F45-4A81-B481-33D44491D74B}" type="slidenum">
              <a:rPr lang="pl-PL" smtClean="0"/>
              <a:pPr/>
              <a:t>12</a:t>
            </a:fld>
            <a:endParaRPr lang="pl-PL"/>
          </a:p>
        </p:txBody>
      </p:sp>
    </p:spTree>
    <p:extLst>
      <p:ext uri="{BB962C8B-B14F-4D97-AF65-F5344CB8AC3E}">
        <p14:creationId xmlns:p14="http://schemas.microsoft.com/office/powerpoint/2010/main" val="47655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6B6B4E-7F45-4A81-B481-33D44491D74B}" type="slidenum">
              <a:rPr lang="pl-PL" smtClean="0"/>
              <a:pPr/>
              <a:t>13</a:t>
            </a:fld>
            <a:endParaRPr lang="pl-PL"/>
          </a:p>
        </p:txBody>
      </p:sp>
    </p:spTree>
    <p:extLst>
      <p:ext uri="{BB962C8B-B14F-4D97-AF65-F5344CB8AC3E}">
        <p14:creationId xmlns:p14="http://schemas.microsoft.com/office/powerpoint/2010/main" val="47655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6B6B4E-7F45-4A81-B481-33D44491D74B}" type="slidenum">
              <a:rPr lang="pl-PL" smtClean="0"/>
              <a:pPr/>
              <a:t>14</a:t>
            </a:fld>
            <a:endParaRPr lang="pl-PL"/>
          </a:p>
        </p:txBody>
      </p:sp>
    </p:spTree>
    <p:extLst>
      <p:ext uri="{BB962C8B-B14F-4D97-AF65-F5344CB8AC3E}">
        <p14:creationId xmlns:p14="http://schemas.microsoft.com/office/powerpoint/2010/main" val="47655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6B6B4E-7F45-4A81-B481-33D44491D74B}" type="slidenum">
              <a:rPr lang="pl-PL" smtClean="0"/>
              <a:pPr/>
              <a:t>15</a:t>
            </a:fld>
            <a:endParaRPr lang="pl-PL"/>
          </a:p>
        </p:txBody>
      </p:sp>
    </p:spTree>
    <p:extLst>
      <p:ext uri="{BB962C8B-B14F-4D97-AF65-F5344CB8AC3E}">
        <p14:creationId xmlns:p14="http://schemas.microsoft.com/office/powerpoint/2010/main" val="47655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Prostokąt zaokrąglony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Podtytuł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p:txBody>
          <a:bodyPr/>
          <a:lstStyle/>
          <a:p>
            <a:fld id="{938D7E2E-21B1-4E6A-9EDC-B05615AA278D}" type="datetime1">
              <a:rPr lang="pl-PL" smtClean="0"/>
              <a:pPr/>
              <a:t>17-04-2020</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11FC848B-B762-4581-8DE4-B6BE8F3286B4}" type="slidenum">
              <a:rPr lang="pl-PL" smtClean="0"/>
              <a:pPr/>
              <a:t>‹#›</a:t>
            </a:fld>
            <a:endParaRPr lang="pl-PL"/>
          </a:p>
        </p:txBody>
      </p:sp>
      <p:sp>
        <p:nvSpPr>
          <p:cNvPr id="7" name="Prostokąt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Prostokąt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Prostokąt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ytuł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D76E741B-AD0E-47A7-8221-3C29FA1C76A9}" type="datetime1">
              <a:rPr lang="pl-PL" smtClean="0"/>
              <a:pPr/>
              <a:t>17-04-2020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1FC848B-B762-4581-8DE4-B6BE8F3286B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42"/>
            <a:ext cx="268224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1219200" y="274641"/>
            <a:ext cx="7416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BB43DFF1-2D58-4546-A29E-672AD6595812}" type="datetime1">
              <a:rPr lang="pl-PL" smtClean="0"/>
              <a:pPr/>
              <a:t>17-04-2020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1FC848B-B762-4581-8DE4-B6BE8F3286B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4" name="Symbol zastępczy daty 3"/>
          <p:cNvSpPr>
            <a:spLocks noGrp="1"/>
          </p:cNvSpPr>
          <p:nvPr>
            <p:ph type="dt" sz="half" idx="10"/>
          </p:nvPr>
        </p:nvSpPr>
        <p:spPr/>
        <p:txBody>
          <a:bodyPr/>
          <a:lstStyle/>
          <a:p>
            <a:fld id="{086B5436-BF8E-4F0F-AD0B-56265F63FA06}" type="datetime1">
              <a:rPr lang="pl-PL" smtClean="0"/>
              <a:pPr/>
              <a:t>17-04-2020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1FC848B-B762-4581-8DE4-B6BE8F3286B4}" type="slidenum">
              <a:rPr lang="pl-PL" smtClean="0"/>
              <a:pPr/>
              <a:t>‹#›</a:t>
            </a:fld>
            <a:endParaRPr lang="pl-PL"/>
          </a:p>
        </p:txBody>
      </p:sp>
      <p:sp>
        <p:nvSpPr>
          <p:cNvPr id="8" name="Symbol zastępczy zawartości 7"/>
          <p:cNvSpPr>
            <a:spLocks noGrp="1"/>
          </p:cNvSpPr>
          <p:nvPr>
            <p:ph sz="quarter" idx="1"/>
          </p:nvPr>
        </p:nvSpPr>
        <p:spPr>
          <a:xfrm>
            <a:off x="1219200" y="1447800"/>
            <a:ext cx="1036320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Prostokąt zaokrąglony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pl-PL"/>
              <a:t>Kliknij, aby edytować styl</a:t>
            </a:r>
            <a:endParaRPr kumimoji="0" lang="en-US"/>
          </a:p>
        </p:txBody>
      </p:sp>
      <p:sp>
        <p:nvSpPr>
          <p:cNvPr id="3" name="Symbol zastępczy tekst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8DBAC654-0F76-4677-8753-BB6200A2F880}" type="datetime1">
              <a:rPr lang="pl-PL" smtClean="0"/>
              <a:pPr/>
              <a:t>17-04-2020</a:t>
            </a:fld>
            <a:endParaRPr lang="pl-PL"/>
          </a:p>
        </p:txBody>
      </p:sp>
      <p:sp>
        <p:nvSpPr>
          <p:cNvPr id="5" name="Symbol zastępczy stopki 4"/>
          <p:cNvSpPr>
            <a:spLocks noGrp="1"/>
          </p:cNvSpPr>
          <p:nvPr>
            <p:ph type="ftr" sz="quarter" idx="11"/>
          </p:nvPr>
        </p:nvSpPr>
        <p:spPr>
          <a:xfrm>
            <a:off x="1066800" y="6172200"/>
            <a:ext cx="5334000" cy="457200"/>
          </a:xfrm>
        </p:spPr>
        <p:txBody>
          <a:bodyPr/>
          <a:lstStyle/>
          <a:p>
            <a:endParaRPr lang="pl-PL"/>
          </a:p>
        </p:txBody>
      </p:sp>
      <p:sp>
        <p:nvSpPr>
          <p:cNvPr id="7" name="Prostokąt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Prostokąt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Prostokąt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ymbol zastępczy numeru slajdu 5"/>
          <p:cNvSpPr>
            <a:spLocks noGrp="1"/>
          </p:cNvSpPr>
          <p:nvPr>
            <p:ph type="sldNum" sz="quarter" idx="12"/>
          </p:nvPr>
        </p:nvSpPr>
        <p:spPr>
          <a:xfrm>
            <a:off x="195072" y="6208776"/>
            <a:ext cx="609600" cy="457200"/>
          </a:xfrm>
        </p:spPr>
        <p:txBody>
          <a:bodyPr/>
          <a:lstStyle/>
          <a:p>
            <a:fld id="{11FC848B-B762-4581-8DE4-B6BE8F3286B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5" name="Symbol zastępczy daty 4"/>
          <p:cNvSpPr>
            <a:spLocks noGrp="1"/>
          </p:cNvSpPr>
          <p:nvPr>
            <p:ph type="dt" sz="half" idx="10"/>
          </p:nvPr>
        </p:nvSpPr>
        <p:spPr/>
        <p:txBody>
          <a:bodyPr/>
          <a:lstStyle/>
          <a:p>
            <a:fld id="{938F8559-63D0-4101-9CBD-E375FE55111A}" type="datetime1">
              <a:rPr lang="pl-PL" smtClean="0"/>
              <a:pPr/>
              <a:t>17-04-2020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1FC848B-B762-4581-8DE4-B6BE8F3286B4}" type="slidenum">
              <a:rPr lang="pl-PL" smtClean="0"/>
              <a:pPr/>
              <a:t>‹#›</a:t>
            </a:fld>
            <a:endParaRPr lang="pl-PL"/>
          </a:p>
        </p:txBody>
      </p:sp>
      <p:sp>
        <p:nvSpPr>
          <p:cNvPr id="9" name="Symbol zastępczy zawartości 8"/>
          <p:cNvSpPr>
            <a:spLocks noGrp="1"/>
          </p:cNvSpPr>
          <p:nvPr>
            <p:ph sz="quarter" idx="1"/>
          </p:nvPr>
        </p:nvSpPr>
        <p:spPr>
          <a:xfrm>
            <a:off x="1219200" y="1447800"/>
            <a:ext cx="499872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1" name="Symbol zastępczy zawartości 10"/>
          <p:cNvSpPr>
            <a:spLocks noGrp="1"/>
          </p:cNvSpPr>
          <p:nvPr>
            <p:ph sz="quarter" idx="2"/>
          </p:nvPr>
        </p:nvSpPr>
        <p:spPr>
          <a:xfrm>
            <a:off x="6578600" y="1447800"/>
            <a:ext cx="499872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219200" y="273050"/>
            <a:ext cx="10363200" cy="1143000"/>
          </a:xfrm>
        </p:spPr>
        <p:txBody>
          <a:bodyPr anchor="b" anchorCtr="0"/>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7" name="Symbol zastępczy daty 6"/>
          <p:cNvSpPr>
            <a:spLocks noGrp="1"/>
          </p:cNvSpPr>
          <p:nvPr>
            <p:ph type="dt" sz="half" idx="10"/>
          </p:nvPr>
        </p:nvSpPr>
        <p:spPr/>
        <p:txBody>
          <a:bodyPr/>
          <a:lstStyle/>
          <a:p>
            <a:fld id="{7A2C980F-7C42-4B21-8662-8CFEDFF33A95}" type="datetime1">
              <a:rPr lang="pl-PL" smtClean="0"/>
              <a:pPr/>
              <a:t>17-04-2020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1FC848B-B762-4581-8DE4-B6BE8F3286B4}" type="slidenum">
              <a:rPr lang="pl-PL" smtClean="0"/>
              <a:pPr/>
              <a:t>‹#›</a:t>
            </a:fld>
            <a:endParaRPr lang="pl-PL"/>
          </a:p>
        </p:txBody>
      </p:sp>
      <p:sp>
        <p:nvSpPr>
          <p:cNvPr id="11" name="Symbol zastępczy zawartości 10"/>
          <p:cNvSpPr>
            <a:spLocks noGrp="1"/>
          </p:cNvSpPr>
          <p:nvPr>
            <p:ph sz="half" idx="2"/>
          </p:nvPr>
        </p:nvSpPr>
        <p:spPr>
          <a:xfrm>
            <a:off x="1219200" y="2247900"/>
            <a:ext cx="49784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3" name="Symbol zastępczy zawartości 12"/>
          <p:cNvSpPr>
            <a:spLocks noGrp="1"/>
          </p:cNvSpPr>
          <p:nvPr>
            <p:ph sz="half" idx="4"/>
          </p:nvPr>
        </p:nvSpPr>
        <p:spPr>
          <a:xfrm>
            <a:off x="6604000" y="2247900"/>
            <a:ext cx="49784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0FBE874D-EE5D-4AC4-838C-5D0743664555}" type="datetime1">
              <a:rPr lang="pl-PL" smtClean="0"/>
              <a:pPr/>
              <a:t>17-04-2020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1FC848B-B762-4581-8DE4-B6BE8F3286B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6819463-9D1D-42F7-BD5A-B84FEDB510F2}" type="datetime1">
              <a:rPr lang="pl-PL" smtClean="0"/>
              <a:pPr/>
              <a:t>17-04-2020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1FC848B-B762-4581-8DE4-B6BE8F3286B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Prostokąt zaokrąglony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a:off x="1219200" y="273050"/>
            <a:ext cx="10363200" cy="1143000"/>
          </a:xfrm>
        </p:spPr>
        <p:txBody>
          <a:bodyPr anchor="b" anchorCtr="0"/>
          <a:lstStyle>
            <a:lvl1pPr algn="l">
              <a:buNone/>
              <a:defRPr sz="4000" b="0"/>
            </a:lvl1pPr>
          </a:lstStyle>
          <a:p>
            <a:r>
              <a:rPr kumimoji="0" lang="pl-PL"/>
              <a:t>Kliknij, aby edytować styl</a:t>
            </a:r>
            <a:endParaRPr kumimoji="0" lang="en-US"/>
          </a:p>
        </p:txBody>
      </p:sp>
      <p:sp>
        <p:nvSpPr>
          <p:cNvPr id="3" name="Symbol zastępczy tekst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FF807D30-5634-4726-8CFD-01378E175763}" type="datetime1">
              <a:rPr lang="pl-PL" smtClean="0"/>
              <a:pPr/>
              <a:t>17-04-2020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1FC848B-B762-4581-8DE4-B6BE8F3286B4}" type="slidenum">
              <a:rPr lang="pl-PL" smtClean="0"/>
              <a:pPr/>
              <a:t>‹#›</a:t>
            </a:fld>
            <a:endParaRPr lang="pl-PL"/>
          </a:p>
        </p:txBody>
      </p:sp>
      <p:sp>
        <p:nvSpPr>
          <p:cNvPr id="11" name="Symbol zastępczy zawartości 10"/>
          <p:cNvSpPr>
            <a:spLocks noGrp="1"/>
          </p:cNvSpPr>
          <p:nvPr>
            <p:ph sz="quarter" idx="1"/>
          </p:nvPr>
        </p:nvSpPr>
        <p:spPr>
          <a:xfrm>
            <a:off x="3962400" y="1600200"/>
            <a:ext cx="7620000" cy="44958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7FD18F37-06A7-4FA1-8E34-7F9A5B0DB476}" type="datetime1">
              <a:rPr lang="pl-PL" smtClean="0"/>
              <a:pPr/>
              <a:t>17-04-2020</a:t>
            </a:fld>
            <a:endParaRPr lang="pl-PL"/>
          </a:p>
        </p:txBody>
      </p:sp>
      <p:sp>
        <p:nvSpPr>
          <p:cNvPr id="6" name="Symbol zastępczy stopki 5"/>
          <p:cNvSpPr>
            <a:spLocks noGrp="1"/>
          </p:cNvSpPr>
          <p:nvPr>
            <p:ph type="ftr" sz="quarter" idx="11"/>
          </p:nvPr>
        </p:nvSpPr>
        <p:spPr>
          <a:xfrm>
            <a:off x="1219200" y="6172200"/>
            <a:ext cx="5181600" cy="457200"/>
          </a:xfrm>
        </p:spPr>
        <p:txBody>
          <a:bodyPr/>
          <a:lstStyle/>
          <a:p>
            <a:endParaRPr lang="pl-PL"/>
          </a:p>
        </p:txBody>
      </p:sp>
      <p:sp>
        <p:nvSpPr>
          <p:cNvPr id="7" name="Symbol zastępczy numeru slajdu 6"/>
          <p:cNvSpPr>
            <a:spLocks noGrp="1"/>
          </p:cNvSpPr>
          <p:nvPr>
            <p:ph type="sldNum" sz="quarter" idx="12"/>
          </p:nvPr>
        </p:nvSpPr>
        <p:spPr>
          <a:xfrm>
            <a:off x="195072" y="6208776"/>
            <a:ext cx="609600" cy="457200"/>
          </a:xfrm>
        </p:spPr>
        <p:txBody>
          <a:bodyPr/>
          <a:lstStyle/>
          <a:p>
            <a:fld id="{11FC848B-B762-4581-8DE4-B6BE8F3286B4}" type="slidenum">
              <a:rPr lang="pl-PL" smtClean="0"/>
              <a:pPr/>
              <a:t>‹#›</a:t>
            </a:fld>
            <a:endParaRPr lang="pl-PL"/>
          </a:p>
        </p:txBody>
      </p:sp>
      <p:sp>
        <p:nvSpPr>
          <p:cNvPr id="11" name="Prostokąt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Prostokąt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Prostokąt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Symbol zastępczy obrazu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Prostokąt zaokrąglony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ymbol zastępczy tytuł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6495CA7-ED04-4DB1-AE0D-D645851B0176}" type="datetime1">
              <a:rPr lang="pl-PL" smtClean="0"/>
              <a:pPr/>
              <a:t>17-04-2020</a:t>
            </a:fld>
            <a:endParaRPr lang="pl-PL"/>
          </a:p>
        </p:txBody>
      </p:sp>
      <p:sp>
        <p:nvSpPr>
          <p:cNvPr id="3" name="Symbol zastępczy stopki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FC848B-B762-4581-8DE4-B6BE8F3286B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2.jpeg"/><Relationship Id="rId9" Type="http://schemas.openxmlformats.org/officeDocument/2006/relationships/image" Target="../media/image18.jpe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C:\Documents and Settings\PC\Pulpit\Materiały informacyjne ang\zmniejsz\Plakatfinal.jpg"/>
          <p:cNvPicPr>
            <a:picLocks noChangeAspect="1" noChangeArrowheads="1"/>
          </p:cNvPicPr>
          <p:nvPr/>
        </p:nvPicPr>
        <p:blipFill>
          <a:blip r:embed="rId2" cstate="print"/>
          <a:srcRect/>
          <a:stretch>
            <a:fillRect/>
          </a:stretch>
        </p:blipFill>
        <p:spPr bwMode="auto">
          <a:xfrm>
            <a:off x="191068" y="3092881"/>
            <a:ext cx="2156132" cy="3047936"/>
          </a:xfrm>
          <a:prstGeom prst="rect">
            <a:avLst/>
          </a:prstGeom>
          <a:noFill/>
        </p:spPr>
      </p:pic>
      <p:pic>
        <p:nvPicPr>
          <p:cNvPr id="1028" name="Picture 4" descr="C:\Users\Pawel\Desktop\proekt broszury 02.2017\zdjecia do zamieszczenia\dev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0375"/>
            <a:ext cx="4208254" cy="2470245"/>
          </a:xfrm>
          <a:prstGeom prst="rect">
            <a:avLst/>
          </a:prstGeom>
          <a:noFill/>
          <a:extLst>
            <a:ext uri="{909E8E84-426E-40DD-AFC4-6F175D3DCCD1}">
              <a14:hiddenFill xmlns:a14="http://schemas.microsoft.com/office/drawing/2010/main">
                <a:solidFill>
                  <a:srgbClr val="FFFFFF"/>
                </a:solidFill>
              </a14:hiddenFill>
            </a:ext>
          </a:extLst>
        </p:spPr>
      </p:pic>
      <p:sp>
        <p:nvSpPr>
          <p:cNvPr id="3" name="Podtytuł 2"/>
          <p:cNvSpPr>
            <a:spLocks noGrp="1"/>
          </p:cNvSpPr>
          <p:nvPr>
            <p:ph type="subTitle" idx="1"/>
          </p:nvPr>
        </p:nvSpPr>
        <p:spPr>
          <a:xfrm>
            <a:off x="2538484" y="3725839"/>
            <a:ext cx="7020290" cy="2238233"/>
          </a:xfrm>
        </p:spPr>
        <p:txBody>
          <a:bodyPr>
            <a:noAutofit/>
          </a:bodyPr>
          <a:lstStyle/>
          <a:p>
            <a:r>
              <a:rPr lang="en-US" sz="2400" dirty="0">
                <a:latin typeface="Century Gothic" panose="020B0502020202020204" pitchFamily="34" charset="0"/>
              </a:rPr>
              <a:t>The world's first fully digital, wireless CTG with CE certification for telemedical monitoring of pregnant women integrated with the Obstetric Surveillance Systems</a:t>
            </a:r>
          </a:p>
        </p:txBody>
      </p:sp>
      <p:sp>
        <p:nvSpPr>
          <p:cNvPr id="4" name="Symbol zastępczy numeru slajdu 3"/>
          <p:cNvSpPr>
            <a:spLocks noGrp="1"/>
          </p:cNvSpPr>
          <p:nvPr>
            <p:ph type="sldNum" sz="quarter" idx="12"/>
          </p:nvPr>
        </p:nvSpPr>
        <p:spPr/>
        <p:txBody>
          <a:bodyPr/>
          <a:lstStyle/>
          <a:p>
            <a:fld id="{11FC848B-B762-4581-8DE4-B6BE8F3286B4}" type="slidenum">
              <a:rPr lang="pl-PL" smtClean="0"/>
              <a:pPr/>
              <a:t>1</a:t>
            </a:fld>
            <a:endParaRPr lang="pl-PL"/>
          </a:p>
        </p:txBody>
      </p:sp>
      <p:sp>
        <p:nvSpPr>
          <p:cNvPr id="2" name="Tytuł 1"/>
          <p:cNvSpPr>
            <a:spLocks noGrp="1"/>
          </p:cNvSpPr>
          <p:nvPr>
            <p:ph type="ctrTitle"/>
          </p:nvPr>
        </p:nvSpPr>
        <p:spPr>
          <a:xfrm>
            <a:off x="496866" y="1596735"/>
            <a:ext cx="10972800" cy="1470025"/>
          </a:xfrm>
        </p:spPr>
        <p:txBody>
          <a:bodyPr/>
          <a:lstStyle/>
          <a:p>
            <a:r>
              <a:rPr lang="en-US" dirty="0">
                <a:effectLst>
                  <a:outerShdw blurRad="38100" dist="38100" dir="2700000" algn="tl">
                    <a:srgbClr val="000000">
                      <a:alpha val="43137"/>
                    </a:srgbClr>
                  </a:outerShdw>
                </a:effectLst>
              </a:rPr>
              <a:t>CTG </a:t>
            </a:r>
            <a:r>
              <a:rPr lang="en-US" dirty="0" err="1">
                <a:effectLst>
                  <a:outerShdw blurRad="38100" dist="38100" dir="2700000" algn="tl">
                    <a:srgbClr val="000000">
                      <a:alpha val="43137"/>
                    </a:srgbClr>
                  </a:outerShdw>
                </a:effectLst>
              </a:rPr>
              <a:t>Sigmafon</a:t>
            </a:r>
            <a:r>
              <a:rPr lang="en-US" dirty="0">
                <a:effectLst>
                  <a:outerShdw blurRad="38100" dist="38100" dir="2700000" algn="tl">
                    <a:srgbClr val="000000">
                      <a:alpha val="43137"/>
                    </a:srgbClr>
                  </a:outerShdw>
                </a:effectLst>
              </a:rPr>
              <a:t> System</a:t>
            </a:r>
          </a:p>
        </p:txBody>
      </p:sp>
      <p:pic>
        <p:nvPicPr>
          <p:cNvPr id="1027" name="Picture 3" descr="C:\Users\Pawel\Desktop\Zd do prezedntacji\maternity-1542584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9086" y="3106454"/>
            <a:ext cx="2340952" cy="350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0025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09433" y="320783"/>
            <a:ext cx="11327642" cy="628377"/>
          </a:xfrm>
          <a:prstGeom prst="rect">
            <a:avLst/>
          </a:prstGeom>
        </p:spPr>
        <p:txBody>
          <a:bodyPr vert="horz" wrap="square" lIns="0" tIns="12700" rIns="0" bIns="0" rtlCol="0">
            <a:spAutoFit/>
          </a:bodyPr>
          <a:lstStyle/>
          <a:p>
            <a:pPr marL="12700">
              <a:lnSpc>
                <a:spcPct val="100000"/>
              </a:lnSpc>
              <a:spcBef>
                <a:spcPts val="100"/>
              </a:spcBef>
            </a:pPr>
            <a:r>
              <a:rPr lang="en-US"/>
              <a:t>Simplified information flow - description*</a:t>
            </a:r>
          </a:p>
        </p:txBody>
      </p:sp>
      <p:sp>
        <p:nvSpPr>
          <p:cNvPr id="54" name="pole tekstowe 53"/>
          <p:cNvSpPr txBox="1"/>
          <p:nvPr/>
        </p:nvSpPr>
        <p:spPr>
          <a:xfrm>
            <a:off x="464023" y="1146411"/>
            <a:ext cx="10809028" cy="4401205"/>
          </a:xfrm>
          <a:prstGeom prst="rect">
            <a:avLst/>
          </a:prstGeom>
          <a:noFill/>
        </p:spPr>
        <p:txBody>
          <a:bodyPr wrap="square" rtlCol="0">
            <a:spAutoFit/>
          </a:bodyPr>
          <a:lstStyle/>
          <a:p>
            <a:pPr marL="342900" indent="-342900" algn="just">
              <a:buAutoNum type="arabicPeriod"/>
            </a:pPr>
            <a:r>
              <a:rPr lang="en-US" sz="1600" dirty="0">
                <a:latin typeface="Century Gothic" panose="020B0502020202020204" pitchFamily="34" charset="0"/>
              </a:rPr>
              <a:t>The patient performs examination herself or with the help of the doctor providing prenatal care in accordance with the instructions. During entire examination in accurate positioning of the device, she supports the </a:t>
            </a:r>
            <a:r>
              <a:rPr lang="en-US" sz="1600" dirty="0" err="1">
                <a:latin typeface="Century Gothic" panose="020B0502020202020204" pitchFamily="34" charset="0"/>
              </a:rPr>
              <a:t>Carebits</a:t>
            </a:r>
            <a:r>
              <a:rPr lang="en-US" sz="1600" dirty="0">
                <a:latin typeface="Century Gothic" panose="020B0502020202020204" pitchFamily="34" charset="0"/>
              </a:rPr>
              <a:t> software that the client installs on her smartphone. After examination, the CTG record is automatically sent to the Obstetrical Obstetrics System**. Remember to stay within the range of cellular network. It is possible to send data via the Internet.  </a:t>
            </a:r>
          </a:p>
          <a:p>
            <a:pPr marL="342900" indent="-342900" algn="just">
              <a:buAutoNum type="arabicPeriod" startAt="2"/>
            </a:pPr>
            <a:r>
              <a:rPr lang="en-US" sz="1600" dirty="0">
                <a:latin typeface="Century Gothic" panose="020B0502020202020204" pitchFamily="34" charset="0"/>
              </a:rPr>
              <a:t>The Obstetric Obstetrics System (about 2-3 minutes after receipt of the CTG record) sends a detailed interpreted study by e-mail and text message to 2a) patient, 2b) doctor providing assistance during pregnancy, 3c) Obstetric Obstetrics Monitoring Center according to the distribution list.</a:t>
            </a:r>
          </a:p>
          <a:p>
            <a:pPr marL="342900" indent="-342900" algn="just">
              <a:buAutoNum type="arabicPeriod" startAt="2"/>
            </a:pPr>
            <a:r>
              <a:rPr lang="en-US" sz="1600" dirty="0">
                <a:latin typeface="Century Gothic" panose="020B0502020202020204" pitchFamily="34" charset="0"/>
              </a:rPr>
              <a:t>The Obstetric Obstetrics Center (on average, 2-10 minutes after receipt of the CTG record) sends a record of the study, authorized by the experienced CMP medical personnel, along with a commentary according to the distribution list as above. In the case of detecting alarming symptoms or doubts, the appropriate (standard) medical procedure is implemented - CMP medical staff recommends further examination or asks for an emergency call; the patient receives information via e-mail, via the application, text message and additionally by phone**.</a:t>
            </a:r>
          </a:p>
          <a:p>
            <a:pPr marL="342900" indent="-342900" algn="just"/>
            <a:endParaRPr lang="pl-PL" sz="2000" dirty="0"/>
          </a:p>
          <a:p>
            <a:pPr marL="342900" indent="-342900" algn="just"/>
            <a:r>
              <a:rPr lang="en-US" i="1" dirty="0"/>
              <a:t>*</a:t>
            </a:r>
            <a:r>
              <a:rPr lang="en-US" sz="1400" i="1" dirty="0">
                <a:latin typeface="Century Gothic" panose="020B0502020202020204" pitchFamily="34" charset="0"/>
              </a:rPr>
              <a:t>The detailed flow of information may vary depending on the market or requirements of the buyer. </a:t>
            </a:r>
          </a:p>
          <a:p>
            <a:pPr marL="342900" indent="-342900" algn="just"/>
            <a:r>
              <a:rPr lang="en-US" sz="1400" i="1" dirty="0">
                <a:latin typeface="Century Gothic" panose="020B0502020202020204" pitchFamily="34" charset="0"/>
              </a:rPr>
              <a:t>**The indicated information flow scheme is the first implementation of this type in the world.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awel\Desktop\Zd do prezedntacji\doctor-1149149__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888" y="2361572"/>
            <a:ext cx="4752445" cy="316991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normAutofit fontScale="90000"/>
          </a:bodyPr>
          <a:lstStyle/>
          <a:p>
            <a:pPr algn="ctr"/>
            <a:r>
              <a:rPr lang="en-US">
                <a:effectLst>
                  <a:outerShdw blurRad="38100" dist="38100" dir="2700000" algn="tl">
                    <a:srgbClr val="000000">
                      <a:alpha val="43137"/>
                    </a:srgbClr>
                  </a:outerShdw>
                </a:effectLst>
              </a:rPr>
              <a:t> Our device also guarantees additional benefits for doctors, midwives and patients</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11</a:t>
            </a:fld>
            <a:endParaRPr lang="pl-PL"/>
          </a:p>
        </p:txBody>
      </p:sp>
      <p:sp>
        <p:nvSpPr>
          <p:cNvPr id="3" name="Symbol zastępczy zawartości 2"/>
          <p:cNvSpPr>
            <a:spLocks noGrp="1"/>
          </p:cNvSpPr>
          <p:nvPr>
            <p:ph sz="quarter" idx="1"/>
          </p:nvPr>
        </p:nvSpPr>
        <p:spPr>
          <a:xfrm>
            <a:off x="5047988" y="1528175"/>
            <a:ext cx="6517709" cy="4521896"/>
          </a:xfrm>
        </p:spPr>
        <p:txBody>
          <a:bodyPr>
            <a:normAutofit fontScale="70000" lnSpcReduction="20000"/>
          </a:bodyPr>
          <a:lstStyle/>
          <a:p>
            <a:pPr marL="0" indent="0" algn="just">
              <a:buNone/>
            </a:pPr>
            <a:endParaRPr lang="pl-PL" sz="3800" b="1" i="1" dirty="0"/>
          </a:p>
          <a:p>
            <a:pPr marL="0" indent="0" algn="just">
              <a:buNone/>
            </a:pPr>
            <a:r>
              <a:rPr lang="en-US" b="1" i="1">
                <a:latin typeface="Century Gothic" panose="020B0502020202020204" pitchFamily="34" charset="0"/>
              </a:rPr>
              <a:t>Benefits for doctors and midwives:</a:t>
            </a:r>
          </a:p>
          <a:p>
            <a:pPr algn="just">
              <a:buFont typeface="Arial" panose="020B0604020202020204" pitchFamily="34" charset="0"/>
              <a:buChar char="•"/>
            </a:pPr>
            <a:r>
              <a:rPr lang="en-US" sz="2200" i="1">
                <a:latin typeface="Century Gothic" panose="020B0502020202020204" pitchFamily="34" charset="0"/>
              </a:rPr>
              <a:t>Improved work ergonomics, simple operation without cables, transferring or carrying equipment with a cart</a:t>
            </a:r>
          </a:p>
          <a:p>
            <a:pPr algn="just">
              <a:buFont typeface="Arial" panose="020B0604020202020204" pitchFamily="34" charset="0"/>
              <a:buChar char="•"/>
            </a:pPr>
            <a:r>
              <a:rPr lang="en-US" sz="2200" i="1">
                <a:latin typeface="Century Gothic" panose="020B0502020202020204" pitchFamily="34" charset="0"/>
              </a:rPr>
              <a:t>Optimized working time of the doctor and midwife (automatic analysis)</a:t>
            </a:r>
          </a:p>
          <a:p>
            <a:pPr algn="just">
              <a:buFont typeface="Arial" panose="020B0604020202020204" pitchFamily="34" charset="0"/>
              <a:buChar char="•"/>
            </a:pPr>
            <a:r>
              <a:rPr lang="en-US" sz="2200" i="1">
                <a:latin typeface="Century Gothic" panose="020B0502020202020204" pitchFamily="34" charset="0"/>
              </a:rPr>
              <a:t>Possibility of receiving a much larger number of patients thanks to remote monitoring while maintaining the highest quality of services guaranteed by the certified Obstetrics Surveillance System</a:t>
            </a:r>
          </a:p>
          <a:p>
            <a:pPr algn="just">
              <a:buFont typeface="Arial" panose="020B0604020202020204" pitchFamily="34" charset="0"/>
              <a:buChar char="•"/>
            </a:pPr>
            <a:r>
              <a:rPr lang="en-US" sz="2200" i="1">
                <a:latin typeface="Century Gothic" panose="020B0502020202020204" pitchFamily="34" charset="0"/>
              </a:rPr>
              <a:t>Access to online historical data, ability to track trends, etc.</a:t>
            </a:r>
          </a:p>
          <a:p>
            <a:pPr algn="just">
              <a:buFont typeface="Arial" panose="020B0604020202020204" pitchFamily="34" charset="0"/>
              <a:buChar char="•"/>
            </a:pPr>
            <a:r>
              <a:rPr lang="en-US" sz="2200" i="1">
                <a:latin typeface="Century Gothic" panose="020B0502020202020204" pitchFamily="34" charset="0"/>
              </a:rPr>
              <a:t>Better control of pregnancies in particular with problems and/or pathologies</a:t>
            </a:r>
          </a:p>
          <a:p>
            <a:pPr algn="just">
              <a:buFont typeface="Arial" panose="020B0604020202020204" pitchFamily="34" charset="0"/>
              <a:buChar char="•"/>
            </a:pPr>
            <a:r>
              <a:rPr lang="en-US" sz="2200" i="1">
                <a:latin typeface="Century Gothic" panose="020B0502020202020204" pitchFamily="34" charset="0"/>
              </a:rPr>
              <a:t>Increasing competitiveness against the background of doctors and midwives who do not use professional home CTG</a:t>
            </a:r>
          </a:p>
          <a:p>
            <a:pPr algn="just">
              <a:buFont typeface="Arial" panose="020B0604020202020204" pitchFamily="34" charset="0"/>
              <a:buChar char="•"/>
            </a:pPr>
            <a:r>
              <a:rPr lang="en-US" sz="2200" i="1">
                <a:latin typeface="Century Gothic" panose="020B0502020202020204" pitchFamily="34" charset="0"/>
              </a:rPr>
              <a:t>No need to instruct or train patients in use of the camera.</a:t>
            </a:r>
          </a:p>
        </p:txBody>
      </p:sp>
    </p:spTree>
    <p:extLst>
      <p:ext uri="{BB962C8B-B14F-4D97-AF65-F5344CB8AC3E}">
        <p14:creationId xmlns:p14="http://schemas.microsoft.com/office/powerpoint/2010/main" val="322762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wel\Desktop\Zd do prezedntacji\medical-563427__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24" y="2167000"/>
            <a:ext cx="4021247" cy="2680831"/>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normAutofit/>
          </a:bodyPr>
          <a:lstStyle/>
          <a:p>
            <a:pPr algn="ctr"/>
            <a:r>
              <a:rPr lang="en-US">
                <a:effectLst>
                  <a:outerShdw blurRad="38100" dist="38100" dir="2700000" algn="tl">
                    <a:srgbClr val="000000">
                      <a:alpha val="43137"/>
                    </a:srgbClr>
                  </a:outerShdw>
                </a:effectLst>
              </a:rPr>
              <a:t> Benefits for doctors and midwives:</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12</a:t>
            </a:fld>
            <a:endParaRPr lang="pl-PL"/>
          </a:p>
        </p:txBody>
      </p:sp>
      <p:sp>
        <p:nvSpPr>
          <p:cNvPr id="3" name="Symbol zastępczy zawartości 2"/>
          <p:cNvSpPr>
            <a:spLocks noGrp="1"/>
          </p:cNvSpPr>
          <p:nvPr>
            <p:ph sz="quarter" idx="1"/>
          </p:nvPr>
        </p:nvSpPr>
        <p:spPr>
          <a:xfrm>
            <a:off x="4359058" y="2070597"/>
            <a:ext cx="7206640" cy="3396753"/>
          </a:xfrm>
        </p:spPr>
        <p:txBody>
          <a:bodyPr>
            <a:normAutofit/>
          </a:bodyPr>
          <a:lstStyle/>
          <a:p>
            <a:pPr algn="just"/>
            <a:r>
              <a:rPr lang="en-US" sz="1400" i="1">
                <a:latin typeface="Century Gothic" panose="020B0502020202020204" pitchFamily="34" charset="0"/>
              </a:rPr>
              <a:t>The solution allows to monitor the patient between visits at the doctor providing assistance in pregnancy</a:t>
            </a:r>
          </a:p>
          <a:p>
            <a:r>
              <a:rPr lang="en-US" sz="1400" i="1">
                <a:latin typeface="Century Gothic" panose="020B0502020202020204" pitchFamily="34" charset="0"/>
              </a:rPr>
              <a:t>Full responsibility of specialists from the Obstetrics Monitoring Center (created, among others, in cooperation with the most renowned national and foreign institutes)</a:t>
            </a:r>
          </a:p>
          <a:p>
            <a:pPr algn="just"/>
            <a:r>
              <a:rPr lang="en-US" sz="1400" i="1">
                <a:latin typeface="Century Gothic" panose="020B0502020202020204" pitchFamily="34" charset="0"/>
              </a:rPr>
              <a:t>Very low operating costs; no need to print out (file available in many formats, e.g., in PDF), low power consumption, low consumption of ultrasound gel</a:t>
            </a:r>
          </a:p>
          <a:p>
            <a:r>
              <a:rPr lang="en-US" sz="1400" i="1">
                <a:latin typeface="Century Gothic" panose="020B0502020202020204" pitchFamily="34" charset="0"/>
              </a:rPr>
              <a:t>The CTG Sigmafon system works with standard smartphones on Android system, tablets and computers. This reduces the costs of service and maintenance</a:t>
            </a:r>
          </a:p>
          <a:p>
            <a:r>
              <a:rPr lang="en-US" sz="1400" i="1">
                <a:latin typeface="Century Gothic" panose="020B0502020202020204" pitchFamily="34" charset="0"/>
              </a:rPr>
              <a:t>Possibility of 24-hour care for the pregnant woman (carried out in a 24/7 mode by the Obstetric Obstetrician Center)</a:t>
            </a:r>
          </a:p>
        </p:txBody>
      </p:sp>
    </p:spTree>
    <p:extLst>
      <p:ext uri="{BB962C8B-B14F-4D97-AF65-F5344CB8AC3E}">
        <p14:creationId xmlns:p14="http://schemas.microsoft.com/office/powerpoint/2010/main" val="203215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wel\Desktop\Zd do prezedntacji\pregnant-244662__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024" y="2167002"/>
            <a:ext cx="4347293" cy="288124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normAutofit/>
          </a:bodyPr>
          <a:lstStyle/>
          <a:p>
            <a:pPr algn="ctr"/>
            <a:r>
              <a:rPr lang="en-US">
                <a:effectLst>
                  <a:outerShdw blurRad="38100" dist="38100" dir="2700000" algn="tl">
                    <a:srgbClr val="000000">
                      <a:alpha val="43137"/>
                    </a:srgbClr>
                  </a:outerShdw>
                </a:effectLst>
              </a:rPr>
              <a:t>Additional benefits for patients:</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13</a:t>
            </a:fld>
            <a:endParaRPr lang="pl-PL"/>
          </a:p>
        </p:txBody>
      </p:sp>
      <p:sp>
        <p:nvSpPr>
          <p:cNvPr id="3" name="Symbol zastępczy zawartości 2"/>
          <p:cNvSpPr>
            <a:spLocks noGrp="1"/>
          </p:cNvSpPr>
          <p:nvPr>
            <p:ph sz="quarter" idx="1"/>
          </p:nvPr>
        </p:nvSpPr>
        <p:spPr>
          <a:xfrm>
            <a:off x="4910202" y="2070596"/>
            <a:ext cx="6655495" cy="4292625"/>
          </a:xfrm>
        </p:spPr>
        <p:txBody>
          <a:bodyPr>
            <a:normAutofit/>
          </a:bodyPr>
          <a:lstStyle/>
          <a:p>
            <a:pPr algn="just"/>
            <a:r>
              <a:rPr lang="en-US" sz="1800" i="1">
                <a:latin typeface="Century Gothic" panose="020B0502020202020204" pitchFamily="34" charset="0"/>
              </a:rPr>
              <a:t>No stress associated with commuting and queues to the doctor - the patient is tested alone at home</a:t>
            </a:r>
          </a:p>
          <a:p>
            <a:pPr algn="just"/>
            <a:r>
              <a:rPr lang="en-US" sz="1800" i="1">
                <a:latin typeface="Century Gothic" panose="020B0502020202020204" pitchFamily="34" charset="0"/>
              </a:rPr>
              <a:t>The pregnant woman takes positions convenient for her during the test - digital probes ensure excellent quality;</a:t>
            </a:r>
          </a:p>
          <a:p>
            <a:pPr algn="just"/>
            <a:r>
              <a:rPr lang="en-US" sz="1800" i="1">
                <a:latin typeface="Century Gothic" panose="020B0502020202020204" pitchFamily="34" charset="0"/>
              </a:rPr>
              <a:t>Immediate transmission of the diagram and interpretation of CTG examination record to the doctor providing assistance during pregnancy;</a:t>
            </a:r>
          </a:p>
          <a:p>
            <a:pPr algn="just"/>
            <a:r>
              <a:rPr lang="en-US" sz="1800" i="1">
                <a:latin typeface="Century Gothic" panose="020B0502020202020204" pitchFamily="34" charset="0"/>
              </a:rPr>
              <a:t>Access to online historical data, ability to track trends, etc., listening to the child's heartbeat even after years.</a:t>
            </a:r>
          </a:p>
        </p:txBody>
      </p:sp>
    </p:spTree>
    <p:extLst>
      <p:ext uri="{BB962C8B-B14F-4D97-AF65-F5344CB8AC3E}">
        <p14:creationId xmlns:p14="http://schemas.microsoft.com/office/powerpoint/2010/main" val="54527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awel\Desktop\Zd do prezedntacji\computer-1149148__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91" y="2095739"/>
            <a:ext cx="4757637" cy="267814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normAutofit/>
          </a:bodyPr>
          <a:lstStyle/>
          <a:p>
            <a:pPr algn="ctr"/>
            <a:r>
              <a:rPr lang="en-US">
                <a:effectLst>
                  <a:outerShdw blurRad="38100" dist="38100" dir="2700000" algn="tl">
                    <a:srgbClr val="000000">
                      <a:alpha val="43137"/>
                    </a:srgbClr>
                  </a:outerShdw>
                </a:effectLst>
              </a:rPr>
              <a:t>Additional benefits for patients:</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14</a:t>
            </a:fld>
            <a:endParaRPr lang="pl-PL"/>
          </a:p>
        </p:txBody>
      </p:sp>
      <p:sp>
        <p:nvSpPr>
          <p:cNvPr id="3" name="Symbol zastępczy zawartości 2"/>
          <p:cNvSpPr>
            <a:spLocks noGrp="1"/>
          </p:cNvSpPr>
          <p:nvPr>
            <p:ph sz="quarter" idx="1"/>
          </p:nvPr>
        </p:nvSpPr>
        <p:spPr>
          <a:xfrm>
            <a:off x="4910202" y="2070596"/>
            <a:ext cx="6655495" cy="4292625"/>
          </a:xfrm>
        </p:spPr>
        <p:txBody>
          <a:bodyPr>
            <a:normAutofit/>
          </a:bodyPr>
          <a:lstStyle/>
          <a:p>
            <a:pPr algn="just"/>
            <a:r>
              <a:rPr lang="en-US" sz="1800" i="1">
                <a:latin typeface="Century Gothic" panose="020B0502020202020204" pitchFamily="34" charset="0"/>
              </a:rPr>
              <a:t>Reduction of costs of travel to the hospital, enormous time savings and reduction of the number of hospitalizations;</a:t>
            </a:r>
          </a:p>
          <a:p>
            <a:pPr algn="just"/>
            <a:r>
              <a:rPr lang="en-US" sz="1800" i="1">
                <a:latin typeface="Century Gothic" panose="020B0502020202020204" pitchFamily="34" charset="0"/>
              </a:rPr>
              <a:t>Possibility of ongoing monitoring of the fetus’s welfare is of great value for the patient's mental calmness;</a:t>
            </a:r>
          </a:p>
          <a:p>
            <a:pPr algn="just"/>
            <a:r>
              <a:rPr lang="en-US" sz="1800" i="1">
                <a:latin typeface="Century Gothic" panose="020B0502020202020204" pitchFamily="34" charset="0"/>
              </a:rPr>
              <a:t>Rapid reaction of medical staff of the Med System Obstetrics Monitoring Center in a situation when the results indicate a threat, warning or alarm conditions;</a:t>
            </a:r>
          </a:p>
          <a:p>
            <a:pPr algn="just"/>
            <a:r>
              <a:rPr lang="en-US" sz="1800" i="1">
                <a:latin typeface="Century Gothic" panose="020B0502020202020204" pitchFamily="34" charset="0"/>
              </a:rPr>
              <a:t>24-hour care for pregnant women 7 days a week; </a:t>
            </a:r>
          </a:p>
          <a:p>
            <a:pPr algn="just"/>
            <a:r>
              <a:rPr lang="en-US" sz="1800" i="1">
                <a:latin typeface="Century Gothic" panose="020B0502020202020204" pitchFamily="34" charset="0"/>
              </a:rPr>
              <a:t>Very small device that weighs 150 g and elastic bands - it will fit even into a women's clutch bag.</a:t>
            </a:r>
          </a:p>
        </p:txBody>
      </p:sp>
    </p:spTree>
    <p:extLst>
      <p:ext uri="{BB962C8B-B14F-4D97-AF65-F5344CB8AC3E}">
        <p14:creationId xmlns:p14="http://schemas.microsoft.com/office/powerpoint/2010/main" val="185947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US">
                <a:effectLst>
                  <a:outerShdw blurRad="38100" dist="38100" dir="2700000" algn="tl">
                    <a:srgbClr val="000000">
                      <a:alpha val="43137"/>
                    </a:srgbClr>
                  </a:outerShdw>
                </a:effectLst>
              </a:rPr>
              <a:t>Additional benefits for patients:</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15</a:t>
            </a:fld>
            <a:endParaRPr lang="pl-PL"/>
          </a:p>
        </p:txBody>
      </p:sp>
      <p:sp>
        <p:nvSpPr>
          <p:cNvPr id="3" name="Symbol zastępczy zawartości 2"/>
          <p:cNvSpPr>
            <a:spLocks noGrp="1"/>
          </p:cNvSpPr>
          <p:nvPr>
            <p:ph sz="quarter" idx="1"/>
          </p:nvPr>
        </p:nvSpPr>
        <p:spPr>
          <a:xfrm>
            <a:off x="3189557" y="1553750"/>
            <a:ext cx="6655495" cy="4885150"/>
          </a:xfrm>
        </p:spPr>
        <p:txBody>
          <a:bodyPr>
            <a:normAutofit/>
          </a:bodyPr>
          <a:lstStyle/>
          <a:p>
            <a:pPr algn="just"/>
            <a:r>
              <a:rPr lang="en-US" sz="1600" i="1" dirty="0">
                <a:latin typeface="Century Gothic" panose="020B0502020202020204" pitchFamily="34" charset="0"/>
              </a:rPr>
              <a:t>Very simple intuitive operation; </a:t>
            </a:r>
          </a:p>
          <a:p>
            <a:pPr algn="just"/>
            <a:r>
              <a:rPr lang="en-US" sz="1600" i="1" dirty="0">
                <a:latin typeface="Century Gothic" panose="020B0502020202020204" pitchFamily="34" charset="0"/>
              </a:rPr>
              <a:t>The test uses only one integrated probe (FHR - fetal heart rate and FMOV - fetal movements) and if necessary, a smaller TOCO probe (uterine contraction - usually used only at the end of pregnancy);</a:t>
            </a:r>
          </a:p>
          <a:p>
            <a:pPr algn="just"/>
            <a:r>
              <a:rPr lang="en-US" sz="1600" i="1" dirty="0">
                <a:latin typeface="Century Gothic" panose="020B0502020202020204" pitchFamily="34" charset="0"/>
              </a:rPr>
              <a:t>Probes are attached to the pregnant belly or with elastic bands without the use of troublesome suction cups;</a:t>
            </a:r>
          </a:p>
          <a:p>
            <a:pPr algn="just"/>
            <a:r>
              <a:rPr lang="en-US" sz="1600" i="1" dirty="0">
                <a:latin typeface="Century Gothic" panose="020B0502020202020204" pitchFamily="34" charset="0"/>
              </a:rPr>
              <a:t>Special software installed on the patient's smartphone helps in proper operation of the device - it is intuitively easy.</a:t>
            </a:r>
          </a:p>
          <a:p>
            <a:pPr algn="just"/>
            <a:endParaRPr lang="pl-PL" sz="1600" i="1" dirty="0">
              <a:latin typeface="Century Gothic" panose="020B0502020202020204" pitchFamily="34" charset="0"/>
            </a:endParaRPr>
          </a:p>
          <a:p>
            <a:pPr marL="0" indent="0" algn="just">
              <a:buNone/>
            </a:pPr>
            <a:r>
              <a:rPr lang="en-US" sz="1600" i="1" dirty="0">
                <a:latin typeface="Century Gothic" panose="020B0502020202020204" pitchFamily="34" charset="0"/>
              </a:rPr>
              <a:t>Caution: In case of any doubts regarding the result of monitoring, you should immediately contact a medical center without waiting for a doctor's reply. </a:t>
            </a:r>
          </a:p>
        </p:txBody>
      </p:sp>
    </p:spTree>
    <p:extLst>
      <p:ext uri="{BB962C8B-B14F-4D97-AF65-F5344CB8AC3E}">
        <p14:creationId xmlns:p14="http://schemas.microsoft.com/office/powerpoint/2010/main" val="168331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11FC848B-B762-4581-8DE4-B6BE8F3286B4}" type="slidenum">
              <a:rPr lang="pl-PL" smtClean="0"/>
              <a:pPr/>
              <a:t>16</a:t>
            </a:fld>
            <a:endParaRPr lang="pl-PL"/>
          </a:p>
        </p:txBody>
      </p:sp>
      <p:sp>
        <p:nvSpPr>
          <p:cNvPr id="3" name="Symbol zastępczy zawartości 2"/>
          <p:cNvSpPr>
            <a:spLocks noGrp="1"/>
          </p:cNvSpPr>
          <p:nvPr>
            <p:ph sz="quarter" idx="1"/>
          </p:nvPr>
        </p:nvSpPr>
        <p:spPr>
          <a:xfrm>
            <a:off x="1827045" y="1113203"/>
            <a:ext cx="8537909" cy="3419606"/>
          </a:xfrm>
        </p:spPr>
        <p:txBody>
          <a:bodyPr>
            <a:noAutofit/>
          </a:bodyPr>
          <a:lstStyle/>
          <a:p>
            <a:pPr marL="0" indent="0" algn="ctr">
              <a:buNone/>
            </a:pPr>
            <a:r>
              <a:rPr lang="en-US" sz="1400" dirty="0">
                <a:latin typeface="Century Gothic" panose="020B0502020202020204" pitchFamily="34" charset="0"/>
              </a:rPr>
              <a:t>Register address: 16-400 </a:t>
            </a:r>
            <a:r>
              <a:rPr lang="en-US" sz="1400" dirty="0" err="1">
                <a:latin typeface="Century Gothic" panose="020B0502020202020204" pitchFamily="34" charset="0"/>
              </a:rPr>
              <a:t>Suwałki</a:t>
            </a:r>
            <a:r>
              <a:rPr lang="en-US" sz="1400" dirty="0">
                <a:latin typeface="Century Gothic" panose="020B0502020202020204" pitchFamily="34" charset="0"/>
              </a:rPr>
              <a:t>, ul. </a:t>
            </a:r>
            <a:r>
              <a:rPr lang="en-US" sz="1400" dirty="0" err="1">
                <a:latin typeface="Century Gothic" panose="020B0502020202020204" pitchFamily="34" charset="0"/>
              </a:rPr>
              <a:t>Kościuszki</a:t>
            </a:r>
            <a:r>
              <a:rPr lang="en-US" sz="1400" dirty="0">
                <a:latin typeface="Century Gothic" panose="020B0502020202020204" pitchFamily="34" charset="0"/>
              </a:rPr>
              <a:t> 82/5</a:t>
            </a:r>
            <a:r>
              <a:rPr lang="pl-PL" sz="1400" dirty="0">
                <a:latin typeface="Century Gothic" panose="020B0502020202020204" pitchFamily="34" charset="0"/>
              </a:rPr>
              <a:t>,</a:t>
            </a:r>
            <a:r>
              <a:rPr lang="en-US" sz="1400" dirty="0">
                <a:latin typeface="Century Gothic" panose="020B0502020202020204" pitchFamily="34" charset="0"/>
              </a:rPr>
              <a:t> Poland/</a:t>
            </a:r>
            <a:r>
              <a:rPr lang="en-US" sz="1400" dirty="0" err="1">
                <a:latin typeface="Century Gothic" panose="020B0502020202020204" pitchFamily="34" charset="0"/>
              </a:rPr>
              <a:t>Polska</a:t>
            </a:r>
            <a:endParaRPr lang="en-US" sz="1400" dirty="0">
              <a:latin typeface="Century Gothic" panose="020B0502020202020204" pitchFamily="34" charset="0"/>
            </a:endParaRPr>
          </a:p>
          <a:p>
            <a:pPr marL="0" indent="0" algn="ctr">
              <a:buNone/>
            </a:pPr>
            <a:r>
              <a:rPr lang="en-US" sz="1400" dirty="0">
                <a:latin typeface="Century Gothic" panose="020B0502020202020204" pitchFamily="34" charset="0"/>
              </a:rPr>
              <a:t>Address for correspondence: 00-511 Warszawa, ul. </a:t>
            </a:r>
            <a:r>
              <a:rPr lang="en-US" sz="1400" dirty="0" err="1">
                <a:latin typeface="Century Gothic" panose="020B0502020202020204" pitchFamily="34" charset="0"/>
              </a:rPr>
              <a:t>Nowogrodzka</a:t>
            </a:r>
            <a:r>
              <a:rPr lang="en-US" sz="1400" dirty="0">
                <a:latin typeface="Century Gothic" panose="020B0502020202020204" pitchFamily="34" charset="0"/>
              </a:rPr>
              <a:t> 31/204A</a:t>
            </a:r>
            <a:r>
              <a:rPr lang="pl-PL" sz="1400" dirty="0">
                <a:latin typeface="Century Gothic" panose="020B0502020202020204" pitchFamily="34" charset="0"/>
              </a:rPr>
              <a:t>, </a:t>
            </a:r>
            <a:r>
              <a:rPr lang="en-US" sz="1400" dirty="0">
                <a:latin typeface="Century Gothic" panose="020B0502020202020204" pitchFamily="34" charset="0"/>
              </a:rPr>
              <a:t>Poland/</a:t>
            </a:r>
            <a:r>
              <a:rPr lang="en-US" sz="1400" dirty="0" err="1">
                <a:latin typeface="Century Gothic" panose="020B0502020202020204" pitchFamily="34" charset="0"/>
              </a:rPr>
              <a:t>Polska</a:t>
            </a:r>
            <a:endParaRPr lang="en-US" sz="1400" dirty="0">
              <a:latin typeface="Century Gothic" panose="020B0502020202020204" pitchFamily="34" charset="0"/>
            </a:endParaRPr>
          </a:p>
          <a:p>
            <a:pPr marL="0" indent="0" algn="ctr">
              <a:buNone/>
            </a:pPr>
            <a:r>
              <a:rPr lang="en-US" sz="1400" dirty="0">
                <a:latin typeface="Century Gothic" panose="020B0502020202020204" pitchFamily="34" charset="0"/>
              </a:rPr>
              <a:t>Phone numbers:</a:t>
            </a:r>
          </a:p>
          <a:p>
            <a:pPr marL="0" indent="0" algn="ctr">
              <a:buNone/>
            </a:pPr>
            <a:r>
              <a:rPr lang="en-US" sz="1400" dirty="0">
                <a:latin typeface="Century Gothic" panose="020B0502020202020204" pitchFamily="34" charset="0"/>
              </a:rPr>
              <a:t>Management:</a:t>
            </a:r>
          </a:p>
          <a:p>
            <a:pPr marL="0" indent="0" algn="ctr">
              <a:buNone/>
            </a:pPr>
            <a:r>
              <a:rPr lang="en-US" sz="1400" dirty="0">
                <a:latin typeface="Century Gothic" panose="020B0502020202020204" pitchFamily="34" charset="0"/>
              </a:rPr>
              <a:t>+48 888 065 534</a:t>
            </a:r>
          </a:p>
          <a:p>
            <a:pPr marL="0" indent="0" algn="ctr">
              <a:buNone/>
            </a:pPr>
            <a:r>
              <a:rPr lang="en-US" sz="1400" dirty="0">
                <a:latin typeface="Century Gothic" panose="020B0502020202020204" pitchFamily="34" charset="0"/>
              </a:rPr>
              <a:t>Research and development</a:t>
            </a:r>
          </a:p>
          <a:p>
            <a:pPr marL="0" indent="0" algn="ctr">
              <a:buNone/>
            </a:pPr>
            <a:r>
              <a:rPr lang="en-US" sz="1400" dirty="0">
                <a:latin typeface="Century Gothic" panose="020B0502020202020204" pitchFamily="34" charset="0"/>
              </a:rPr>
              <a:t>+48 514 951 077</a:t>
            </a:r>
          </a:p>
          <a:p>
            <a:pPr marL="0" indent="0" algn="ctr">
              <a:buNone/>
            </a:pPr>
            <a:r>
              <a:rPr lang="en-US" sz="1400" dirty="0">
                <a:latin typeface="Century Gothic" panose="020B0502020202020204" pitchFamily="34" charset="0"/>
              </a:rPr>
              <a:t>Contact for Investors / Finance:</a:t>
            </a:r>
          </a:p>
          <a:p>
            <a:pPr marL="0" indent="0" algn="ctr">
              <a:buNone/>
            </a:pPr>
            <a:r>
              <a:rPr lang="en-US" sz="1400" dirty="0">
                <a:latin typeface="Century Gothic" panose="020B0502020202020204" pitchFamily="34" charset="0"/>
              </a:rPr>
              <a:t>+48 577 778 776</a:t>
            </a:r>
          </a:p>
          <a:p>
            <a:pPr marL="0" indent="0" algn="ctr">
              <a:buNone/>
            </a:pPr>
            <a:r>
              <a:rPr lang="en-US" sz="1400" dirty="0">
                <a:latin typeface="Century Gothic" panose="020B0502020202020204" pitchFamily="34" charset="0"/>
              </a:rPr>
              <a:t>e-mail:  zarzad@med-systems.pl</a:t>
            </a:r>
          </a:p>
          <a:p>
            <a:pPr marL="0" indent="0" algn="ctr">
              <a:buNone/>
            </a:pPr>
            <a:r>
              <a:rPr lang="en-US" sz="1400" dirty="0">
                <a:latin typeface="Century Gothic" panose="020B0502020202020204" pitchFamily="34" charset="0"/>
              </a:rPr>
              <a:t>http://med-systems.pl</a:t>
            </a:r>
          </a:p>
        </p:txBody>
      </p:sp>
      <p:pic>
        <p:nvPicPr>
          <p:cNvPr id="5" name="Рисунок 1" descr="C:\Users\EB85~1\AppData\Local\Temp\logo2.png"/>
          <p:cNvPicPr/>
          <p:nvPr/>
        </p:nvPicPr>
        <p:blipFill>
          <a:blip r:embed="rId2" cstate="print"/>
          <a:srcRect/>
          <a:stretch>
            <a:fillRect/>
          </a:stretch>
        </p:blipFill>
        <p:spPr bwMode="auto">
          <a:xfrm>
            <a:off x="3646510" y="187890"/>
            <a:ext cx="4160009" cy="876822"/>
          </a:xfrm>
          <a:prstGeom prst="rect">
            <a:avLst/>
          </a:prstGeom>
          <a:noFill/>
          <a:ln w="9525">
            <a:noFill/>
            <a:miter lim="800000"/>
            <a:headEnd/>
            <a:tailEnd/>
          </a:ln>
        </p:spPr>
      </p:pic>
      <p:pic>
        <p:nvPicPr>
          <p:cNvPr id="7170" name="Picture 2" descr="C:\Users\Pawel\Desktop\proekt broszury 02.2017\zdjecia do zamieszczenia\ISO13485_D_8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510" y="4532809"/>
            <a:ext cx="1383107" cy="139348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awel\Desktop\proekt broszury 02.2017\zdjecia do zamieszczenia\certyfikat 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5431" y="4532809"/>
            <a:ext cx="1981683" cy="139348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1128109" y="5806960"/>
            <a:ext cx="9671737" cy="646331"/>
          </a:xfrm>
          <a:prstGeom prst="rect">
            <a:avLst/>
          </a:prstGeom>
          <a:noFill/>
        </p:spPr>
        <p:txBody>
          <a:bodyPr wrap="square" rtlCol="0">
            <a:spAutoFit/>
          </a:bodyPr>
          <a:lstStyle/>
          <a:p>
            <a:pPr algn="ctr"/>
            <a:r>
              <a:rPr lang="en-US" sz="3600" b="1" dirty="0">
                <a:latin typeface="Century Gothic" panose="020B0502020202020204" pitchFamily="34" charset="0"/>
              </a:rPr>
              <a:t>Domestic CTG - clinical quality</a:t>
            </a:r>
          </a:p>
        </p:txBody>
      </p:sp>
    </p:spTree>
    <p:extLst>
      <p:ext uri="{BB962C8B-B14F-4D97-AF65-F5344CB8AC3E}">
        <p14:creationId xmlns:p14="http://schemas.microsoft.com/office/powerpoint/2010/main" val="276827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11969" y="532997"/>
            <a:ext cx="8911687" cy="1280890"/>
          </a:xfrm>
        </p:spPr>
        <p:txBody>
          <a:bodyPr>
            <a:normAutofit/>
          </a:bodyPr>
          <a:lstStyle/>
          <a:p>
            <a:r>
              <a:rPr lang="en-US">
                <a:effectLst>
                  <a:outerShdw blurRad="38100" dist="38100" dir="2700000" algn="tl">
                    <a:srgbClr val="000000">
                      <a:alpha val="43137"/>
                    </a:srgbClr>
                  </a:outerShdw>
                </a:effectLst>
              </a:rPr>
              <a:t>Every journey needs a map.</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2</a:t>
            </a:fld>
            <a:endParaRPr lang="pl-PL"/>
          </a:p>
        </p:txBody>
      </p:sp>
      <p:sp>
        <p:nvSpPr>
          <p:cNvPr id="3" name="Symbol zastępczy zawartości 2"/>
          <p:cNvSpPr>
            <a:spLocks noGrp="1"/>
          </p:cNvSpPr>
          <p:nvPr>
            <p:ph sz="quarter" idx="1"/>
          </p:nvPr>
        </p:nvSpPr>
        <p:spPr>
          <a:xfrm>
            <a:off x="6810233" y="1936717"/>
            <a:ext cx="4830856" cy="3290376"/>
          </a:xfrm>
        </p:spPr>
        <p:txBody>
          <a:bodyPr>
            <a:normAutofit fontScale="70000" lnSpcReduction="20000"/>
          </a:bodyPr>
          <a:lstStyle/>
          <a:p>
            <a:pPr marL="0" indent="0" algn="just">
              <a:buNone/>
            </a:pPr>
            <a:r>
              <a:rPr lang="en-US" i="1">
                <a:latin typeface="Century Gothic" panose="020B0502020202020204" pitchFamily="34" charset="0"/>
              </a:rPr>
              <a:t>In every journey, especially the first and the most important one, each parent dreams of their child arriving healthy to this world. Childbirth is the meta of a journey, but also the beginning of a new one. We do not know what future path your child will take. Maybe they will become a physicist, astronaut, maybe a teacher. But we want them to have a choice. </a:t>
            </a:r>
          </a:p>
          <a:p>
            <a:pPr marL="0" indent="0" algn="just">
              <a:buNone/>
            </a:pPr>
            <a:r>
              <a:rPr lang="en-US" i="1">
                <a:latin typeface="Century Gothic" panose="020B0502020202020204" pitchFamily="34" charset="0"/>
              </a:rPr>
              <a:t>The CTG Sigmafon system can lead them by the hand to the first door.</a:t>
            </a:r>
          </a:p>
        </p:txBody>
      </p:sp>
      <p:pic>
        <p:nvPicPr>
          <p:cNvPr id="2051" name="Picture 3" descr="C:\Users\Pawel\Desktop\Zd do prezedntacji\family-1784371__3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717" y="1929008"/>
            <a:ext cx="5578742" cy="372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6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stretch>
            <a:fillRect/>
          </a:stretch>
        </p:blipFill>
        <p:spPr>
          <a:xfrm>
            <a:off x="3014070" y="148070"/>
            <a:ext cx="6409524" cy="3504762"/>
          </a:xfrm>
          <a:prstGeom prst="rect">
            <a:avLst/>
          </a:prstGeom>
        </p:spPr>
      </p:pic>
      <p:sp>
        <p:nvSpPr>
          <p:cNvPr id="2" name="Symbol zastępczy numeru slajdu 1"/>
          <p:cNvSpPr>
            <a:spLocks noGrp="1"/>
          </p:cNvSpPr>
          <p:nvPr>
            <p:ph type="sldNum" sz="quarter" idx="12"/>
          </p:nvPr>
        </p:nvSpPr>
        <p:spPr/>
        <p:txBody>
          <a:bodyPr>
            <a:normAutofit/>
          </a:bodyPr>
          <a:lstStyle/>
          <a:p>
            <a:fld id="{11FC848B-B762-4581-8DE4-B6BE8F3286B4}" type="slidenum">
              <a:rPr lang="pl-PL" smtClean="0"/>
              <a:pPr/>
              <a:t>3</a:t>
            </a:fld>
            <a:endParaRPr lang="pl-PL"/>
          </a:p>
        </p:txBody>
      </p:sp>
      <p:sp>
        <p:nvSpPr>
          <p:cNvPr id="3" name="Symbol zastępczy zawartości 2"/>
          <p:cNvSpPr>
            <a:spLocks noGrp="1"/>
          </p:cNvSpPr>
          <p:nvPr>
            <p:ph sz="quarter" idx="1"/>
          </p:nvPr>
        </p:nvSpPr>
        <p:spPr>
          <a:xfrm>
            <a:off x="368490" y="3780430"/>
            <a:ext cx="11017669" cy="2733104"/>
          </a:xfrm>
        </p:spPr>
        <p:txBody>
          <a:bodyPr>
            <a:normAutofit fontScale="92500" lnSpcReduction="10000"/>
          </a:bodyPr>
          <a:lstStyle/>
          <a:p>
            <a:pPr marL="0" indent="0" algn="just">
              <a:buNone/>
            </a:pPr>
            <a:r>
              <a:rPr lang="en-US" sz="2100" i="1">
                <a:latin typeface="Century Gothic" panose="020B0502020202020204" pitchFamily="34" charset="0"/>
              </a:rPr>
              <a:t>Until now, a thorough examination of the unborn child's condition was available only in gynecological clinics and selected surgeries. Portable devices present on the market were not sufficiently precise or technologically advanced to fully follow the most important vital functions (they were not based on the analysis of ultrasound signals which are THE ONLY STANDARD in cardiotocography).  The vast majority are gadgets, not medical devices of the highest quality.</a:t>
            </a:r>
          </a:p>
          <a:p>
            <a:pPr marL="0" indent="0" algn="just">
              <a:buNone/>
            </a:pPr>
            <a:r>
              <a:rPr lang="en-US" sz="2200" b="1">
                <a:latin typeface="Century Gothic" panose="020B0502020202020204" pitchFamily="34" charset="0"/>
              </a:rPr>
              <a:t>Creation of the KTG Sigmafon System is a response to the requests of the medical community as well as the patients themselves to create a mobile KTG device, which is not inferior to the best clinical devices. </a:t>
            </a:r>
          </a:p>
          <a:p>
            <a:pPr marL="0" indent="0" algn="just">
              <a:buNone/>
            </a:pPr>
            <a:endParaRPr lang="pl-PL" i="1" dirty="0"/>
          </a:p>
        </p:txBody>
      </p:sp>
    </p:spTree>
    <p:extLst>
      <p:ext uri="{BB962C8B-B14F-4D97-AF65-F5344CB8AC3E}">
        <p14:creationId xmlns:p14="http://schemas.microsoft.com/office/powerpoint/2010/main" val="398056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wel\Desktop\Zd do prezedntacji\moon-landing-60582__3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678" y="2167001"/>
            <a:ext cx="3788080" cy="378808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normAutofit/>
          </a:bodyPr>
          <a:lstStyle/>
          <a:p>
            <a:r>
              <a:rPr lang="en-US">
                <a:effectLst>
                  <a:outerShdw blurRad="38100" dist="38100" dir="2700000" algn="tl">
                    <a:srgbClr val="000000">
                      <a:alpha val="43137"/>
                    </a:srgbClr>
                  </a:outerShdw>
                </a:effectLst>
              </a:rPr>
              <a:t> Breakthrough in obstetric research</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4</a:t>
            </a:fld>
            <a:endParaRPr lang="pl-PL"/>
          </a:p>
        </p:txBody>
      </p:sp>
      <p:sp>
        <p:nvSpPr>
          <p:cNvPr id="3" name="Symbol zastępczy zawartości 2"/>
          <p:cNvSpPr>
            <a:spLocks noGrp="1"/>
          </p:cNvSpPr>
          <p:nvPr>
            <p:ph sz="quarter" idx="1"/>
          </p:nvPr>
        </p:nvSpPr>
        <p:spPr>
          <a:xfrm>
            <a:off x="4409162" y="2057401"/>
            <a:ext cx="6998955" cy="4076700"/>
          </a:xfrm>
        </p:spPr>
        <p:txBody>
          <a:bodyPr>
            <a:normAutofit fontScale="92500" lnSpcReduction="10000"/>
          </a:bodyPr>
          <a:lstStyle/>
          <a:p>
            <a:pPr marL="0" indent="0" algn="just">
              <a:buNone/>
            </a:pPr>
            <a:r>
              <a:rPr lang="en-US" sz="2000" i="1" dirty="0">
                <a:latin typeface="Century Gothic" panose="020B0502020202020204" pitchFamily="34" charset="0"/>
              </a:rPr>
              <a:t>The CTG </a:t>
            </a:r>
            <a:r>
              <a:rPr lang="en-US" sz="2000" i="1" dirty="0" err="1">
                <a:latin typeface="Century Gothic" panose="020B0502020202020204" pitchFamily="34" charset="0"/>
              </a:rPr>
              <a:t>Sigmafon</a:t>
            </a:r>
            <a:r>
              <a:rPr lang="en-US" sz="2000" i="1" dirty="0">
                <a:latin typeface="Century Gothic" panose="020B0502020202020204" pitchFamily="34" charset="0"/>
              </a:rPr>
              <a:t> system is a revolution in obstetrics. It is wireless, the size of a telephone, has accuracy comparable to stationary CTG and using the smartphone, transfers the collected data to the Med Systems Obstetrics Monitoring Center (OMC), where the CTG examination entry is interpreted online by a computer obstetric supervision system and authorized by experienced </a:t>
            </a:r>
            <a:r>
              <a:rPr lang="pl-PL" sz="2000" i="1" dirty="0">
                <a:latin typeface="Century Gothic" panose="020B0502020202020204" pitchFamily="34" charset="0"/>
              </a:rPr>
              <a:t>O</a:t>
            </a:r>
            <a:r>
              <a:rPr lang="en-US" sz="2000" i="1" dirty="0">
                <a:latin typeface="Century Gothic" panose="020B0502020202020204" pitchFamily="34" charset="0"/>
              </a:rPr>
              <a:t>M</a:t>
            </a:r>
            <a:r>
              <a:rPr lang="pl-PL" sz="2000" i="1" dirty="0">
                <a:latin typeface="Century Gothic" panose="020B0502020202020204" pitchFamily="34" charset="0"/>
              </a:rPr>
              <a:t>C</a:t>
            </a:r>
            <a:r>
              <a:rPr lang="en-US" sz="2000" i="1" dirty="0">
                <a:latin typeface="Century Gothic" panose="020B0502020202020204" pitchFamily="34" charset="0"/>
              </a:rPr>
              <a:t> medical personnel.   </a:t>
            </a:r>
          </a:p>
          <a:p>
            <a:pPr marL="0" indent="0" algn="just">
              <a:buNone/>
            </a:pPr>
            <a:r>
              <a:rPr lang="en-US" sz="2000" i="1" dirty="0">
                <a:latin typeface="Century Gothic" panose="020B0502020202020204" pitchFamily="34" charset="0"/>
              </a:rPr>
              <a:t>The patient and doctor providing prenatal care receive an interpreted and authorized result, even within a few minutes from the end of recording.</a:t>
            </a:r>
          </a:p>
          <a:p>
            <a:pPr marL="0" indent="0" algn="just">
              <a:buNone/>
            </a:pPr>
            <a:endParaRPr lang="pl-PL" sz="2000" i="1" dirty="0">
              <a:latin typeface="Century Gothic" panose="020B0502020202020204" pitchFamily="34" charset="0"/>
            </a:endParaRPr>
          </a:p>
          <a:p>
            <a:pPr marL="0" indent="0" algn="just">
              <a:buNone/>
            </a:pPr>
            <a:endParaRPr lang="pl-PL" sz="2000" i="1" dirty="0">
              <a:latin typeface="Century Gothic" panose="020B0502020202020204" pitchFamily="34" charset="0"/>
            </a:endParaRPr>
          </a:p>
          <a:p>
            <a:pPr marL="0" indent="0" algn="just">
              <a:buNone/>
            </a:pPr>
            <a:r>
              <a:rPr lang="en-US" sz="2000" i="1" dirty="0">
                <a:latin typeface="Century Gothic" panose="020B0502020202020204" pitchFamily="34" charset="0"/>
              </a:rPr>
              <a:t> </a:t>
            </a:r>
          </a:p>
        </p:txBody>
      </p:sp>
      <p:sp>
        <p:nvSpPr>
          <p:cNvPr id="5" name="pole tekstowe 4"/>
          <p:cNvSpPr txBox="1"/>
          <p:nvPr/>
        </p:nvSpPr>
        <p:spPr>
          <a:xfrm>
            <a:off x="4333875" y="5444025"/>
            <a:ext cx="7343776" cy="369332"/>
          </a:xfrm>
          <a:prstGeom prst="rect">
            <a:avLst/>
          </a:prstGeom>
          <a:noFill/>
        </p:spPr>
        <p:txBody>
          <a:bodyPr wrap="square" rtlCol="0">
            <a:spAutoFit/>
          </a:bodyPr>
          <a:lstStyle/>
          <a:p>
            <a:r>
              <a:rPr lang="en-US" b="1">
                <a:latin typeface="Century Gothic" panose="020B0502020202020204" pitchFamily="34" charset="0"/>
              </a:rPr>
              <a:t>Professional home CTG - digital revolution in obstetrics!</a:t>
            </a:r>
          </a:p>
        </p:txBody>
      </p:sp>
    </p:spTree>
    <p:extLst>
      <p:ext uri="{BB962C8B-B14F-4D97-AF65-F5344CB8AC3E}">
        <p14:creationId xmlns:p14="http://schemas.microsoft.com/office/powerpoint/2010/main" val="18742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4">
            <a:extLst>
              <a:ext uri="{FF2B5EF4-FFF2-40B4-BE49-F238E27FC236}">
                <a16:creationId xmlns:a16="http://schemas.microsoft.com/office/drawing/2014/main" id="{EB4F2B48-9DF9-4E28-A2F0-AB182E666B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568" y="215319"/>
            <a:ext cx="2524076" cy="2524076"/>
          </a:xfrm>
          <a:prstGeom prst="rect">
            <a:avLst/>
          </a:prstGeom>
        </p:spPr>
      </p:pic>
      <p:pic>
        <p:nvPicPr>
          <p:cNvPr id="3074" name="Picture 2" descr="C:\Users\Pawel\Desktop\proekt broszury 02.2017\zdjecia do zamieszczenia\unname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81" y="241358"/>
            <a:ext cx="3521123" cy="234741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normAutofit/>
          </a:bodyPr>
          <a:lstStyle/>
          <a:p>
            <a:pPr algn="ctr"/>
            <a:r>
              <a:rPr lang="en-US">
                <a:effectLst>
                  <a:outerShdw blurRad="38100" dist="38100" dir="2700000" algn="tl">
                    <a:srgbClr val="000000">
                      <a:alpha val="43137"/>
                    </a:srgbClr>
                  </a:outerShdw>
                </a:effectLst>
              </a:rPr>
              <a:t> CTG Sigmafon System </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5</a:t>
            </a:fld>
            <a:endParaRPr lang="pl-PL"/>
          </a:p>
        </p:txBody>
      </p:sp>
      <p:sp>
        <p:nvSpPr>
          <p:cNvPr id="3" name="Symbol zastępczy zawartości 2"/>
          <p:cNvSpPr>
            <a:spLocks noGrp="1"/>
          </p:cNvSpPr>
          <p:nvPr>
            <p:ph sz="quarter" idx="1"/>
          </p:nvPr>
        </p:nvSpPr>
        <p:spPr>
          <a:xfrm>
            <a:off x="510639" y="2632940"/>
            <a:ext cx="11374005" cy="3767860"/>
          </a:xfrm>
        </p:spPr>
        <p:txBody>
          <a:bodyPr>
            <a:normAutofit fontScale="77500" lnSpcReduction="20000"/>
          </a:bodyPr>
          <a:lstStyle/>
          <a:p>
            <a:pPr marL="0" indent="0" algn="just">
              <a:buNone/>
            </a:pPr>
            <a:r>
              <a:rPr lang="en-US" sz="2300" i="1" dirty="0">
                <a:latin typeface="Century Gothic" panose="020B0502020202020204" pitchFamily="34" charset="0"/>
              </a:rPr>
              <a:t>CTG </a:t>
            </a:r>
            <a:r>
              <a:rPr lang="en-US" sz="2300" i="1" dirty="0" err="1">
                <a:latin typeface="Century Gothic" panose="020B0502020202020204" pitchFamily="34" charset="0"/>
              </a:rPr>
              <a:t>Sigmafon</a:t>
            </a:r>
            <a:r>
              <a:rPr lang="en-US" sz="2300" i="1" dirty="0">
                <a:latin typeface="Century Gothic" panose="020B0502020202020204" pitchFamily="34" charset="0"/>
              </a:rPr>
              <a:t> is a high-class innovative cardiotocograph, a device used for long-term fetal heart monitoring (FHR), uterine contracting function (TOCO) and fetal movements (FMOV). The device is intended for use at home by pregnant women, but it can also be used in clinics, hospitals or gynecological surgeries.</a:t>
            </a:r>
          </a:p>
          <a:p>
            <a:pPr marL="0" indent="0" algn="just">
              <a:buNone/>
            </a:pPr>
            <a:r>
              <a:rPr lang="en-US" sz="2300" i="1" dirty="0">
                <a:latin typeface="Century Gothic" panose="020B0502020202020204" pitchFamily="34" charset="0"/>
              </a:rPr>
              <a:t>CTG </a:t>
            </a:r>
            <a:r>
              <a:rPr lang="en-US" sz="2300" i="1" dirty="0" err="1">
                <a:latin typeface="Century Gothic" panose="020B0502020202020204" pitchFamily="34" charset="0"/>
              </a:rPr>
              <a:t>Sigmafon</a:t>
            </a:r>
            <a:r>
              <a:rPr lang="en-US" sz="2300" i="1" dirty="0">
                <a:latin typeface="Century Gothic" panose="020B0502020202020204" pitchFamily="34" charset="0"/>
              </a:rPr>
              <a:t> is the result of over 8 years of work of our R&amp;D department (the company was founded in 2015 to commercialize research).</a:t>
            </a:r>
          </a:p>
          <a:p>
            <a:pPr marL="0" indent="0" algn="just">
              <a:buNone/>
            </a:pPr>
            <a:endParaRPr lang="pl-PL" sz="2300" i="1" dirty="0">
              <a:latin typeface="Century Gothic" panose="020B0502020202020204" pitchFamily="34" charset="0"/>
            </a:endParaRPr>
          </a:p>
          <a:p>
            <a:pPr marL="0" indent="0" algn="just">
              <a:buNone/>
            </a:pPr>
            <a:r>
              <a:rPr lang="en-US" sz="2300" b="1" dirty="0">
                <a:latin typeface="Century Gothic" pitchFamily="34" charset="0"/>
              </a:rPr>
              <a:t>The Med Systems team was guided by one goal. In the era of today's development of technology, pregnant women should gain the right to reliable information on the well-being of the fetus and their health regardless of their own limitations such as; place of residence, technical skills, lack of time and many more. </a:t>
            </a:r>
            <a:r>
              <a:rPr lang="en-US" sz="2300" b="1" dirty="0"/>
              <a:t>All this so that pregnant women are not, as they are at present, exposed to constant anxiety in between medical appointments - CTG monitoring guarantees them a clinical quality result whenever they need it.</a:t>
            </a:r>
          </a:p>
          <a:p>
            <a:pPr>
              <a:buNone/>
            </a:pPr>
            <a:br>
              <a:rPr lang="en-US" sz="2000" dirty="0"/>
            </a:br>
            <a:endParaRPr lang="en-US" sz="2000" dirty="0"/>
          </a:p>
          <a:p>
            <a:pPr marL="0" indent="0" algn="just">
              <a:buNone/>
            </a:pPr>
            <a:endParaRPr lang="pl-PL" i="1" dirty="0"/>
          </a:p>
          <a:p>
            <a:pPr marL="0" indent="0" algn="just">
              <a:buNone/>
            </a:pPr>
            <a:endParaRPr lang="pl-PL" i="1" dirty="0"/>
          </a:p>
        </p:txBody>
      </p:sp>
    </p:spTree>
    <p:extLst>
      <p:ext uri="{BB962C8B-B14F-4D97-AF65-F5344CB8AC3E}">
        <p14:creationId xmlns:p14="http://schemas.microsoft.com/office/powerpoint/2010/main" val="92968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US">
                <a:effectLst>
                  <a:outerShdw blurRad="38100" dist="38100" dir="2700000" algn="tl">
                    <a:srgbClr val="000000">
                      <a:alpha val="43137"/>
                    </a:srgbClr>
                  </a:outerShdw>
                </a:effectLst>
              </a:rPr>
              <a:t> CTG Sigmafon System </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6</a:t>
            </a:fld>
            <a:endParaRPr lang="pl-PL"/>
          </a:p>
        </p:txBody>
      </p:sp>
      <p:sp>
        <p:nvSpPr>
          <p:cNvPr id="3" name="Symbol zastępczy zawartości 2"/>
          <p:cNvSpPr>
            <a:spLocks noGrp="1"/>
          </p:cNvSpPr>
          <p:nvPr>
            <p:ph sz="quarter" idx="1"/>
          </p:nvPr>
        </p:nvSpPr>
        <p:spPr>
          <a:xfrm>
            <a:off x="1277656" y="2070597"/>
            <a:ext cx="10288042" cy="3078919"/>
          </a:xfrm>
        </p:spPr>
        <p:txBody>
          <a:bodyPr>
            <a:normAutofit/>
          </a:bodyPr>
          <a:lstStyle/>
          <a:p>
            <a:pPr marL="0" indent="0" algn="just">
              <a:buNone/>
            </a:pPr>
            <a:r>
              <a:rPr lang="en-US" sz="2000" dirty="0">
                <a:latin typeface="Century Gothic" panose="020B0502020202020204" pitchFamily="34" charset="0"/>
              </a:rPr>
              <a:t>In addition, CTG </a:t>
            </a:r>
            <a:r>
              <a:rPr lang="en-US" sz="2000" dirty="0" err="1">
                <a:latin typeface="Century Gothic" panose="020B0502020202020204" pitchFamily="34" charset="0"/>
              </a:rPr>
              <a:t>Sigmafon</a:t>
            </a:r>
            <a:r>
              <a:rPr lang="en-US" sz="2000" dirty="0">
                <a:latin typeface="Century Gothic" panose="020B0502020202020204" pitchFamily="34" charset="0"/>
              </a:rPr>
              <a:t> is integrated with the certified Obstetrical Obstetrics System, which allows for immediate interpretation of results. It is possible to also integrate the </a:t>
            </a:r>
            <a:r>
              <a:rPr lang="en-US" sz="2000" dirty="0" err="1">
                <a:latin typeface="Century Gothic" panose="020B0502020202020204" pitchFamily="34" charset="0"/>
              </a:rPr>
              <a:t>Sigmafon</a:t>
            </a:r>
            <a:r>
              <a:rPr lang="en-US" sz="2000" dirty="0">
                <a:latin typeface="Century Gothic" panose="020B0502020202020204" pitchFamily="34" charset="0"/>
              </a:rPr>
              <a:t> CTG System with other Obstetric Surveillance Systems.</a:t>
            </a:r>
          </a:p>
          <a:p>
            <a:pPr marL="0" indent="0" algn="just">
              <a:buNone/>
            </a:pPr>
            <a:r>
              <a:rPr lang="en-US" sz="2000" dirty="0">
                <a:latin typeface="Century Gothic" panose="020B0502020202020204" pitchFamily="34" charset="0"/>
              </a:rPr>
              <a:t>So far, similar solutions have been available only at the best gynecological-obstetrics clinics.</a:t>
            </a:r>
          </a:p>
        </p:txBody>
      </p:sp>
      <p:pic>
        <p:nvPicPr>
          <p:cNvPr id="6" name="Obraz 5">
            <a:extLst>
              <a:ext uri="{FF2B5EF4-FFF2-40B4-BE49-F238E27FC236}">
                <a16:creationId xmlns:a16="http://schemas.microsoft.com/office/drawing/2014/main" id="{60FC6293-8C51-48FA-A25A-5BE2CD6BD9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087" y="4739640"/>
            <a:ext cx="2733993" cy="1062835"/>
          </a:xfrm>
          <a:prstGeom prst="rect">
            <a:avLst/>
          </a:prstGeom>
          <a:noFill/>
          <a:ln>
            <a:noFill/>
          </a:ln>
        </p:spPr>
      </p:pic>
    </p:spTree>
    <p:extLst>
      <p:ext uri="{BB962C8B-B14F-4D97-AF65-F5344CB8AC3E}">
        <p14:creationId xmlns:p14="http://schemas.microsoft.com/office/powerpoint/2010/main" val="234587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wel\Desktop\proekt broszury 02.2017\zdjecia do zamieszczenia\aplikacja re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01" y="1919660"/>
            <a:ext cx="2684354" cy="344147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normAutofit/>
          </a:bodyPr>
          <a:lstStyle/>
          <a:p>
            <a:pPr algn="ctr"/>
            <a:r>
              <a:rPr lang="en-US">
                <a:effectLst>
                  <a:outerShdw blurRad="38100" dist="38100" dir="2700000" algn="tl">
                    <a:srgbClr val="000000">
                      <a:alpha val="43137"/>
                    </a:srgbClr>
                  </a:outerShdw>
                </a:effectLst>
              </a:rPr>
              <a:t> How is our CTG Sigmafon System different?</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7</a:t>
            </a:fld>
            <a:endParaRPr lang="pl-PL"/>
          </a:p>
        </p:txBody>
      </p:sp>
      <p:sp>
        <p:nvSpPr>
          <p:cNvPr id="3" name="Symbol zastępczy zawartości 2"/>
          <p:cNvSpPr>
            <a:spLocks noGrp="1"/>
          </p:cNvSpPr>
          <p:nvPr>
            <p:ph sz="quarter" idx="1"/>
          </p:nvPr>
        </p:nvSpPr>
        <p:spPr>
          <a:xfrm>
            <a:off x="2767262" y="2070596"/>
            <a:ext cx="8798435" cy="4501653"/>
          </a:xfrm>
        </p:spPr>
        <p:txBody>
          <a:bodyPr>
            <a:normAutofit/>
          </a:bodyPr>
          <a:lstStyle/>
          <a:p>
            <a:pPr algn="just"/>
            <a:r>
              <a:rPr lang="en-US" sz="2000" i="1" dirty="0">
                <a:latin typeface="Century Gothic" panose="020B0502020202020204" pitchFamily="34" charset="0"/>
              </a:rPr>
              <a:t>The world's first fully digital, wireless CTG camera.</a:t>
            </a:r>
          </a:p>
          <a:p>
            <a:pPr algn="just"/>
            <a:r>
              <a:rPr lang="en-US" sz="2000" i="1" dirty="0">
                <a:latin typeface="Century Gothic" panose="020B0502020202020204" pitchFamily="34" charset="0"/>
              </a:rPr>
              <a:t>A unique solution due to the possibility of controlling the CTG camera directly from a standard computer, laptop, tablet, smartphone, etc.</a:t>
            </a:r>
          </a:p>
          <a:p>
            <a:pPr algn="just"/>
            <a:r>
              <a:rPr lang="en-US" sz="2000" i="1" dirty="0">
                <a:latin typeface="Century Gothic" panose="020B0502020202020204" pitchFamily="34" charset="0"/>
              </a:rPr>
              <a:t>Very high accuracy of measurement (digital probes + </a:t>
            </a:r>
            <a:r>
              <a:rPr lang="en-US" sz="2000" i="1" dirty="0" err="1">
                <a:latin typeface="Century Gothic" panose="020B0502020202020204" pitchFamily="34" charset="0"/>
              </a:rPr>
              <a:t>preanalysis</a:t>
            </a:r>
            <a:r>
              <a:rPr lang="en-US" sz="2000" i="1" dirty="0">
                <a:latin typeface="Century Gothic" panose="020B0502020202020204" pitchFamily="34" charset="0"/>
              </a:rPr>
              <a:t> algorithms) that allows the device to be used also in clinical settings. The quality of tests is comparable or higher than tests performed using "classic, hospital" CTG which includes a camera and probes. </a:t>
            </a:r>
          </a:p>
          <a:p>
            <a:pPr algn="just"/>
            <a:r>
              <a:rPr lang="en-US" sz="2000" i="1" dirty="0">
                <a:latin typeface="Century Gothic" panose="020B0502020202020204" pitchFamily="34" charset="0"/>
              </a:rPr>
              <a:t>Small size of the device and ease of attachment (150 grams and elastic bands).</a:t>
            </a:r>
          </a:p>
          <a:p>
            <a:pPr algn="just"/>
            <a:r>
              <a:rPr lang="en-US" sz="2000" i="1" dirty="0">
                <a:latin typeface="Century Gothic" panose="020B0502020202020204" pitchFamily="34" charset="0"/>
              </a:rPr>
              <a:t>Simplicity of self-use - it does not require training of patients.</a:t>
            </a:r>
          </a:p>
        </p:txBody>
      </p:sp>
    </p:spTree>
    <p:extLst>
      <p:ext uri="{BB962C8B-B14F-4D97-AF65-F5344CB8AC3E}">
        <p14:creationId xmlns:p14="http://schemas.microsoft.com/office/powerpoint/2010/main" val="61209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US">
                <a:effectLst>
                  <a:outerShdw blurRad="38100" dist="38100" dir="2700000" algn="tl">
                    <a:srgbClr val="000000">
                      <a:alpha val="43137"/>
                    </a:srgbClr>
                  </a:outerShdw>
                </a:effectLst>
              </a:rPr>
              <a:t> How is our CTG Sigmafon System different?</a:t>
            </a:r>
          </a:p>
        </p:txBody>
      </p:sp>
      <p:sp>
        <p:nvSpPr>
          <p:cNvPr id="4" name="Symbol zastępczy numeru slajdu 3"/>
          <p:cNvSpPr>
            <a:spLocks noGrp="1"/>
          </p:cNvSpPr>
          <p:nvPr>
            <p:ph type="sldNum" sz="quarter" idx="12"/>
          </p:nvPr>
        </p:nvSpPr>
        <p:spPr/>
        <p:txBody>
          <a:bodyPr>
            <a:normAutofit/>
          </a:bodyPr>
          <a:lstStyle/>
          <a:p>
            <a:fld id="{11FC848B-B762-4581-8DE4-B6BE8F3286B4}" type="slidenum">
              <a:rPr lang="pl-PL" smtClean="0"/>
              <a:pPr/>
              <a:t>8</a:t>
            </a:fld>
            <a:endParaRPr lang="pl-PL"/>
          </a:p>
        </p:txBody>
      </p:sp>
      <p:sp>
        <p:nvSpPr>
          <p:cNvPr id="3" name="Symbol zastępczy zawartości 2"/>
          <p:cNvSpPr>
            <a:spLocks noGrp="1"/>
          </p:cNvSpPr>
          <p:nvPr>
            <p:ph sz="quarter" idx="1"/>
          </p:nvPr>
        </p:nvSpPr>
        <p:spPr>
          <a:xfrm>
            <a:off x="2025891" y="1644711"/>
            <a:ext cx="8915400" cy="4380307"/>
          </a:xfrm>
        </p:spPr>
        <p:txBody>
          <a:bodyPr>
            <a:normAutofit/>
          </a:bodyPr>
          <a:lstStyle/>
          <a:p>
            <a:pPr algn="just"/>
            <a:r>
              <a:rPr lang="en-US" sz="1800" i="1" dirty="0">
                <a:latin typeface="Century Gothic" panose="020B0502020202020204" pitchFamily="34" charset="0"/>
              </a:rPr>
              <a:t>An innovative and unique system of immediate automatic analysis of the test record - during monitoring of cardiotocograph signals, you can connect with the remote Mother and Fetus Monitoring Platform (Obstetric Observation Center) and transmit current data to her in the form of temporary values: FHR, TOCO and recorded fetal motor activity. Full data can be read on an ongoing basis by the doctor providing prenatal care - the highest quality, extended and real round the clock online medical care with a certified Obstetrics Surveillance System.</a:t>
            </a:r>
          </a:p>
          <a:p>
            <a:pPr algn="just"/>
            <a:r>
              <a:rPr lang="en-US" sz="1800" i="1" dirty="0">
                <a:latin typeface="Century Gothic" panose="020B0502020202020204" pitchFamily="34" charset="0"/>
              </a:rPr>
              <a:t>Battery supply. The charger is an integral part of the KTM Sigmafon System. For safety reasons, it was developed in such a way as to enable performing tests when charging with a USB cable - battery capacity is enough for several hours of continuous operation.</a:t>
            </a:r>
          </a:p>
        </p:txBody>
      </p:sp>
    </p:spTree>
    <p:extLst>
      <p:ext uri="{BB962C8B-B14F-4D97-AF65-F5344CB8AC3E}">
        <p14:creationId xmlns:p14="http://schemas.microsoft.com/office/powerpoint/2010/main" val="212109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91319" y="1070339"/>
            <a:ext cx="11229510" cy="5091205"/>
          </a:xfrm>
          <a:custGeom>
            <a:avLst/>
            <a:gdLst/>
            <a:ahLst/>
            <a:cxnLst/>
            <a:rect l="l" t="t" r="r" b="b"/>
            <a:pathLst>
              <a:path w="9057640" h="4605655">
                <a:moveTo>
                  <a:pt x="0" y="767588"/>
                </a:moveTo>
                <a:lnTo>
                  <a:pt x="1510" y="719044"/>
                </a:lnTo>
                <a:lnTo>
                  <a:pt x="5980" y="671303"/>
                </a:lnTo>
                <a:lnTo>
                  <a:pt x="13321" y="624454"/>
                </a:lnTo>
                <a:lnTo>
                  <a:pt x="23442" y="578588"/>
                </a:lnTo>
                <a:lnTo>
                  <a:pt x="36254" y="533793"/>
                </a:lnTo>
                <a:lnTo>
                  <a:pt x="51667" y="490161"/>
                </a:lnTo>
                <a:lnTo>
                  <a:pt x="69590" y="447780"/>
                </a:lnTo>
                <a:lnTo>
                  <a:pt x="89935" y="406741"/>
                </a:lnTo>
                <a:lnTo>
                  <a:pt x="112610" y="367134"/>
                </a:lnTo>
                <a:lnTo>
                  <a:pt x="137526" y="329048"/>
                </a:lnTo>
                <a:lnTo>
                  <a:pt x="164593" y="292575"/>
                </a:lnTo>
                <a:lnTo>
                  <a:pt x="193722" y="257802"/>
                </a:lnTo>
                <a:lnTo>
                  <a:pt x="224821" y="224821"/>
                </a:lnTo>
                <a:lnTo>
                  <a:pt x="257802" y="193722"/>
                </a:lnTo>
                <a:lnTo>
                  <a:pt x="292575" y="164593"/>
                </a:lnTo>
                <a:lnTo>
                  <a:pt x="329048" y="137526"/>
                </a:lnTo>
                <a:lnTo>
                  <a:pt x="367134" y="112610"/>
                </a:lnTo>
                <a:lnTo>
                  <a:pt x="406741" y="89935"/>
                </a:lnTo>
                <a:lnTo>
                  <a:pt x="447780" y="69590"/>
                </a:lnTo>
                <a:lnTo>
                  <a:pt x="490161" y="51667"/>
                </a:lnTo>
                <a:lnTo>
                  <a:pt x="533793" y="36254"/>
                </a:lnTo>
                <a:lnTo>
                  <a:pt x="578588" y="23442"/>
                </a:lnTo>
                <a:lnTo>
                  <a:pt x="624454" y="13321"/>
                </a:lnTo>
                <a:lnTo>
                  <a:pt x="671303" y="5980"/>
                </a:lnTo>
                <a:lnTo>
                  <a:pt x="719044" y="1510"/>
                </a:lnTo>
                <a:lnTo>
                  <a:pt x="767588" y="0"/>
                </a:lnTo>
                <a:lnTo>
                  <a:pt x="8289544" y="0"/>
                </a:lnTo>
                <a:lnTo>
                  <a:pt x="8338087" y="1510"/>
                </a:lnTo>
                <a:lnTo>
                  <a:pt x="8385828" y="5980"/>
                </a:lnTo>
                <a:lnTo>
                  <a:pt x="8432677" y="13321"/>
                </a:lnTo>
                <a:lnTo>
                  <a:pt x="8478543" y="23442"/>
                </a:lnTo>
                <a:lnTo>
                  <a:pt x="8523338" y="36254"/>
                </a:lnTo>
                <a:lnTo>
                  <a:pt x="8566970" y="51667"/>
                </a:lnTo>
                <a:lnTo>
                  <a:pt x="8609351" y="69590"/>
                </a:lnTo>
                <a:lnTo>
                  <a:pt x="8650390" y="89935"/>
                </a:lnTo>
                <a:lnTo>
                  <a:pt x="8689997" y="112610"/>
                </a:lnTo>
                <a:lnTo>
                  <a:pt x="8728083" y="137526"/>
                </a:lnTo>
                <a:lnTo>
                  <a:pt x="8764556" y="164593"/>
                </a:lnTo>
                <a:lnTo>
                  <a:pt x="8799329" y="193722"/>
                </a:lnTo>
                <a:lnTo>
                  <a:pt x="8832310" y="224821"/>
                </a:lnTo>
                <a:lnTo>
                  <a:pt x="8863409" y="257802"/>
                </a:lnTo>
                <a:lnTo>
                  <a:pt x="8892538" y="292575"/>
                </a:lnTo>
                <a:lnTo>
                  <a:pt x="8919605" y="329048"/>
                </a:lnTo>
                <a:lnTo>
                  <a:pt x="8944521" y="367134"/>
                </a:lnTo>
                <a:lnTo>
                  <a:pt x="8967196" y="406741"/>
                </a:lnTo>
                <a:lnTo>
                  <a:pt x="8987541" y="447780"/>
                </a:lnTo>
                <a:lnTo>
                  <a:pt x="9005464" y="490161"/>
                </a:lnTo>
                <a:lnTo>
                  <a:pt x="9020877" y="533793"/>
                </a:lnTo>
                <a:lnTo>
                  <a:pt x="9033689" y="578588"/>
                </a:lnTo>
                <a:lnTo>
                  <a:pt x="9043810" y="624454"/>
                </a:lnTo>
                <a:lnTo>
                  <a:pt x="9051151" y="671303"/>
                </a:lnTo>
                <a:lnTo>
                  <a:pt x="9055621" y="719044"/>
                </a:lnTo>
                <a:lnTo>
                  <a:pt x="9057132" y="767588"/>
                </a:lnTo>
                <a:lnTo>
                  <a:pt x="9057132" y="3837940"/>
                </a:lnTo>
                <a:lnTo>
                  <a:pt x="9055621" y="3886481"/>
                </a:lnTo>
                <a:lnTo>
                  <a:pt x="9051151" y="3934221"/>
                </a:lnTo>
                <a:lnTo>
                  <a:pt x="9043810" y="3981069"/>
                </a:lnTo>
                <a:lnTo>
                  <a:pt x="9033689" y="4026935"/>
                </a:lnTo>
                <a:lnTo>
                  <a:pt x="9020877" y="4071729"/>
                </a:lnTo>
                <a:lnTo>
                  <a:pt x="9005464" y="4115361"/>
                </a:lnTo>
                <a:lnTo>
                  <a:pt x="8987541" y="4157742"/>
                </a:lnTo>
                <a:lnTo>
                  <a:pt x="8967196" y="4198780"/>
                </a:lnTo>
                <a:lnTo>
                  <a:pt x="8944521" y="4238387"/>
                </a:lnTo>
                <a:lnTo>
                  <a:pt x="8919605" y="4276473"/>
                </a:lnTo>
                <a:lnTo>
                  <a:pt x="8892538" y="4312947"/>
                </a:lnTo>
                <a:lnTo>
                  <a:pt x="8863409" y="4347720"/>
                </a:lnTo>
                <a:lnTo>
                  <a:pt x="8832310" y="4380701"/>
                </a:lnTo>
                <a:lnTo>
                  <a:pt x="8799329" y="4411801"/>
                </a:lnTo>
                <a:lnTo>
                  <a:pt x="8764556" y="4440930"/>
                </a:lnTo>
                <a:lnTo>
                  <a:pt x="8728083" y="4467998"/>
                </a:lnTo>
                <a:lnTo>
                  <a:pt x="8689997" y="4492914"/>
                </a:lnTo>
                <a:lnTo>
                  <a:pt x="8650390" y="4515590"/>
                </a:lnTo>
                <a:lnTo>
                  <a:pt x="8609351" y="4535935"/>
                </a:lnTo>
                <a:lnTo>
                  <a:pt x="8566970" y="4553858"/>
                </a:lnTo>
                <a:lnTo>
                  <a:pt x="8523338" y="4569271"/>
                </a:lnTo>
                <a:lnTo>
                  <a:pt x="8478543" y="4582084"/>
                </a:lnTo>
                <a:lnTo>
                  <a:pt x="8432677" y="4592206"/>
                </a:lnTo>
                <a:lnTo>
                  <a:pt x="8385828" y="4599547"/>
                </a:lnTo>
                <a:lnTo>
                  <a:pt x="8338087" y="4604017"/>
                </a:lnTo>
                <a:lnTo>
                  <a:pt x="8289544" y="4605528"/>
                </a:lnTo>
                <a:lnTo>
                  <a:pt x="767588" y="4605528"/>
                </a:lnTo>
                <a:lnTo>
                  <a:pt x="719044" y="4604017"/>
                </a:lnTo>
                <a:lnTo>
                  <a:pt x="671303" y="4599547"/>
                </a:lnTo>
                <a:lnTo>
                  <a:pt x="624454" y="4592206"/>
                </a:lnTo>
                <a:lnTo>
                  <a:pt x="578588" y="4582084"/>
                </a:lnTo>
                <a:lnTo>
                  <a:pt x="533793" y="4569271"/>
                </a:lnTo>
                <a:lnTo>
                  <a:pt x="490161" y="4553858"/>
                </a:lnTo>
                <a:lnTo>
                  <a:pt x="447780" y="4535935"/>
                </a:lnTo>
                <a:lnTo>
                  <a:pt x="406741" y="4515590"/>
                </a:lnTo>
                <a:lnTo>
                  <a:pt x="367134" y="4492914"/>
                </a:lnTo>
                <a:lnTo>
                  <a:pt x="329048" y="4467998"/>
                </a:lnTo>
                <a:lnTo>
                  <a:pt x="292575" y="4440930"/>
                </a:lnTo>
                <a:lnTo>
                  <a:pt x="257802" y="4411801"/>
                </a:lnTo>
                <a:lnTo>
                  <a:pt x="224821" y="4380701"/>
                </a:lnTo>
                <a:lnTo>
                  <a:pt x="193722" y="4347720"/>
                </a:lnTo>
                <a:lnTo>
                  <a:pt x="164593" y="4312947"/>
                </a:lnTo>
                <a:lnTo>
                  <a:pt x="137526" y="4276473"/>
                </a:lnTo>
                <a:lnTo>
                  <a:pt x="112610" y="4238387"/>
                </a:lnTo>
                <a:lnTo>
                  <a:pt x="89935" y="4198780"/>
                </a:lnTo>
                <a:lnTo>
                  <a:pt x="69590" y="4157742"/>
                </a:lnTo>
                <a:lnTo>
                  <a:pt x="51667" y="4115361"/>
                </a:lnTo>
                <a:lnTo>
                  <a:pt x="36254" y="4071729"/>
                </a:lnTo>
                <a:lnTo>
                  <a:pt x="23442" y="4026935"/>
                </a:lnTo>
                <a:lnTo>
                  <a:pt x="13321" y="3981069"/>
                </a:lnTo>
                <a:lnTo>
                  <a:pt x="5980" y="3934221"/>
                </a:lnTo>
                <a:lnTo>
                  <a:pt x="1510" y="3886481"/>
                </a:lnTo>
                <a:lnTo>
                  <a:pt x="0" y="3837940"/>
                </a:lnTo>
                <a:lnTo>
                  <a:pt x="0" y="767588"/>
                </a:lnTo>
                <a:close/>
              </a:path>
            </a:pathLst>
          </a:custGeom>
          <a:ln w="19811">
            <a:solidFill>
              <a:srgbClr val="226B87"/>
            </a:solidFill>
          </a:ln>
        </p:spPr>
        <p:txBody>
          <a:bodyPr wrap="square" lIns="0" tIns="0" rIns="0" bIns="0" rtlCol="0"/>
          <a:lstStyle/>
          <a:p>
            <a:endParaRPr dirty="0"/>
          </a:p>
        </p:txBody>
      </p:sp>
      <p:sp>
        <p:nvSpPr>
          <p:cNvPr id="4" name="object 4"/>
          <p:cNvSpPr txBox="1">
            <a:spLocks noGrp="1"/>
          </p:cNvSpPr>
          <p:nvPr>
            <p:ph type="title"/>
          </p:nvPr>
        </p:nvSpPr>
        <p:spPr>
          <a:xfrm>
            <a:off x="3070746" y="320783"/>
            <a:ext cx="6114197" cy="628377"/>
          </a:xfrm>
          <a:prstGeom prst="rect">
            <a:avLst/>
          </a:prstGeom>
        </p:spPr>
        <p:txBody>
          <a:bodyPr vert="horz" wrap="square" lIns="0" tIns="12700" rIns="0" bIns="0" rtlCol="0">
            <a:spAutoFit/>
          </a:bodyPr>
          <a:lstStyle/>
          <a:p>
            <a:pPr marL="12700">
              <a:lnSpc>
                <a:spcPct val="100000"/>
              </a:lnSpc>
              <a:spcBef>
                <a:spcPts val="100"/>
              </a:spcBef>
            </a:pPr>
            <a:r>
              <a:rPr lang="en-US"/>
              <a:t>Diagram of information flow</a:t>
            </a:r>
          </a:p>
        </p:txBody>
      </p:sp>
      <p:sp>
        <p:nvSpPr>
          <p:cNvPr id="6" name="object 6"/>
          <p:cNvSpPr txBox="1"/>
          <p:nvPr/>
        </p:nvSpPr>
        <p:spPr>
          <a:xfrm>
            <a:off x="770860" y="2434916"/>
            <a:ext cx="1262656" cy="289823"/>
          </a:xfrm>
          <a:prstGeom prst="rect">
            <a:avLst/>
          </a:prstGeom>
        </p:spPr>
        <p:txBody>
          <a:bodyPr vert="horz" wrap="square" lIns="0" tIns="12700" rIns="0" bIns="0" rtlCol="0">
            <a:spAutoFit/>
          </a:bodyPr>
          <a:lstStyle/>
          <a:p>
            <a:pPr marL="12700">
              <a:lnSpc>
                <a:spcPct val="100000"/>
              </a:lnSpc>
              <a:spcBef>
                <a:spcPts val="100"/>
              </a:spcBef>
            </a:pPr>
            <a:r>
              <a:rPr lang="en-US" sz="1800" b="1">
                <a:latin typeface="Tahoma"/>
                <a:cs typeface="Tahoma"/>
              </a:rPr>
              <a:t>Patient</a:t>
            </a:r>
          </a:p>
        </p:txBody>
      </p:sp>
      <p:sp>
        <p:nvSpPr>
          <p:cNvPr id="8" name="object 8"/>
          <p:cNvSpPr/>
          <p:nvPr/>
        </p:nvSpPr>
        <p:spPr>
          <a:xfrm>
            <a:off x="5057725" y="1933120"/>
            <a:ext cx="656843" cy="631750"/>
          </a:xfrm>
          <a:prstGeom prst="rect">
            <a:avLst/>
          </a:prstGeom>
          <a:blipFill>
            <a:blip r:embed="rId2" cstate="print"/>
            <a:stretch>
              <a:fillRect/>
            </a:stretch>
          </a:blipFill>
        </p:spPr>
        <p:txBody>
          <a:bodyPr wrap="square" lIns="0" tIns="0" rIns="0" bIns="0" rtlCol="0"/>
          <a:lstStyle/>
          <a:p>
            <a:endParaRPr dirty="0"/>
          </a:p>
        </p:txBody>
      </p:sp>
      <p:sp>
        <p:nvSpPr>
          <p:cNvPr id="10" name="object 10"/>
          <p:cNvSpPr txBox="1"/>
          <p:nvPr/>
        </p:nvSpPr>
        <p:spPr>
          <a:xfrm>
            <a:off x="4818973" y="2465086"/>
            <a:ext cx="1390289" cy="258404"/>
          </a:xfrm>
          <a:prstGeom prst="rect">
            <a:avLst/>
          </a:prstGeom>
        </p:spPr>
        <p:txBody>
          <a:bodyPr vert="horz" wrap="square" lIns="0" tIns="12065" rIns="0" bIns="0" rtlCol="0">
            <a:spAutoFit/>
          </a:bodyPr>
          <a:lstStyle/>
          <a:p>
            <a:pPr marL="12700">
              <a:lnSpc>
                <a:spcPct val="100000"/>
              </a:lnSpc>
              <a:spcBef>
                <a:spcPts val="95"/>
              </a:spcBef>
            </a:pPr>
            <a:r>
              <a:rPr lang="en-US" sz="1600" b="1" dirty="0">
                <a:latin typeface="Tahoma"/>
                <a:cs typeface="Tahoma"/>
              </a:rPr>
              <a:t>transmission</a:t>
            </a:r>
          </a:p>
        </p:txBody>
      </p:sp>
      <p:sp>
        <p:nvSpPr>
          <p:cNvPr id="11" name="object 11"/>
          <p:cNvSpPr txBox="1"/>
          <p:nvPr/>
        </p:nvSpPr>
        <p:spPr>
          <a:xfrm>
            <a:off x="7056201" y="6100549"/>
            <a:ext cx="3275153" cy="566822"/>
          </a:xfrm>
          <a:prstGeom prst="rect">
            <a:avLst/>
          </a:prstGeom>
        </p:spPr>
        <p:txBody>
          <a:bodyPr vert="horz" wrap="square" lIns="0" tIns="12700" rIns="0" bIns="0" rtlCol="0">
            <a:spAutoFit/>
          </a:bodyPr>
          <a:lstStyle/>
          <a:p>
            <a:pPr marL="12700" algn="ctr">
              <a:lnSpc>
                <a:spcPct val="100000"/>
              </a:lnSpc>
              <a:spcBef>
                <a:spcPts val="100"/>
              </a:spcBef>
            </a:pPr>
            <a:r>
              <a:rPr lang="en-US" sz="1800" b="1" dirty="0">
                <a:latin typeface="Tahoma"/>
                <a:cs typeface="Tahoma"/>
              </a:rPr>
              <a:t>24/7 Obstetrics Monitoring Center </a:t>
            </a:r>
            <a:r>
              <a:rPr lang="pl-PL" sz="1800" b="1" dirty="0">
                <a:latin typeface="Tahoma"/>
                <a:cs typeface="Tahoma"/>
              </a:rPr>
              <a:t>(OMC)</a:t>
            </a:r>
            <a:endParaRPr lang="en-US" sz="1800" b="1" dirty="0">
              <a:latin typeface="Tahoma"/>
              <a:cs typeface="Tahoma"/>
            </a:endParaRPr>
          </a:p>
        </p:txBody>
      </p:sp>
      <p:sp>
        <p:nvSpPr>
          <p:cNvPr id="14" name="object 14"/>
          <p:cNvSpPr/>
          <p:nvPr/>
        </p:nvSpPr>
        <p:spPr>
          <a:xfrm flipV="1">
            <a:off x="1487605" y="5987350"/>
            <a:ext cx="5145207" cy="72255"/>
          </a:xfrm>
          <a:custGeom>
            <a:avLst/>
            <a:gdLst/>
            <a:ahLst/>
            <a:cxnLst/>
            <a:rect l="l" t="t" r="r" b="b"/>
            <a:pathLst>
              <a:path w="2016125">
                <a:moveTo>
                  <a:pt x="0" y="0"/>
                </a:moveTo>
                <a:lnTo>
                  <a:pt x="2015743" y="0"/>
                </a:lnTo>
              </a:path>
            </a:pathLst>
          </a:custGeom>
          <a:ln w="19812">
            <a:solidFill>
              <a:srgbClr val="FF0000"/>
            </a:solidFill>
          </a:ln>
        </p:spPr>
        <p:txBody>
          <a:bodyPr wrap="square" lIns="0" tIns="0" rIns="0" bIns="0" rtlCol="0"/>
          <a:lstStyle/>
          <a:p>
            <a:endParaRPr dirty="0"/>
          </a:p>
        </p:txBody>
      </p:sp>
      <p:sp>
        <p:nvSpPr>
          <p:cNvPr id="17" name="object 17"/>
          <p:cNvSpPr txBox="1"/>
          <p:nvPr/>
        </p:nvSpPr>
        <p:spPr>
          <a:xfrm>
            <a:off x="3316406" y="5090615"/>
            <a:ext cx="3289110" cy="997068"/>
          </a:xfrm>
          <a:prstGeom prst="rect">
            <a:avLst/>
          </a:prstGeom>
        </p:spPr>
        <p:txBody>
          <a:bodyPr vert="horz" wrap="square" lIns="0" tIns="12065" rIns="0" bIns="0" rtlCol="0">
            <a:spAutoFit/>
          </a:bodyPr>
          <a:lstStyle/>
          <a:p>
            <a:pPr marL="12700">
              <a:lnSpc>
                <a:spcPct val="100000"/>
              </a:lnSpc>
              <a:spcBef>
                <a:spcPts val="95"/>
              </a:spcBef>
            </a:pPr>
            <a:r>
              <a:rPr lang="en-US" sz="1600" b="1">
                <a:solidFill>
                  <a:srgbClr val="FF0000"/>
                </a:solidFill>
                <a:latin typeface="Tahoma"/>
                <a:cs typeface="Tahoma"/>
              </a:rPr>
              <a:t>NOT OK – implementation of the appropriate medical procedure (e.g., re-examination, emergency call)</a:t>
            </a:r>
          </a:p>
        </p:txBody>
      </p:sp>
      <p:pic>
        <p:nvPicPr>
          <p:cNvPr id="1026" name="Picture 2" descr="C:\Documents and Settings\PC\Moje dokumenty\Downloads\Fotoram.io (1).jpg"/>
          <p:cNvPicPr>
            <a:picLocks noChangeAspect="1" noChangeArrowheads="1"/>
          </p:cNvPicPr>
          <p:nvPr/>
        </p:nvPicPr>
        <p:blipFill>
          <a:blip r:embed="rId3" cstate="print"/>
          <a:srcRect/>
          <a:stretch>
            <a:fillRect/>
          </a:stretch>
        </p:blipFill>
        <p:spPr bwMode="auto">
          <a:xfrm>
            <a:off x="2210937" y="1755590"/>
            <a:ext cx="1228301" cy="651892"/>
          </a:xfrm>
          <a:prstGeom prst="rect">
            <a:avLst/>
          </a:prstGeom>
          <a:noFill/>
        </p:spPr>
      </p:pic>
      <p:pic>
        <p:nvPicPr>
          <p:cNvPr id="30" name="Picture 2" descr="C:\Documents and Settings\PC\Pulpit\Materiały informacyjne ang\zmniejsz\Plakatfinal.jpg"/>
          <p:cNvPicPr>
            <a:picLocks noChangeAspect="1" noChangeArrowheads="1"/>
          </p:cNvPicPr>
          <p:nvPr/>
        </p:nvPicPr>
        <p:blipFill>
          <a:blip r:embed="rId4" cstate="print"/>
          <a:srcRect/>
          <a:stretch>
            <a:fillRect/>
          </a:stretch>
        </p:blipFill>
        <p:spPr bwMode="auto">
          <a:xfrm>
            <a:off x="1269243" y="1365171"/>
            <a:ext cx="777922" cy="1022511"/>
          </a:xfrm>
          <a:prstGeom prst="rect">
            <a:avLst/>
          </a:prstGeom>
          <a:noFill/>
        </p:spPr>
      </p:pic>
      <p:cxnSp>
        <p:nvCxnSpPr>
          <p:cNvPr id="33" name="Łącznik prosty ze strzałką 32"/>
          <p:cNvCxnSpPr/>
          <p:nvPr/>
        </p:nvCxnSpPr>
        <p:spPr>
          <a:xfrm>
            <a:off x="3466531" y="2429301"/>
            <a:ext cx="376678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1" name="object 6"/>
          <p:cNvSpPr txBox="1"/>
          <p:nvPr/>
        </p:nvSpPr>
        <p:spPr>
          <a:xfrm>
            <a:off x="2101755" y="2409898"/>
            <a:ext cx="2362841" cy="289823"/>
          </a:xfrm>
          <a:prstGeom prst="rect">
            <a:avLst/>
          </a:prstGeom>
        </p:spPr>
        <p:txBody>
          <a:bodyPr vert="horz" wrap="square" lIns="0" tIns="12700" rIns="0" bIns="0" rtlCol="0">
            <a:spAutoFit/>
          </a:bodyPr>
          <a:lstStyle/>
          <a:p>
            <a:pPr marL="12700">
              <a:lnSpc>
                <a:spcPct val="100000"/>
              </a:lnSpc>
              <a:spcBef>
                <a:spcPts val="100"/>
              </a:spcBef>
            </a:pPr>
            <a:r>
              <a:rPr lang="en-US" sz="1800" b="1" dirty="0">
                <a:latin typeface="Tahoma"/>
                <a:cs typeface="Tahoma"/>
              </a:rPr>
              <a:t>Smartphone/Tablet</a:t>
            </a:r>
          </a:p>
        </p:txBody>
      </p:sp>
      <p:pic>
        <p:nvPicPr>
          <p:cNvPr id="1028" name="Picture 4" descr="C:\Documents and Settings\PC\Pulpit\Materiały informacyjne ang\server-1235959_640.jpg"/>
          <p:cNvPicPr>
            <a:picLocks noChangeAspect="1" noChangeArrowheads="1"/>
          </p:cNvPicPr>
          <p:nvPr/>
        </p:nvPicPr>
        <p:blipFill>
          <a:blip r:embed="rId5" cstate="print"/>
          <a:srcRect/>
          <a:stretch>
            <a:fillRect/>
          </a:stretch>
        </p:blipFill>
        <p:spPr bwMode="auto">
          <a:xfrm>
            <a:off x="7262388" y="1487607"/>
            <a:ext cx="1390294" cy="1184963"/>
          </a:xfrm>
          <a:prstGeom prst="rect">
            <a:avLst/>
          </a:prstGeom>
          <a:noFill/>
        </p:spPr>
      </p:pic>
      <p:sp>
        <p:nvSpPr>
          <p:cNvPr id="48" name="object 11"/>
          <p:cNvSpPr txBox="1"/>
          <p:nvPr/>
        </p:nvSpPr>
        <p:spPr>
          <a:xfrm>
            <a:off x="6605518" y="2729552"/>
            <a:ext cx="2784142" cy="566822"/>
          </a:xfrm>
          <a:prstGeom prst="rect">
            <a:avLst/>
          </a:prstGeom>
          <a:ln>
            <a:noFill/>
          </a:ln>
        </p:spPr>
        <p:txBody>
          <a:bodyPr vert="horz" wrap="square" lIns="0" tIns="12700" rIns="0" bIns="0" rtlCol="0">
            <a:spAutoFit/>
          </a:bodyPr>
          <a:lstStyle/>
          <a:p>
            <a:pPr marL="12700" algn="ctr">
              <a:lnSpc>
                <a:spcPct val="100000"/>
              </a:lnSpc>
              <a:spcBef>
                <a:spcPts val="100"/>
              </a:spcBef>
            </a:pPr>
            <a:r>
              <a:rPr lang="en-US" b="1">
                <a:latin typeface="Tahoma"/>
                <a:cs typeface="Tahoma"/>
              </a:rPr>
              <a:t>Computer Obstetrical Surveillance System</a:t>
            </a:r>
          </a:p>
        </p:txBody>
      </p:sp>
      <p:cxnSp>
        <p:nvCxnSpPr>
          <p:cNvPr id="58" name="Łącznik prosty ze strzałką 57"/>
          <p:cNvCxnSpPr/>
          <p:nvPr/>
        </p:nvCxnSpPr>
        <p:spPr>
          <a:xfrm flipH="1">
            <a:off x="3493828" y="1815152"/>
            <a:ext cx="368489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descr="C:\Documents and Settings\PC\Pulpit\Materiały informacyjne ang\Fotoram.io (3).jpg"/>
          <p:cNvPicPr>
            <a:picLocks noChangeAspect="1" noChangeArrowheads="1"/>
          </p:cNvPicPr>
          <p:nvPr/>
        </p:nvPicPr>
        <p:blipFill>
          <a:blip r:embed="rId6" cstate="print"/>
          <a:srcRect/>
          <a:stretch>
            <a:fillRect/>
          </a:stretch>
        </p:blipFill>
        <p:spPr bwMode="auto">
          <a:xfrm>
            <a:off x="3727546" y="1135543"/>
            <a:ext cx="544204" cy="551092"/>
          </a:xfrm>
          <a:prstGeom prst="rect">
            <a:avLst/>
          </a:prstGeom>
          <a:noFill/>
        </p:spPr>
      </p:pic>
      <p:pic>
        <p:nvPicPr>
          <p:cNvPr id="1030" name="Picture 6" descr="C:\Documents and Settings\PC\Moje dokumenty\Downloads\Fotoram.io (4).jpg"/>
          <p:cNvPicPr>
            <a:picLocks noChangeAspect="1" noChangeArrowheads="1"/>
          </p:cNvPicPr>
          <p:nvPr/>
        </p:nvPicPr>
        <p:blipFill>
          <a:blip r:embed="rId7" cstate="print"/>
          <a:srcRect/>
          <a:stretch>
            <a:fillRect/>
          </a:stretch>
        </p:blipFill>
        <p:spPr bwMode="auto">
          <a:xfrm>
            <a:off x="4330889" y="1131626"/>
            <a:ext cx="555009" cy="555009"/>
          </a:xfrm>
          <a:prstGeom prst="rect">
            <a:avLst/>
          </a:prstGeom>
          <a:noFill/>
        </p:spPr>
      </p:pic>
      <p:pic>
        <p:nvPicPr>
          <p:cNvPr id="1032" name="Picture 8" descr="C:\Documents and Settings\PC\Moje dokumenty\Downloads\Fotoram.io (10).jpg"/>
          <p:cNvPicPr>
            <a:picLocks noChangeAspect="1" noChangeArrowheads="1"/>
          </p:cNvPicPr>
          <p:nvPr/>
        </p:nvPicPr>
        <p:blipFill>
          <a:blip r:embed="rId8" cstate="print"/>
          <a:srcRect/>
          <a:stretch>
            <a:fillRect/>
          </a:stretch>
        </p:blipFill>
        <p:spPr bwMode="auto">
          <a:xfrm>
            <a:off x="2693158" y="5485263"/>
            <a:ext cx="526576" cy="526576"/>
          </a:xfrm>
          <a:prstGeom prst="rect">
            <a:avLst/>
          </a:prstGeom>
          <a:noFill/>
        </p:spPr>
      </p:pic>
      <p:cxnSp>
        <p:nvCxnSpPr>
          <p:cNvPr id="78" name="Łącznik prosty ze strzałką 77"/>
          <p:cNvCxnSpPr/>
          <p:nvPr/>
        </p:nvCxnSpPr>
        <p:spPr>
          <a:xfrm>
            <a:off x="8695899" y="1680949"/>
            <a:ext cx="1676400" cy="11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3" name="Picture 9" descr="C:\Documents and Settings\PC\Moje dokumenty\Downloads\Fotoram.io (13).jpg"/>
          <p:cNvPicPr>
            <a:picLocks noChangeAspect="1" noChangeArrowheads="1"/>
          </p:cNvPicPr>
          <p:nvPr/>
        </p:nvPicPr>
        <p:blipFill>
          <a:blip r:embed="rId9" cstate="print"/>
          <a:srcRect/>
          <a:stretch>
            <a:fillRect/>
          </a:stretch>
        </p:blipFill>
        <p:spPr bwMode="auto">
          <a:xfrm>
            <a:off x="10437910" y="1257612"/>
            <a:ext cx="835142" cy="1425309"/>
          </a:xfrm>
          <a:prstGeom prst="rect">
            <a:avLst/>
          </a:prstGeom>
          <a:noFill/>
        </p:spPr>
      </p:pic>
      <p:pic>
        <p:nvPicPr>
          <p:cNvPr id="88" name="Picture 5" descr="C:\Documents and Settings\PC\Pulpit\Materiały informacyjne ang\Fotoram.io (3).jpg"/>
          <p:cNvPicPr>
            <a:picLocks noChangeAspect="1" noChangeArrowheads="1"/>
          </p:cNvPicPr>
          <p:nvPr/>
        </p:nvPicPr>
        <p:blipFill>
          <a:blip r:embed="rId6" cstate="print"/>
          <a:srcRect/>
          <a:stretch>
            <a:fillRect/>
          </a:stretch>
        </p:blipFill>
        <p:spPr bwMode="auto">
          <a:xfrm>
            <a:off x="8888673" y="1124170"/>
            <a:ext cx="544204" cy="551092"/>
          </a:xfrm>
          <a:prstGeom prst="rect">
            <a:avLst/>
          </a:prstGeom>
          <a:noFill/>
        </p:spPr>
      </p:pic>
      <p:pic>
        <p:nvPicPr>
          <p:cNvPr id="91" name="Picture 6" descr="C:\Documents and Settings\PC\Moje dokumenty\Downloads\Fotoram.io (4).jpg"/>
          <p:cNvPicPr>
            <a:picLocks noChangeAspect="1" noChangeArrowheads="1"/>
          </p:cNvPicPr>
          <p:nvPr/>
        </p:nvPicPr>
        <p:blipFill>
          <a:blip r:embed="rId7" cstate="print"/>
          <a:srcRect/>
          <a:stretch>
            <a:fillRect/>
          </a:stretch>
        </p:blipFill>
        <p:spPr bwMode="auto">
          <a:xfrm>
            <a:off x="9451075" y="1120253"/>
            <a:ext cx="555009" cy="555009"/>
          </a:xfrm>
          <a:prstGeom prst="rect">
            <a:avLst/>
          </a:prstGeom>
          <a:noFill/>
        </p:spPr>
      </p:pic>
      <p:sp>
        <p:nvSpPr>
          <p:cNvPr id="93" name="object 6"/>
          <p:cNvSpPr txBox="1"/>
          <p:nvPr/>
        </p:nvSpPr>
        <p:spPr>
          <a:xfrm>
            <a:off x="9990161" y="2682850"/>
            <a:ext cx="1596788" cy="843821"/>
          </a:xfrm>
          <a:prstGeom prst="rect">
            <a:avLst/>
          </a:prstGeom>
        </p:spPr>
        <p:txBody>
          <a:bodyPr vert="horz" wrap="square" lIns="0" tIns="12700" rIns="0" bIns="0" rtlCol="0">
            <a:spAutoFit/>
          </a:bodyPr>
          <a:lstStyle/>
          <a:p>
            <a:pPr marL="12700" algn="ctr">
              <a:lnSpc>
                <a:spcPct val="100000"/>
              </a:lnSpc>
              <a:spcBef>
                <a:spcPts val="100"/>
              </a:spcBef>
            </a:pPr>
            <a:r>
              <a:rPr lang="en-US" b="1" dirty="0">
                <a:latin typeface="Tahoma"/>
                <a:cs typeface="Tahoma"/>
              </a:rPr>
              <a:t>Doctor providing prenatal care</a:t>
            </a:r>
          </a:p>
        </p:txBody>
      </p:sp>
      <p:sp>
        <p:nvSpPr>
          <p:cNvPr id="99" name="object 30"/>
          <p:cNvSpPr/>
          <p:nvPr/>
        </p:nvSpPr>
        <p:spPr>
          <a:xfrm>
            <a:off x="1951586" y="2033517"/>
            <a:ext cx="300296" cy="367269"/>
          </a:xfrm>
          <a:prstGeom prst="rect">
            <a:avLst/>
          </a:prstGeom>
          <a:blipFill>
            <a:blip r:embed="rId10" cstate="print"/>
            <a:stretch>
              <a:fillRect/>
            </a:stretch>
          </a:blipFill>
        </p:spPr>
        <p:txBody>
          <a:bodyPr wrap="square" lIns="0" tIns="0" rIns="0" bIns="0" rtlCol="0"/>
          <a:lstStyle/>
          <a:p>
            <a:endParaRPr dirty="0"/>
          </a:p>
        </p:txBody>
      </p:sp>
      <p:cxnSp>
        <p:nvCxnSpPr>
          <p:cNvPr id="103" name="Łącznik prosty 102"/>
          <p:cNvCxnSpPr/>
          <p:nvPr/>
        </p:nvCxnSpPr>
        <p:spPr>
          <a:xfrm flipV="1">
            <a:off x="9921922" y="5540991"/>
            <a:ext cx="887105" cy="15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Łącznik prosty ze strzałką 105"/>
          <p:cNvCxnSpPr>
            <a:endCxn id="93" idx="2"/>
          </p:cNvCxnSpPr>
          <p:nvPr/>
        </p:nvCxnSpPr>
        <p:spPr>
          <a:xfrm flipH="1" flipV="1">
            <a:off x="10788555" y="3526671"/>
            <a:ext cx="20472" cy="20279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4" name="Picture 5" descr="C:\Documents and Settings\PC\Pulpit\Materiały informacyjne ang\Fotoram.io (3).jpg"/>
          <p:cNvPicPr>
            <a:picLocks noChangeAspect="1" noChangeArrowheads="1"/>
          </p:cNvPicPr>
          <p:nvPr/>
        </p:nvPicPr>
        <p:blipFill>
          <a:blip r:embed="rId6" cstate="print"/>
          <a:srcRect/>
          <a:stretch>
            <a:fillRect/>
          </a:stretch>
        </p:blipFill>
        <p:spPr bwMode="auto">
          <a:xfrm>
            <a:off x="10842577" y="4756749"/>
            <a:ext cx="544204" cy="551092"/>
          </a:xfrm>
          <a:prstGeom prst="rect">
            <a:avLst/>
          </a:prstGeom>
          <a:noFill/>
        </p:spPr>
      </p:pic>
      <p:pic>
        <p:nvPicPr>
          <p:cNvPr id="115" name="Picture 6" descr="C:\Documents and Settings\PC\Moje dokumenty\Downloads\Fotoram.io (4).jpg"/>
          <p:cNvPicPr>
            <a:picLocks noChangeAspect="1" noChangeArrowheads="1"/>
          </p:cNvPicPr>
          <p:nvPr/>
        </p:nvPicPr>
        <p:blipFill>
          <a:blip r:embed="rId7" cstate="print"/>
          <a:srcRect/>
          <a:stretch>
            <a:fillRect/>
          </a:stretch>
        </p:blipFill>
        <p:spPr bwMode="auto">
          <a:xfrm>
            <a:off x="10845422" y="4165978"/>
            <a:ext cx="555009" cy="555009"/>
          </a:xfrm>
          <a:prstGeom prst="rect">
            <a:avLst/>
          </a:prstGeom>
          <a:noFill/>
        </p:spPr>
      </p:pic>
      <p:cxnSp>
        <p:nvCxnSpPr>
          <p:cNvPr id="117" name="Łącznik prosty ze strzałką 116"/>
          <p:cNvCxnSpPr>
            <a:stCxn id="48" idx="2"/>
          </p:cNvCxnSpPr>
          <p:nvPr/>
        </p:nvCxnSpPr>
        <p:spPr>
          <a:xfrm>
            <a:off x="7997589" y="3296374"/>
            <a:ext cx="13647" cy="1562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9" name="Picture 6" descr="C:\Documents and Settings\PC\Moje dokumenty\Downloads\Fotoram.io (4).jpg"/>
          <p:cNvPicPr>
            <a:picLocks noChangeAspect="1" noChangeArrowheads="1"/>
          </p:cNvPicPr>
          <p:nvPr/>
        </p:nvPicPr>
        <p:blipFill>
          <a:blip r:embed="rId7" cstate="print"/>
          <a:srcRect/>
          <a:stretch>
            <a:fillRect/>
          </a:stretch>
        </p:blipFill>
        <p:spPr bwMode="auto">
          <a:xfrm>
            <a:off x="8072651" y="4204648"/>
            <a:ext cx="555009" cy="555009"/>
          </a:xfrm>
          <a:prstGeom prst="rect">
            <a:avLst/>
          </a:prstGeom>
          <a:noFill/>
        </p:spPr>
      </p:pic>
      <p:sp>
        <p:nvSpPr>
          <p:cNvPr id="126" name="object 17"/>
          <p:cNvSpPr txBox="1"/>
          <p:nvPr/>
        </p:nvSpPr>
        <p:spPr>
          <a:xfrm>
            <a:off x="3461157" y="4693586"/>
            <a:ext cx="3146634" cy="258404"/>
          </a:xfrm>
          <a:prstGeom prst="rect">
            <a:avLst/>
          </a:prstGeom>
          <a:noFill/>
        </p:spPr>
        <p:txBody>
          <a:bodyPr vert="horz" wrap="square" lIns="0" tIns="12065" rIns="0" bIns="0" rtlCol="0">
            <a:spAutoFit/>
          </a:bodyPr>
          <a:lstStyle/>
          <a:p>
            <a:pPr marL="12700">
              <a:lnSpc>
                <a:spcPct val="100000"/>
              </a:lnSpc>
              <a:spcBef>
                <a:spcPts val="95"/>
              </a:spcBef>
            </a:pPr>
            <a:r>
              <a:rPr lang="en-US" sz="1600" b="1">
                <a:solidFill>
                  <a:srgbClr val="00B050"/>
                </a:solidFill>
                <a:latin typeface="Tahoma"/>
                <a:cs typeface="Tahoma"/>
              </a:rPr>
              <a:t>OK. Results are good. </a:t>
            </a:r>
          </a:p>
        </p:txBody>
      </p:sp>
      <p:sp>
        <p:nvSpPr>
          <p:cNvPr id="130" name="object 27"/>
          <p:cNvSpPr/>
          <p:nvPr/>
        </p:nvSpPr>
        <p:spPr>
          <a:xfrm>
            <a:off x="8308052" y="4860876"/>
            <a:ext cx="1616144" cy="1239673"/>
          </a:xfrm>
          <a:prstGeom prst="rect">
            <a:avLst/>
          </a:prstGeom>
          <a:blipFill>
            <a:blip r:embed="rId11" cstate="print"/>
            <a:stretch>
              <a:fillRect/>
            </a:stretch>
          </a:blipFill>
        </p:spPr>
        <p:txBody>
          <a:bodyPr wrap="square" lIns="0" tIns="0" rIns="0" bIns="0" rtlCol="0"/>
          <a:lstStyle/>
          <a:p>
            <a:endParaRPr dirty="0"/>
          </a:p>
        </p:txBody>
      </p:sp>
      <p:sp>
        <p:nvSpPr>
          <p:cNvPr id="132" name="object 31"/>
          <p:cNvSpPr/>
          <p:nvPr/>
        </p:nvSpPr>
        <p:spPr>
          <a:xfrm>
            <a:off x="6692337" y="4877263"/>
            <a:ext cx="1793748" cy="1196339"/>
          </a:xfrm>
          <a:prstGeom prst="rect">
            <a:avLst/>
          </a:prstGeom>
          <a:blipFill>
            <a:blip r:embed="rId12" cstate="print"/>
            <a:stretch>
              <a:fillRect/>
            </a:stretch>
          </a:blipFill>
        </p:spPr>
        <p:txBody>
          <a:bodyPr wrap="square" lIns="0" tIns="0" rIns="0" bIns="0" rtlCol="0"/>
          <a:lstStyle/>
          <a:p>
            <a:endParaRPr dirty="0"/>
          </a:p>
        </p:txBody>
      </p:sp>
      <p:cxnSp>
        <p:nvCxnSpPr>
          <p:cNvPr id="139" name="Łącznik prosty 138"/>
          <p:cNvCxnSpPr/>
          <p:nvPr/>
        </p:nvCxnSpPr>
        <p:spPr>
          <a:xfrm flipH="1">
            <a:off x="1924334" y="5008730"/>
            <a:ext cx="4735775" cy="136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143" name="Picture 5" descr="C:\Documents and Settings\PC\Pulpit\Materiały informacyjne ang\Fotoram.io (3).jpg"/>
          <p:cNvPicPr>
            <a:picLocks noChangeAspect="1" noChangeArrowheads="1"/>
          </p:cNvPicPr>
          <p:nvPr/>
        </p:nvPicPr>
        <p:blipFill>
          <a:blip r:embed="rId6" cstate="print"/>
          <a:srcRect/>
          <a:stretch>
            <a:fillRect/>
          </a:stretch>
        </p:blipFill>
        <p:spPr bwMode="auto">
          <a:xfrm>
            <a:off x="1982907" y="4413281"/>
            <a:ext cx="544204" cy="551092"/>
          </a:xfrm>
          <a:prstGeom prst="rect">
            <a:avLst/>
          </a:prstGeom>
          <a:noFill/>
        </p:spPr>
      </p:pic>
      <p:pic>
        <p:nvPicPr>
          <p:cNvPr id="144" name="Picture 6" descr="C:\Documents and Settings\PC\Moje dokumenty\Downloads\Fotoram.io (4).jpg"/>
          <p:cNvPicPr>
            <a:picLocks noChangeAspect="1" noChangeArrowheads="1"/>
          </p:cNvPicPr>
          <p:nvPr/>
        </p:nvPicPr>
        <p:blipFill>
          <a:blip r:embed="rId7" cstate="print"/>
          <a:srcRect/>
          <a:stretch>
            <a:fillRect/>
          </a:stretch>
        </p:blipFill>
        <p:spPr bwMode="auto">
          <a:xfrm>
            <a:off x="2572603" y="4409363"/>
            <a:ext cx="555009" cy="555009"/>
          </a:xfrm>
          <a:prstGeom prst="rect">
            <a:avLst/>
          </a:prstGeom>
          <a:noFill/>
        </p:spPr>
      </p:pic>
      <p:cxnSp>
        <p:nvCxnSpPr>
          <p:cNvPr id="146" name="Łącznik prosty ze strzałką 145"/>
          <p:cNvCxnSpPr/>
          <p:nvPr/>
        </p:nvCxnSpPr>
        <p:spPr>
          <a:xfrm flipV="1">
            <a:off x="1910686" y="2647665"/>
            <a:ext cx="0" cy="237471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47" name="Picture 5" descr="C:\Documents and Settings\PC\Pulpit\Materiały informacyjne ang\Fotoram.io (3).jpg"/>
          <p:cNvPicPr>
            <a:picLocks noChangeAspect="1" noChangeArrowheads="1"/>
          </p:cNvPicPr>
          <p:nvPr/>
        </p:nvPicPr>
        <p:blipFill>
          <a:blip r:embed="rId6" cstate="print"/>
          <a:srcRect/>
          <a:stretch>
            <a:fillRect/>
          </a:stretch>
        </p:blipFill>
        <p:spPr bwMode="auto">
          <a:xfrm>
            <a:off x="2108011" y="5474395"/>
            <a:ext cx="544204" cy="551092"/>
          </a:xfrm>
          <a:prstGeom prst="rect">
            <a:avLst/>
          </a:prstGeom>
          <a:noFill/>
        </p:spPr>
      </p:pic>
      <p:pic>
        <p:nvPicPr>
          <p:cNvPr id="148" name="Picture 6" descr="C:\Documents and Settings\PC\Moje dokumenty\Downloads\Fotoram.io (4).jpg"/>
          <p:cNvPicPr>
            <a:picLocks noChangeAspect="1" noChangeArrowheads="1"/>
          </p:cNvPicPr>
          <p:nvPr/>
        </p:nvPicPr>
        <p:blipFill>
          <a:blip r:embed="rId7" cstate="print"/>
          <a:srcRect/>
          <a:stretch>
            <a:fillRect/>
          </a:stretch>
        </p:blipFill>
        <p:spPr bwMode="auto">
          <a:xfrm>
            <a:off x="1524000" y="5484125"/>
            <a:ext cx="555009" cy="555009"/>
          </a:xfrm>
          <a:prstGeom prst="rect">
            <a:avLst/>
          </a:prstGeom>
          <a:noFill/>
        </p:spPr>
      </p:pic>
      <p:cxnSp>
        <p:nvCxnSpPr>
          <p:cNvPr id="150" name="Łącznik prosty ze strzałką 149"/>
          <p:cNvCxnSpPr/>
          <p:nvPr/>
        </p:nvCxnSpPr>
        <p:spPr>
          <a:xfrm flipV="1">
            <a:off x="1473958" y="2634018"/>
            <a:ext cx="0" cy="34119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2" descr="C:\Users\Pawel\Desktop\3706-logo-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00779" y="1160060"/>
            <a:ext cx="1349821" cy="61880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Documents and Settings\PC\Pulpit\Materiały informacyjne ang\Fotoram.io (3).jpg"/>
          <p:cNvPicPr>
            <a:picLocks noChangeAspect="1" noChangeArrowheads="1"/>
          </p:cNvPicPr>
          <p:nvPr/>
        </p:nvPicPr>
        <p:blipFill>
          <a:blip r:embed="rId6" cstate="print"/>
          <a:srcRect/>
          <a:stretch>
            <a:fillRect/>
          </a:stretch>
        </p:blipFill>
        <p:spPr bwMode="auto">
          <a:xfrm>
            <a:off x="8085730" y="3583042"/>
            <a:ext cx="544204" cy="551092"/>
          </a:xfrm>
          <a:prstGeom prst="rect">
            <a:avLst/>
          </a:prstGeom>
          <a:noFill/>
        </p:spPr>
      </p:pic>
      <p:pic>
        <p:nvPicPr>
          <p:cNvPr id="45" name="Obraz 44">
            <a:extLst>
              <a:ext uri="{FF2B5EF4-FFF2-40B4-BE49-F238E27FC236}">
                <a16:creationId xmlns:a16="http://schemas.microsoft.com/office/drawing/2014/main" id="{57A201D1-D64F-4422-9475-B81B29850B87}"/>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14232" y="1101341"/>
            <a:ext cx="1071853" cy="422379"/>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5674</TotalTime>
  <Words>1829</Words>
  <Application>Microsoft Office PowerPoint</Application>
  <PresentationFormat>Panoramiczny</PresentationFormat>
  <Paragraphs>117</Paragraphs>
  <Slides>16</Slides>
  <Notes>9</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16</vt:i4>
      </vt:variant>
    </vt:vector>
  </HeadingPairs>
  <TitlesOfParts>
    <vt:vector size="24" baseType="lpstr">
      <vt:lpstr>Arial</vt:lpstr>
      <vt:lpstr>Calibri</vt:lpstr>
      <vt:lpstr>Century Gothic</vt:lpstr>
      <vt:lpstr>Franklin Gothic Book</vt:lpstr>
      <vt:lpstr>Perpetua</vt:lpstr>
      <vt:lpstr>Tahoma</vt:lpstr>
      <vt:lpstr>Wingdings 2</vt:lpstr>
      <vt:lpstr>Kapitał</vt:lpstr>
      <vt:lpstr>CTG Sigmafon System</vt:lpstr>
      <vt:lpstr>Every journey needs a map.</vt:lpstr>
      <vt:lpstr>Prezentacja programu PowerPoint</vt:lpstr>
      <vt:lpstr> Breakthrough in obstetric research</vt:lpstr>
      <vt:lpstr> CTG Sigmafon System </vt:lpstr>
      <vt:lpstr> CTG Sigmafon System </vt:lpstr>
      <vt:lpstr> How is our CTG Sigmafon System different?</vt:lpstr>
      <vt:lpstr> How is our CTG Sigmafon System different?</vt:lpstr>
      <vt:lpstr>Diagram of information flow</vt:lpstr>
      <vt:lpstr>Simplified information flow - description*</vt:lpstr>
      <vt:lpstr> Our device also guarantees additional benefits for doctors, midwives and patients</vt:lpstr>
      <vt:lpstr> Benefits for doctors and midwives:</vt:lpstr>
      <vt:lpstr>Additional benefits for patients:</vt:lpstr>
      <vt:lpstr>Additional benefits for patients:</vt:lpstr>
      <vt:lpstr>Additional benefits for patients: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Paweł Kasprzak</dc:creator>
  <cp:lastModifiedBy>Eugeniusz Formaniuk</cp:lastModifiedBy>
  <cp:revision>316</cp:revision>
  <dcterms:created xsi:type="dcterms:W3CDTF">2016-05-11T09:51:34Z</dcterms:created>
  <dcterms:modified xsi:type="dcterms:W3CDTF">2020-04-17T08:51:47Z</dcterms:modified>
</cp:coreProperties>
</file>