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8" r:id="rId1"/>
    <p:sldMasterId id="2147484044" r:id="rId2"/>
  </p:sldMasterIdLst>
  <p:notesMasterIdLst>
    <p:notesMasterId r:id="rId24"/>
  </p:notesMasterIdLst>
  <p:handoutMasterIdLst>
    <p:handoutMasterId r:id="rId25"/>
  </p:handoutMasterIdLst>
  <p:sldIdLst>
    <p:sldId id="256" r:id="rId3"/>
    <p:sldId id="261" r:id="rId4"/>
    <p:sldId id="338" r:id="rId5"/>
    <p:sldId id="321" r:id="rId6"/>
    <p:sldId id="332" r:id="rId7"/>
    <p:sldId id="331" r:id="rId8"/>
    <p:sldId id="310" r:id="rId9"/>
    <p:sldId id="346" r:id="rId10"/>
    <p:sldId id="324" r:id="rId11"/>
    <p:sldId id="329" r:id="rId12"/>
    <p:sldId id="339" r:id="rId13"/>
    <p:sldId id="341" r:id="rId14"/>
    <p:sldId id="340" r:id="rId15"/>
    <p:sldId id="349" r:id="rId16"/>
    <p:sldId id="342" r:id="rId17"/>
    <p:sldId id="343" r:id="rId18"/>
    <p:sldId id="344" r:id="rId19"/>
    <p:sldId id="345" r:id="rId20"/>
    <p:sldId id="347" r:id="rId21"/>
    <p:sldId id="348" r:id="rId22"/>
    <p:sldId id="315" r:id="rId23"/>
  </p:sldIdLst>
  <p:sldSz cx="9144000" cy="6858000" type="screen4x3"/>
  <p:notesSz cx="6797675" cy="9926638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B48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4555" autoAdjust="0"/>
    <p:restoredTop sz="86323" autoAdjust="0"/>
  </p:normalViewPr>
  <p:slideViewPr>
    <p:cSldViewPr>
      <p:cViewPr varScale="1">
        <p:scale>
          <a:sx n="116" d="100"/>
          <a:sy n="116" d="100"/>
        </p:scale>
        <p:origin x="108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5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3" d="100"/>
          <a:sy n="93" d="100"/>
        </p:scale>
        <p:origin x="-3714" y="-102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247" cy="496572"/>
          </a:xfrm>
          <a:prstGeom prst="rect">
            <a:avLst/>
          </a:prstGeom>
        </p:spPr>
        <p:txBody>
          <a:bodyPr vert="horz" lIns="92089" tIns="46045" rIns="92089" bIns="46045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49826" y="0"/>
            <a:ext cx="2946246" cy="496572"/>
          </a:xfrm>
          <a:prstGeom prst="rect">
            <a:avLst/>
          </a:prstGeom>
        </p:spPr>
        <p:txBody>
          <a:bodyPr vert="horz" lIns="92089" tIns="46045" rIns="92089" bIns="46045" rtlCol="0"/>
          <a:lstStyle>
            <a:lvl1pPr algn="r">
              <a:defRPr sz="1200"/>
            </a:lvl1pPr>
          </a:lstStyle>
          <a:p>
            <a:fld id="{3EF19F45-2D42-42CB-8DA1-9E48B1E5CF37}" type="datetimeFigureOut">
              <a:rPr lang="pl-PL" smtClean="0"/>
              <a:t>26.09.2018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28470"/>
            <a:ext cx="2946247" cy="496571"/>
          </a:xfrm>
          <a:prstGeom prst="rect">
            <a:avLst/>
          </a:prstGeom>
        </p:spPr>
        <p:txBody>
          <a:bodyPr vert="horz" lIns="92089" tIns="46045" rIns="92089" bIns="46045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49826" y="9428470"/>
            <a:ext cx="2946246" cy="496571"/>
          </a:xfrm>
          <a:prstGeom prst="rect">
            <a:avLst/>
          </a:prstGeom>
        </p:spPr>
        <p:txBody>
          <a:bodyPr vert="horz" lIns="92089" tIns="46045" rIns="92089" bIns="46045" rtlCol="0" anchor="b"/>
          <a:lstStyle>
            <a:lvl1pPr algn="r">
              <a:defRPr sz="1200"/>
            </a:lvl1pPr>
          </a:lstStyle>
          <a:p>
            <a:fld id="{B18EE78B-75F1-4835-9D51-C05D4877474B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711034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247" cy="496572"/>
          </a:xfrm>
          <a:prstGeom prst="rect">
            <a:avLst/>
          </a:prstGeom>
        </p:spPr>
        <p:txBody>
          <a:bodyPr vert="horz" lIns="92089" tIns="46045" rIns="92089" bIns="4604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826" y="0"/>
            <a:ext cx="2946246" cy="496572"/>
          </a:xfrm>
          <a:prstGeom prst="rect">
            <a:avLst/>
          </a:prstGeom>
        </p:spPr>
        <p:txBody>
          <a:bodyPr vert="horz" lIns="92089" tIns="46045" rIns="92089" bIns="4604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0C31F27-8DFC-4642-9910-E4114E24535A}" type="datetimeFigureOut">
              <a:rPr lang="pl-PL"/>
              <a:pPr>
                <a:defRPr/>
              </a:pPr>
              <a:t>26.09.2018</a:t>
            </a:fld>
            <a:endParaRPr lang="pl-PL" dirty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89" tIns="46045" rIns="92089" bIns="46045" rtlCol="0" anchor="ctr"/>
          <a:lstStyle/>
          <a:p>
            <a:pPr lvl="0"/>
            <a:endParaRPr lang="pl-PL" noProof="0" dirty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288" y="4715034"/>
            <a:ext cx="5439101" cy="4467546"/>
          </a:xfrm>
          <a:prstGeom prst="rect">
            <a:avLst/>
          </a:prstGeom>
        </p:spPr>
        <p:txBody>
          <a:bodyPr vert="horz" lIns="92089" tIns="46045" rIns="92089" bIns="46045" rtlCol="0">
            <a:normAutofit/>
          </a:bodyPr>
          <a:lstStyle/>
          <a:p>
            <a:pPr lvl="0"/>
            <a:r>
              <a:rPr lang="pl-PL" noProof="0"/>
              <a:t>Kliknij, aby edytować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470"/>
            <a:ext cx="2946247" cy="496571"/>
          </a:xfrm>
          <a:prstGeom prst="rect">
            <a:avLst/>
          </a:prstGeom>
        </p:spPr>
        <p:txBody>
          <a:bodyPr vert="horz" lIns="92089" tIns="46045" rIns="92089" bIns="4604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826" y="9428470"/>
            <a:ext cx="2946246" cy="496571"/>
          </a:xfrm>
          <a:prstGeom prst="rect">
            <a:avLst/>
          </a:prstGeom>
        </p:spPr>
        <p:txBody>
          <a:bodyPr vert="horz" lIns="92089" tIns="46045" rIns="92089" bIns="4604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6604590-4BDF-4365-885E-0DA87D4043CE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78370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Symbol zastępczy notate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l-PL" altLang="pl-PL" dirty="0"/>
              <a:t>31 gminnych śds na 1.259 miejsc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DE4EE1E-FE81-4F4C-AE81-0D993C586E0F}" type="slidenum">
              <a:rPr lang="pl-PL" smtClean="0"/>
              <a:pPr>
                <a:defRPr/>
              </a:pPr>
              <a:t>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43450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604590-4BDF-4365-885E-0DA87D4043CE}" type="slidenum">
              <a:rPr lang="pl-PL" smtClean="0"/>
              <a:pPr>
                <a:defRPr/>
              </a:pPr>
              <a:t>21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225799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26.09.2018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2880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26.09.2018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1133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26.09.2018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330340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26.09.2018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971783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26.09.2018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63894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26.09.2018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309358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26.09.2018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489036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26.09.2018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122134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26.09.2018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14185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26.09.2018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675913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26.09.2018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94550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26.09.2018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670535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26.09.2018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108500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26.09.2018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343943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26.09.2018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835978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26.09.2018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869005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26.09.2018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910994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26.09.2018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210889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26.09.2018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959441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26.09.2018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4565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26.09.2018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77687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26.09.2018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31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26.09.2018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36614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26.09.2018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13490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26.09.2018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25580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26.09.2018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3378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26.09.2018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88621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3860DB-BE5F-4792-936B-6D04F17C62A8}" type="datetimeFigureOut">
              <a:rPr lang="pl-PL" smtClean="0"/>
              <a:t>26.09.2018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48364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9" r:id="rId1"/>
    <p:sldLayoutId id="2147483940" r:id="rId2"/>
    <p:sldLayoutId id="2147483941" r:id="rId3"/>
    <p:sldLayoutId id="2147483942" r:id="rId4"/>
    <p:sldLayoutId id="2147483943" r:id="rId5"/>
    <p:sldLayoutId id="2147483944" r:id="rId6"/>
    <p:sldLayoutId id="2147483945" r:id="rId7"/>
    <p:sldLayoutId id="2147483946" r:id="rId8"/>
    <p:sldLayoutId id="2147483947" r:id="rId9"/>
    <p:sldLayoutId id="2147483948" r:id="rId10"/>
    <p:sldLayoutId id="214748394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749"/>
            <a:ext cx="1952272" cy="6852504"/>
            <a:chOff x="6627813" y="196102"/>
            <a:chExt cx="1952625" cy="5677649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6102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3860DB-BE5F-4792-936B-6D04F17C62A8}" type="datetimeFigureOut">
              <a:rPr lang="pl-PL" smtClean="0"/>
              <a:t>26.09.2018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13818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5" r:id="rId1"/>
    <p:sldLayoutId id="2147484046" r:id="rId2"/>
    <p:sldLayoutId id="2147484047" r:id="rId3"/>
    <p:sldLayoutId id="2147484048" r:id="rId4"/>
    <p:sldLayoutId id="2147484049" r:id="rId5"/>
    <p:sldLayoutId id="2147484050" r:id="rId6"/>
    <p:sldLayoutId id="2147484051" r:id="rId7"/>
    <p:sldLayoutId id="2147484052" r:id="rId8"/>
    <p:sldLayoutId id="2147484053" r:id="rId9"/>
    <p:sldLayoutId id="2147484054" r:id="rId10"/>
    <p:sldLayoutId id="2147484055" r:id="rId11"/>
    <p:sldLayoutId id="2147484056" r:id="rId12"/>
    <p:sldLayoutId id="2147484057" r:id="rId13"/>
    <p:sldLayoutId id="2147484058" r:id="rId14"/>
    <p:sldLayoutId id="2147484059" r:id="rId15"/>
    <p:sldLayoutId id="214748406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95536" y="1628800"/>
            <a:ext cx="8529960" cy="4824114"/>
          </a:xfrm>
        </p:spPr>
        <p:txBody>
          <a:bodyPr anchor="ctr">
            <a:normAutofit lnSpcReduction="1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l-PL" altLang="pl-PL" sz="4800" b="1" dirty="0">
                <a:solidFill>
                  <a:srgbClr val="0070C0"/>
                </a:solidFill>
                <a:latin typeface="Garamond" panose="02020404030301010803" pitchFamily="18" charset="0"/>
                <a:cs typeface="Arial" pitchFamily="34" charset="0"/>
              </a:rPr>
              <a:t>Warmińsko-Mazurski Urząd Wojewódzki w Olsztynie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endParaRPr lang="pl-PL" altLang="pl-PL" sz="4800" b="1" dirty="0">
              <a:solidFill>
                <a:srgbClr val="0070C0"/>
              </a:solidFill>
              <a:latin typeface="Garamond" pitchFamily="18" charset="0"/>
            </a:endParaRP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pl-PL" sz="4600" b="1" dirty="0">
                <a:solidFill>
                  <a:srgbClr val="0070C0"/>
                </a:solidFill>
                <a:latin typeface="Garamond" pitchFamily="18" charset="0"/>
              </a:rPr>
              <a:t>ŚRODOWISKOWE DOMY SAMOPOMOCY</a:t>
            </a:r>
            <a:endParaRPr lang="pl-PL" sz="4600" dirty="0">
              <a:solidFill>
                <a:srgbClr val="0070C0"/>
              </a:solidFill>
              <a:latin typeface="Garamond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pl-PL" sz="2800" b="1" dirty="0">
              <a:solidFill>
                <a:srgbClr val="0070C0"/>
              </a:solidFill>
              <a:latin typeface="Garamond" pitchFamily="18" charset="0"/>
            </a:endParaRPr>
          </a:p>
          <a:p>
            <a:pPr lvl="0" algn="ctr">
              <a:buClrTx/>
            </a:pPr>
            <a:r>
              <a:rPr lang="pl-PL" sz="2800" b="1" dirty="0">
                <a:solidFill>
                  <a:srgbClr val="0070C0"/>
                </a:solidFill>
                <a:latin typeface="Garamond" pitchFamily="18" charset="0"/>
              </a:rPr>
              <a:t>Olsztyn, 20 września 2018r.</a:t>
            </a: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pl-PL" sz="6500" b="1" dirty="0">
              <a:solidFill>
                <a:srgbClr val="0070C0"/>
              </a:solidFill>
              <a:latin typeface="Garamond" pitchFamily="18" charset="0"/>
            </a:endParaRP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pl-PL" sz="4400" b="1" dirty="0">
              <a:latin typeface="Garamond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115616" y="1052736"/>
            <a:ext cx="7488832" cy="532859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pl-PL" sz="2400" b="1" dirty="0">
                <a:solidFill>
                  <a:schemeClr val="tx1"/>
                </a:solidFill>
                <a:latin typeface="Garamond" panose="02020404030301010803" pitchFamily="18" charset="0"/>
              </a:rPr>
              <a:t>Najczęściej występujące uchybienia i nieprawidłowości</a:t>
            </a:r>
            <a:r>
              <a:rPr lang="pl-PL" sz="2400" dirty="0">
                <a:solidFill>
                  <a:schemeClr val="tx1"/>
                </a:solidFill>
                <a:latin typeface="Garamond" panose="02020404030301010803" pitchFamily="18" charset="0"/>
              </a:rPr>
              <a:t>:</a:t>
            </a:r>
          </a:p>
          <a:p>
            <a:pPr algn="just">
              <a:buSzPct val="80000"/>
            </a:pPr>
            <a:r>
              <a:rPr lang="pl-PL" sz="2200" b="1" dirty="0">
                <a:solidFill>
                  <a:srgbClr val="FF0000"/>
                </a:solidFill>
                <a:latin typeface="Garamond" panose="02020404030301010803" pitchFamily="18" charset="0"/>
              </a:rPr>
              <a:t>Brak zbiorczej ewidencji nieobecności trwającej dłużej niż dwa tygodnie</a:t>
            </a:r>
          </a:p>
          <a:p>
            <a:pPr algn="just">
              <a:buSzPct val="80000"/>
            </a:pPr>
            <a:r>
              <a:rPr lang="pl-PL" sz="2200" dirty="0">
                <a:latin typeface="Garamond" panose="02020404030301010803" pitchFamily="18" charset="0"/>
              </a:rPr>
              <a:t>Brak pełnomocnictwa do podpisywania się za osoby, które nie są w stanie same się podpisać, bądź jest to ogólne pełnomocnictwo bez wskazania za które osoby upoważniony pracownik może się podpisać,</a:t>
            </a:r>
          </a:p>
          <a:p>
            <a:pPr algn="just">
              <a:buSzPct val="80000"/>
            </a:pPr>
            <a:r>
              <a:rPr lang="pl-PL" sz="2200" dirty="0">
                <a:latin typeface="Garamond" panose="02020404030301010803" pitchFamily="18" charset="0"/>
              </a:rPr>
              <a:t>Brak nadzoru na ewidencją obecności (osoby podpisują się na kilka dni do przodu, pozostawia się puste miejsce w sytuacji nieobecności)</a:t>
            </a:r>
          </a:p>
          <a:p>
            <a:pPr lvl="0" algn="just"/>
            <a:r>
              <a:rPr lang="pl-PL" sz="2200" dirty="0">
                <a:latin typeface="Garamond" panose="02020404030301010803" pitchFamily="18" charset="0"/>
              </a:rPr>
              <a:t>Podpisywanie ewidencji obecności przez inną osobę niż uprawniona,</a:t>
            </a:r>
            <a:endParaRPr lang="pl-PL" sz="2200" b="1" dirty="0">
              <a:latin typeface="Garamond" panose="02020404030301010803" pitchFamily="18" charset="0"/>
            </a:endParaRPr>
          </a:p>
          <a:p>
            <a:pPr lvl="0" algn="just"/>
            <a:r>
              <a:rPr lang="pl-PL" sz="2200" dirty="0">
                <a:latin typeface="Garamond" panose="02020404030301010803" pitchFamily="18" charset="0"/>
              </a:rPr>
              <a:t>Brak weryfikacji ewidencji obecności z faktycznym uczestnictwem osób w zajęciach,</a:t>
            </a:r>
            <a:endParaRPr lang="pl-PL" sz="2200" b="1" dirty="0">
              <a:latin typeface="Garamond" panose="02020404030301010803" pitchFamily="18" charset="0"/>
            </a:endParaRPr>
          </a:p>
          <a:p>
            <a:pPr marL="457200" indent="-457200" algn="just">
              <a:buClrTx/>
              <a:buSzPct val="80000"/>
              <a:buFont typeface="+mj-lt"/>
              <a:buAutoNum type="arabicPeriod"/>
            </a:pPr>
            <a:endParaRPr lang="pl-PL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68752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B6ACFA3-0607-4A90-A68A-C9D258E8A4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dirty="0">
                <a:solidFill>
                  <a:srgbClr val="FF0000"/>
                </a:solidFill>
                <a:latin typeface="Garamond" panose="02020404030301010803" pitchFamily="18" charset="0"/>
              </a:rPr>
              <a:t>UMOWY 2018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4EF568AC-78C1-4090-85E1-42C24B2C65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3689" y="1540188"/>
            <a:ext cx="6773498" cy="4693701"/>
          </a:xfrm>
        </p:spPr>
        <p:txBody>
          <a:bodyPr>
            <a:normAutofit/>
          </a:bodyPr>
          <a:lstStyle/>
          <a:p>
            <a:pPr algn="just"/>
            <a:r>
              <a:rPr lang="pl-PL" sz="2000" dirty="0">
                <a:latin typeface="Garamond" panose="02020404030301010803" pitchFamily="18" charset="0"/>
              </a:rPr>
              <a:t>Od 1 stycznia br. Wojewoda zawiera umowę z </a:t>
            </a:r>
            <a:r>
              <a:rPr lang="pl-PL" sz="2000" dirty="0" err="1">
                <a:latin typeface="Garamond" panose="02020404030301010803" pitchFamily="18" charset="0"/>
              </a:rPr>
              <a:t>jst</a:t>
            </a:r>
            <a:r>
              <a:rPr lang="pl-PL" sz="2000" dirty="0">
                <a:latin typeface="Garamond" panose="02020404030301010803" pitchFamily="18" charset="0"/>
              </a:rPr>
              <a:t>, która prowadzi bądź zleca prowadzenie ŚDS podmiotowi niepublicznemu</a:t>
            </a:r>
          </a:p>
          <a:p>
            <a:pPr marL="0" indent="0">
              <a:buNone/>
            </a:pPr>
            <a:endParaRPr lang="pl-PL" sz="2000" u="sng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pl-PL" sz="2000" u="sng" dirty="0">
                <a:latin typeface="Garamond" panose="02020404030301010803" pitchFamily="18" charset="0"/>
              </a:rPr>
              <a:t>Po co:</a:t>
            </a:r>
          </a:p>
          <a:p>
            <a:pPr algn="just"/>
            <a:r>
              <a:rPr lang="pl-PL" sz="2000" dirty="0">
                <a:latin typeface="Garamond" panose="02020404030301010803" pitchFamily="18" charset="0"/>
              </a:rPr>
              <a:t>Zwrócenie uwagi na konieczność nadzoru gminy/powiatu nad realizacją zadania zleconego z zakresu administracji rządowej</a:t>
            </a:r>
          </a:p>
          <a:p>
            <a:pPr algn="just"/>
            <a:r>
              <a:rPr lang="pl-PL" sz="2000" dirty="0">
                <a:latin typeface="Garamond" panose="02020404030301010803" pitchFamily="18" charset="0"/>
              </a:rPr>
              <a:t>Ujednolicenie sposobu realizacji zadania w skali województwa </a:t>
            </a:r>
          </a:p>
          <a:p>
            <a:pPr algn="just"/>
            <a:r>
              <a:rPr lang="pl-PL" sz="2000" dirty="0">
                <a:latin typeface="Garamond" panose="02020404030301010803" pitchFamily="18" charset="0"/>
              </a:rPr>
              <a:t>Zabezpieczenie mienia kupowanego za środki z dotacji</a:t>
            </a:r>
          </a:p>
          <a:p>
            <a:pPr algn="just"/>
            <a:r>
              <a:rPr lang="pl-PL" sz="2000" dirty="0">
                <a:latin typeface="Garamond" panose="02020404030301010803" pitchFamily="18" charset="0"/>
              </a:rPr>
              <a:t>Zapobieganie nieprawidłowościom stwierdzanym dotychczas w trakcie kontroli zarówno merytorycznych jak i finansowych</a:t>
            </a:r>
          </a:p>
          <a:p>
            <a:endParaRPr lang="pl-PL" sz="20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91999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70650C65-9581-4741-B8A4-7AE18B130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644650"/>
          </a:xfrm>
        </p:spPr>
        <p:txBody>
          <a:bodyPr>
            <a:normAutofit/>
          </a:bodyPr>
          <a:lstStyle/>
          <a:p>
            <a:r>
              <a:rPr lang="pl-PL" sz="3200" b="1" dirty="0">
                <a:latin typeface="Garamond" panose="02020404030301010803" pitchFamily="18" charset="0"/>
              </a:rPr>
              <a:t>UMOWY cd.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62AF731A-1971-44B8-9D64-E92461BAB0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3608" y="1124744"/>
            <a:ext cx="7848871" cy="55892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sz="2400" dirty="0">
                <a:latin typeface="Garamond" panose="02020404030301010803" pitchFamily="18" charset="0"/>
              </a:rPr>
              <a:t>Uregulowanie (najważniejsze kwestie):</a:t>
            </a:r>
          </a:p>
          <a:p>
            <a:pPr algn="just">
              <a:buFontTx/>
              <a:buChar char="-"/>
            </a:pPr>
            <a:r>
              <a:rPr lang="pl-PL" sz="2400" dirty="0">
                <a:latin typeface="Garamond" panose="02020404030301010803" pitchFamily="18" charset="0"/>
              </a:rPr>
              <a:t>Zasady naliczania i udzielania dotacji i rozliczania dotacji </a:t>
            </a:r>
            <a:r>
              <a:rPr lang="pl-PL" sz="2000" i="1" dirty="0">
                <a:latin typeface="Garamond" panose="02020404030301010803" pitchFamily="18" charset="0"/>
              </a:rPr>
              <a:t>(w tym w zakresie przekazywania informacji w CAS) – </a:t>
            </a:r>
            <a:r>
              <a:rPr lang="pl-PL" sz="2000" i="1" dirty="0">
                <a:solidFill>
                  <a:srgbClr val="FF0000"/>
                </a:solidFill>
                <a:latin typeface="Garamond" panose="02020404030301010803" pitchFamily="18" charset="0"/>
              </a:rPr>
              <a:t>konieczna zgoda na wykorzystanie nadwyżki za listopad – grudzień!! – termin do 10 grudnia!!!     </a:t>
            </a:r>
            <a:r>
              <a:rPr lang="pl-PL" sz="1600" i="1" dirty="0">
                <a:solidFill>
                  <a:schemeClr val="tx1"/>
                </a:solidFill>
                <a:latin typeface="Garamond" panose="02020404030301010803" pitchFamily="18" charset="0"/>
              </a:rPr>
              <a:t>(§ 1 ust.13)</a:t>
            </a:r>
            <a:endParaRPr lang="pl-PL" sz="2000" i="1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algn="just">
              <a:buFontTx/>
              <a:buChar char="-"/>
            </a:pPr>
            <a:r>
              <a:rPr lang="pl-PL" sz="2400" dirty="0">
                <a:latin typeface="Garamond" panose="02020404030301010803" pitchFamily="18" charset="0"/>
              </a:rPr>
              <a:t>Konieczność przeprowadzania i dokumentowania rozeznania rynku przy wydatkach pow. 20.000zł netto, </a:t>
            </a:r>
            <a:r>
              <a:rPr lang="pl-PL" sz="1600" i="1" dirty="0">
                <a:latin typeface="Garamond" panose="02020404030301010803" pitchFamily="18" charset="0"/>
              </a:rPr>
              <a:t>(§ 2 ust. 5)</a:t>
            </a:r>
          </a:p>
          <a:p>
            <a:pPr algn="just">
              <a:buFontTx/>
              <a:buChar char="-"/>
            </a:pPr>
            <a:r>
              <a:rPr lang="pl-PL" sz="2400" dirty="0">
                <a:latin typeface="Garamond" panose="02020404030301010803" pitchFamily="18" charset="0"/>
              </a:rPr>
              <a:t>Własność środków trwałych oraz rzeczy ruchomych </a:t>
            </a:r>
            <a:r>
              <a:rPr lang="pl-PL" sz="2000" i="1" dirty="0">
                <a:latin typeface="Garamond" panose="02020404030301010803" pitchFamily="18" charset="0"/>
              </a:rPr>
              <a:t>(przekazanie na rzecz </a:t>
            </a:r>
            <a:r>
              <a:rPr lang="pl-PL" sz="2000" i="1" dirty="0" err="1">
                <a:latin typeface="Garamond" panose="02020404030301010803" pitchFamily="18" charset="0"/>
              </a:rPr>
              <a:t>jst</a:t>
            </a:r>
            <a:r>
              <a:rPr lang="pl-PL" sz="2000" i="1" dirty="0">
                <a:latin typeface="Garamond" panose="02020404030301010803" pitchFamily="18" charset="0"/>
              </a:rPr>
              <a:t> mienia zakupionego z dotacji – powierzenie realizacji zadania publicznego + zakaz zbywania) </a:t>
            </a:r>
            <a:r>
              <a:rPr lang="pl-PL" sz="1600" i="1" dirty="0">
                <a:latin typeface="Garamond" panose="02020404030301010803" pitchFamily="18" charset="0"/>
              </a:rPr>
              <a:t>(§ 2 ust 9 i 12)</a:t>
            </a:r>
            <a:r>
              <a:rPr lang="pl-PL" sz="2000" i="1" dirty="0">
                <a:latin typeface="Garamond" panose="02020404030301010803" pitchFamily="18" charset="0"/>
              </a:rPr>
              <a:t>,</a:t>
            </a:r>
          </a:p>
          <a:p>
            <a:pPr algn="just">
              <a:buFontTx/>
              <a:buChar char="-"/>
            </a:pPr>
            <a:r>
              <a:rPr lang="pl-PL" sz="2400" dirty="0">
                <a:latin typeface="Garamond" panose="02020404030301010803" pitchFamily="18" charset="0"/>
              </a:rPr>
              <a:t>Okres dzierżawy / użyczenia / najmu budynku przez </a:t>
            </a:r>
            <a:r>
              <a:rPr lang="pl-PL" sz="2400" dirty="0" err="1">
                <a:latin typeface="Garamond" panose="02020404030301010803" pitchFamily="18" charset="0"/>
              </a:rPr>
              <a:t>jst</a:t>
            </a:r>
            <a:r>
              <a:rPr lang="pl-PL" sz="2400" dirty="0">
                <a:latin typeface="Garamond" panose="02020404030301010803" pitchFamily="18" charset="0"/>
              </a:rPr>
              <a:t> dla podmiotu niepublicznego prowadzącego </a:t>
            </a:r>
            <a:r>
              <a:rPr lang="pl-PL" sz="2400" dirty="0" err="1">
                <a:latin typeface="Garamond" panose="02020404030301010803" pitchFamily="18" charset="0"/>
              </a:rPr>
              <a:t>śds</a:t>
            </a:r>
            <a:r>
              <a:rPr lang="pl-PL" sz="2400" dirty="0">
                <a:latin typeface="Garamond" panose="02020404030301010803" pitchFamily="18" charset="0"/>
              </a:rPr>
              <a:t> </a:t>
            </a:r>
            <a:r>
              <a:rPr lang="pl-PL" sz="1600" dirty="0">
                <a:latin typeface="Garamond" panose="02020404030301010803" pitchFamily="18" charset="0"/>
              </a:rPr>
              <a:t>(§ 2 ust. 6),</a:t>
            </a:r>
            <a:endParaRPr lang="pl-PL" sz="2400" dirty="0">
              <a:latin typeface="Garamond" panose="02020404030301010803" pitchFamily="18" charset="0"/>
            </a:endParaRPr>
          </a:p>
          <a:p>
            <a:pPr algn="just">
              <a:buFontTx/>
              <a:buChar char="-"/>
            </a:pPr>
            <a:r>
              <a:rPr lang="pl-PL" sz="2400" dirty="0">
                <a:latin typeface="Garamond" panose="02020404030301010803" pitchFamily="18" charset="0"/>
              </a:rPr>
              <a:t>Zobowiązanie </a:t>
            </a:r>
            <a:r>
              <a:rPr lang="pl-PL" sz="2400" dirty="0" err="1">
                <a:latin typeface="Garamond" panose="02020404030301010803" pitchFamily="18" charset="0"/>
              </a:rPr>
              <a:t>jst</a:t>
            </a:r>
            <a:r>
              <a:rPr lang="pl-PL" sz="2400" dirty="0">
                <a:latin typeface="Garamond" panose="02020404030301010803" pitchFamily="18" charset="0"/>
              </a:rPr>
              <a:t> do wprowadzenia regulacji w umowach z podmiotami niepublicznymi </a:t>
            </a:r>
            <a:r>
              <a:rPr lang="pl-PL" sz="2000" i="1" dirty="0">
                <a:latin typeface="Garamond" panose="02020404030301010803" pitchFamily="18" charset="0"/>
              </a:rPr>
              <a:t>(aneksy między </a:t>
            </a:r>
            <a:r>
              <a:rPr lang="pl-PL" sz="2000" i="1" dirty="0" err="1">
                <a:latin typeface="Garamond" panose="02020404030301010803" pitchFamily="18" charset="0"/>
              </a:rPr>
              <a:t>jst</a:t>
            </a:r>
            <a:r>
              <a:rPr lang="pl-PL" sz="2000" i="1" dirty="0">
                <a:latin typeface="Garamond" panose="02020404030301010803" pitchFamily="18" charset="0"/>
              </a:rPr>
              <a:t> a podmiotem niepublicznym opiniowane przez Wojewodę) </a:t>
            </a:r>
            <a:r>
              <a:rPr lang="pl-PL" sz="1600" i="1" dirty="0">
                <a:latin typeface="Garamond" panose="02020404030301010803" pitchFamily="18" charset="0"/>
              </a:rPr>
              <a:t>(§ 6 ust. 7)</a:t>
            </a:r>
          </a:p>
          <a:p>
            <a:pPr algn="just">
              <a:buFontTx/>
              <a:buChar char="-"/>
            </a:pPr>
            <a:endParaRPr lang="pl-PL" sz="24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44342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DDC07377-B894-4AD5-A856-03897D47C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7400" y="620688"/>
            <a:ext cx="6589199" cy="788666"/>
          </a:xfrm>
        </p:spPr>
        <p:txBody>
          <a:bodyPr/>
          <a:lstStyle/>
          <a:p>
            <a:pPr algn="ctr"/>
            <a:r>
              <a:rPr lang="pl-PL" b="1" dirty="0">
                <a:latin typeface="Garamond" panose="02020404030301010803" pitchFamily="18" charset="0"/>
              </a:rPr>
              <a:t>WYTYCZNE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90009DAC-9324-4EF6-8128-5760A21E0E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9592" y="1268760"/>
            <a:ext cx="7634808" cy="532859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dirty="0">
                <a:latin typeface="Garamond" panose="02020404030301010803" pitchFamily="18" charset="0"/>
              </a:rPr>
              <a:t>Wprowadzone Zarządzeniem Wojewody Warmińsko – Mazurskiego nr 356 z dnia 29 grudnia 2017r., zmodyfikowane Zarządzeniem nr 136 z 5 czerwca – </a:t>
            </a:r>
            <a:r>
              <a:rPr lang="pl-PL" b="1" dirty="0">
                <a:latin typeface="Garamond" panose="02020404030301010803" pitchFamily="18" charset="0"/>
              </a:rPr>
              <a:t>stanowią integralną część umowy,</a:t>
            </a:r>
            <a:r>
              <a:rPr lang="pl-PL" dirty="0">
                <a:latin typeface="Garamond" panose="02020404030301010803" pitchFamily="18" charset="0"/>
              </a:rPr>
              <a:t> obowiązują </a:t>
            </a:r>
            <a:r>
              <a:rPr lang="pl-PL" dirty="0" err="1">
                <a:latin typeface="Garamond" panose="02020404030301010803" pitchFamily="18" charset="0"/>
              </a:rPr>
              <a:t>jst</a:t>
            </a:r>
            <a:r>
              <a:rPr lang="pl-PL" dirty="0">
                <a:latin typeface="Garamond" panose="02020404030301010803" pitchFamily="18" charset="0"/>
              </a:rPr>
              <a:t> oraz wszystkie ŚDS funkcjonujące na terenie województwa</a:t>
            </a:r>
          </a:p>
          <a:p>
            <a:pPr marL="0" indent="0" algn="just">
              <a:buNone/>
            </a:pPr>
            <a:r>
              <a:rPr lang="pl-PL" dirty="0">
                <a:latin typeface="Garamond" panose="02020404030301010803" pitchFamily="18" charset="0"/>
              </a:rPr>
              <a:t>Co regulują?</a:t>
            </a:r>
          </a:p>
          <a:p>
            <a:pPr algn="just"/>
            <a:r>
              <a:rPr lang="pl-PL" dirty="0">
                <a:latin typeface="Garamond" panose="02020404030301010803" pitchFamily="18" charset="0"/>
              </a:rPr>
              <a:t>Wynagrodzenie i wymiar czasu kierownika</a:t>
            </a:r>
          </a:p>
          <a:p>
            <a:pPr algn="just"/>
            <a:r>
              <a:rPr lang="pl-PL" dirty="0">
                <a:latin typeface="Garamond" panose="02020404030301010803" pitchFamily="18" charset="0"/>
              </a:rPr>
              <a:t>Wynagrodzenie i zasady zatrudniania, kwalifikacje pozostałych pracowników </a:t>
            </a:r>
            <a:r>
              <a:rPr lang="pl-PL" i="1" dirty="0">
                <a:latin typeface="Garamond" panose="02020404030301010803" pitchFamily="18" charset="0"/>
              </a:rPr>
              <a:t>(ujednolicenie publicznych i niepublicznych </a:t>
            </a:r>
            <a:r>
              <a:rPr lang="pl-PL" i="1" dirty="0" err="1">
                <a:latin typeface="Garamond" panose="02020404030301010803" pitchFamily="18" charset="0"/>
              </a:rPr>
              <a:t>śds</a:t>
            </a:r>
            <a:r>
              <a:rPr lang="pl-PL" i="1" dirty="0">
                <a:latin typeface="Garamond" panose="02020404030301010803" pitchFamily="18" charset="0"/>
              </a:rPr>
              <a:t>)</a:t>
            </a:r>
            <a:endParaRPr lang="pl-PL" sz="2000" i="1" dirty="0">
              <a:latin typeface="Garamond" panose="02020404030301010803" pitchFamily="18" charset="0"/>
            </a:endParaRPr>
          </a:p>
          <a:p>
            <a:pPr algn="just"/>
            <a:r>
              <a:rPr lang="pl-PL" dirty="0">
                <a:latin typeface="Garamond" panose="02020404030301010803" pitchFamily="18" charset="0"/>
              </a:rPr>
              <a:t>Konieczność posiadania akt osobowych i ewidencji czasu pracy pracowników w ŚDS </a:t>
            </a:r>
          </a:p>
          <a:p>
            <a:pPr algn="just"/>
            <a:r>
              <a:rPr lang="pl-PL" dirty="0">
                <a:latin typeface="Garamond" panose="02020404030301010803" pitchFamily="18" charset="0"/>
              </a:rPr>
              <a:t>Instrukcję gospodarowania taborem samochodowym</a:t>
            </a:r>
          </a:p>
          <a:p>
            <a:pPr algn="just"/>
            <a:r>
              <a:rPr lang="pl-PL" dirty="0">
                <a:latin typeface="Garamond" panose="02020404030301010803" pitchFamily="18" charset="0"/>
              </a:rPr>
              <a:t>Dokumentację ŚDS </a:t>
            </a:r>
            <a:r>
              <a:rPr lang="pl-PL" i="1" dirty="0">
                <a:latin typeface="Garamond" panose="02020404030301010803" pitchFamily="18" charset="0"/>
              </a:rPr>
              <a:t>(m.in. regulamin organizacyjny, program działalności, plan pracy)</a:t>
            </a:r>
          </a:p>
          <a:p>
            <a:pPr algn="just"/>
            <a:r>
              <a:rPr lang="pl-PL" dirty="0">
                <a:latin typeface="Garamond" panose="02020404030301010803" pitchFamily="18" charset="0"/>
              </a:rPr>
              <a:t>Prawa Wojewody w zakresie kontroli i nadzoru (wytyczne  + umowa)</a:t>
            </a:r>
          </a:p>
          <a:p>
            <a:pPr algn="just"/>
            <a:r>
              <a:rPr lang="pl-PL" dirty="0">
                <a:latin typeface="Garamond" panose="02020404030301010803" pitchFamily="18" charset="0"/>
              </a:rPr>
              <a:t>Gospodarka składnikami majątkowymi (w tym zakaz zbywania, procedury likwidacji)</a:t>
            </a:r>
            <a:endParaRPr lang="pl-PL" dirty="0">
              <a:solidFill>
                <a:srgbClr val="FF0000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34272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7F7281A-4B45-4DA4-A837-57C794D4D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673" y="624110"/>
            <a:ext cx="6914728" cy="572642"/>
          </a:xfrm>
        </p:spPr>
        <p:txBody>
          <a:bodyPr>
            <a:normAutofit/>
          </a:bodyPr>
          <a:lstStyle/>
          <a:p>
            <a:r>
              <a:rPr lang="pl-PL" sz="2000" b="1" dirty="0">
                <a:latin typeface="Garamond" panose="02020404030301010803" pitchFamily="18" charset="0"/>
              </a:rPr>
              <a:t>Przykład ewidencji środków trwałych o wartości do 1000zł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FCC6CB88-E295-4787-BC6E-570647371F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35696" y="1610336"/>
            <a:ext cx="6591985" cy="3777622"/>
          </a:xfrm>
        </p:spPr>
        <p:txBody>
          <a:bodyPr>
            <a:normAutofit lnSpcReduction="10000"/>
          </a:bodyPr>
          <a:lstStyle/>
          <a:p>
            <a:pPr algn="just"/>
            <a:r>
              <a:rPr lang="pl-PL" dirty="0">
                <a:latin typeface="Garamond" panose="02020404030301010803" pitchFamily="18" charset="0"/>
              </a:rPr>
              <a:t>w przypadku środków trwałych o wartości do 1000 zł, takich jak: </a:t>
            </a:r>
            <a:r>
              <a:rPr lang="pl-PL" b="1" dirty="0">
                <a:solidFill>
                  <a:srgbClr val="7030A0"/>
                </a:solidFill>
                <a:latin typeface="Garamond" panose="02020404030301010803" pitchFamily="18" charset="0"/>
              </a:rPr>
              <a:t>meble, wyposażenie biurowe, sprzęt audio-video, telefony, tablety, sprzęt informatyczny oraz urządzenia do utrzymania czystości, konserwacji i remontów</a:t>
            </a:r>
            <a:r>
              <a:rPr lang="pl-PL" dirty="0">
                <a:latin typeface="Garamond" panose="02020404030301010803" pitchFamily="18" charset="0"/>
              </a:rPr>
              <a:t>, można zastosować uproszczenie polegające na spisywaniu ich wartości w koszty materiałów w momencie przyjęcia do użytkowania, z jednoczesnym objęciem pozabilansową ewidencją ilościowo-wartościową. </a:t>
            </a:r>
          </a:p>
          <a:p>
            <a:pPr algn="just"/>
            <a:endParaRPr lang="pl-PL" dirty="0">
              <a:latin typeface="Garamond" panose="02020404030301010803" pitchFamily="18" charset="0"/>
            </a:endParaRPr>
          </a:p>
          <a:p>
            <a:pPr algn="just"/>
            <a:r>
              <a:rPr lang="pl-PL" dirty="0">
                <a:latin typeface="Garamond" panose="02020404030301010803" pitchFamily="18" charset="0"/>
              </a:rPr>
              <a:t>W przypadku środków trwałych innych niż wyżej wymienione o wartości do 1000 zł mogą Państwo zastosować uproszczenie polegające na spisywaniu ich wartości w koszty materiałów w momencie przyjęcia do użytkowania, bez obowiązku ich ewidencjonowania.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722424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1E17F986-36AA-4B05-AEE0-3162B0C96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680" y="622879"/>
            <a:ext cx="6914728" cy="717889"/>
          </a:xfrm>
        </p:spPr>
        <p:txBody>
          <a:bodyPr>
            <a:normAutofit/>
          </a:bodyPr>
          <a:lstStyle/>
          <a:p>
            <a:r>
              <a:rPr lang="pl-PL" sz="2800" b="1" dirty="0">
                <a:latin typeface="Garamond" panose="02020404030301010803" pitchFamily="18" charset="0"/>
              </a:rPr>
              <a:t>Stan wdrożenia zapisów umów i wytycznych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BE38FE2A-C7E1-4C9F-A2F4-0EE9D0106E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5656" y="1628799"/>
            <a:ext cx="7130752" cy="522920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l-PL" sz="2000" dirty="0">
                <a:latin typeface="Garamond" panose="02020404030301010803" pitchFamily="18" charset="0"/>
              </a:rPr>
              <a:t>Na podstawie badania przeprowadzonego we wrześniu:</a:t>
            </a:r>
          </a:p>
          <a:p>
            <a:pPr>
              <a:buAutoNum type="arabicPeriod"/>
            </a:pPr>
            <a:r>
              <a:rPr lang="pl-PL" sz="2000" dirty="0">
                <a:solidFill>
                  <a:srgbClr val="7030A0"/>
                </a:solidFill>
                <a:latin typeface="Garamond" panose="02020404030301010803" pitchFamily="18" charset="0"/>
              </a:rPr>
              <a:t>Najem / dzierżawa / użyczenie</a:t>
            </a:r>
            <a:r>
              <a:rPr lang="pl-PL" sz="2000" dirty="0">
                <a:latin typeface="Garamond" panose="02020404030301010803" pitchFamily="18" charset="0"/>
              </a:rPr>
              <a:t>– 1 jednostka nie dostosowała zapisów w tym zakresie </a:t>
            </a:r>
            <a:r>
              <a:rPr lang="pl-PL" sz="2000" i="1" dirty="0">
                <a:latin typeface="Garamond" panose="02020404030301010803" pitchFamily="18" charset="0"/>
              </a:rPr>
              <a:t>(na 9 </a:t>
            </a:r>
            <a:r>
              <a:rPr lang="pl-PL" sz="2000" i="1" dirty="0" err="1">
                <a:latin typeface="Garamond" panose="02020404030301010803" pitchFamily="18" charset="0"/>
              </a:rPr>
              <a:t>śds</a:t>
            </a:r>
            <a:r>
              <a:rPr lang="pl-PL" sz="2000" i="1" dirty="0">
                <a:latin typeface="Garamond" panose="02020404030301010803" pitchFamily="18" charset="0"/>
              </a:rPr>
              <a:t> którym </a:t>
            </a:r>
            <a:r>
              <a:rPr lang="pl-PL" sz="2000" i="1" dirty="0" err="1">
                <a:latin typeface="Garamond" panose="02020404030301010803" pitchFamily="18" charset="0"/>
              </a:rPr>
              <a:t>jst</a:t>
            </a:r>
            <a:r>
              <a:rPr lang="pl-PL" sz="2000" i="1" dirty="0">
                <a:latin typeface="Garamond" panose="02020404030301010803" pitchFamily="18" charset="0"/>
              </a:rPr>
              <a:t> użycza budynek)</a:t>
            </a:r>
          </a:p>
          <a:p>
            <a:pPr>
              <a:buAutoNum type="arabicPeriod"/>
            </a:pPr>
            <a:r>
              <a:rPr lang="pl-PL" sz="2000" dirty="0">
                <a:solidFill>
                  <a:srgbClr val="7030A0"/>
                </a:solidFill>
                <a:latin typeface="Garamond" panose="02020404030301010803" pitchFamily="18" charset="0"/>
              </a:rPr>
              <a:t>Przekazanie mienia na rzecz </a:t>
            </a:r>
            <a:r>
              <a:rPr lang="pl-PL" sz="2000" dirty="0" err="1">
                <a:solidFill>
                  <a:srgbClr val="7030A0"/>
                </a:solidFill>
                <a:latin typeface="Garamond" panose="02020404030301010803" pitchFamily="18" charset="0"/>
              </a:rPr>
              <a:t>jst</a:t>
            </a:r>
            <a:r>
              <a:rPr lang="pl-PL" sz="2000" dirty="0">
                <a:solidFill>
                  <a:srgbClr val="7030A0"/>
                </a:solidFill>
                <a:latin typeface="Garamond" panose="02020404030301010803" pitchFamily="18" charset="0"/>
              </a:rPr>
              <a:t> </a:t>
            </a:r>
            <a:r>
              <a:rPr lang="pl-PL" sz="2000" dirty="0">
                <a:latin typeface="Garamond" panose="02020404030301010803" pitchFamily="18" charset="0"/>
              </a:rPr>
              <a:t>– zdecydowana większość jednostek prowadzonych przez podmioty niepubliczne nie wykonała zapisów umowy w tym zakresie </a:t>
            </a:r>
          </a:p>
          <a:p>
            <a:r>
              <a:rPr lang="pl-PL" sz="2000" b="1" dirty="0">
                <a:solidFill>
                  <a:srgbClr val="FF0000"/>
                </a:solidFill>
                <a:latin typeface="Garamond" panose="02020404030301010803" pitchFamily="18" charset="0"/>
              </a:rPr>
              <a:t>problemy: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sz="2000" dirty="0">
                <a:latin typeface="Garamond" panose="02020404030301010803" pitchFamily="18" charset="0"/>
              </a:rPr>
              <a:t>podmiot nie chce przekazać,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sz="2000" dirty="0">
                <a:latin typeface="Garamond" panose="02020404030301010803" pitchFamily="18" charset="0"/>
              </a:rPr>
              <a:t>gminy mają protokoły zdawczo – odbiorcze, ale zaewidencjonują mienie po przeprowadzeniu kontroli – deklarują termin do końca roku,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sz="2000" dirty="0">
                <a:latin typeface="Garamond" panose="02020404030301010803" pitchFamily="18" charset="0"/>
              </a:rPr>
              <a:t>gminy uważają, że wystarczy sformułowanie zapisu w umowie i nie podejmują dalszych działań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sz="2000" dirty="0">
                <a:latin typeface="Garamond" panose="02020404030301010803" pitchFamily="18" charset="0"/>
              </a:rPr>
              <a:t>informacja, że nie było zakupów, które należałoby zaewidencjonować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sz="2000" dirty="0">
                <a:latin typeface="Garamond" panose="02020404030301010803" pitchFamily="18" charset="0"/>
              </a:rPr>
              <a:t>informacja, że nie wynika to z umowy zawartej z podmiotem niepublicznym</a:t>
            </a:r>
          </a:p>
          <a:p>
            <a:pPr marL="0" indent="0">
              <a:buNone/>
            </a:pPr>
            <a:endParaRPr lang="pl-PL" sz="2000" dirty="0">
              <a:latin typeface="Garamond" panose="02020404030301010803" pitchFamily="18" charset="0"/>
            </a:endParaRPr>
          </a:p>
          <a:p>
            <a:endParaRPr lang="pl-PL" sz="20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46126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E8627F3B-8F90-42AE-8060-941032044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5657" y="624110"/>
            <a:ext cx="7058744" cy="572642"/>
          </a:xfrm>
        </p:spPr>
        <p:txBody>
          <a:bodyPr>
            <a:normAutofit fontScale="90000"/>
          </a:bodyPr>
          <a:lstStyle/>
          <a:p>
            <a:r>
              <a:rPr lang="pl-PL" sz="2800" b="1" dirty="0">
                <a:latin typeface="Garamond" panose="02020404030301010803" pitchFamily="18" charset="0"/>
              </a:rPr>
              <a:t>Stan wdrożenia zapisów umów i wytycznych cd.</a:t>
            </a:r>
            <a:endParaRPr lang="pl-PL" sz="2800" dirty="0">
              <a:latin typeface="Garamond" panose="02020404030301010803" pitchFamily="18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101B4AC0-AC37-42DA-9ED0-168E929AF5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5656" y="1556792"/>
            <a:ext cx="7416823" cy="5184576"/>
          </a:xfrm>
        </p:spPr>
        <p:txBody>
          <a:bodyPr>
            <a:normAutofit/>
          </a:bodyPr>
          <a:lstStyle/>
          <a:p>
            <a:pPr algn="just">
              <a:buAutoNum type="arabicPeriod" startAt="3"/>
            </a:pPr>
            <a:r>
              <a:rPr lang="pl-PL" dirty="0">
                <a:solidFill>
                  <a:srgbClr val="7030A0"/>
                </a:solidFill>
                <a:latin typeface="Garamond" panose="02020404030301010803" pitchFamily="18" charset="0"/>
              </a:rPr>
              <a:t>Oznaczenie mienia, że zostało zakupione z dotacji</a:t>
            </a:r>
            <a:r>
              <a:rPr lang="pl-PL" dirty="0">
                <a:latin typeface="Garamond" panose="02020404030301010803" pitchFamily="18" charset="0"/>
              </a:rPr>
              <a:t> – wszystkie jednostki deklarują, że zrealizowały wytyczne</a:t>
            </a:r>
          </a:p>
          <a:p>
            <a:pPr algn="just">
              <a:buAutoNum type="arabicPeriod" startAt="3"/>
            </a:pPr>
            <a:r>
              <a:rPr lang="pl-PL" dirty="0">
                <a:solidFill>
                  <a:srgbClr val="7030A0"/>
                </a:solidFill>
                <a:latin typeface="Garamond" panose="02020404030301010803" pitchFamily="18" charset="0"/>
              </a:rPr>
              <a:t>CAS – weryfikacja danych przed wgraniem</a:t>
            </a:r>
            <a:r>
              <a:rPr lang="pl-PL" dirty="0">
                <a:latin typeface="Garamond" panose="02020404030301010803" pitchFamily="18" charset="0"/>
              </a:rPr>
              <a:t>: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pl-PL" sz="1800" dirty="0">
                <a:latin typeface="Garamond" panose="02020404030301010803" pitchFamily="18" charset="0"/>
              </a:rPr>
              <a:t>meldunków  - większość deklaruje weryfikację list lub oświadczenia kierowników ŚDS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pl-PL" sz="1800" dirty="0">
                <a:latin typeface="Garamond" panose="02020404030301010803" pitchFamily="18" charset="0"/>
              </a:rPr>
              <a:t>sprawozdań – gminy zlecające w większości deklarują, że zweryfikują wydatki dopiero na koniec roku </a:t>
            </a:r>
            <a:r>
              <a:rPr lang="pl-PL" sz="1800" i="1" dirty="0">
                <a:solidFill>
                  <a:srgbClr val="0070C0"/>
                </a:solidFill>
                <a:latin typeface="Garamond" panose="02020404030301010803" pitchFamily="18" charset="0"/>
              </a:rPr>
              <a:t>(są też gminy które wzorcowo weryfikują dane kwartalnie)</a:t>
            </a:r>
          </a:p>
          <a:p>
            <a:pPr algn="just">
              <a:buFont typeface="+mj-lt"/>
              <a:buAutoNum type="arabicPeriod" startAt="5"/>
            </a:pPr>
            <a:r>
              <a:rPr lang="pl-PL" dirty="0">
                <a:solidFill>
                  <a:srgbClr val="7030A0"/>
                </a:solidFill>
                <a:latin typeface="Garamond" panose="02020404030301010803" pitchFamily="18" charset="0"/>
              </a:rPr>
              <a:t>Rozeznanie rynku </a:t>
            </a:r>
            <a:r>
              <a:rPr lang="pl-PL" dirty="0">
                <a:latin typeface="Garamond" panose="02020404030301010803" pitchFamily="18" charset="0"/>
              </a:rPr>
              <a:t>– większość jednostek wskazuje, że przeprowadza rozeznanie rynku, choć część twierdziła, że nie było takich zakupów, albo że zostanie zweryfikowane podczas kontroli na koniec roku</a:t>
            </a:r>
          </a:p>
          <a:p>
            <a:pPr algn="just">
              <a:buFont typeface="+mj-lt"/>
              <a:buAutoNum type="arabicPeriod" startAt="5"/>
            </a:pPr>
            <a:r>
              <a:rPr lang="pl-PL" dirty="0">
                <a:solidFill>
                  <a:srgbClr val="7030A0"/>
                </a:solidFill>
                <a:latin typeface="Garamond" panose="02020404030301010803" pitchFamily="18" charset="0"/>
              </a:rPr>
              <a:t>Aneksowanie umów z podmiotami w oparciu o aneksy z Wojewodą </a:t>
            </a:r>
            <a:r>
              <a:rPr lang="pl-PL" dirty="0">
                <a:latin typeface="Garamond" panose="02020404030301010803" pitchFamily="18" charset="0"/>
              </a:rPr>
              <a:t>– 2 gminy nie wypełniają zapisu umowy z Wojewodą w tym zakresie (jedna przekazała aneks z Wojewodą do wiadomości podmiotu niepublicznemu)</a:t>
            </a:r>
          </a:p>
          <a:p>
            <a:pPr marL="0" indent="0" algn="just">
              <a:buNone/>
            </a:pPr>
            <a:endParaRPr lang="pl-PL" i="1" dirty="0">
              <a:solidFill>
                <a:srgbClr val="0070C0"/>
              </a:solidFill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pl-PL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32802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E25B4F45-78AA-438A-B12D-19108436FE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1641" y="1484784"/>
            <a:ext cx="7202760" cy="4426438"/>
          </a:xfrm>
        </p:spPr>
        <p:txBody>
          <a:bodyPr>
            <a:normAutofit fontScale="92500" lnSpcReduction="20000"/>
          </a:bodyPr>
          <a:lstStyle/>
          <a:p>
            <a:pPr algn="just">
              <a:buFont typeface="+mj-lt"/>
              <a:buAutoNum type="arabicPeriod" startAt="7"/>
            </a:pPr>
            <a:r>
              <a:rPr lang="pl-PL" sz="2400" dirty="0">
                <a:solidFill>
                  <a:srgbClr val="7030A0"/>
                </a:solidFill>
                <a:latin typeface="Garamond" panose="02020404030301010803" pitchFamily="18" charset="0"/>
              </a:rPr>
              <a:t>Wynagrodzenia i wymiar czasu pracy kierownika </a:t>
            </a:r>
            <a:r>
              <a:rPr lang="pl-PL" sz="2400" dirty="0">
                <a:latin typeface="Garamond" panose="02020404030301010803" pitchFamily="18" charset="0"/>
              </a:rPr>
              <a:t>– </a:t>
            </a:r>
            <a:r>
              <a:rPr lang="pl-PL" sz="2200" dirty="0">
                <a:latin typeface="Garamond" panose="02020404030301010803" pitchFamily="18" charset="0"/>
              </a:rPr>
              <a:t>wszyscy deklarują że kwestia ta została uregulowana, w trzech gminach budzi wątpliwość zapis umowy o pracę  kierownika z rocznym okresem wypowiedzenia w tym warunków pracy</a:t>
            </a:r>
            <a:endParaRPr lang="pl-PL" sz="2400" dirty="0">
              <a:latin typeface="Garamond" panose="02020404030301010803" pitchFamily="18" charset="0"/>
            </a:endParaRPr>
          </a:p>
          <a:p>
            <a:pPr algn="just">
              <a:buFont typeface="+mj-lt"/>
              <a:buAutoNum type="arabicPeriod" startAt="7"/>
            </a:pPr>
            <a:r>
              <a:rPr lang="pl-PL" sz="2400" dirty="0">
                <a:solidFill>
                  <a:srgbClr val="7030A0"/>
                </a:solidFill>
                <a:latin typeface="Garamond" panose="02020404030301010803" pitchFamily="18" charset="0"/>
              </a:rPr>
              <a:t>Zatrudnienie i wynagrodzenia pozostałych pracowników </a:t>
            </a:r>
            <a:r>
              <a:rPr lang="pl-PL" sz="2400" dirty="0">
                <a:latin typeface="Garamond" panose="02020404030301010803" pitchFamily="18" charset="0"/>
              </a:rPr>
              <a:t>– wszyscy deklarują wypełnienie wytycznych w tym zakresie</a:t>
            </a:r>
          </a:p>
          <a:p>
            <a:pPr algn="just">
              <a:buFont typeface="+mj-lt"/>
              <a:buAutoNum type="arabicPeriod" startAt="7"/>
            </a:pPr>
            <a:r>
              <a:rPr lang="pl-PL" sz="2400" dirty="0">
                <a:solidFill>
                  <a:srgbClr val="7030A0"/>
                </a:solidFill>
                <a:latin typeface="Garamond" panose="02020404030301010803" pitchFamily="18" charset="0"/>
              </a:rPr>
              <a:t>Działania </a:t>
            </a:r>
            <a:r>
              <a:rPr lang="pl-PL" sz="2400" dirty="0" err="1">
                <a:solidFill>
                  <a:srgbClr val="7030A0"/>
                </a:solidFill>
                <a:latin typeface="Garamond" panose="02020404030301010803" pitchFamily="18" charset="0"/>
              </a:rPr>
              <a:t>jst</a:t>
            </a:r>
            <a:r>
              <a:rPr lang="pl-PL" sz="2400" dirty="0">
                <a:solidFill>
                  <a:srgbClr val="7030A0"/>
                </a:solidFill>
                <a:latin typeface="Garamond" panose="02020404030301010803" pitchFamily="18" charset="0"/>
              </a:rPr>
              <a:t> odnośnie weryfikacji wprowadzenia wytycznych i stosowania wytycznych przez podmioty niepubliczne 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pl-PL" sz="2200" dirty="0">
                <a:latin typeface="Garamond" panose="02020404030301010803" pitchFamily="18" charset="0"/>
              </a:rPr>
              <a:t>większość deklaruje że przeprowadza, bądź przeprowadzi kontrole, 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pl-PL" sz="2200" dirty="0">
                <a:latin typeface="Garamond" panose="02020404030301010803" pitchFamily="18" charset="0"/>
              </a:rPr>
              <a:t>niektóre gminy uważają, że wystarczy wprowadzenie wszystkich zapisów do umowy, 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pl-PL" sz="2200" dirty="0">
                <a:latin typeface="Garamond" panose="02020404030301010803" pitchFamily="18" charset="0"/>
              </a:rPr>
              <a:t>1 gmina pouczyła podmiot i zobligowała do stosowania i więcej nic nie robi – gmina się nie poczuwa do weryfikacji</a:t>
            </a:r>
          </a:p>
          <a:p>
            <a:pPr marL="0" indent="0" algn="just">
              <a:buNone/>
            </a:pPr>
            <a:endParaRPr lang="pl-PL" sz="2400" dirty="0">
              <a:latin typeface="Garamond" panose="02020404030301010803" pitchFamily="18" charset="0"/>
            </a:endParaRPr>
          </a:p>
          <a:p>
            <a:pPr algn="just"/>
            <a:endParaRPr lang="pl-PL" sz="2400" dirty="0">
              <a:latin typeface="Garamond" panose="02020404030301010803" pitchFamily="18" charset="0"/>
            </a:endParaRP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xmlns="" id="{B9CE59F5-6534-4F6A-9AC5-89D2E0BB9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5657" y="624110"/>
            <a:ext cx="7058744" cy="572642"/>
          </a:xfrm>
        </p:spPr>
        <p:txBody>
          <a:bodyPr>
            <a:normAutofit fontScale="90000"/>
          </a:bodyPr>
          <a:lstStyle/>
          <a:p>
            <a:r>
              <a:rPr lang="pl-PL" sz="2800" b="1" dirty="0">
                <a:latin typeface="Garamond" panose="02020404030301010803" pitchFamily="18" charset="0"/>
              </a:rPr>
              <a:t>Stan wdrożenia zapisów umów i wytycznych cd.</a:t>
            </a:r>
            <a:endParaRPr lang="pl-PL" sz="28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40564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EAE0BAEA-8EDA-4E39-BBF6-2D5DF04F6F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9592" y="1412776"/>
            <a:ext cx="7634809" cy="4498446"/>
          </a:xfrm>
        </p:spPr>
        <p:txBody>
          <a:bodyPr>
            <a:normAutofit/>
          </a:bodyPr>
          <a:lstStyle/>
          <a:p>
            <a:pPr algn="just">
              <a:buFont typeface="+mj-lt"/>
              <a:buAutoNum type="arabicPeriod" startAt="10"/>
            </a:pPr>
            <a:r>
              <a:rPr lang="pl-PL" sz="2400" dirty="0">
                <a:solidFill>
                  <a:srgbClr val="7030A0"/>
                </a:solidFill>
                <a:latin typeface="Garamond" panose="02020404030301010803" pitchFamily="18" charset="0"/>
              </a:rPr>
              <a:t>Instrukcja gospodarowania taborem </a:t>
            </a:r>
            <a:r>
              <a:rPr lang="pl-PL" sz="2400" dirty="0">
                <a:latin typeface="Garamond" panose="02020404030301010803" pitchFamily="18" charset="0"/>
              </a:rPr>
              <a:t>– </a:t>
            </a:r>
            <a:r>
              <a:rPr lang="pl-PL" sz="2000" dirty="0">
                <a:latin typeface="Garamond" panose="02020404030301010803" pitchFamily="18" charset="0"/>
              </a:rPr>
              <a:t>większość deklaruje że realizuje wytyczne w tym zakresie </a:t>
            </a:r>
            <a:r>
              <a:rPr lang="pl-PL" i="1" dirty="0">
                <a:latin typeface="Garamond" panose="02020404030301010803" pitchFamily="18" charset="0"/>
              </a:rPr>
              <a:t>(wątpliwość weryfikacji przez </a:t>
            </a:r>
            <a:r>
              <a:rPr lang="pl-PL" i="1" dirty="0" err="1">
                <a:latin typeface="Garamond" panose="02020404030301010803" pitchFamily="18" charset="0"/>
              </a:rPr>
              <a:t>jst</a:t>
            </a:r>
            <a:r>
              <a:rPr lang="pl-PL" i="1" dirty="0">
                <a:latin typeface="Garamond" panose="02020404030301010803" pitchFamily="18" charset="0"/>
              </a:rPr>
              <a:t>)</a:t>
            </a:r>
            <a:endParaRPr lang="pl-PL" sz="2400" i="1" dirty="0">
              <a:latin typeface="Garamond" panose="02020404030301010803" pitchFamily="18" charset="0"/>
            </a:endParaRPr>
          </a:p>
          <a:p>
            <a:pPr algn="just">
              <a:buFont typeface="+mj-lt"/>
              <a:buAutoNum type="arabicPeriod" startAt="10"/>
            </a:pPr>
            <a:r>
              <a:rPr lang="pl-PL" sz="2400" dirty="0">
                <a:solidFill>
                  <a:srgbClr val="7030A0"/>
                </a:solidFill>
                <a:latin typeface="Garamond" panose="02020404030301010803" pitchFamily="18" charset="0"/>
              </a:rPr>
              <a:t>Akta osobowe i dokumentacje ŚDS </a:t>
            </a:r>
            <a:r>
              <a:rPr lang="pl-PL" sz="2400" dirty="0">
                <a:latin typeface="Garamond" panose="02020404030301010803" pitchFamily="18" charset="0"/>
              </a:rPr>
              <a:t>– </a:t>
            </a:r>
            <a:r>
              <a:rPr lang="pl-PL" sz="2000" dirty="0">
                <a:latin typeface="Garamond" panose="02020404030301010803" pitchFamily="18" charset="0"/>
              </a:rPr>
              <a:t>2 jednostki samorządowe wskazały, że akta osobowe są w kadrach OPS / powiecie, pozostałe deklarują, że wypełniają wytyczne w tym zakresie</a:t>
            </a:r>
          </a:p>
          <a:p>
            <a:pPr algn="just">
              <a:buFont typeface="+mj-lt"/>
              <a:buAutoNum type="arabicPeriod" startAt="10"/>
            </a:pPr>
            <a:r>
              <a:rPr lang="pl-PL" sz="2400" dirty="0">
                <a:solidFill>
                  <a:srgbClr val="7030A0"/>
                </a:solidFill>
                <a:latin typeface="Garamond" panose="02020404030301010803" pitchFamily="18" charset="0"/>
              </a:rPr>
              <a:t>Protokoły likwidacyjne mienia stanowiącego wyposażenie </a:t>
            </a:r>
            <a:r>
              <a:rPr lang="pl-PL" sz="2400" dirty="0" err="1">
                <a:solidFill>
                  <a:srgbClr val="7030A0"/>
                </a:solidFill>
                <a:latin typeface="Garamond" panose="02020404030301010803" pitchFamily="18" charset="0"/>
              </a:rPr>
              <a:t>śds</a:t>
            </a:r>
            <a:r>
              <a:rPr lang="pl-PL" sz="2400" dirty="0">
                <a:solidFill>
                  <a:srgbClr val="7030A0"/>
                </a:solidFill>
                <a:latin typeface="Garamond" panose="02020404030301010803" pitchFamily="18" charset="0"/>
              </a:rPr>
              <a:t>: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pl-PL" sz="2200" dirty="0">
                <a:latin typeface="Garamond" panose="02020404030301010803" pitchFamily="18" charset="0"/>
              </a:rPr>
              <a:t>część deklaruje że nie było likwidacji mienia w tym roku,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pl-PL" sz="2200" dirty="0">
                <a:latin typeface="Garamond" panose="02020404030301010803" pitchFamily="18" charset="0"/>
              </a:rPr>
              <a:t>pozostałe jednostki deklarują, że wypełniły zapisy wytycznych w tym zakresie </a:t>
            </a:r>
          </a:p>
          <a:p>
            <a:pPr marL="0" indent="0">
              <a:buNone/>
            </a:pPr>
            <a:endParaRPr lang="pl-PL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pl-PL" dirty="0">
              <a:latin typeface="Garamond" panose="02020404030301010803" pitchFamily="18" charset="0"/>
            </a:endParaRP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xmlns="" id="{6EF5F79F-DC50-4051-B929-F6895BA1DC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5657" y="624110"/>
            <a:ext cx="7058744" cy="572642"/>
          </a:xfrm>
        </p:spPr>
        <p:txBody>
          <a:bodyPr>
            <a:normAutofit fontScale="90000"/>
          </a:bodyPr>
          <a:lstStyle/>
          <a:p>
            <a:r>
              <a:rPr lang="pl-PL" sz="2800" b="1" dirty="0">
                <a:latin typeface="Garamond" panose="02020404030301010803" pitchFamily="18" charset="0"/>
              </a:rPr>
              <a:t>Stan wdrożenia zapisów umów i wytycznych cd.</a:t>
            </a:r>
            <a:endParaRPr lang="pl-PL" sz="28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41334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A066234C-F1A7-427D-A087-1B3544CF4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788666"/>
          </a:xfrm>
        </p:spPr>
        <p:txBody>
          <a:bodyPr/>
          <a:lstStyle/>
          <a:p>
            <a:r>
              <a:rPr lang="pl-PL" b="1" dirty="0">
                <a:latin typeface="Garamond" panose="02020404030301010803" pitchFamily="18" charset="0"/>
              </a:rPr>
              <a:t>Ważne zapisy w umowie!!!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74BE12A6-11FA-4363-9CC6-B11F5E122B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1641" y="1412776"/>
            <a:ext cx="7202760" cy="449844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pl-PL" sz="2000" b="1" dirty="0">
                <a:latin typeface="Garamond" panose="02020404030301010803" pitchFamily="18" charset="0"/>
              </a:rPr>
              <a:t>§ 6</a:t>
            </a:r>
          </a:p>
          <a:p>
            <a:pPr marL="0" indent="0" algn="ctr">
              <a:buNone/>
            </a:pPr>
            <a:r>
              <a:rPr lang="pl-PL" sz="2000" b="1" dirty="0">
                <a:latin typeface="Garamond" panose="02020404030301010803" pitchFamily="18" charset="0"/>
              </a:rPr>
              <a:t>Kontrola realizacji zadania</a:t>
            </a:r>
          </a:p>
          <a:p>
            <a:pPr algn="just">
              <a:buFont typeface="+mj-lt"/>
              <a:buAutoNum type="arabicPeriod" startAt="7"/>
            </a:pPr>
            <a:r>
              <a:rPr lang="pl-PL" sz="2000" dirty="0">
                <a:latin typeface="Garamond" panose="02020404030301010803" pitchFamily="18" charset="0"/>
              </a:rPr>
              <a:t>W razie zlecenia realizacji zadania (…)Zleceniodawca </a:t>
            </a:r>
            <a:r>
              <a:rPr lang="pl-PL" sz="2000" b="1" dirty="0">
                <a:latin typeface="Garamond" panose="02020404030301010803" pitchFamily="18" charset="0"/>
              </a:rPr>
              <a:t>nałoży na podmiot umownie, obowiązki w zakresie wykonania zadania,</a:t>
            </a:r>
            <a:r>
              <a:rPr lang="pl-PL" sz="2000" dirty="0">
                <a:latin typeface="Garamond" panose="02020404030301010803" pitchFamily="18" charset="0"/>
              </a:rPr>
              <a:t> sprawozdawczości, gromadzenia dokumentów oraz poddania się kontroli finansowej i merytorycznej </a:t>
            </a:r>
            <a:r>
              <a:rPr lang="pl-PL" sz="2000" b="1" dirty="0">
                <a:latin typeface="Garamond" panose="02020404030301010803" pitchFamily="18" charset="0"/>
              </a:rPr>
              <a:t>co najmniej równie rygorystyczne, jak obowiązki ciążące na nim w oparciu o postanowienia niniejszej umowy </a:t>
            </a:r>
            <a:r>
              <a:rPr lang="pl-PL" sz="2000" dirty="0">
                <a:latin typeface="Garamond" panose="02020404030301010803" pitchFamily="18" charset="0"/>
              </a:rPr>
              <a:t>(…)</a:t>
            </a:r>
          </a:p>
          <a:p>
            <a:pPr algn="just">
              <a:buFont typeface="+mj-lt"/>
              <a:buAutoNum type="arabicPeriod" startAt="7"/>
            </a:pPr>
            <a:r>
              <a:rPr lang="pl-PL" sz="2000" dirty="0">
                <a:latin typeface="Garamond" panose="02020404030301010803" pitchFamily="18" charset="0"/>
              </a:rPr>
              <a:t>(…)</a:t>
            </a:r>
          </a:p>
          <a:p>
            <a:pPr algn="just">
              <a:buFont typeface="+mj-lt"/>
              <a:buAutoNum type="arabicPeriod" startAt="7"/>
            </a:pPr>
            <a:r>
              <a:rPr lang="pl-PL" sz="2000" b="1" dirty="0">
                <a:latin typeface="Garamond" panose="02020404030301010803" pitchFamily="18" charset="0"/>
              </a:rPr>
              <a:t>W przypadku braku zastosowania się przez Zleceniobiorcę do obowiązku nałożonego w ust. 7 i 8, </a:t>
            </a:r>
            <a:r>
              <a:rPr lang="pl-PL" sz="2000" b="1" dirty="0">
                <a:solidFill>
                  <a:srgbClr val="FF0000"/>
                </a:solidFill>
                <a:latin typeface="Garamond" panose="02020404030301010803" pitchFamily="18" charset="0"/>
              </a:rPr>
              <a:t>Zleceniodawca wstrzymuje </a:t>
            </a:r>
            <a:r>
              <a:rPr lang="pl-PL" sz="2000" b="1" dirty="0">
                <a:latin typeface="Garamond" panose="02020404030301010803" pitchFamily="18" charset="0"/>
              </a:rPr>
              <a:t>przekazywanie dotacji</a:t>
            </a:r>
            <a:r>
              <a:rPr lang="pl-PL" sz="2000" dirty="0">
                <a:latin typeface="Garamond" panose="02020404030301010803" pitchFamily="18" charset="0"/>
              </a:rPr>
              <a:t> na środowiskowe domy samopomocy prowadzone przez podmioty o których mowa w ust. 7 do czasu wypełnienia przedmiotowego zobowiązania.</a:t>
            </a:r>
          </a:p>
        </p:txBody>
      </p:sp>
    </p:spTree>
    <p:extLst>
      <p:ext uri="{BB962C8B-B14F-4D97-AF65-F5344CB8AC3E}">
        <p14:creationId xmlns:p14="http://schemas.microsoft.com/office/powerpoint/2010/main" val="725746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defRPr/>
            </a:pPr>
            <a:r>
              <a:rPr lang="pl-PL" sz="3200" cap="none" dirty="0">
                <a:solidFill>
                  <a:srgbClr val="7030A0"/>
                </a:solidFill>
                <a:effectLst>
                  <a:reflection blurRad="12700" endPos="0" dir="5400000" sy="-90000" algn="bl" rotWithShape="0"/>
                </a:effectLst>
                <a:latin typeface="Garamond" panose="02020404030301010803" pitchFamily="18" charset="0"/>
              </a:rPr>
              <a:t>Infrastruktura ŚDS na terenie województwa warmińsko-mazurskiego – stan na 20.09.2018 r.</a:t>
            </a:r>
            <a:endParaRPr lang="pl-PL" dirty="0">
              <a:solidFill>
                <a:srgbClr val="7030A0"/>
              </a:solidFill>
              <a:effectLst>
                <a:reflection blurRad="12700" endPos="0" dir="5400000" sy="-90000" algn="bl" rotWithShape="0"/>
              </a:effectLst>
              <a:latin typeface="Garamond" pitchFamily="18" charset="0"/>
            </a:endParaRPr>
          </a:p>
        </p:txBody>
      </p:sp>
      <p:sp>
        <p:nvSpPr>
          <p:cNvPr id="15363" name="Symbol zastępczy zawartości 2"/>
          <p:cNvSpPr>
            <a:spLocks noGrp="1"/>
          </p:cNvSpPr>
          <p:nvPr>
            <p:ph idx="1"/>
          </p:nvPr>
        </p:nvSpPr>
        <p:spPr>
          <a:xfrm>
            <a:off x="236550" y="1836968"/>
            <a:ext cx="8669338" cy="719931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pl-PL" sz="2400" b="1" dirty="0">
                <a:solidFill>
                  <a:schemeClr val="bg1"/>
                </a:solidFill>
                <a:latin typeface="Garamond" panose="02020404030301010803" pitchFamily="18" charset="0"/>
              </a:rPr>
              <a:t>Na chwilę obecną na terenie województwa </a:t>
            </a:r>
            <a:br>
              <a:rPr lang="pl-PL" sz="2400" b="1" dirty="0">
                <a:solidFill>
                  <a:schemeClr val="bg1"/>
                </a:solidFill>
                <a:latin typeface="Garamond" panose="02020404030301010803" pitchFamily="18" charset="0"/>
              </a:rPr>
            </a:br>
            <a:r>
              <a:rPr lang="pl-PL" sz="2400" b="1" dirty="0">
                <a:solidFill>
                  <a:schemeClr val="bg1"/>
                </a:solidFill>
                <a:latin typeface="Garamond" panose="02020404030301010803" pitchFamily="18" charset="0"/>
              </a:rPr>
              <a:t>warmińsko–mazurskiego funkcjonuje </a:t>
            </a:r>
            <a:r>
              <a:rPr lang="pl-PL" altLang="pl-PL" sz="2200" b="1" dirty="0">
                <a:solidFill>
                  <a:schemeClr val="bg1"/>
                </a:solidFill>
                <a:latin typeface="Garamond" pitchFamily="18" charset="0"/>
              </a:rPr>
              <a:t>: </a:t>
            </a:r>
          </a:p>
          <a:p>
            <a:pPr>
              <a:buFont typeface="Wingdings 2" pitchFamily="18" charset="2"/>
              <a:buNone/>
            </a:pPr>
            <a:endParaRPr lang="pl-PL" altLang="pl-PL" sz="2200" dirty="0">
              <a:latin typeface="Garamond" pitchFamily="18" charset="0"/>
            </a:endParaRPr>
          </a:p>
        </p:txBody>
      </p:sp>
      <p:sp>
        <p:nvSpPr>
          <p:cNvPr id="27" name="Symbol zastępczy zawartości 2"/>
          <p:cNvSpPr txBox="1">
            <a:spLocks/>
          </p:cNvSpPr>
          <p:nvPr/>
        </p:nvSpPr>
        <p:spPr bwMode="auto">
          <a:xfrm>
            <a:off x="236550" y="2600932"/>
            <a:ext cx="8667750" cy="1656135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marL="342900" indent="-342900" algn="ctr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None/>
              <a:defRPr/>
            </a:pPr>
            <a:r>
              <a:rPr lang="pl-PL" sz="2800" b="1" dirty="0">
                <a:solidFill>
                  <a:schemeClr val="bg1"/>
                </a:solidFill>
                <a:latin typeface="Garamond" pitchFamily="18" charset="0"/>
                <a:cs typeface="+mn-cs"/>
              </a:rPr>
              <a:t>  </a:t>
            </a:r>
            <a:r>
              <a:rPr lang="pl-PL" sz="2800" b="1" dirty="0">
                <a:solidFill>
                  <a:srgbClr val="FF0000"/>
                </a:solidFill>
                <a:latin typeface="Garamond" pitchFamily="18" charset="0"/>
                <a:cs typeface="+mn-cs"/>
              </a:rPr>
              <a:t>68</a:t>
            </a:r>
            <a:r>
              <a:rPr lang="pl-PL" sz="2800" b="1" dirty="0">
                <a:solidFill>
                  <a:schemeClr val="bg1"/>
                </a:solidFill>
                <a:latin typeface="Garamond" pitchFamily="18" charset="0"/>
                <a:cs typeface="+mn-cs"/>
              </a:rPr>
              <a:t> </a:t>
            </a:r>
            <a:r>
              <a:rPr lang="pl-PL" sz="2800" dirty="0">
                <a:solidFill>
                  <a:srgbClr val="7030A0"/>
                </a:solidFill>
                <a:latin typeface="Garamond" pitchFamily="18" charset="0"/>
                <a:cs typeface="+mn-cs"/>
              </a:rPr>
              <a:t>środowiskowych domów samopomocy </a:t>
            </a:r>
          </a:p>
          <a:p>
            <a:pPr marL="342900" indent="-342900" algn="ctr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None/>
              <a:defRPr/>
            </a:pPr>
            <a:r>
              <a:rPr lang="pl-PL" sz="2800" i="1" dirty="0">
                <a:solidFill>
                  <a:srgbClr val="7030A0"/>
                </a:solidFill>
                <a:latin typeface="Garamond" pitchFamily="18" charset="0"/>
                <a:cs typeface="+mn-cs"/>
              </a:rPr>
              <a:t>(w tym </a:t>
            </a:r>
            <a:r>
              <a:rPr lang="pl-PL" sz="2800" i="1" dirty="0">
                <a:solidFill>
                  <a:srgbClr val="FF0000"/>
                </a:solidFill>
                <a:latin typeface="Garamond" pitchFamily="18" charset="0"/>
                <a:cs typeface="+mn-cs"/>
              </a:rPr>
              <a:t>34</a:t>
            </a:r>
            <a:r>
              <a:rPr lang="pl-PL" sz="2800" i="1" dirty="0">
                <a:solidFill>
                  <a:srgbClr val="7030A0"/>
                </a:solidFill>
                <a:latin typeface="Garamond" pitchFamily="18" charset="0"/>
                <a:cs typeface="+mn-cs"/>
              </a:rPr>
              <a:t> prowadzone na zlecenie </a:t>
            </a:r>
            <a:r>
              <a:rPr lang="pl-PL" sz="2800" i="1" dirty="0" err="1">
                <a:solidFill>
                  <a:srgbClr val="7030A0"/>
                </a:solidFill>
                <a:latin typeface="Garamond" pitchFamily="18" charset="0"/>
                <a:cs typeface="+mn-cs"/>
              </a:rPr>
              <a:t>jst</a:t>
            </a:r>
            <a:r>
              <a:rPr lang="pl-PL" sz="2800" i="1" dirty="0">
                <a:solidFill>
                  <a:srgbClr val="7030A0"/>
                </a:solidFill>
                <a:latin typeface="Garamond" pitchFamily="18" charset="0"/>
                <a:cs typeface="+mn-cs"/>
              </a:rPr>
              <a:t> przez podmioty niepubliczne)</a:t>
            </a:r>
            <a:br>
              <a:rPr lang="pl-PL" sz="2800" i="1" dirty="0">
                <a:solidFill>
                  <a:srgbClr val="7030A0"/>
                </a:solidFill>
                <a:latin typeface="Garamond" pitchFamily="18" charset="0"/>
                <a:cs typeface="+mn-cs"/>
              </a:rPr>
            </a:br>
            <a:r>
              <a:rPr lang="pl-PL" sz="2800">
                <a:solidFill>
                  <a:srgbClr val="7030A0"/>
                </a:solidFill>
                <a:latin typeface="Garamond" pitchFamily="18" charset="0"/>
                <a:cs typeface="+mn-cs"/>
              </a:rPr>
              <a:t>na</a:t>
            </a:r>
            <a:r>
              <a:rPr lang="pl-PL" sz="2800">
                <a:solidFill>
                  <a:schemeClr val="bg1"/>
                </a:solidFill>
                <a:latin typeface="Garamond" pitchFamily="18" charset="0"/>
                <a:cs typeface="+mn-cs"/>
              </a:rPr>
              <a:t> </a:t>
            </a:r>
            <a:r>
              <a:rPr lang="pl-PL" sz="2800" b="1">
                <a:solidFill>
                  <a:srgbClr val="FF0000"/>
                </a:solidFill>
                <a:latin typeface="Garamond" pitchFamily="18" charset="0"/>
                <a:cs typeface="+mn-cs"/>
              </a:rPr>
              <a:t>3.701</a:t>
            </a:r>
            <a:r>
              <a:rPr lang="pl-PL" sz="2800" b="1">
                <a:solidFill>
                  <a:schemeClr val="bg1"/>
                </a:solidFill>
                <a:latin typeface="Garamond" pitchFamily="18" charset="0"/>
                <a:cs typeface="+mn-cs"/>
              </a:rPr>
              <a:t> </a:t>
            </a:r>
            <a:r>
              <a:rPr lang="pl-PL" sz="2800" dirty="0">
                <a:solidFill>
                  <a:srgbClr val="7030A0"/>
                </a:solidFill>
                <a:latin typeface="Garamond" pitchFamily="18" charset="0"/>
                <a:cs typeface="+mn-cs"/>
              </a:rPr>
              <a:t>miejsc , w tym:</a:t>
            </a:r>
          </a:p>
        </p:txBody>
      </p:sp>
      <p:sp>
        <p:nvSpPr>
          <p:cNvPr id="28" name="Symbol zastępczy zawartości 2"/>
          <p:cNvSpPr txBox="1">
            <a:spLocks/>
          </p:cNvSpPr>
          <p:nvPr/>
        </p:nvSpPr>
        <p:spPr bwMode="auto">
          <a:xfrm>
            <a:off x="4726506" y="4437063"/>
            <a:ext cx="4140200" cy="1439862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marL="342900" indent="-342900" algn="ctr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pl-PL" sz="2800" b="1" dirty="0">
                <a:solidFill>
                  <a:srgbClr val="7030A0"/>
                </a:solidFill>
                <a:latin typeface="Garamond" pitchFamily="18" charset="0"/>
              </a:rPr>
              <a:t>25</a:t>
            </a:r>
            <a:r>
              <a:rPr lang="pl-PL" sz="2800" dirty="0">
                <a:solidFill>
                  <a:srgbClr val="7030A0"/>
                </a:solidFill>
                <a:latin typeface="Garamond" pitchFamily="18" charset="0"/>
              </a:rPr>
              <a:t> powiatowych ŚDS</a:t>
            </a:r>
            <a:br>
              <a:rPr lang="pl-PL" sz="2800" dirty="0">
                <a:solidFill>
                  <a:srgbClr val="7030A0"/>
                </a:solidFill>
                <a:latin typeface="Garamond" pitchFamily="18" charset="0"/>
              </a:rPr>
            </a:br>
            <a:r>
              <a:rPr lang="pl-PL" sz="2800" dirty="0">
                <a:solidFill>
                  <a:srgbClr val="7030A0"/>
                </a:solidFill>
                <a:latin typeface="Garamond" pitchFamily="18" charset="0"/>
              </a:rPr>
              <a:t>na </a:t>
            </a:r>
            <a:r>
              <a:rPr lang="pl-PL" sz="2800" b="1" dirty="0">
                <a:solidFill>
                  <a:srgbClr val="7030A0"/>
                </a:solidFill>
                <a:latin typeface="Garamond" pitchFamily="18" charset="0"/>
              </a:rPr>
              <a:t>1.358</a:t>
            </a:r>
            <a:r>
              <a:rPr lang="pl-PL" sz="2800" dirty="0">
                <a:solidFill>
                  <a:srgbClr val="7030A0"/>
                </a:solidFill>
                <a:latin typeface="Garamond" pitchFamily="18" charset="0"/>
              </a:rPr>
              <a:t> miejsc</a:t>
            </a:r>
            <a:endParaRPr lang="pl-PL" sz="2800" dirty="0">
              <a:solidFill>
                <a:srgbClr val="7030A0"/>
              </a:solidFill>
              <a:latin typeface="Garamond" pitchFamily="18" charset="0"/>
              <a:cs typeface="+mn-cs"/>
            </a:endParaRPr>
          </a:p>
        </p:txBody>
      </p:sp>
      <p:sp>
        <p:nvSpPr>
          <p:cNvPr id="29" name="Symbol zastępczy zawartości 2"/>
          <p:cNvSpPr txBox="1">
            <a:spLocks/>
          </p:cNvSpPr>
          <p:nvPr/>
        </p:nvSpPr>
        <p:spPr bwMode="auto">
          <a:xfrm>
            <a:off x="236820" y="4437063"/>
            <a:ext cx="4249738" cy="1439862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pl-PL" sz="2800" b="1" dirty="0">
                <a:solidFill>
                  <a:srgbClr val="7030A0"/>
                </a:solidFill>
                <a:latin typeface="Garamond" pitchFamily="18" charset="0"/>
              </a:rPr>
              <a:t>43 </a:t>
            </a:r>
            <a:r>
              <a:rPr lang="pl-PL" sz="2800" dirty="0">
                <a:solidFill>
                  <a:srgbClr val="7030A0"/>
                </a:solidFill>
                <a:latin typeface="Garamond" pitchFamily="18" charset="0"/>
              </a:rPr>
              <a:t>gminne ŚDS</a:t>
            </a:r>
            <a:br>
              <a:rPr lang="pl-PL" sz="2800" dirty="0">
                <a:solidFill>
                  <a:srgbClr val="7030A0"/>
                </a:solidFill>
                <a:latin typeface="Garamond" pitchFamily="18" charset="0"/>
              </a:rPr>
            </a:br>
            <a:r>
              <a:rPr lang="pl-PL" sz="2800" dirty="0">
                <a:solidFill>
                  <a:srgbClr val="7030A0"/>
                </a:solidFill>
                <a:latin typeface="Garamond" pitchFamily="18" charset="0"/>
              </a:rPr>
              <a:t>na </a:t>
            </a:r>
            <a:r>
              <a:rPr lang="pl-PL" sz="2800" b="1" dirty="0">
                <a:solidFill>
                  <a:srgbClr val="7030A0"/>
                </a:solidFill>
                <a:latin typeface="Garamond" pitchFamily="18" charset="0"/>
              </a:rPr>
              <a:t>2.343</a:t>
            </a:r>
            <a:r>
              <a:rPr lang="pl-PL" sz="2800" dirty="0">
                <a:solidFill>
                  <a:srgbClr val="7030A0"/>
                </a:solidFill>
                <a:latin typeface="Garamond" pitchFamily="18" charset="0"/>
              </a:rPr>
              <a:t> miejsca</a:t>
            </a:r>
            <a:endParaRPr lang="pl-PL" sz="2800" dirty="0">
              <a:solidFill>
                <a:srgbClr val="7030A0"/>
              </a:solidFill>
              <a:latin typeface="Garamond" pitchFamily="18" charset="0"/>
              <a:cs typeface="+mn-c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D4797881-1776-4293-9CEA-E8FB8C5055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3649" y="1268760"/>
            <a:ext cx="7130752" cy="464246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pl-PL" sz="2400" b="1" dirty="0">
                <a:latin typeface="Garamond" panose="02020404030301010803" pitchFamily="18" charset="0"/>
              </a:rPr>
              <a:t>§ 8</a:t>
            </a:r>
          </a:p>
          <a:p>
            <a:pPr marL="0" indent="0" algn="ctr">
              <a:buNone/>
            </a:pPr>
            <a:r>
              <a:rPr lang="pl-PL" sz="2400" b="1" dirty="0">
                <a:latin typeface="Garamond" panose="02020404030301010803" pitchFamily="18" charset="0"/>
              </a:rPr>
              <a:t>Rozwiązanie umowy</a:t>
            </a:r>
          </a:p>
          <a:p>
            <a:pPr algn="just">
              <a:buFont typeface="+mj-lt"/>
              <a:buAutoNum type="arabicPeriod" startAt="3"/>
            </a:pPr>
            <a:r>
              <a:rPr lang="pl-PL" sz="2400" dirty="0">
                <a:solidFill>
                  <a:srgbClr val="FF0000"/>
                </a:solidFill>
                <a:latin typeface="Garamond" panose="02020404030301010803" pitchFamily="18" charset="0"/>
              </a:rPr>
              <a:t>Umowa może być rozwiązana przez Zleceniodawcę ze skutkiem natychmiastowym w przypadku nieterminowego lub nienależytego wykonywania umowy </a:t>
            </a:r>
            <a:r>
              <a:rPr lang="pl-PL" sz="2400" dirty="0">
                <a:latin typeface="Garamond" panose="02020404030301010803" pitchFamily="18" charset="0"/>
              </a:rPr>
              <a:t>w szczególności:</a:t>
            </a:r>
          </a:p>
          <a:p>
            <a:pPr lvl="1" algn="just">
              <a:buAutoNum type="alphaLcPeriod"/>
            </a:pPr>
            <a:r>
              <a:rPr lang="pl-PL" sz="2000" dirty="0">
                <a:latin typeface="Garamond" panose="02020404030301010803" pitchFamily="18" charset="0"/>
              </a:rPr>
              <a:t>Wykorzystywania dotacji niezgodnie z przeznaczeniem,</a:t>
            </a:r>
          </a:p>
          <a:p>
            <a:pPr lvl="1" algn="just">
              <a:buAutoNum type="alphaLcPeriod"/>
            </a:pPr>
            <a:r>
              <a:rPr lang="pl-PL" sz="2000" dirty="0">
                <a:latin typeface="Garamond" panose="02020404030301010803" pitchFamily="18" charset="0"/>
              </a:rPr>
              <a:t>Nieprzedłożenia przez Zleceniobiorcę sprawozdań z wykonania zadania w terminie i na zasadach określonych w niniejszej umowie,</a:t>
            </a:r>
          </a:p>
          <a:p>
            <a:pPr lvl="1" algn="just">
              <a:buAutoNum type="alphaLcPeriod"/>
            </a:pPr>
            <a:r>
              <a:rPr lang="pl-PL" sz="2000" b="1" dirty="0">
                <a:solidFill>
                  <a:srgbClr val="FF0000"/>
                </a:solidFill>
                <a:latin typeface="Garamond" panose="02020404030301010803" pitchFamily="18" charset="0"/>
              </a:rPr>
              <a:t>Niewykonania obowiązków określonych w § 6 niniejszej umowy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xmlns="" id="{7A50B29C-AB83-468D-B8EE-64610A572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4688" y="623888"/>
            <a:ext cx="6589712" cy="644872"/>
          </a:xfrm>
        </p:spPr>
        <p:txBody>
          <a:bodyPr/>
          <a:lstStyle/>
          <a:p>
            <a:r>
              <a:rPr lang="pl-PL" b="1" dirty="0">
                <a:latin typeface="Garamond" panose="02020404030301010803" pitchFamily="18" charset="0"/>
              </a:rPr>
              <a:t>Ważne zapisy w umowie!!!</a:t>
            </a:r>
          </a:p>
        </p:txBody>
      </p:sp>
    </p:spTree>
    <p:extLst>
      <p:ext uri="{BB962C8B-B14F-4D97-AF65-F5344CB8AC3E}">
        <p14:creationId xmlns:p14="http://schemas.microsoft.com/office/powerpoint/2010/main" val="13059568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51520" y="1052736"/>
            <a:ext cx="8686800" cy="452596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pl-PL" dirty="0">
              <a:latin typeface="Garamond" panose="02020404030301010803" pitchFamily="18" charset="0"/>
            </a:endParaRPr>
          </a:p>
          <a:p>
            <a:pPr marL="0" indent="0" algn="ctr">
              <a:buNone/>
            </a:pPr>
            <a:endParaRPr lang="pl-PL" sz="2800" b="1" cap="all" dirty="0">
              <a:solidFill>
                <a:srgbClr val="FF0000"/>
              </a:solidFill>
              <a:latin typeface="Garamond" panose="02020404030301010803" pitchFamily="18" charset="0"/>
            </a:endParaRPr>
          </a:p>
          <a:p>
            <a:pPr marL="0" indent="0" algn="ctr">
              <a:buNone/>
            </a:pPr>
            <a:endParaRPr lang="pl-PL" sz="2800" b="1" cap="all" dirty="0">
              <a:solidFill>
                <a:srgbClr val="FF0000"/>
              </a:solidFill>
              <a:latin typeface="Garamond" panose="02020404030301010803" pitchFamily="18" charset="0"/>
            </a:endParaRPr>
          </a:p>
          <a:p>
            <a:pPr marL="0" indent="0" algn="ctr">
              <a:buNone/>
            </a:pPr>
            <a:r>
              <a:rPr lang="pl-PL" sz="2800" b="1" cap="all" dirty="0">
                <a:solidFill>
                  <a:srgbClr val="FF0000"/>
                </a:solidFill>
                <a:latin typeface="Garamond" panose="02020404030301010803" pitchFamily="18" charset="0"/>
              </a:rPr>
              <a:t>Dziękuję za uwagę</a:t>
            </a:r>
          </a:p>
          <a:p>
            <a:pPr marL="0" indent="0" algn="ctr">
              <a:buNone/>
            </a:pPr>
            <a:endParaRPr lang="pl-PL" b="1" cap="all" dirty="0">
              <a:solidFill>
                <a:srgbClr val="FF0000"/>
              </a:solidFill>
              <a:latin typeface="Garamond" panose="02020404030301010803" pitchFamily="18" charset="0"/>
            </a:endParaRPr>
          </a:p>
          <a:p>
            <a:pPr marL="800100" lvl="2" indent="0">
              <a:buNone/>
            </a:pPr>
            <a:endParaRPr lang="pl-PL" b="1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marL="800100" lvl="2" indent="0">
              <a:buNone/>
            </a:pPr>
            <a:endParaRPr lang="pl-PL" b="1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marL="1257300" lvl="3" indent="0">
              <a:buNone/>
            </a:pPr>
            <a:r>
              <a:rPr lang="pl-PL" b="1" dirty="0">
                <a:solidFill>
                  <a:schemeClr val="tx1"/>
                </a:solidFill>
                <a:latin typeface="Garamond" panose="02020404030301010803" pitchFamily="18" charset="0"/>
              </a:rPr>
              <a:t>Joanna Kozłowska</a:t>
            </a:r>
          </a:p>
          <a:p>
            <a:pPr marL="1257300" lvl="3" indent="0">
              <a:buNone/>
            </a:pPr>
            <a:r>
              <a:rPr lang="pl-PL" b="1" dirty="0">
                <a:solidFill>
                  <a:schemeClr val="tx1"/>
                </a:solidFill>
                <a:latin typeface="Garamond" panose="02020404030301010803" pitchFamily="18" charset="0"/>
              </a:rPr>
              <a:t>Kierownik </a:t>
            </a:r>
          </a:p>
          <a:p>
            <a:pPr marL="1257300" lvl="3" indent="0">
              <a:buNone/>
            </a:pPr>
            <a:r>
              <a:rPr lang="pl-PL" b="1" dirty="0">
                <a:solidFill>
                  <a:schemeClr val="tx1"/>
                </a:solidFill>
                <a:latin typeface="Garamond" panose="02020404030301010803" pitchFamily="18" charset="0"/>
              </a:rPr>
              <a:t>Oddziału Budżetu Planowania i Analiz</a:t>
            </a:r>
          </a:p>
          <a:p>
            <a:pPr marL="1257300" lvl="3" indent="0">
              <a:buNone/>
            </a:pPr>
            <a:r>
              <a:rPr lang="pl-PL" b="1" dirty="0">
                <a:solidFill>
                  <a:schemeClr val="tx1"/>
                </a:solidFill>
                <a:latin typeface="Garamond" panose="02020404030301010803" pitchFamily="18" charset="0"/>
              </a:rPr>
              <a:t>w Wydziale Polityki Społecznej</a:t>
            </a:r>
          </a:p>
        </p:txBody>
      </p:sp>
    </p:spTree>
    <p:extLst>
      <p:ext uri="{BB962C8B-B14F-4D97-AF65-F5344CB8AC3E}">
        <p14:creationId xmlns:p14="http://schemas.microsoft.com/office/powerpoint/2010/main" val="35813311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xmlns="" id="{7197CB72-40F6-4CC4-BDB5-EB6641EBD61A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/>
          <a:srcRect l="12175" t="9260" r="-198" b="7407"/>
          <a:stretch/>
        </p:blipFill>
        <p:spPr bwMode="auto">
          <a:xfrm>
            <a:off x="359532" y="692696"/>
            <a:ext cx="8424936" cy="573711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465155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79648" y="188640"/>
            <a:ext cx="8184704" cy="1280890"/>
          </a:xfrm>
        </p:spPr>
        <p:txBody>
          <a:bodyPr/>
          <a:lstStyle/>
          <a:p>
            <a:r>
              <a:rPr lang="pl-PL" sz="2800" b="1" cap="none" dirty="0">
                <a:solidFill>
                  <a:srgbClr val="7030A0"/>
                </a:solidFill>
                <a:latin typeface="Garamond" panose="02020404030301010803" pitchFamily="18" charset="0"/>
              </a:rPr>
              <a:t>Budżet 2018 w rozdziale 85203 – „Ośrodki wsparcia”</a:t>
            </a:r>
            <a:endParaRPr lang="pl-PL" dirty="0">
              <a:solidFill>
                <a:srgbClr val="7030A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27584" y="1556792"/>
            <a:ext cx="8184704" cy="4978130"/>
          </a:xfrm>
        </p:spPr>
        <p:txBody>
          <a:bodyPr>
            <a:normAutofit/>
          </a:bodyPr>
          <a:lstStyle/>
          <a:p>
            <a:pPr marL="0" lvl="0" indent="0">
              <a:buClr>
                <a:srgbClr val="2DA2BF"/>
              </a:buClr>
              <a:buNone/>
            </a:pPr>
            <a:r>
              <a:rPr lang="pl-PL" sz="2800" dirty="0">
                <a:solidFill>
                  <a:srgbClr val="7030A0"/>
                </a:solidFill>
              </a:rPr>
              <a:t> </a:t>
            </a:r>
            <a:r>
              <a:rPr lang="pl-PL" sz="2400" dirty="0">
                <a:solidFill>
                  <a:srgbClr val="7030A0"/>
                </a:solidFill>
                <a:latin typeface="Garamond" panose="02020404030301010803" pitchFamily="18" charset="0"/>
              </a:rPr>
              <a:t>Ogółem na dzień 20.09.2018r. – </a:t>
            </a:r>
            <a:r>
              <a:rPr lang="pl-PL" sz="2400" b="1" dirty="0">
                <a:solidFill>
                  <a:srgbClr val="7030A0"/>
                </a:solidFill>
                <a:latin typeface="Garamond" panose="02020404030301010803" pitchFamily="18" charset="0"/>
              </a:rPr>
              <a:t>67.664.332 zł:</a:t>
            </a:r>
          </a:p>
          <a:p>
            <a:pPr lvl="0" algn="just">
              <a:buClrTx/>
              <a:buFont typeface="Garamond" panose="02020404030301010803" pitchFamily="18" charset="0"/>
              <a:buChar char="―"/>
            </a:pPr>
            <a:r>
              <a:rPr lang="pl-PL" sz="2000" dirty="0">
                <a:solidFill>
                  <a:srgbClr val="7030A0"/>
                </a:solidFill>
                <a:latin typeface="Garamond" panose="02020404030301010803" pitchFamily="18" charset="0"/>
              </a:rPr>
              <a:t>ustawa budżetowa 2018 r. – </a:t>
            </a:r>
            <a:r>
              <a:rPr lang="pl-PL" sz="2000" b="1" dirty="0">
                <a:solidFill>
                  <a:srgbClr val="7030A0"/>
                </a:solidFill>
                <a:latin typeface="Garamond" panose="02020404030301010803" pitchFamily="18" charset="0"/>
              </a:rPr>
              <a:t>64.762.000zł </a:t>
            </a:r>
            <a:r>
              <a:rPr lang="pl-PL" sz="2000" dirty="0">
                <a:solidFill>
                  <a:srgbClr val="7030A0"/>
                </a:solidFill>
                <a:latin typeface="Garamond" panose="02020404030301010803" pitchFamily="18" charset="0"/>
              </a:rPr>
              <a:t>– środki przeznaczone                   na działalność bieżącą </a:t>
            </a:r>
            <a:r>
              <a:rPr lang="pl-PL" sz="2000" b="1" dirty="0">
                <a:solidFill>
                  <a:srgbClr val="7030A0"/>
                </a:solidFill>
                <a:latin typeface="Garamond" panose="02020404030301010803" pitchFamily="18" charset="0"/>
              </a:rPr>
              <a:t>3.701</a:t>
            </a:r>
            <a:r>
              <a:rPr lang="pl-PL" sz="2000" dirty="0">
                <a:solidFill>
                  <a:srgbClr val="7030A0"/>
                </a:solidFill>
                <a:latin typeface="Garamond" panose="02020404030301010803" pitchFamily="18" charset="0"/>
              </a:rPr>
              <a:t> miejsc, </a:t>
            </a:r>
            <a:r>
              <a:rPr lang="pl-PL" sz="2000" i="1" dirty="0">
                <a:solidFill>
                  <a:srgbClr val="7030A0"/>
                </a:solidFill>
                <a:latin typeface="Garamond" panose="02020404030301010803" pitchFamily="18" charset="0"/>
              </a:rPr>
              <a:t>(w tym 627.000zł z niewykorzystanych miejsc, przyznane dodatkowo dla </a:t>
            </a:r>
            <a:r>
              <a:rPr lang="pl-PL" sz="2000" i="1" dirty="0" err="1">
                <a:solidFill>
                  <a:srgbClr val="7030A0"/>
                </a:solidFill>
                <a:latin typeface="Garamond" panose="02020404030301010803" pitchFamily="18" charset="0"/>
              </a:rPr>
              <a:t>śds</a:t>
            </a:r>
            <a:r>
              <a:rPr lang="pl-PL" sz="2000" i="1" dirty="0">
                <a:solidFill>
                  <a:srgbClr val="7030A0"/>
                </a:solidFill>
                <a:latin typeface="Garamond" panose="02020404030301010803" pitchFamily="18" charset="0"/>
              </a:rPr>
              <a:t> na remonty i wyposażenie)</a:t>
            </a:r>
          </a:p>
          <a:p>
            <a:pPr lvl="0" algn="just">
              <a:buClrTx/>
              <a:buFont typeface="Garamond" panose="02020404030301010803" pitchFamily="18" charset="0"/>
              <a:buChar char="―"/>
            </a:pPr>
            <a:r>
              <a:rPr lang="pl-PL" sz="2000" dirty="0">
                <a:solidFill>
                  <a:srgbClr val="7030A0"/>
                </a:solidFill>
                <a:latin typeface="Garamond" panose="02020404030301010803" pitchFamily="18" charset="0"/>
              </a:rPr>
              <a:t>środki z rezerwy celowej z przeznaczeniem na standaryzację i realizację planów rozwojowych środowiskowych domów samopomocy – </a:t>
            </a:r>
            <a:r>
              <a:rPr lang="pl-PL" sz="2000" b="1" dirty="0">
                <a:solidFill>
                  <a:srgbClr val="7030A0"/>
                </a:solidFill>
                <a:latin typeface="Garamond" panose="02020404030301010803" pitchFamily="18" charset="0"/>
              </a:rPr>
              <a:t>286.352 zł</a:t>
            </a:r>
            <a:r>
              <a:rPr lang="pl-PL" sz="2000" dirty="0">
                <a:solidFill>
                  <a:srgbClr val="7030A0"/>
                </a:solidFill>
                <a:latin typeface="Garamond" panose="02020404030301010803" pitchFamily="18" charset="0"/>
              </a:rPr>
              <a:t>,</a:t>
            </a:r>
          </a:p>
          <a:p>
            <a:pPr lvl="0" algn="just">
              <a:buClrTx/>
              <a:buFont typeface="Garamond" panose="02020404030301010803" pitchFamily="18" charset="0"/>
              <a:buChar char="―"/>
            </a:pPr>
            <a:r>
              <a:rPr lang="pl-PL" sz="2000" dirty="0">
                <a:solidFill>
                  <a:srgbClr val="7030A0"/>
                </a:solidFill>
                <a:latin typeface="Garamond" panose="02020404030301010803" pitchFamily="18" charset="0"/>
              </a:rPr>
              <a:t>środki z rezerwy celowej z przeznaczeniem na zwiększenie dotacji dla osób                z autyzmem i niepełnosprawnościami sprzężonymi, uczestniczących                       w zajęciach  </a:t>
            </a:r>
            <a:r>
              <a:rPr lang="pl-PL" sz="2000" dirty="0" err="1">
                <a:solidFill>
                  <a:srgbClr val="7030A0"/>
                </a:solidFill>
                <a:latin typeface="Garamond" panose="02020404030301010803" pitchFamily="18" charset="0"/>
              </a:rPr>
              <a:t>śds</a:t>
            </a:r>
            <a:r>
              <a:rPr lang="pl-PL" sz="2000" dirty="0">
                <a:solidFill>
                  <a:srgbClr val="7030A0"/>
                </a:solidFill>
                <a:latin typeface="Garamond" panose="02020404030301010803" pitchFamily="18" charset="0"/>
              </a:rPr>
              <a:t> – </a:t>
            </a:r>
            <a:r>
              <a:rPr lang="pl-PL" sz="2000" b="1" dirty="0">
                <a:solidFill>
                  <a:srgbClr val="7030A0"/>
                </a:solidFill>
                <a:latin typeface="Garamond" panose="02020404030301010803" pitchFamily="18" charset="0"/>
              </a:rPr>
              <a:t>2.515.980 zł – średnio na 539 osób miesięcznie po 380zł/os., </a:t>
            </a:r>
            <a:r>
              <a:rPr lang="pl-PL" sz="2000" i="1" dirty="0">
                <a:solidFill>
                  <a:srgbClr val="FF0000"/>
                </a:solidFill>
                <a:latin typeface="Garamond" panose="02020404030301010803" pitchFamily="18" charset="0"/>
              </a:rPr>
              <a:t>(środki oddzielnie ewidencjonowane)</a:t>
            </a:r>
          </a:p>
          <a:p>
            <a:pPr lvl="0" algn="just">
              <a:buClrTx/>
              <a:buFont typeface="Garamond" panose="02020404030301010803" pitchFamily="18" charset="0"/>
              <a:buChar char="―"/>
            </a:pPr>
            <a:r>
              <a:rPr lang="pl-PL" sz="2000" i="1" dirty="0">
                <a:solidFill>
                  <a:srgbClr val="7030A0"/>
                </a:solidFill>
                <a:latin typeface="Garamond" panose="02020404030301010803" pitchFamily="18" charset="0"/>
              </a:rPr>
              <a:t>100.000zł przeniesione z oszczędności na bieżącej działalności domów pomocy społecznej</a:t>
            </a:r>
            <a:endParaRPr lang="pl-PL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33392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1259632" y="2276872"/>
            <a:ext cx="7488832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200" dirty="0">
                <a:solidFill>
                  <a:prstClr val="black"/>
                </a:solidFill>
                <a:latin typeface="Garamond" panose="02020404030301010803" pitchFamily="18" charset="0"/>
                <a:cs typeface="+mn-cs"/>
              </a:rPr>
              <a:t>Zwiększona dotacja przysługuje na jednego uczestnika środowiskowego domu samopomocy, </a:t>
            </a:r>
            <a:r>
              <a:rPr lang="pl-PL" sz="2200" b="1" dirty="0">
                <a:solidFill>
                  <a:prstClr val="black"/>
                </a:solidFill>
                <a:latin typeface="Garamond" panose="02020404030301010803" pitchFamily="18" charset="0"/>
                <a:cs typeface="+mn-cs"/>
              </a:rPr>
              <a:t>dla osób ze spektrum autyzmu lub ze sprzężonymi niepełnosprawnościami, </a:t>
            </a:r>
            <a:r>
              <a:rPr lang="pl-PL" sz="2200" b="1" dirty="0">
                <a:solidFill>
                  <a:srgbClr val="FF0000"/>
                </a:solidFill>
                <a:latin typeface="Garamond" panose="02020404030301010803" pitchFamily="18" charset="0"/>
                <a:cs typeface="+mn-cs"/>
              </a:rPr>
              <a:t>którzy posiadają orzeczenie o znacznym stopniu niepełnosprawności wraz ze wskazaniem konieczności stałej lub długotrwałej opieki lub pomocy innej osoby w związku ze znacznie ograniczoną możliwością samodzielnej egzystencji</a:t>
            </a:r>
            <a:r>
              <a:rPr lang="pl-PL" sz="2200" dirty="0">
                <a:solidFill>
                  <a:prstClr val="black"/>
                </a:solidFill>
                <a:latin typeface="Garamond" panose="02020404030301010803" pitchFamily="18" charset="0"/>
                <a:cs typeface="+mn-cs"/>
              </a:rPr>
              <a:t>, zgodnie z art. 51c ust. 5 ustawy o pomocy społecznej wprowadzonym ustawy z dnia 22 czerwca 2017 r. o zmianie niektórych ustaw w związku z realizacją programu „Za życiem" (Dz. U. 2017 r. poz. 1292).</a:t>
            </a:r>
          </a:p>
        </p:txBody>
      </p:sp>
      <p:sp>
        <p:nvSpPr>
          <p:cNvPr id="3" name="Tytuł 1">
            <a:extLst>
              <a:ext uri="{FF2B5EF4-FFF2-40B4-BE49-F238E27FC236}">
                <a16:creationId xmlns:a16="http://schemas.microsoft.com/office/drawing/2014/main" xmlns="" id="{D94D630A-DB7D-459E-B168-5B5F331008FA}"/>
              </a:ext>
            </a:extLst>
          </p:cNvPr>
          <p:cNvSpPr txBox="1">
            <a:spLocks/>
          </p:cNvSpPr>
          <p:nvPr/>
        </p:nvSpPr>
        <p:spPr>
          <a:xfrm>
            <a:off x="1259632" y="363461"/>
            <a:ext cx="7776863" cy="128089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pl-PL" sz="2800" b="1" dirty="0">
                <a:solidFill>
                  <a:srgbClr val="7030A0"/>
                </a:solidFill>
                <a:latin typeface="Garamond" panose="02020404030301010803" pitchFamily="18" charset="0"/>
              </a:rPr>
              <a:t>Dot. środków z rezerwy celowej z przeznaczeniem na zwiększenie dotacji dla osób z autyzmem i niepełnosprawnościami sprzężonymi</a:t>
            </a:r>
          </a:p>
        </p:txBody>
      </p:sp>
    </p:spTree>
    <p:extLst>
      <p:ext uri="{BB962C8B-B14F-4D97-AF65-F5344CB8AC3E}">
        <p14:creationId xmlns:p14="http://schemas.microsoft.com/office/powerpoint/2010/main" val="2923532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331640" y="1268760"/>
            <a:ext cx="7511752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sz="2200" dirty="0">
                <a:solidFill>
                  <a:prstClr val="black"/>
                </a:solidFill>
                <a:latin typeface="Garamond" panose="02020404030301010803" pitchFamily="18" charset="0"/>
              </a:rPr>
              <a:t>zwiększone dotacje </a:t>
            </a:r>
            <a:r>
              <a:rPr lang="pl-PL" sz="2200" b="1" dirty="0">
                <a:solidFill>
                  <a:srgbClr val="7030A0"/>
                </a:solidFill>
                <a:latin typeface="Garamond" panose="02020404030301010803" pitchFamily="18" charset="0"/>
              </a:rPr>
              <a:t>należy przeznaczyć na</a:t>
            </a:r>
            <a:r>
              <a:rPr lang="pl-PL" sz="2200" dirty="0">
                <a:solidFill>
                  <a:prstClr val="black"/>
                </a:solidFill>
                <a:latin typeface="Garamond" panose="02020404030301010803" pitchFamily="18" charset="0"/>
              </a:rPr>
              <a:t>:</a:t>
            </a:r>
          </a:p>
          <a:p>
            <a:pPr algn="just">
              <a:buClrTx/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prstClr val="black"/>
                </a:solidFill>
                <a:latin typeface="Garamond" panose="02020404030301010803" pitchFamily="18" charset="0"/>
              </a:rPr>
              <a:t>zabezpieczenie zwiększonych potrzeb opiekuńczych uczestników ze spectrum autyzmu i z niepełnosprawnością sprzężoną, na których przysługuje podwyższona dotacja, </a:t>
            </a:r>
          </a:p>
          <a:p>
            <a:pPr algn="just">
              <a:buClrTx/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prstClr val="black"/>
                </a:solidFill>
                <a:latin typeface="Garamond" panose="02020404030301010803" pitchFamily="18" charset="0"/>
              </a:rPr>
              <a:t>zakup dodatkowych usług lub zatrudnienie dodatkowych pracowników,</a:t>
            </a:r>
          </a:p>
          <a:p>
            <a:pPr algn="just">
              <a:buClrTx/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prstClr val="black"/>
                </a:solidFill>
                <a:latin typeface="Garamond" panose="02020404030301010803" pitchFamily="18" charset="0"/>
              </a:rPr>
              <a:t>zakup wyposażenia lub sprzętu niezbędnego do pracy z takimi uczestnikami. </a:t>
            </a:r>
          </a:p>
          <a:p>
            <a:pPr marL="0" indent="0" algn="just">
              <a:buClrTx/>
              <a:buNone/>
            </a:pPr>
            <a:r>
              <a:rPr lang="pl-PL" sz="2200" dirty="0">
                <a:solidFill>
                  <a:prstClr val="black"/>
                </a:solidFill>
                <a:latin typeface="Garamond" panose="02020404030301010803" pitchFamily="18" charset="0"/>
              </a:rPr>
              <a:t>Istnieje także możliwość podwyższenia wynagrodzenia już zatrudnionych pracowników, </a:t>
            </a:r>
            <a:r>
              <a:rPr lang="pl-PL" sz="2200" b="1" dirty="0">
                <a:solidFill>
                  <a:prstClr val="black"/>
                </a:solidFill>
                <a:latin typeface="Garamond" panose="02020404030301010803" pitchFamily="18" charset="0"/>
              </a:rPr>
              <a:t>szczególnie</a:t>
            </a:r>
            <a:r>
              <a:rPr lang="pl-PL" sz="2200" dirty="0">
                <a:solidFill>
                  <a:prstClr val="black"/>
                </a:solidFill>
                <a:latin typeface="Garamond" panose="02020404030301010803" pitchFamily="18" charset="0"/>
              </a:rPr>
              <a:t> tych najbardziej </a:t>
            </a:r>
            <a:r>
              <a:rPr lang="pl-PL" sz="2200" b="1" dirty="0">
                <a:solidFill>
                  <a:prstClr val="black"/>
                </a:solidFill>
                <a:latin typeface="Garamond" panose="02020404030301010803" pitchFamily="18" charset="0"/>
              </a:rPr>
              <a:t>zaangażowanych w pracę z uczestnikami</a:t>
            </a:r>
            <a:r>
              <a:rPr lang="pl-PL" sz="2200" dirty="0">
                <a:solidFill>
                  <a:prstClr val="black"/>
                </a:solidFill>
                <a:latin typeface="Garamond" panose="02020404030301010803" pitchFamily="18" charset="0"/>
              </a:rPr>
              <a:t>, których dotyczy przepis.</a:t>
            </a:r>
          </a:p>
        </p:txBody>
      </p:sp>
    </p:spTree>
    <p:extLst>
      <p:ext uri="{BB962C8B-B14F-4D97-AF65-F5344CB8AC3E}">
        <p14:creationId xmlns:p14="http://schemas.microsoft.com/office/powerpoint/2010/main" val="41905769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b="1" cap="none" dirty="0">
                <a:solidFill>
                  <a:srgbClr val="FF0000"/>
                </a:solidFill>
                <a:latin typeface="Garamond" panose="02020404030301010803" pitchFamily="18" charset="0"/>
              </a:rPr>
              <a:t>Wnioski o dodatkowe środki – zasady 2018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27584" y="2060848"/>
            <a:ext cx="8087816" cy="4536504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chemeClr val="tx1"/>
                </a:solidFill>
                <a:latin typeface="Garamond" panose="02020404030301010803" pitchFamily="18" charset="0"/>
                <a:ea typeface="Calibri"/>
                <a:cs typeface="Times New Roman"/>
              </a:rPr>
              <a:t>wyłącznie wg wzoru </a:t>
            </a:r>
            <a:r>
              <a:rPr lang="pl-PL" sz="2400" i="1" dirty="0">
                <a:solidFill>
                  <a:schemeClr val="tx1"/>
                </a:solidFill>
                <a:latin typeface="Garamond" panose="02020404030301010803" pitchFamily="18" charset="0"/>
                <a:ea typeface="Calibri"/>
                <a:cs typeface="Times New Roman"/>
              </a:rPr>
              <a:t>(wzór dostępny również na stronie internetowej           W-MUW w Olsztynie)</a:t>
            </a:r>
            <a:r>
              <a:rPr lang="pl-PL" sz="2400" dirty="0">
                <a:solidFill>
                  <a:schemeClr val="tx1"/>
                </a:solidFill>
                <a:latin typeface="Garamond" panose="02020404030301010803" pitchFamily="18" charset="0"/>
                <a:ea typeface="Calibri"/>
                <a:cs typeface="Times New Roman"/>
              </a:rPr>
              <a:t>,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chemeClr val="tx1"/>
                </a:solidFill>
                <a:latin typeface="Garamond" panose="02020404030301010803" pitchFamily="18" charset="0"/>
                <a:ea typeface="Calibri"/>
                <a:cs typeface="Times New Roman"/>
              </a:rPr>
              <a:t>Szczegółowe </a:t>
            </a:r>
            <a:r>
              <a:rPr lang="pl-PL" sz="2400" b="1" dirty="0">
                <a:solidFill>
                  <a:schemeClr val="tx1"/>
                </a:solidFill>
                <a:latin typeface="Garamond" panose="02020404030301010803" pitchFamily="18" charset="0"/>
                <a:ea typeface="Calibri"/>
                <a:cs typeface="Times New Roman"/>
              </a:rPr>
              <a:t>uzasadnienie</a:t>
            </a:r>
            <a:r>
              <a:rPr lang="pl-PL" sz="2400" dirty="0">
                <a:solidFill>
                  <a:schemeClr val="tx1"/>
                </a:solidFill>
                <a:latin typeface="Garamond" panose="02020404030301010803" pitchFamily="18" charset="0"/>
                <a:ea typeface="Calibri"/>
                <a:cs typeface="Times New Roman"/>
              </a:rPr>
              <a:t> konieczności wykonania określonych prac czy zakupu wyposażenia oraz </a:t>
            </a:r>
            <a:r>
              <a:rPr lang="pl-PL" sz="2400" b="1" dirty="0">
                <a:solidFill>
                  <a:schemeClr val="tx1"/>
                </a:solidFill>
                <a:latin typeface="Garamond" panose="02020404030301010803" pitchFamily="18" charset="0"/>
                <a:ea typeface="Calibri"/>
                <a:cs typeface="Times New Roman"/>
              </a:rPr>
              <a:t>braku możliwości zrealizowania w ramach bieżącej dotacji na </a:t>
            </a:r>
            <a:r>
              <a:rPr lang="pl-PL" sz="2400" b="1" dirty="0" err="1">
                <a:solidFill>
                  <a:schemeClr val="tx1"/>
                </a:solidFill>
                <a:latin typeface="Garamond" panose="02020404030301010803" pitchFamily="18" charset="0"/>
                <a:ea typeface="Calibri"/>
                <a:cs typeface="Times New Roman"/>
              </a:rPr>
              <a:t>śds</a:t>
            </a:r>
            <a:r>
              <a:rPr lang="pl-PL" sz="2400" dirty="0">
                <a:solidFill>
                  <a:schemeClr val="tx1"/>
                </a:solidFill>
                <a:latin typeface="Garamond" panose="02020404030301010803" pitchFamily="18" charset="0"/>
                <a:ea typeface="Calibri"/>
                <a:cs typeface="Times New Roman"/>
              </a:rPr>
              <a:t>,</a:t>
            </a:r>
          </a:p>
          <a:p>
            <a:pPr algn="just">
              <a:lnSpc>
                <a:spcPct val="107000"/>
              </a:lnSpc>
              <a:buClrTx/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chemeClr val="tx1"/>
                </a:solidFill>
                <a:latin typeface="Garamond" panose="02020404030301010803" pitchFamily="18" charset="0"/>
                <a:ea typeface="Calibri"/>
                <a:cs typeface="Times New Roman"/>
              </a:rPr>
              <a:t>Przy remontach – dokumentacja fotograficzna, </a:t>
            </a:r>
          </a:p>
          <a:p>
            <a:pPr algn="just">
              <a:lnSpc>
                <a:spcPct val="107000"/>
              </a:lnSpc>
              <a:buClrTx/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chemeClr val="tx1"/>
                </a:solidFill>
                <a:latin typeface="Garamond" panose="02020404030301010803" pitchFamily="18" charset="0"/>
                <a:ea typeface="Calibri"/>
                <a:cs typeface="Times New Roman"/>
              </a:rPr>
              <a:t>W przypadku inwestycji budowlanych dołączony program inwestycyjny</a:t>
            </a:r>
          </a:p>
          <a:p>
            <a:pPr algn="just">
              <a:lnSpc>
                <a:spcPct val="107000"/>
              </a:lnSpc>
              <a:buClrTx/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chemeClr val="tx1"/>
                </a:solidFill>
                <a:latin typeface="Garamond" panose="02020404030301010803" pitchFamily="18" charset="0"/>
                <a:ea typeface="Calibri"/>
                <a:cs typeface="Times New Roman"/>
              </a:rPr>
              <a:t>Przy nowych </a:t>
            </a:r>
            <a:r>
              <a:rPr lang="pl-PL" sz="2400" dirty="0" err="1">
                <a:solidFill>
                  <a:schemeClr val="tx1"/>
                </a:solidFill>
                <a:latin typeface="Garamond" panose="02020404030301010803" pitchFamily="18" charset="0"/>
                <a:ea typeface="Calibri"/>
                <a:cs typeface="Times New Roman"/>
              </a:rPr>
              <a:t>śds</a:t>
            </a:r>
            <a:r>
              <a:rPr lang="pl-PL" sz="2400" dirty="0">
                <a:solidFill>
                  <a:schemeClr val="tx1"/>
                </a:solidFill>
                <a:latin typeface="Garamond" panose="02020404030301010803" pitchFamily="18" charset="0"/>
                <a:ea typeface="Calibri"/>
                <a:cs typeface="Times New Roman"/>
              </a:rPr>
              <a:t> – szczegółowa diagnoza oparta o rzetelne dane, ujęcie potrzeby w </a:t>
            </a:r>
            <a:r>
              <a:rPr lang="pl-PL" sz="2400" dirty="0">
                <a:solidFill>
                  <a:schemeClr val="tx1"/>
                </a:solidFill>
                <a:latin typeface="Garamond" panose="02020404030301010803" pitchFamily="18" charset="0"/>
              </a:rPr>
              <a:t>lokalnej Strategii Rozwiązywania Problemów Społecznych</a:t>
            </a:r>
            <a:r>
              <a:rPr lang="pl-PL" sz="2400" dirty="0">
                <a:solidFill>
                  <a:schemeClr val="tx1"/>
                </a:solidFill>
                <a:latin typeface="Garamond" panose="02020404030301010803" pitchFamily="18" charset="0"/>
                <a:ea typeface="Calibri"/>
                <a:cs typeface="Times New Roman"/>
              </a:rPr>
              <a:t>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chemeClr val="tx1"/>
                </a:solidFill>
                <a:latin typeface="Garamond" panose="02020404030301010803" pitchFamily="18" charset="0"/>
                <a:ea typeface="Calibri"/>
                <a:cs typeface="Times New Roman"/>
              </a:rPr>
              <a:t>Prawidłowa klasyfikacja wydatków (bieżące, inwestycyjne)</a:t>
            </a:r>
          </a:p>
        </p:txBody>
      </p:sp>
    </p:spTree>
    <p:extLst>
      <p:ext uri="{BB962C8B-B14F-4D97-AF65-F5344CB8AC3E}">
        <p14:creationId xmlns:p14="http://schemas.microsoft.com/office/powerpoint/2010/main" val="32219580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4D1C4665-0D70-4A2A-9243-6569369C0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716658"/>
          </a:xfrm>
        </p:spPr>
        <p:txBody>
          <a:bodyPr/>
          <a:lstStyle/>
          <a:p>
            <a:r>
              <a:rPr lang="pl-PL" b="1" dirty="0">
                <a:latin typeface="Garamond" panose="02020404030301010803" pitchFamily="18" charset="0"/>
              </a:rPr>
              <a:t>DOTACJA NA ŚDS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752C36E5-E65F-4888-8AAD-BD9711FF7F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1681" y="1628800"/>
            <a:ext cx="6842720" cy="4282422"/>
          </a:xfrm>
        </p:spPr>
        <p:txBody>
          <a:bodyPr>
            <a:normAutofit/>
          </a:bodyPr>
          <a:lstStyle/>
          <a:p>
            <a:pPr algn="just"/>
            <a:r>
              <a:rPr lang="pl-PL" sz="2800" dirty="0">
                <a:latin typeface="Garamond" panose="02020404030301010803" pitchFamily="18" charset="0"/>
              </a:rPr>
              <a:t>Rok 2017 – 1.268zł</a:t>
            </a:r>
          </a:p>
          <a:p>
            <a:pPr algn="just"/>
            <a:r>
              <a:rPr lang="pl-PL" sz="2800" dirty="0">
                <a:latin typeface="Garamond" panose="02020404030301010803" pitchFamily="18" charset="0"/>
              </a:rPr>
              <a:t>Styczeń – wrzesień 2018 – 1.458,20zł na 1 uczestnika</a:t>
            </a:r>
          </a:p>
          <a:p>
            <a:pPr algn="just"/>
            <a:r>
              <a:rPr lang="pl-PL" sz="2800" dirty="0">
                <a:latin typeface="Garamond" panose="02020404030301010803" pitchFamily="18" charset="0"/>
              </a:rPr>
              <a:t>Październik – grudzień 2018 – 1.612,30zł na 1 uczestnika </a:t>
            </a:r>
            <a:r>
              <a:rPr lang="pl-PL" sz="2000" i="1" dirty="0">
                <a:latin typeface="Garamond" panose="02020404030301010803" pitchFamily="18" charset="0"/>
              </a:rPr>
              <a:t>(wzrost o 154,10zł)</a:t>
            </a:r>
          </a:p>
          <a:p>
            <a:pPr algn="just"/>
            <a:r>
              <a:rPr lang="pl-PL" sz="2800" dirty="0">
                <a:latin typeface="Garamond" panose="02020404030301010803" pitchFamily="18" charset="0"/>
              </a:rPr>
              <a:t>Od stycznia 2019 roku – 1.752,50zł </a:t>
            </a:r>
            <a:r>
              <a:rPr lang="pl-PL" sz="2000" i="1" dirty="0">
                <a:latin typeface="Garamond" panose="02020404030301010803" pitchFamily="18" charset="0"/>
              </a:rPr>
              <a:t>(kolejny wzrost o 140,20zł, 294,30zł – w stosunku do dotacji za styczeń – wrzesień 2018r.)</a:t>
            </a:r>
          </a:p>
          <a:p>
            <a:endParaRPr lang="pl-PL" i="1" dirty="0"/>
          </a:p>
        </p:txBody>
      </p:sp>
    </p:spTree>
    <p:extLst>
      <p:ext uri="{BB962C8B-B14F-4D97-AF65-F5344CB8AC3E}">
        <p14:creationId xmlns:p14="http://schemas.microsoft.com/office/powerpoint/2010/main" val="28455918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b="1" cap="none" dirty="0">
                <a:solidFill>
                  <a:srgbClr val="FF0000"/>
                </a:solidFill>
                <a:latin typeface="Garamond" panose="02020404030301010803" pitchFamily="18" charset="0"/>
              </a:rPr>
              <a:t>Kontrole ewidencji obecności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948391" y="1340768"/>
            <a:ext cx="6591985" cy="4680520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pl-PL" sz="2800" dirty="0">
                <a:solidFill>
                  <a:schemeClr val="tx1"/>
                </a:solidFill>
                <a:latin typeface="Garamond" panose="02020404030301010803" pitchFamily="18" charset="0"/>
              </a:rPr>
              <a:t>W roku 2017 rozpoczęły się kontrole doraźne w środowiskowych domach samopomocy, podczas których pracownicy Wydziału Polityki Społecznej weryfikują sposób prowadzenia bieżącej ewidencji obecności uczestników placówek.</a:t>
            </a:r>
          </a:p>
          <a:p>
            <a:pPr marL="0" indent="0" algn="just">
              <a:buNone/>
            </a:pPr>
            <a:endParaRPr lang="pl-PL" sz="2800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marL="0" indent="0" algn="just">
              <a:buNone/>
            </a:pPr>
            <a:r>
              <a:rPr lang="pl-PL" sz="2800" dirty="0">
                <a:solidFill>
                  <a:schemeClr val="tx1"/>
                </a:solidFill>
                <a:latin typeface="Garamond" panose="02020404030301010803" pitchFamily="18" charset="0"/>
              </a:rPr>
              <a:t>Do dnia dzisiejszego skontrolowano łącznie </a:t>
            </a:r>
            <a:r>
              <a:rPr lang="pl-PL" sz="2800" b="1" dirty="0">
                <a:solidFill>
                  <a:schemeClr val="tx1"/>
                </a:solidFill>
                <a:latin typeface="Garamond" panose="02020404030301010803" pitchFamily="18" charset="0"/>
              </a:rPr>
              <a:t>28</a:t>
            </a:r>
            <a:r>
              <a:rPr lang="pl-PL" sz="2800" dirty="0">
                <a:solidFill>
                  <a:schemeClr val="tx1"/>
                </a:solidFill>
                <a:latin typeface="Garamond" panose="02020404030301010803" pitchFamily="18" charset="0"/>
              </a:rPr>
              <a:t> </a:t>
            </a:r>
            <a:r>
              <a:rPr lang="pl-PL" sz="2800" b="1" dirty="0">
                <a:solidFill>
                  <a:schemeClr val="tx1"/>
                </a:solidFill>
                <a:latin typeface="Garamond" panose="02020404030301010803" pitchFamily="18" charset="0"/>
              </a:rPr>
              <a:t>ŚDS</a:t>
            </a:r>
            <a:r>
              <a:rPr lang="pl-PL" sz="2800" dirty="0">
                <a:solidFill>
                  <a:schemeClr val="tx1"/>
                </a:solidFill>
                <a:latin typeface="Garamond" panose="02020404030301010803" pitchFamily="18" charset="0"/>
              </a:rPr>
              <a:t>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l-PL" sz="2800" dirty="0">
                <a:solidFill>
                  <a:schemeClr val="tx1"/>
                </a:solidFill>
                <a:latin typeface="Garamond" panose="02020404030301010803" pitchFamily="18" charset="0"/>
              </a:rPr>
              <a:t>19 w roku 2017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l-PL" sz="2800" dirty="0">
                <a:solidFill>
                  <a:schemeClr val="tx1"/>
                </a:solidFill>
                <a:latin typeface="Garamond" panose="02020404030301010803" pitchFamily="18" charset="0"/>
              </a:rPr>
              <a:t>9 w roku 2018</a:t>
            </a:r>
          </a:p>
          <a:p>
            <a:pPr marL="0" indent="0" algn="just">
              <a:buNone/>
            </a:pPr>
            <a:endParaRPr lang="pl-PL" sz="2800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marL="0" indent="0" algn="just">
              <a:buNone/>
            </a:pPr>
            <a:r>
              <a:rPr lang="pl-PL" sz="2800" dirty="0">
                <a:solidFill>
                  <a:schemeClr val="tx1"/>
                </a:solidFill>
                <a:latin typeface="Garamond" panose="02020404030301010803" pitchFamily="18" charset="0"/>
              </a:rPr>
              <a:t>Nieprawidłowości stwierdzono w </a:t>
            </a:r>
            <a:r>
              <a:rPr lang="pl-PL" sz="2800" b="1" dirty="0">
                <a:solidFill>
                  <a:schemeClr val="tx1"/>
                </a:solidFill>
                <a:latin typeface="Garamond" panose="02020404030301010803" pitchFamily="18" charset="0"/>
              </a:rPr>
              <a:t>9</a:t>
            </a:r>
            <a:r>
              <a:rPr lang="pl-PL" sz="2800" dirty="0">
                <a:solidFill>
                  <a:schemeClr val="tx1"/>
                </a:solidFill>
                <a:latin typeface="Garamond" panose="02020404030301010803" pitchFamily="18" charset="0"/>
              </a:rPr>
              <a:t> skontrolowanych jednostkach</a:t>
            </a:r>
          </a:p>
        </p:txBody>
      </p:sp>
    </p:spTree>
    <p:extLst>
      <p:ext uri="{BB962C8B-B14F-4D97-AF65-F5344CB8AC3E}">
        <p14:creationId xmlns:p14="http://schemas.microsoft.com/office/powerpoint/2010/main" val="859412205"/>
      </p:ext>
    </p:extLst>
  </p:cSld>
  <p:clrMapOvr>
    <a:masterClrMapping/>
  </p:clrMapOvr>
</p:sld>
</file>

<file path=ppt/theme/theme1.xml><?xml version="1.0" encoding="utf-8"?>
<a:theme xmlns:a="http://schemas.openxmlformats.org/drawingml/2006/main" name="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muga">
  <a:themeElements>
    <a:clrScheme name="Smuga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1CACE3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Smug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muga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4821</TotalTime>
  <Words>1678</Words>
  <Application>Microsoft Office PowerPoint</Application>
  <PresentationFormat>Pokaz na ekranie (4:3)</PresentationFormat>
  <Paragraphs>136</Paragraphs>
  <Slides>21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21</vt:i4>
      </vt:variant>
    </vt:vector>
  </HeadingPairs>
  <TitlesOfParts>
    <vt:vector size="30" baseType="lpstr">
      <vt:lpstr>Arial</vt:lpstr>
      <vt:lpstr>Calibri</vt:lpstr>
      <vt:lpstr>Century Gothic</vt:lpstr>
      <vt:lpstr>Garamond</vt:lpstr>
      <vt:lpstr>Times New Roman</vt:lpstr>
      <vt:lpstr>Wingdings 2</vt:lpstr>
      <vt:lpstr>Wingdings 3</vt:lpstr>
      <vt:lpstr>Projekt niestandardowy</vt:lpstr>
      <vt:lpstr>Smuga</vt:lpstr>
      <vt:lpstr>Prezentacja programu PowerPoint</vt:lpstr>
      <vt:lpstr>Infrastruktura ŚDS na terenie województwa warmińsko-mazurskiego – stan na 20.09.2018 r.</vt:lpstr>
      <vt:lpstr>Prezentacja programu PowerPoint</vt:lpstr>
      <vt:lpstr>Budżet 2018 w rozdziale 85203 – „Ośrodki wsparcia”</vt:lpstr>
      <vt:lpstr>Prezentacja programu PowerPoint</vt:lpstr>
      <vt:lpstr>Prezentacja programu PowerPoint</vt:lpstr>
      <vt:lpstr>Wnioski o dodatkowe środki – zasady 2018</vt:lpstr>
      <vt:lpstr>DOTACJA NA ŚDS</vt:lpstr>
      <vt:lpstr>Kontrole ewidencji obecności</vt:lpstr>
      <vt:lpstr>Prezentacja programu PowerPoint</vt:lpstr>
      <vt:lpstr>UMOWY 2018</vt:lpstr>
      <vt:lpstr>UMOWY cd.</vt:lpstr>
      <vt:lpstr>WYTYCZNE</vt:lpstr>
      <vt:lpstr>Przykład ewidencji środków trwałych o wartości do 1000zł</vt:lpstr>
      <vt:lpstr>Stan wdrożenia zapisów umów i wytycznych</vt:lpstr>
      <vt:lpstr>Stan wdrożenia zapisów umów i wytycznych cd.</vt:lpstr>
      <vt:lpstr>Stan wdrożenia zapisów umów i wytycznych cd.</vt:lpstr>
      <vt:lpstr>Stan wdrożenia zapisów umów i wytycznych cd.</vt:lpstr>
      <vt:lpstr>Ważne zapisy w umowie!!!</vt:lpstr>
      <vt:lpstr>Ważne zapisy w umowie!!!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Mariusz</dc:creator>
  <cp:lastModifiedBy>Ewa Kordalska</cp:lastModifiedBy>
  <cp:revision>504</cp:revision>
  <cp:lastPrinted>2017-10-20T09:25:50Z</cp:lastPrinted>
  <dcterms:created xsi:type="dcterms:W3CDTF">2011-02-06T20:22:04Z</dcterms:created>
  <dcterms:modified xsi:type="dcterms:W3CDTF">2018-09-26T06:43:26Z</dcterms:modified>
</cp:coreProperties>
</file>