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8" r:id="rId2"/>
    <p:sldId id="287" r:id="rId3"/>
    <p:sldId id="288" r:id="rId4"/>
    <p:sldId id="270" r:id="rId5"/>
    <p:sldId id="295" r:id="rId6"/>
    <p:sldId id="280" r:id="rId7"/>
    <p:sldId id="319" r:id="rId8"/>
    <p:sldId id="281" r:id="rId9"/>
    <p:sldId id="300" r:id="rId10"/>
    <p:sldId id="298" r:id="rId11"/>
    <p:sldId id="350" r:id="rId12"/>
    <p:sldId id="297" r:id="rId13"/>
    <p:sldId id="282" r:id="rId14"/>
    <p:sldId id="289" r:id="rId15"/>
    <p:sldId id="284" r:id="rId16"/>
    <p:sldId id="348" r:id="rId17"/>
    <p:sldId id="285" r:id="rId18"/>
    <p:sldId id="271" r:id="rId19"/>
    <p:sldId id="272" r:id="rId20"/>
    <p:sldId id="329" r:id="rId21"/>
    <p:sldId id="346" r:id="rId22"/>
    <p:sldId id="347" r:id="rId23"/>
    <p:sldId id="351" r:id="rId24"/>
    <p:sldId id="268" r:id="rId25"/>
    <p:sldId id="345" r:id="rId26"/>
    <p:sldId id="273" r:id="rId27"/>
    <p:sldId id="344" r:id="rId28"/>
    <p:sldId id="277" r:id="rId29"/>
    <p:sldId id="278" r:id="rId30"/>
    <p:sldId id="279" r:id="rId31"/>
    <p:sldId id="349" r:id="rId32"/>
  </p:sldIdLst>
  <p:sldSz cx="9144000" cy="6858000" type="screen4x3"/>
  <p:notesSz cx="6810375" cy="99425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eron Lukasz" initials="PL" lastIdx="5" clrIdx="0"/>
  <p:cmAuthor id="1" name="Zukowski Przemyslaw" initials="PZ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7B4"/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003977138588363E-2"/>
          <c:y val="2.0985373503405513E-2"/>
          <c:w val="0.9008238215077552"/>
          <c:h val="0.80267317368684099"/>
        </c:manualLayout>
      </c:layout>
      <c:barChart>
        <c:barDir val="col"/>
        <c:grouping val="clustered"/>
        <c:varyColors val="1"/>
        <c:ser>
          <c:idx val="0"/>
          <c:order val="0"/>
          <c:spPr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C000"/>
              </a:solidFill>
              <a:effectLst/>
            </c:spPr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5913241278276205E-4"/>
                  <c:y val="-1.5543441232187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rgbClr val="0070C0"/>
                        </a:solidFill>
                        <a:latin typeface="+mn-lt"/>
                      </a:rPr>
                      <a:t>0,</a:t>
                    </a:r>
                    <a:r>
                      <a:rPr lang="pl-PL" sz="1600" dirty="0" smtClean="0">
                        <a:solidFill>
                          <a:srgbClr val="0070C0"/>
                        </a:solidFill>
                        <a:latin typeface="+mn-lt"/>
                      </a:rPr>
                      <a:t>4</a:t>
                    </a:r>
                    <a:r>
                      <a:rPr lang="en-US" sz="1600" dirty="0" smtClean="0">
                        <a:solidFill>
                          <a:srgbClr val="0070C0"/>
                        </a:solidFill>
                        <a:latin typeface="+mn-lt"/>
                      </a:rPr>
                      <a:t>0</a:t>
                    </a:r>
                    <a:r>
                      <a:rPr lang="en-US" sz="1600" dirty="0">
                        <a:solidFill>
                          <a:srgbClr val="0070C0"/>
                        </a:solidFill>
                        <a:latin typeface="+mn-lt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1600" baseline="0">
                    <a:solidFill>
                      <a:srgbClr val="0070C0"/>
                    </a:solidFill>
                    <a:latin typeface="+mn-lt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Holandia</c:v>
                </c:pt>
                <c:pt idx="1">
                  <c:v>Belgia</c:v>
                </c:pt>
                <c:pt idx="2">
                  <c:v>Bułgaria</c:v>
                </c:pt>
                <c:pt idx="3">
                  <c:v>Niemcy</c:v>
                </c:pt>
                <c:pt idx="4">
                  <c:v>Węgry</c:v>
                </c:pt>
                <c:pt idx="5">
                  <c:v>Słowacja</c:v>
                </c:pt>
                <c:pt idx="6">
                  <c:v>Polska </c:v>
                </c:pt>
                <c:pt idx="7">
                  <c:v>Czechy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 formatCode="0.00%">
                  <c:v>0.42</c:v>
                </c:pt>
                <c:pt idx="1">
                  <c:v>0.15</c:v>
                </c:pt>
                <c:pt idx="2" formatCode="0.00%">
                  <c:v>0.13950000000000001</c:v>
                </c:pt>
                <c:pt idx="3" formatCode="0.00%">
                  <c:v>0.1226</c:v>
                </c:pt>
                <c:pt idx="4" formatCode="0.00%">
                  <c:v>2.75E-2</c:v>
                </c:pt>
                <c:pt idx="5" formatCode="0.00%">
                  <c:v>2.1999999999999999E-2</c:v>
                </c:pt>
                <c:pt idx="6" formatCode="0.00%">
                  <c:v>4.0000000000000001E-3</c:v>
                </c:pt>
                <c:pt idx="7" formatCode="0.00%">
                  <c:v>4.0000000000000002E-4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9"/>
        <c:axId val="85037568"/>
        <c:axId val="83187904"/>
      </c:barChart>
      <c:valAx>
        <c:axId val="83187904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sz="1600" b="0" baseline="0">
                <a:solidFill>
                  <a:srgbClr val="0070C0"/>
                </a:solidFill>
                <a:latin typeface="+mn-lt"/>
              </a:defRPr>
            </a:pPr>
            <a:endParaRPr lang="pl-PL"/>
          </a:p>
        </c:txPr>
        <c:crossAx val="85037568"/>
        <c:crosses val="autoZero"/>
        <c:crossBetween val="between"/>
      </c:valAx>
      <c:catAx>
        <c:axId val="85037568"/>
        <c:scaling>
          <c:orientation val="minMax"/>
        </c:scaling>
        <c:delete val="0"/>
        <c:axPos val="b"/>
        <c:majorGridlines>
          <c:spPr>
            <a:ln>
              <a:solidFill>
                <a:srgbClr val="4F81BD"/>
              </a:solidFill>
              <a:prstDash val="dash"/>
            </a:ln>
          </c:spPr>
        </c:majorGridlines>
        <c:majorTickMark val="none"/>
        <c:minorTickMark val="none"/>
        <c:tickLblPos val="nextTo"/>
        <c:txPr>
          <a:bodyPr/>
          <a:lstStyle/>
          <a:p>
            <a:pPr>
              <a:defRPr sz="1600" b="1" kern="500" baseline="0">
                <a:solidFill>
                  <a:srgbClr val="0070C0"/>
                </a:solidFill>
                <a:latin typeface="+mn-lt"/>
              </a:defRPr>
            </a:pPr>
            <a:endParaRPr lang="pl-PL"/>
          </a:p>
        </c:txPr>
        <c:crossAx val="83187904"/>
        <c:crosses val="autoZero"/>
        <c:auto val="1"/>
        <c:lblAlgn val="ctr"/>
        <c:lblOffset val="150"/>
        <c:noMultiLvlLbl val="0"/>
      </c:catAx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96F0DF-8674-4D1C-8D36-E2AD1CF65677}" type="doc">
      <dgm:prSet loTypeId="urn:microsoft.com/office/officeart/2005/8/layout/cycle4" loCatId="matrix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pl-PL"/>
        </a:p>
      </dgm:t>
    </dgm:pt>
    <dgm:pt modelId="{67741FE9-057E-4F83-928F-260C0AFF436B}">
      <dgm:prSet phldrT="[Tekst]" custT="1"/>
      <dgm:spPr>
        <a:solidFill>
          <a:srgbClr val="0070C0"/>
        </a:solidFill>
        <a:ln w="38100">
          <a:solidFill>
            <a:srgbClr val="002060"/>
          </a:solidFill>
        </a:ln>
      </dgm:spPr>
      <dgm:t>
        <a:bodyPr/>
        <a:lstStyle/>
        <a:p>
          <a:pPr algn="l"/>
          <a:r>
            <a:rPr lang="pl-PL" sz="1400" b="0" dirty="0"/>
            <a:t>Infrastruktura </a:t>
          </a:r>
          <a:r>
            <a:rPr lang="pl-PL" sz="1400" b="0" dirty="0" smtClean="0"/>
            <a:t>hydro- techniczna</a:t>
          </a:r>
          <a:endParaRPr lang="pl-PL" sz="1400" b="0" dirty="0"/>
        </a:p>
      </dgm:t>
    </dgm:pt>
    <dgm:pt modelId="{88DB87BC-6917-4AFA-A681-3C433394DC5D}" type="parTrans" cxnId="{B8CBFDF3-ECA9-471E-AB3A-73D07009BA9D}">
      <dgm:prSet/>
      <dgm:spPr/>
      <dgm:t>
        <a:bodyPr/>
        <a:lstStyle/>
        <a:p>
          <a:endParaRPr lang="pl-PL" b="0"/>
        </a:p>
      </dgm:t>
    </dgm:pt>
    <dgm:pt modelId="{75048642-538D-4C61-8968-DE39F04263EF}" type="sibTrans" cxnId="{B8CBFDF3-ECA9-471E-AB3A-73D07009BA9D}">
      <dgm:prSet/>
      <dgm:spPr/>
      <dgm:t>
        <a:bodyPr/>
        <a:lstStyle/>
        <a:p>
          <a:endParaRPr lang="pl-PL" b="0"/>
        </a:p>
      </dgm:t>
    </dgm:pt>
    <dgm:pt modelId="{84C7AB5E-9EA5-4955-BB13-F218998447FC}">
      <dgm:prSet phldrT="[Tekst]" custT="1"/>
      <dgm:spPr>
        <a:solidFill>
          <a:srgbClr val="0070C0"/>
        </a:solidFill>
        <a:ln w="38100">
          <a:solidFill>
            <a:srgbClr val="002060"/>
          </a:solidFill>
        </a:ln>
      </dgm:spPr>
      <dgm:t>
        <a:bodyPr/>
        <a:lstStyle/>
        <a:p>
          <a:pPr algn="l"/>
          <a:r>
            <a:rPr lang="pl-PL" sz="1400" b="0" dirty="0" smtClean="0"/>
            <a:t>Korytarz transportowy</a:t>
          </a:r>
          <a:endParaRPr lang="pl-PL" sz="1400" b="0" dirty="0"/>
        </a:p>
      </dgm:t>
    </dgm:pt>
    <dgm:pt modelId="{E0848EF0-92A2-4CDC-8B4B-36FD1143F372}" type="parTrans" cxnId="{914BC347-E5FA-4902-9A75-24C173D4FB50}">
      <dgm:prSet/>
      <dgm:spPr/>
      <dgm:t>
        <a:bodyPr/>
        <a:lstStyle/>
        <a:p>
          <a:endParaRPr lang="pl-PL" b="0"/>
        </a:p>
      </dgm:t>
    </dgm:pt>
    <dgm:pt modelId="{EA2F02BA-F333-49CA-B75A-EDB77C7F1893}" type="sibTrans" cxnId="{914BC347-E5FA-4902-9A75-24C173D4FB50}">
      <dgm:prSet/>
      <dgm:spPr/>
      <dgm:t>
        <a:bodyPr/>
        <a:lstStyle/>
        <a:p>
          <a:endParaRPr lang="pl-PL" b="0"/>
        </a:p>
      </dgm:t>
    </dgm:pt>
    <dgm:pt modelId="{41BF02B3-97C3-44EE-974D-381CAF6912F2}">
      <dgm:prSet phldrT="[Tekst]" custT="1"/>
      <dgm:spPr>
        <a:solidFill>
          <a:srgbClr val="0070C0"/>
        </a:solidFill>
        <a:ln w="38100">
          <a:solidFill>
            <a:srgbClr val="002060"/>
          </a:solidFill>
        </a:ln>
      </dgm:spPr>
      <dgm:t>
        <a:bodyPr/>
        <a:lstStyle/>
        <a:p>
          <a:pPr algn="l"/>
          <a:r>
            <a:rPr lang="pl-PL" sz="1400" b="0" dirty="0"/>
            <a:t>Rozwój społeczno-gospodarczy</a:t>
          </a:r>
        </a:p>
      </dgm:t>
    </dgm:pt>
    <dgm:pt modelId="{F1A9510F-F127-4973-BB11-E2111A9AEE0F}" type="parTrans" cxnId="{712BB65B-0E07-4748-9487-261F94FF51B3}">
      <dgm:prSet/>
      <dgm:spPr/>
      <dgm:t>
        <a:bodyPr/>
        <a:lstStyle/>
        <a:p>
          <a:endParaRPr lang="pl-PL" b="0"/>
        </a:p>
      </dgm:t>
    </dgm:pt>
    <dgm:pt modelId="{3DF9F70F-E35B-4060-88DB-A81FB63925AE}" type="sibTrans" cxnId="{712BB65B-0E07-4748-9487-261F94FF51B3}">
      <dgm:prSet/>
      <dgm:spPr/>
      <dgm:t>
        <a:bodyPr/>
        <a:lstStyle/>
        <a:p>
          <a:endParaRPr lang="pl-PL" b="0"/>
        </a:p>
      </dgm:t>
    </dgm:pt>
    <dgm:pt modelId="{83DC6D7D-1120-4169-A0A2-814A4336DC98}">
      <dgm:prSet phldrT="[Tekst]" custT="1"/>
      <dgm:spPr>
        <a:solidFill>
          <a:srgbClr val="0070C0"/>
        </a:solidFill>
        <a:ln w="38100">
          <a:solidFill>
            <a:srgbClr val="002060"/>
          </a:solidFill>
        </a:ln>
      </dgm:spPr>
      <dgm:t>
        <a:bodyPr/>
        <a:lstStyle/>
        <a:p>
          <a:pPr algn="l"/>
          <a:r>
            <a:rPr lang="pl-PL" sz="1400" b="0" dirty="0" smtClean="0"/>
            <a:t>Środowisko przyrodnicze</a:t>
          </a:r>
          <a:endParaRPr lang="pl-PL" sz="1400" b="0" dirty="0"/>
        </a:p>
      </dgm:t>
    </dgm:pt>
    <dgm:pt modelId="{683BE535-C6AE-4596-B3C0-8B42FF418204}" type="parTrans" cxnId="{26D2FFE5-DDA9-4891-98C6-66E34CC0D9C3}">
      <dgm:prSet/>
      <dgm:spPr/>
      <dgm:t>
        <a:bodyPr/>
        <a:lstStyle/>
        <a:p>
          <a:endParaRPr lang="pl-PL" b="0"/>
        </a:p>
      </dgm:t>
    </dgm:pt>
    <dgm:pt modelId="{2DEE96BE-B9A6-4FB3-BDA0-DC2F6EF0E413}" type="sibTrans" cxnId="{26D2FFE5-DDA9-4891-98C6-66E34CC0D9C3}">
      <dgm:prSet/>
      <dgm:spPr/>
      <dgm:t>
        <a:bodyPr/>
        <a:lstStyle/>
        <a:p>
          <a:endParaRPr lang="pl-PL" b="0"/>
        </a:p>
      </dgm:t>
    </dgm:pt>
    <dgm:pt modelId="{BD168CE7-1E4E-4BEF-A469-EBF7E46F9AB1}" type="pres">
      <dgm:prSet presAssocID="{2696F0DF-8674-4D1C-8D36-E2AD1CF6567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FE1B1D3-2551-4FA7-AD36-2F0856310337}" type="pres">
      <dgm:prSet presAssocID="{2696F0DF-8674-4D1C-8D36-E2AD1CF65677}" presName="children" presStyleCnt="0"/>
      <dgm:spPr/>
    </dgm:pt>
    <dgm:pt modelId="{C14BAEB8-3E5F-448D-BE09-A1C35BE1E58A}" type="pres">
      <dgm:prSet presAssocID="{2696F0DF-8674-4D1C-8D36-E2AD1CF65677}" presName="childPlaceholder" presStyleCnt="0"/>
      <dgm:spPr/>
    </dgm:pt>
    <dgm:pt modelId="{0C59518F-3362-4CF3-BB9C-CB446AAE4333}" type="pres">
      <dgm:prSet presAssocID="{2696F0DF-8674-4D1C-8D36-E2AD1CF65677}" presName="circle" presStyleCnt="0"/>
      <dgm:spPr/>
    </dgm:pt>
    <dgm:pt modelId="{DB1934A0-DE16-4D7F-9320-1FA745B89678}" type="pres">
      <dgm:prSet presAssocID="{2696F0DF-8674-4D1C-8D36-E2AD1CF65677}" presName="quadrant1" presStyleLbl="node1" presStyleIdx="0" presStyleCnt="4" custLinFactNeighborX="-1266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3749B4C-958A-43EA-BBF8-7CFD24F0822D}" type="pres">
      <dgm:prSet presAssocID="{2696F0DF-8674-4D1C-8D36-E2AD1CF65677}" presName="quadrant2" presStyleLbl="node1" presStyleIdx="1" presStyleCnt="4" custLinFactNeighborX="-12262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0D33678-43AE-4943-AC12-348A31EE22EA}" type="pres">
      <dgm:prSet presAssocID="{2696F0DF-8674-4D1C-8D36-E2AD1CF65677}" presName="quadrant3" presStyleLbl="node1" presStyleIdx="2" presStyleCnt="4" custLinFactNeighborX="-12262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F417928-A50D-496B-A4DD-CE80A907EEA8}" type="pres">
      <dgm:prSet presAssocID="{2696F0DF-8674-4D1C-8D36-E2AD1CF65677}" presName="quadrant4" presStyleLbl="node1" presStyleIdx="3" presStyleCnt="4" custLinFactNeighborX="-1266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0728AC0-B996-4EAD-AAFE-FF3065359125}" type="pres">
      <dgm:prSet presAssocID="{2696F0DF-8674-4D1C-8D36-E2AD1CF65677}" presName="quadrantPlaceholder" presStyleCnt="0"/>
      <dgm:spPr/>
    </dgm:pt>
    <dgm:pt modelId="{5D5B2F45-A6AF-444E-8324-FA152768C907}" type="pres">
      <dgm:prSet presAssocID="{2696F0DF-8674-4D1C-8D36-E2AD1CF65677}" presName="center1" presStyleLbl="fgShp" presStyleIdx="0" presStyleCnt="2" custAng="16200000" custFlipVert="0" custFlipHor="1" custScaleX="7525" custScaleY="8654" custLinFactX="-574493" custLinFactY="-200000" custLinFactNeighborX="-600000" custLinFactNeighborY="-280356"/>
      <dgm:spPr>
        <a:solidFill>
          <a:schemeClr val="bg1"/>
        </a:solidFill>
        <a:ln cap="sq">
          <a:bevel/>
        </a:ln>
      </dgm:spPr>
    </dgm:pt>
    <dgm:pt modelId="{C2A950A9-423E-47DB-BBFD-92C6EEBA1AF4}" type="pres">
      <dgm:prSet presAssocID="{2696F0DF-8674-4D1C-8D36-E2AD1CF65677}" presName="center2" presStyleLbl="fgShp" presStyleIdx="1" presStyleCnt="2" custFlipVert="1" custScaleX="7525" custScaleY="11202"/>
      <dgm:spPr/>
    </dgm:pt>
  </dgm:ptLst>
  <dgm:cxnLst>
    <dgm:cxn modelId="{F979F646-1B6D-40A3-92A0-03B38BA7C169}" type="presOf" srcId="{84C7AB5E-9EA5-4955-BB13-F218998447FC}" destId="{F3749B4C-958A-43EA-BBF8-7CFD24F0822D}" srcOrd="0" destOrd="0" presId="urn:microsoft.com/office/officeart/2005/8/layout/cycle4"/>
    <dgm:cxn modelId="{26D2FFE5-DDA9-4891-98C6-66E34CC0D9C3}" srcId="{2696F0DF-8674-4D1C-8D36-E2AD1CF65677}" destId="{83DC6D7D-1120-4169-A0A2-814A4336DC98}" srcOrd="3" destOrd="0" parTransId="{683BE535-C6AE-4596-B3C0-8B42FF418204}" sibTransId="{2DEE96BE-B9A6-4FB3-BDA0-DC2F6EF0E413}"/>
    <dgm:cxn modelId="{914BC347-E5FA-4902-9A75-24C173D4FB50}" srcId="{2696F0DF-8674-4D1C-8D36-E2AD1CF65677}" destId="{84C7AB5E-9EA5-4955-BB13-F218998447FC}" srcOrd="1" destOrd="0" parTransId="{E0848EF0-92A2-4CDC-8B4B-36FD1143F372}" sibTransId="{EA2F02BA-F333-49CA-B75A-EDB77C7F1893}"/>
    <dgm:cxn modelId="{ECA8CA8D-0976-422F-B4C2-878F5A94A96E}" type="presOf" srcId="{2696F0DF-8674-4D1C-8D36-E2AD1CF65677}" destId="{BD168CE7-1E4E-4BEF-A469-EBF7E46F9AB1}" srcOrd="0" destOrd="0" presId="urn:microsoft.com/office/officeart/2005/8/layout/cycle4"/>
    <dgm:cxn modelId="{C5D2BEF7-4C12-4525-9109-F85D61515BBC}" type="presOf" srcId="{67741FE9-057E-4F83-928F-260C0AFF436B}" destId="{DB1934A0-DE16-4D7F-9320-1FA745B89678}" srcOrd="0" destOrd="0" presId="urn:microsoft.com/office/officeart/2005/8/layout/cycle4"/>
    <dgm:cxn modelId="{B8CBFDF3-ECA9-471E-AB3A-73D07009BA9D}" srcId="{2696F0DF-8674-4D1C-8D36-E2AD1CF65677}" destId="{67741FE9-057E-4F83-928F-260C0AFF436B}" srcOrd="0" destOrd="0" parTransId="{88DB87BC-6917-4AFA-A681-3C433394DC5D}" sibTransId="{75048642-538D-4C61-8968-DE39F04263EF}"/>
    <dgm:cxn modelId="{05738E86-EEE5-4C1E-A4CB-C43BCDDAAC5F}" type="presOf" srcId="{41BF02B3-97C3-44EE-974D-381CAF6912F2}" destId="{40D33678-43AE-4943-AC12-348A31EE22EA}" srcOrd="0" destOrd="0" presId="urn:microsoft.com/office/officeart/2005/8/layout/cycle4"/>
    <dgm:cxn modelId="{712BB65B-0E07-4748-9487-261F94FF51B3}" srcId="{2696F0DF-8674-4D1C-8D36-E2AD1CF65677}" destId="{41BF02B3-97C3-44EE-974D-381CAF6912F2}" srcOrd="2" destOrd="0" parTransId="{F1A9510F-F127-4973-BB11-E2111A9AEE0F}" sibTransId="{3DF9F70F-E35B-4060-88DB-A81FB63925AE}"/>
    <dgm:cxn modelId="{A62C8E74-313B-42C5-B5E1-1C4EF19359E2}" type="presOf" srcId="{83DC6D7D-1120-4169-A0A2-814A4336DC98}" destId="{4F417928-A50D-496B-A4DD-CE80A907EEA8}" srcOrd="0" destOrd="0" presId="urn:microsoft.com/office/officeart/2005/8/layout/cycle4"/>
    <dgm:cxn modelId="{7F376F16-E123-4A15-B28B-013D2B69E25C}" type="presParOf" srcId="{BD168CE7-1E4E-4BEF-A469-EBF7E46F9AB1}" destId="{6FE1B1D3-2551-4FA7-AD36-2F0856310337}" srcOrd="0" destOrd="0" presId="urn:microsoft.com/office/officeart/2005/8/layout/cycle4"/>
    <dgm:cxn modelId="{67096F0A-4265-45A9-AFFC-2391BF806E54}" type="presParOf" srcId="{6FE1B1D3-2551-4FA7-AD36-2F0856310337}" destId="{C14BAEB8-3E5F-448D-BE09-A1C35BE1E58A}" srcOrd="0" destOrd="0" presId="urn:microsoft.com/office/officeart/2005/8/layout/cycle4"/>
    <dgm:cxn modelId="{2172B1BA-E34B-4881-8423-650DE5D070DE}" type="presParOf" srcId="{BD168CE7-1E4E-4BEF-A469-EBF7E46F9AB1}" destId="{0C59518F-3362-4CF3-BB9C-CB446AAE4333}" srcOrd="1" destOrd="0" presId="urn:microsoft.com/office/officeart/2005/8/layout/cycle4"/>
    <dgm:cxn modelId="{3C177BE4-F266-4AA8-8FE0-D693468FC4EB}" type="presParOf" srcId="{0C59518F-3362-4CF3-BB9C-CB446AAE4333}" destId="{DB1934A0-DE16-4D7F-9320-1FA745B89678}" srcOrd="0" destOrd="0" presId="urn:microsoft.com/office/officeart/2005/8/layout/cycle4"/>
    <dgm:cxn modelId="{4EC59BAA-7DDF-4EDB-A4B2-363BA0DCA841}" type="presParOf" srcId="{0C59518F-3362-4CF3-BB9C-CB446AAE4333}" destId="{F3749B4C-958A-43EA-BBF8-7CFD24F0822D}" srcOrd="1" destOrd="0" presId="urn:microsoft.com/office/officeart/2005/8/layout/cycle4"/>
    <dgm:cxn modelId="{08B0AA43-8695-4415-8B5D-415AD48D7D71}" type="presParOf" srcId="{0C59518F-3362-4CF3-BB9C-CB446AAE4333}" destId="{40D33678-43AE-4943-AC12-348A31EE22EA}" srcOrd="2" destOrd="0" presId="urn:microsoft.com/office/officeart/2005/8/layout/cycle4"/>
    <dgm:cxn modelId="{C454B974-6359-473C-8EFD-DAD66657B37A}" type="presParOf" srcId="{0C59518F-3362-4CF3-BB9C-CB446AAE4333}" destId="{4F417928-A50D-496B-A4DD-CE80A907EEA8}" srcOrd="3" destOrd="0" presId="urn:microsoft.com/office/officeart/2005/8/layout/cycle4"/>
    <dgm:cxn modelId="{A5E684F4-42A4-4655-AF3F-109AF7064A05}" type="presParOf" srcId="{0C59518F-3362-4CF3-BB9C-CB446AAE4333}" destId="{90728AC0-B996-4EAD-AAFE-FF3065359125}" srcOrd="4" destOrd="0" presId="urn:microsoft.com/office/officeart/2005/8/layout/cycle4"/>
    <dgm:cxn modelId="{6632B05E-5300-4037-A637-D55424329CE9}" type="presParOf" srcId="{BD168CE7-1E4E-4BEF-A469-EBF7E46F9AB1}" destId="{5D5B2F45-A6AF-444E-8324-FA152768C907}" srcOrd="2" destOrd="0" presId="urn:microsoft.com/office/officeart/2005/8/layout/cycle4"/>
    <dgm:cxn modelId="{995FBEA3-14A0-4270-A011-0E58E60B20C4}" type="presParOf" srcId="{BD168CE7-1E4E-4BEF-A469-EBF7E46F9AB1}" destId="{C2A950A9-423E-47DB-BBFD-92C6EEBA1AF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934A0-DE16-4D7F-9320-1FA745B89678}">
      <dsp:nvSpPr>
        <dsp:cNvPr id="0" name=""/>
        <dsp:cNvSpPr/>
      </dsp:nvSpPr>
      <dsp:spPr>
        <a:xfrm>
          <a:off x="867831" y="225170"/>
          <a:ext cx="1710508" cy="1710508"/>
        </a:xfrm>
        <a:prstGeom prst="pieWedge">
          <a:avLst/>
        </a:prstGeom>
        <a:solidFill>
          <a:srgbClr val="0070C0"/>
        </a:solidFill>
        <a:ln w="38100"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0" kern="1200" dirty="0"/>
            <a:t>Infrastruktura </a:t>
          </a:r>
          <a:r>
            <a:rPr lang="pl-PL" sz="1400" b="0" kern="1200" dirty="0" smtClean="0"/>
            <a:t>hydro- techniczna</a:t>
          </a:r>
          <a:endParaRPr lang="pl-PL" sz="1400" b="0" kern="1200" dirty="0"/>
        </a:p>
      </dsp:txBody>
      <dsp:txXfrm>
        <a:off x="1368827" y="726166"/>
        <a:ext cx="1209512" cy="1209512"/>
      </dsp:txXfrm>
    </dsp:sp>
    <dsp:sp modelId="{F3749B4C-958A-43EA-BBF8-7CFD24F0822D}">
      <dsp:nvSpPr>
        <dsp:cNvPr id="0" name=""/>
        <dsp:cNvSpPr/>
      </dsp:nvSpPr>
      <dsp:spPr>
        <a:xfrm rot="5400000">
          <a:off x="2664292" y="225170"/>
          <a:ext cx="1710508" cy="1710508"/>
        </a:xfrm>
        <a:prstGeom prst="pieWedge">
          <a:avLst/>
        </a:prstGeom>
        <a:solidFill>
          <a:srgbClr val="0070C0"/>
        </a:solidFill>
        <a:ln w="38100"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0" kern="1200" dirty="0" smtClean="0"/>
            <a:t>Korytarz transportowy</a:t>
          </a:r>
          <a:endParaRPr lang="pl-PL" sz="1400" b="0" kern="1200" dirty="0"/>
        </a:p>
      </dsp:txBody>
      <dsp:txXfrm rot="-5400000">
        <a:off x="2664292" y="726166"/>
        <a:ext cx="1209512" cy="1209512"/>
      </dsp:txXfrm>
    </dsp:sp>
    <dsp:sp modelId="{40D33678-43AE-4943-AC12-348A31EE22EA}">
      <dsp:nvSpPr>
        <dsp:cNvPr id="0" name=""/>
        <dsp:cNvSpPr/>
      </dsp:nvSpPr>
      <dsp:spPr>
        <a:xfrm rot="10800000">
          <a:off x="2664292" y="2014687"/>
          <a:ext cx="1710508" cy="1710508"/>
        </a:xfrm>
        <a:prstGeom prst="pieWedge">
          <a:avLst/>
        </a:prstGeom>
        <a:solidFill>
          <a:srgbClr val="0070C0"/>
        </a:solidFill>
        <a:ln w="38100"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0" kern="1200" dirty="0"/>
            <a:t>Rozwój społeczno-gospodarczy</a:t>
          </a:r>
        </a:p>
      </dsp:txBody>
      <dsp:txXfrm rot="10800000">
        <a:off x="2664292" y="2014687"/>
        <a:ext cx="1209512" cy="1209512"/>
      </dsp:txXfrm>
    </dsp:sp>
    <dsp:sp modelId="{4F417928-A50D-496B-A4DD-CE80A907EEA8}">
      <dsp:nvSpPr>
        <dsp:cNvPr id="0" name=""/>
        <dsp:cNvSpPr/>
      </dsp:nvSpPr>
      <dsp:spPr>
        <a:xfrm rot="16200000">
          <a:off x="867831" y="2014687"/>
          <a:ext cx="1710508" cy="1710508"/>
        </a:xfrm>
        <a:prstGeom prst="pieWedge">
          <a:avLst/>
        </a:prstGeom>
        <a:solidFill>
          <a:srgbClr val="0070C0"/>
        </a:solidFill>
        <a:ln w="38100"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0" kern="1200" dirty="0" smtClean="0"/>
            <a:t>Środowisko przyrodnicze</a:t>
          </a:r>
          <a:endParaRPr lang="pl-PL" sz="1400" b="0" kern="1200" dirty="0"/>
        </a:p>
      </dsp:txBody>
      <dsp:txXfrm rot="5400000">
        <a:off x="1368827" y="2014687"/>
        <a:ext cx="1209512" cy="1209512"/>
      </dsp:txXfrm>
    </dsp:sp>
    <dsp:sp modelId="{5D5B2F45-A6AF-444E-8324-FA152768C907}">
      <dsp:nvSpPr>
        <dsp:cNvPr id="0" name=""/>
        <dsp:cNvSpPr/>
      </dsp:nvSpPr>
      <dsp:spPr>
        <a:xfrm rot="5400000" flipH="1">
          <a:off x="-22220" y="-22221"/>
          <a:ext cx="44441" cy="44442"/>
        </a:xfrm>
        <a:prstGeom prst="circularArrow">
          <a:avLst/>
        </a:prstGeom>
        <a:solidFill>
          <a:schemeClr val="bg1"/>
        </a:solidFill>
        <a:ln cap="sq">
          <a:noFill/>
          <a:beve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2A950A9-423E-47DB-BBFD-92C6EEBA1AF4}">
      <dsp:nvSpPr>
        <dsp:cNvPr id="0" name=""/>
        <dsp:cNvSpPr/>
      </dsp:nvSpPr>
      <dsp:spPr>
        <a:xfrm rot="10800000" flipV="1">
          <a:off x="2812310" y="2045178"/>
          <a:ext cx="44441" cy="57527"/>
        </a:xfrm>
        <a:prstGeom prst="circular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FAAA1-DFC8-41BF-9020-5463CED1D692}" type="datetimeFigureOut">
              <a:rPr lang="pl-PL" smtClean="0"/>
              <a:t>2017-11-24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D92B3-027A-4D68-9DA9-36A2620DE7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6598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F263A-6D5E-4950-BF9C-8A0DABCD578B}" type="datetimeFigureOut">
              <a:rPr lang="pl-PL" smtClean="0"/>
              <a:t>2017-11-24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1B683-67C2-4B54-BB80-C624F1C3B7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939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8C99-7949-48D6-9503-73530C299389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1931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10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59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11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59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12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59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Jedna analiza dla E-30 i E40/E-70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8C99-7949-48D6-9503-73530C299389}" type="slidenum">
              <a:rPr lang="pl-PL" smtClean="0">
                <a:solidFill>
                  <a:prstClr val="black"/>
                </a:solidFill>
              </a:rPr>
              <a:pPr/>
              <a:t>13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32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14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59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8C99-7949-48D6-9503-73530C299389}" type="slidenum">
              <a:rPr lang="pl-PL" smtClean="0">
                <a:solidFill>
                  <a:prstClr val="black"/>
                </a:solidFill>
              </a:rPr>
              <a:pPr/>
              <a:t>15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26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16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24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Jedna analiza dla E-30 i E40/E-70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8C99-7949-48D6-9503-73530C299389}" type="slidenum">
              <a:rPr lang="pl-PL" smtClean="0">
                <a:solidFill>
                  <a:prstClr val="black"/>
                </a:solidFill>
              </a:rPr>
              <a:pPr/>
              <a:t>17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32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8C99-7949-48D6-9503-73530C299389}" type="slidenum">
              <a:rPr lang="pl-PL" smtClean="0">
                <a:solidFill>
                  <a:prstClr val="black"/>
                </a:solidFill>
              </a:rPr>
              <a:pPr/>
              <a:t>18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26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8C99-7949-48D6-9503-73530C299389}" type="slidenum">
              <a:rPr lang="pl-PL" smtClean="0">
                <a:solidFill>
                  <a:prstClr val="black"/>
                </a:solidFill>
              </a:rPr>
              <a:pPr/>
              <a:t>19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43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24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Czeskie studium DOL – współpracujemy intensywnie w Komitecie i Grupie roboczej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20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06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8C99-7949-48D6-9503-73530C299389}" type="slidenum">
              <a:rPr lang="pl-PL" smtClean="0">
                <a:solidFill>
                  <a:prstClr val="black"/>
                </a:solidFill>
              </a:rPr>
              <a:pPr/>
              <a:t>21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43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8C99-7949-48D6-9503-73530C299389}" type="slidenum">
              <a:rPr lang="pl-PL" smtClean="0">
                <a:solidFill>
                  <a:prstClr val="black"/>
                </a:solidFill>
              </a:rPr>
              <a:pPr/>
              <a:t>22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43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8C99-7949-48D6-9503-73530C299389}" type="slidenum">
              <a:rPr lang="pl-PL" smtClean="0">
                <a:solidFill>
                  <a:prstClr val="black"/>
                </a:solidFill>
              </a:rPr>
              <a:pPr/>
              <a:t>23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43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8C99-7949-48D6-9503-73530C299389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1931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Czeskie studium DOL – współpracujemy intensywnie w Komitecie i Grupie roboczej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25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064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8C99-7949-48D6-9503-73530C299389}" type="slidenum">
              <a:rPr lang="pl-PL" smtClean="0">
                <a:solidFill>
                  <a:prstClr val="black"/>
                </a:solidFill>
              </a:rPr>
              <a:pPr/>
              <a:t>26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437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Czeskie studium DOL – współpracujemy intensywnie w Komitecie i Grupie roboczej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27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06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8C99-7949-48D6-9503-73530C299389}" type="slidenum">
              <a:rPr lang="pl-PL" smtClean="0">
                <a:solidFill>
                  <a:prstClr val="black"/>
                </a:solidFill>
              </a:rPr>
              <a:pPr/>
              <a:t>28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89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29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59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59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30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59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8C99-7949-48D6-9503-73530C299389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1931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5" name="Symbol zastępczy notatek 2"/>
          <p:cNvSpPr>
            <a:spLocks noGrp="1"/>
          </p:cNvSpPr>
          <p:nvPr>
            <p:ph type="body" idx="3"/>
          </p:nvPr>
        </p:nvSpPr>
        <p:spPr>
          <a:xfrm>
            <a:off x="681038" y="4722696"/>
            <a:ext cx="5448300" cy="4474131"/>
          </a:xfrm>
        </p:spPr>
        <p:txBody>
          <a:bodyPr/>
          <a:lstStyle/>
          <a:p>
            <a:r>
              <a:rPr lang="pl-PL" sz="1400" dirty="0"/>
              <a:t>Chcemy wypełnić zobowiązanie z Białej Księgi Transportu UE. </a:t>
            </a:r>
          </a:p>
          <a:p>
            <a:r>
              <a:rPr lang="pl-PL" sz="1400" dirty="0"/>
              <a:t>Zgodnie z nim, porty w Gdańsku, Gdyni, Szczecinie i Świnoujściu powinny mieć połączenie ze swoim zapleczem poprzez transport śródlądowy.</a:t>
            </a:r>
          </a:p>
          <a:p>
            <a:r>
              <a:rPr lang="pl-PL" sz="1400" dirty="0"/>
              <a:t>Tak jak mają je inne główne porty europejskie.</a:t>
            </a:r>
          </a:p>
        </p:txBody>
      </p:sp>
    </p:spTree>
    <p:extLst>
      <p:ext uri="{BB962C8B-B14F-4D97-AF65-F5344CB8AC3E}">
        <p14:creationId xmlns:p14="http://schemas.microsoft.com/office/powerpoint/2010/main" val="2825769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5" name="Symbol zastępczy notatek 2"/>
          <p:cNvSpPr>
            <a:spLocks noGrp="1"/>
          </p:cNvSpPr>
          <p:nvPr>
            <p:ph type="body" idx="3"/>
          </p:nvPr>
        </p:nvSpPr>
        <p:spPr>
          <a:xfrm>
            <a:off x="681038" y="4722697"/>
            <a:ext cx="5448300" cy="4474131"/>
          </a:xfrm>
        </p:spPr>
        <p:txBody>
          <a:bodyPr/>
          <a:lstStyle/>
          <a:p>
            <a:r>
              <a:rPr lang="pl-PL" sz="1400" dirty="0"/>
              <a:t>Dzisiejsza sytuacja transportu śródlądowego w Polsce jest dramatyczna. </a:t>
            </a:r>
          </a:p>
          <a:p>
            <a:endParaRPr lang="pl-PL" sz="1400" dirty="0"/>
          </a:p>
          <a:p>
            <a:r>
              <a:rPr lang="pl-PL" sz="1400" dirty="0"/>
              <a:t>Nawet Węgry i Słowacja, które nie mają dostępu do morza, mają większy udział transportu śródlądowego w ogólnym bilansie przewozów towarowych niż Polska. </a:t>
            </a:r>
          </a:p>
          <a:p>
            <a:endParaRPr lang="pl-PL" sz="1400" dirty="0"/>
          </a:p>
          <a:p>
            <a:r>
              <a:rPr lang="pl-PL" sz="1400" dirty="0"/>
              <a:t>Oczywiście chcemy równać do najlepszych, jednak trzeba mieć świadomość skali zaniedbań. </a:t>
            </a:r>
          </a:p>
          <a:p>
            <a:endParaRPr lang="pl-PL" sz="1400" dirty="0"/>
          </a:p>
          <a:p>
            <a:r>
              <a:rPr lang="pl-PL" sz="1400" dirty="0"/>
              <a:t>Planowane przez nas inwestycje mają charakter długoterminowy, więc w tej chwili na mówienie o efektach statystycznych w bilansie przewozów jest jeszcze za wcześnie.</a:t>
            </a:r>
          </a:p>
          <a:p>
            <a:endParaRPr lang="pl-PL" sz="1400" dirty="0"/>
          </a:p>
          <a:p>
            <a:endParaRPr lang="pl-PL" sz="1400" dirty="0"/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965745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6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24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7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24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8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59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352B-2445-4C11-9201-29C05A8E6BD2}" type="slidenum">
              <a:rPr lang="pl-PL" smtClean="0">
                <a:solidFill>
                  <a:prstClr val="black"/>
                </a:solidFill>
              </a:rPr>
              <a:pPr/>
              <a:t>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5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5CF1-3077-4F09-8056-216A8638F01F}" type="datetimeFigureOut">
              <a:rPr lang="pl-PL" smtClean="0"/>
              <a:t>2017-11-24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DD80D-307A-4AEB-96AC-CF908FB88A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57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5CF1-3077-4F09-8056-216A8638F01F}" type="datetimeFigureOut">
              <a:rPr lang="pl-PL" smtClean="0"/>
              <a:t>2017-11-24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DD80D-307A-4AEB-96AC-CF908FB88A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757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5CF1-3077-4F09-8056-216A8638F01F}" type="datetimeFigureOut">
              <a:rPr lang="pl-PL" smtClean="0"/>
              <a:t>2017-11-24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DD80D-307A-4AEB-96AC-CF908FB88A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864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5CF1-3077-4F09-8056-216A8638F01F}" type="datetimeFigureOut">
              <a:rPr lang="pl-PL" smtClean="0"/>
              <a:t>2017-11-24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DD80D-307A-4AEB-96AC-CF908FB88A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668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5CF1-3077-4F09-8056-216A8638F01F}" type="datetimeFigureOut">
              <a:rPr lang="pl-PL" smtClean="0"/>
              <a:t>2017-11-24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DD80D-307A-4AEB-96AC-CF908FB88A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768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5CF1-3077-4F09-8056-216A8638F01F}" type="datetimeFigureOut">
              <a:rPr lang="pl-PL" smtClean="0"/>
              <a:t>2017-11-24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DD80D-307A-4AEB-96AC-CF908FB88A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8644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5CF1-3077-4F09-8056-216A8638F01F}" type="datetimeFigureOut">
              <a:rPr lang="pl-PL" smtClean="0"/>
              <a:t>2017-11-24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DD80D-307A-4AEB-96AC-CF908FB88A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04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5CF1-3077-4F09-8056-216A8638F01F}" type="datetimeFigureOut">
              <a:rPr lang="pl-PL" smtClean="0"/>
              <a:t>2017-11-24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DD80D-307A-4AEB-96AC-CF908FB88A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8382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5CF1-3077-4F09-8056-216A8638F01F}" type="datetimeFigureOut">
              <a:rPr lang="pl-PL" smtClean="0"/>
              <a:t>2017-11-24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DD80D-307A-4AEB-96AC-CF908FB88A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4892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5CF1-3077-4F09-8056-216A8638F01F}" type="datetimeFigureOut">
              <a:rPr lang="pl-PL" smtClean="0"/>
              <a:t>2017-11-24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DD80D-307A-4AEB-96AC-CF908FB88A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871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5CF1-3077-4F09-8056-216A8638F01F}" type="datetimeFigureOut">
              <a:rPr lang="pl-PL" smtClean="0"/>
              <a:t>2017-11-24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DD80D-307A-4AEB-96AC-CF908FB88A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434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95CF1-3077-4F09-8056-216A8638F01F}" type="datetimeFigureOut">
              <a:rPr lang="pl-PL" smtClean="0"/>
              <a:t>2017-11-24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DD80D-307A-4AEB-96AC-CF908FB88A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32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gm.gov.pl/ministerstwo/aktualnosci/podsumowanie-konferencji-program-modernizacji-odrzanskiej-drogi-wodnej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://www.port.szczecin.pl/pl/aktualnosci/modernizacja-odw---konsultacj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539552" y="873845"/>
            <a:ext cx="76328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 smtClean="0">
              <a:solidFill>
                <a:srgbClr val="0070C0"/>
              </a:solidFill>
            </a:endParaRPr>
          </a:p>
          <a:p>
            <a:pPr algn="ctr"/>
            <a:endParaRPr lang="pl-PL" dirty="0" smtClean="0">
              <a:solidFill>
                <a:srgbClr val="0070C0"/>
              </a:solidFill>
            </a:endParaRPr>
          </a:p>
          <a:p>
            <a:pPr algn="ctr"/>
            <a:endParaRPr lang="pl-PL" sz="2000" dirty="0" smtClean="0">
              <a:solidFill>
                <a:srgbClr val="0070C0"/>
              </a:solidFill>
            </a:endParaRPr>
          </a:p>
          <a:p>
            <a:pPr algn="ctr"/>
            <a:r>
              <a:rPr lang="pl-PL" sz="2800" dirty="0" smtClean="0">
                <a:solidFill>
                  <a:srgbClr val="0070C0"/>
                </a:solidFill>
              </a:rPr>
              <a:t>Plany rozwoju </a:t>
            </a:r>
            <a:br>
              <a:rPr lang="pl-PL" sz="2800" dirty="0" smtClean="0">
                <a:solidFill>
                  <a:srgbClr val="0070C0"/>
                </a:solidFill>
              </a:rPr>
            </a:br>
            <a:r>
              <a:rPr lang="pl-PL" sz="2800" dirty="0" smtClean="0">
                <a:solidFill>
                  <a:srgbClr val="0070C0"/>
                </a:solidFill>
              </a:rPr>
              <a:t>śródlądowych dróg wodnych w Polsce</a:t>
            </a:r>
            <a:endParaRPr lang="pl-PL" sz="2800" b="1" dirty="0" smtClean="0">
              <a:solidFill>
                <a:srgbClr val="0070C0"/>
              </a:solidFill>
            </a:endParaRPr>
          </a:p>
          <a:p>
            <a:pPr algn="ctr"/>
            <a:endParaRPr lang="pl-PL" b="1" dirty="0" smtClean="0">
              <a:solidFill>
                <a:srgbClr val="0070C0"/>
              </a:solidFill>
            </a:endParaRPr>
          </a:p>
          <a:p>
            <a:pPr algn="ctr"/>
            <a:endParaRPr lang="pl-PL" b="1" dirty="0">
              <a:solidFill>
                <a:srgbClr val="0070C0"/>
              </a:solidFill>
            </a:endParaRPr>
          </a:p>
          <a:p>
            <a:pPr algn="ctr"/>
            <a:r>
              <a:rPr lang="pl-PL" b="1" dirty="0" smtClean="0">
                <a:solidFill>
                  <a:srgbClr val="0070C0"/>
                </a:solidFill>
              </a:rPr>
              <a:t>Przemysław Daca</a:t>
            </a:r>
          </a:p>
          <a:p>
            <a:pPr algn="ctr"/>
            <a:r>
              <a:rPr lang="pl-PL" dirty="0" smtClean="0">
                <a:solidFill>
                  <a:srgbClr val="0070C0"/>
                </a:solidFill>
              </a:rPr>
              <a:t>Zastępca Dyrektora Departamentu Żeglugi Śródlądowej</a:t>
            </a:r>
          </a:p>
          <a:p>
            <a:pPr algn="ctr"/>
            <a:r>
              <a:rPr lang="pl-PL" dirty="0" smtClean="0">
                <a:solidFill>
                  <a:srgbClr val="0070C0"/>
                </a:solidFill>
              </a:rPr>
              <a:t>Ministerstwo Gospodarki Morskiej i Żeglugi Śródlądowej</a:t>
            </a:r>
          </a:p>
          <a:p>
            <a:pPr algn="r"/>
            <a:endParaRPr lang="pl-PL" dirty="0">
              <a:solidFill>
                <a:srgbClr val="0070C0"/>
              </a:solidFill>
            </a:endParaRPr>
          </a:p>
          <a:p>
            <a:pPr algn="ctr"/>
            <a:endParaRPr lang="pl-PL" dirty="0" smtClean="0">
              <a:solidFill>
                <a:srgbClr val="0070C0"/>
              </a:solidFill>
            </a:endParaRPr>
          </a:p>
          <a:p>
            <a:pPr algn="ctr"/>
            <a:r>
              <a:rPr lang="pl-PL" sz="1600" dirty="0" smtClean="0">
                <a:solidFill>
                  <a:srgbClr val="0070C0"/>
                </a:solidFill>
              </a:rPr>
              <a:t> Konferencja pt. „Rzeki dla zrównoważonego rozwoju”</a:t>
            </a:r>
            <a:endParaRPr lang="pl-PL" sz="1600" dirty="0">
              <a:solidFill>
                <a:srgbClr val="0070C0"/>
              </a:solidFill>
            </a:endParaRPr>
          </a:p>
          <a:p>
            <a:pPr algn="ctr"/>
            <a:r>
              <a:rPr lang="pl-PL" sz="1600" dirty="0" smtClean="0">
                <a:solidFill>
                  <a:srgbClr val="0070C0"/>
                </a:solidFill>
              </a:rPr>
              <a:t>Warszawa, 25 listopada 2017 r.</a:t>
            </a:r>
          </a:p>
          <a:p>
            <a:pPr algn="r"/>
            <a:endParaRPr lang="pl-PL" dirty="0"/>
          </a:p>
          <a:p>
            <a:pPr algn="r"/>
            <a:endParaRPr lang="pl-PL" b="1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52282"/>
            <a:ext cx="6084168" cy="98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9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/>
          <p:cNvSpPr txBox="1"/>
          <p:nvPr/>
        </p:nvSpPr>
        <p:spPr>
          <a:xfrm>
            <a:off x="323528" y="1102092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>
                <a:solidFill>
                  <a:srgbClr val="0070C0"/>
                </a:solidFill>
              </a:defRPr>
            </a:lvl1pPr>
          </a:lstStyle>
          <a:p>
            <a:pPr algn="l"/>
            <a:r>
              <a:rPr lang="pl-PL" sz="1600" u="sng" dirty="0" smtClean="0"/>
              <a:t>Stopień </a:t>
            </a:r>
            <a:r>
              <a:rPr lang="pl-PL" sz="1600" u="sng" dirty="0"/>
              <a:t>wodny </a:t>
            </a:r>
            <a:r>
              <a:rPr lang="pl-PL" sz="1600" u="sng" dirty="0" err="1" smtClean="0"/>
              <a:t>Děčín</a:t>
            </a:r>
            <a:r>
              <a:rPr lang="pl-PL" sz="1600" u="sng" dirty="0" smtClean="0"/>
              <a:t> na Łabie: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stan przygotowania: trwa ocena oddziaływania na środowisko,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poprawa dostępu do portu w Hamburgu,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transport ok. 4 mln ton ładunków Łabą  (10-krotny wzrost).</a:t>
            </a:r>
            <a:endParaRPr lang="pl-PL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204864"/>
            <a:ext cx="7100750" cy="4189691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0" name="pole tekstowe 49"/>
          <p:cNvSpPr txBox="1"/>
          <p:nvPr/>
        </p:nvSpPr>
        <p:spPr>
          <a:xfrm>
            <a:off x="1043609" y="6453336"/>
            <a:ext cx="39604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00" dirty="0">
                <a:solidFill>
                  <a:srgbClr val="0070C0"/>
                </a:solidFill>
              </a:rPr>
              <a:t>Źródło: </a:t>
            </a:r>
            <a:r>
              <a:rPr lang="pl-PL" sz="1000" dirty="0" smtClean="0">
                <a:solidFill>
                  <a:srgbClr val="0070C0"/>
                </a:solidFill>
              </a:rPr>
              <a:t>www.decin.ctech-test.cz</a:t>
            </a:r>
            <a:endParaRPr lang="pl-PL" sz="1000" dirty="0">
              <a:solidFill>
                <a:srgbClr val="0070C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197474" y="332656"/>
            <a:ext cx="4749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Inwestycje w drogi wodne w Europie</a:t>
            </a:r>
            <a:endParaRPr lang="pl-PL" sz="2400" dirty="0"/>
          </a:p>
        </p:txBody>
      </p:sp>
      <p:grpSp>
        <p:nvGrpSpPr>
          <p:cNvPr id="16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17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19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6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7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8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18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02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/>
          <p:cNvSpPr txBox="1"/>
          <p:nvPr/>
        </p:nvSpPr>
        <p:spPr>
          <a:xfrm>
            <a:off x="323528" y="1102092"/>
            <a:ext cx="7344816" cy="47705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>
                <a:solidFill>
                  <a:srgbClr val="0070C0"/>
                </a:solidFill>
              </a:defRPr>
            </a:lvl1pPr>
          </a:lstStyle>
          <a:p>
            <a:pPr algn="l"/>
            <a:r>
              <a:rPr lang="pl-PL" sz="1600" u="sng" dirty="0" smtClean="0"/>
              <a:t>Liczba </a:t>
            </a:r>
            <a:r>
              <a:rPr lang="pl-PL" sz="1600" u="sng" dirty="0"/>
              <a:t>dużych zapór w </a:t>
            </a:r>
            <a:r>
              <a:rPr lang="pl-PL" sz="1600" u="sng" dirty="0" smtClean="0"/>
              <a:t>Europie:</a:t>
            </a:r>
            <a:endParaRPr lang="pl-PL" sz="1600" u="sng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Hiszpania – ok.1200 </a:t>
            </a:r>
            <a:r>
              <a:rPr lang="pl-PL" sz="1600" dirty="0"/>
              <a:t>(od 1990 - 19.5/rok</a:t>
            </a:r>
            <a:r>
              <a:rPr lang="pl-PL" sz="1600" dirty="0" smtClean="0"/>
              <a:t>),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Włochy</a:t>
            </a:r>
            <a:r>
              <a:rPr lang="pl-PL" sz="1600" dirty="0"/>
              <a:t> – ok</a:t>
            </a:r>
            <a:r>
              <a:rPr lang="pl-PL" sz="1600" dirty="0" smtClean="0"/>
              <a:t>. 570,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Francja</a:t>
            </a:r>
            <a:r>
              <a:rPr lang="pl-PL" sz="1600" dirty="0"/>
              <a:t> – ok</a:t>
            </a:r>
            <a:r>
              <a:rPr lang="pl-PL" sz="1600" dirty="0" smtClean="0"/>
              <a:t>. 550,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Wielka Brytania</a:t>
            </a:r>
            <a:r>
              <a:rPr lang="pl-PL" sz="1600" dirty="0"/>
              <a:t> – ok </a:t>
            </a:r>
            <a:r>
              <a:rPr lang="pl-PL" sz="1600" dirty="0" smtClean="0"/>
              <a:t>(</a:t>
            </a:r>
            <a:r>
              <a:rPr lang="pl-PL" sz="1600" dirty="0"/>
              <a:t>1950-90 – 5.4/rok</a:t>
            </a:r>
            <a:r>
              <a:rPr lang="pl-PL" sz="1600" dirty="0" smtClean="0"/>
              <a:t>),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Turcja</a:t>
            </a:r>
            <a:r>
              <a:rPr lang="pl-PL" sz="1600" dirty="0"/>
              <a:t> – </a:t>
            </a:r>
            <a:r>
              <a:rPr lang="pl-PL" sz="1600" dirty="0" smtClean="0"/>
              <a:t>ok. 610.</a:t>
            </a:r>
          </a:p>
          <a:p>
            <a:pPr algn="l"/>
            <a:endParaRPr lang="pl-PL" sz="1600" u="sng" dirty="0" smtClean="0"/>
          </a:p>
          <a:p>
            <a:pPr algn="l"/>
            <a:endParaRPr lang="pl-PL" sz="1600" u="sng" dirty="0" smtClean="0"/>
          </a:p>
          <a:p>
            <a:pPr algn="l"/>
            <a:endParaRPr lang="pl-PL" sz="1600" u="sng" dirty="0"/>
          </a:p>
          <a:p>
            <a:pPr algn="l"/>
            <a:endParaRPr lang="pl-PL" sz="1600" u="sng" dirty="0" smtClean="0"/>
          </a:p>
          <a:p>
            <a:pPr algn="l"/>
            <a:endParaRPr lang="pl-PL" sz="1600" u="sng" dirty="0"/>
          </a:p>
          <a:p>
            <a:pPr algn="l"/>
            <a:endParaRPr lang="pl-PL" sz="1600" u="sng" dirty="0" smtClean="0"/>
          </a:p>
          <a:p>
            <a:pPr algn="l"/>
            <a:endParaRPr lang="pl-PL" sz="1600" u="sng" dirty="0"/>
          </a:p>
          <a:p>
            <a:pPr algn="l"/>
            <a:endParaRPr lang="pl-PL" sz="1600" u="sng" dirty="0" smtClean="0"/>
          </a:p>
          <a:p>
            <a:pPr algn="l"/>
            <a:endParaRPr lang="pl-PL" sz="1600" u="sng" dirty="0"/>
          </a:p>
          <a:p>
            <a:pPr algn="l"/>
            <a:endParaRPr lang="pl-PL" sz="1600" u="sng" dirty="0" smtClean="0"/>
          </a:p>
          <a:p>
            <a:pPr algn="l"/>
            <a:r>
              <a:rPr lang="pl-PL" sz="1600" u="sng" dirty="0" smtClean="0"/>
              <a:t>Duże zapory na świecie: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/>
              <a:t>ł</a:t>
            </a:r>
            <a:r>
              <a:rPr lang="pl-PL" sz="1600" dirty="0" smtClean="0"/>
              <a:t>ączna liczba dużych zapór – ok. </a:t>
            </a:r>
            <a:r>
              <a:rPr lang="pl-PL" sz="1600" dirty="0"/>
              <a:t>50 </a:t>
            </a:r>
            <a:r>
              <a:rPr lang="pl-PL" sz="1600" dirty="0" smtClean="0"/>
              <a:t>000.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liczba budowanych dużych zapór – 160-320/rok</a:t>
            </a:r>
            <a:r>
              <a:rPr lang="pl-PL" sz="1600" dirty="0"/>
              <a:t>. </a:t>
            </a:r>
          </a:p>
        </p:txBody>
      </p:sp>
      <p:sp>
        <p:nvSpPr>
          <p:cNvPr id="50" name="pole tekstowe 49"/>
          <p:cNvSpPr txBox="1"/>
          <p:nvPr/>
        </p:nvSpPr>
        <p:spPr>
          <a:xfrm>
            <a:off x="201488" y="6591766"/>
            <a:ext cx="5987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00" dirty="0">
                <a:solidFill>
                  <a:srgbClr val="0070C0"/>
                </a:solidFill>
              </a:rPr>
              <a:t>Źródło: </a:t>
            </a:r>
            <a:r>
              <a:rPr lang="pl-PL" sz="1000" dirty="0" smtClean="0">
                <a:solidFill>
                  <a:srgbClr val="0070C0"/>
                </a:solidFill>
              </a:rPr>
              <a:t>prof. R. Szymkiewicz</a:t>
            </a:r>
            <a:r>
              <a:rPr lang="pl-PL" sz="1000" dirty="0">
                <a:solidFill>
                  <a:srgbClr val="0070C0"/>
                </a:solidFill>
              </a:rPr>
              <a:t>, prezentacja „Zagospodarowanie dolnej Wisły na tle </a:t>
            </a:r>
            <a:r>
              <a:rPr lang="pl-PL" sz="1000" dirty="0" smtClean="0">
                <a:solidFill>
                  <a:srgbClr val="0070C0"/>
                </a:solidFill>
              </a:rPr>
              <a:t>innych </a:t>
            </a:r>
            <a:r>
              <a:rPr lang="pl-PL" sz="1000" dirty="0">
                <a:solidFill>
                  <a:srgbClr val="0070C0"/>
                </a:solidFill>
              </a:rPr>
              <a:t>rzek </a:t>
            </a:r>
            <a:r>
              <a:rPr lang="pl-PL" sz="1000" dirty="0" smtClean="0">
                <a:solidFill>
                  <a:srgbClr val="0070C0"/>
                </a:solidFill>
              </a:rPr>
              <a:t>europejskich„</a:t>
            </a:r>
            <a:endParaRPr lang="pl-PL" sz="1000" dirty="0">
              <a:solidFill>
                <a:srgbClr val="0070C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341476" y="332656"/>
            <a:ext cx="6461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70C0"/>
                </a:solidFill>
              </a:rPr>
              <a:t>Inwestycje hydrotechniczne w Europie i na świecie</a:t>
            </a:r>
            <a:endParaRPr lang="pl-PL" sz="2400" dirty="0"/>
          </a:p>
        </p:txBody>
      </p:sp>
      <p:grpSp>
        <p:nvGrpSpPr>
          <p:cNvPr id="16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17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19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6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7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8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18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  <p:pic>
        <p:nvPicPr>
          <p:cNvPr id="1026" name="Picture 2" descr="https://files1.structurae.de/files/photos/1/rule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20" y="2132856"/>
            <a:ext cx="4695875" cy="30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7380312" y="5271011"/>
            <a:ext cx="1666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00" dirty="0">
                <a:solidFill>
                  <a:srgbClr val="0070C0"/>
                </a:solidFill>
              </a:rPr>
              <a:t>Źródło: </a:t>
            </a:r>
            <a:r>
              <a:rPr lang="pl-PL" sz="1000" dirty="0" smtClean="0">
                <a:solidFill>
                  <a:srgbClr val="0070C0"/>
                </a:solidFill>
              </a:rPr>
              <a:t>www.structurae.net</a:t>
            </a:r>
            <a:endParaRPr lang="pl-PL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20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22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3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4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5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21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  <p:sp>
        <p:nvSpPr>
          <p:cNvPr id="13" name="pole tekstowe 12"/>
          <p:cNvSpPr txBox="1"/>
          <p:nvPr/>
        </p:nvSpPr>
        <p:spPr>
          <a:xfrm>
            <a:off x="513589" y="1340768"/>
            <a:ext cx="4562467" cy="30469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>
                <a:solidFill>
                  <a:srgbClr val="0070C0"/>
                </a:solidFill>
              </a:defRPr>
            </a:lvl1pPr>
          </a:lstStyle>
          <a:p>
            <a:pPr algn="l"/>
            <a:r>
              <a:rPr lang="pl-PL" sz="1600" dirty="0"/>
              <a:t>Luty 2017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Rząd przyjmuje „Strategię na </a:t>
            </a:r>
            <a:r>
              <a:rPr lang="pl-PL" sz="1600" dirty="0"/>
              <a:t>rzecz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Odpowiedzialnego  Rozwoju”</a:t>
            </a:r>
          </a:p>
          <a:p>
            <a:pPr algn="l"/>
            <a:endParaRPr lang="pl-PL" sz="1600" dirty="0"/>
          </a:p>
          <a:p>
            <a:pPr algn="l"/>
            <a:r>
              <a:rPr lang="pl-PL" sz="1600" dirty="0"/>
              <a:t>Marzec 2017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Prezydent  ratyfikuje Europejskie </a:t>
            </a:r>
            <a:br>
              <a:rPr lang="pl-PL" sz="1600" dirty="0" smtClean="0"/>
            </a:br>
            <a:r>
              <a:rPr lang="pl-PL" sz="1600" dirty="0" smtClean="0"/>
              <a:t>Porozumienie w </a:t>
            </a:r>
            <a:r>
              <a:rPr lang="pl-PL" sz="1600" dirty="0"/>
              <a:t>sprawie Głównych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Śródlądowych Dróg </a:t>
            </a:r>
            <a:r>
              <a:rPr lang="pl-PL" sz="1600" dirty="0"/>
              <a:t>Wodnych o Międzynarodowym </a:t>
            </a:r>
            <a:r>
              <a:rPr lang="pl-PL" sz="1600" dirty="0" smtClean="0"/>
              <a:t>Znaczeniu  </a:t>
            </a:r>
            <a:br>
              <a:rPr lang="pl-PL" sz="1600" dirty="0" smtClean="0"/>
            </a:br>
            <a:r>
              <a:rPr lang="pl-PL" sz="1600" dirty="0" smtClean="0"/>
              <a:t>(</a:t>
            </a:r>
            <a:r>
              <a:rPr lang="pl-PL" sz="1600" dirty="0"/>
              <a:t>Porozumienie AGN</a:t>
            </a:r>
            <a:r>
              <a:rPr lang="pl-PL" sz="1600" dirty="0" smtClean="0"/>
              <a:t>)</a:t>
            </a:r>
            <a:endParaRPr lang="pl-PL" sz="1600" dirty="0"/>
          </a:p>
          <a:p>
            <a:pPr algn="l"/>
            <a:endParaRPr lang="pl-PL" sz="1600" dirty="0"/>
          </a:p>
          <a:p>
            <a:pPr algn="l"/>
            <a:endParaRPr lang="pl-PL" sz="1600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562" y="1056742"/>
            <a:ext cx="2625056" cy="3153020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56992"/>
            <a:ext cx="2459667" cy="3370506"/>
          </a:xfrm>
          <a:prstGeom prst="rect">
            <a:avLst/>
          </a:prstGeom>
          <a:noFill/>
          <a:ln w="63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3414477" y="332656"/>
            <a:ext cx="2315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70C0"/>
                </a:solidFill>
              </a:rPr>
              <a:t>Podjęte działania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694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9185" y="1585905"/>
            <a:ext cx="5977856" cy="5201257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pole tekstowe 22"/>
          <p:cNvSpPr txBox="1"/>
          <p:nvPr/>
        </p:nvSpPr>
        <p:spPr>
          <a:xfrm>
            <a:off x="475438" y="170756"/>
            <a:ext cx="8105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70C0"/>
                </a:solidFill>
              </a:rPr>
              <a:t>Drogi wodne o międzynarodowym znaczeniu </a:t>
            </a:r>
            <a:br>
              <a:rPr lang="pl-PL" sz="2400" dirty="0" smtClean="0">
                <a:solidFill>
                  <a:srgbClr val="0070C0"/>
                </a:solidFill>
              </a:rPr>
            </a:br>
            <a:r>
              <a:rPr lang="pl-PL" sz="2400" dirty="0" smtClean="0">
                <a:solidFill>
                  <a:srgbClr val="0070C0"/>
                </a:solidFill>
              </a:rPr>
              <a:t>według Porozumienia AGN</a:t>
            </a:r>
            <a:r>
              <a:rPr lang="pl-PL" sz="2400" dirty="0">
                <a:solidFill>
                  <a:srgbClr val="0070C0"/>
                </a:solidFill>
              </a:rPr>
              <a:t/>
            </a:r>
            <a:br>
              <a:rPr lang="pl-PL" sz="2400" dirty="0">
                <a:solidFill>
                  <a:srgbClr val="0070C0"/>
                </a:solidFill>
              </a:rPr>
            </a:br>
            <a:endParaRPr lang="pl-PL" sz="2400" dirty="0">
              <a:solidFill>
                <a:srgbClr val="0070C0"/>
              </a:solidFill>
            </a:endParaRPr>
          </a:p>
        </p:txBody>
      </p:sp>
      <p:grpSp>
        <p:nvGrpSpPr>
          <p:cNvPr id="16" name="Group 44"/>
          <p:cNvGrpSpPr>
            <a:grpSpLocks/>
          </p:cNvGrpSpPr>
          <p:nvPr/>
        </p:nvGrpSpPr>
        <p:grpSpPr bwMode="auto">
          <a:xfrm>
            <a:off x="484591" y="1268760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17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19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0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1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2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18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3" y="1585905"/>
            <a:ext cx="2682975" cy="1873249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418559" y="3651989"/>
            <a:ext cx="2281233" cy="30469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>
                <a:solidFill>
                  <a:srgbClr val="0070C0"/>
                </a:solidFill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E30 – Odrzańska Droga Wodna</a:t>
            </a:r>
          </a:p>
          <a:p>
            <a:pPr algn="l"/>
            <a:endParaRPr lang="pl-PL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E40 – Droga wodna Brześć-Warszawa-Gdańsk</a:t>
            </a:r>
          </a:p>
          <a:p>
            <a:pPr algn="l"/>
            <a:endParaRPr lang="pl-PL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E70 – Połączenie Odra-Warta-Noteć-Kanał Bydgoski-Brda-Wisła-Zalew Wiślany</a:t>
            </a:r>
            <a:endParaRPr lang="pl-PL" sz="1600" dirty="0"/>
          </a:p>
          <a:p>
            <a:pPr algn="l"/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80823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72528" y="385500"/>
            <a:ext cx="2315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70C0"/>
                </a:solidFill>
              </a:rPr>
              <a:t>Podjęte działania</a:t>
            </a:r>
            <a:endParaRPr lang="pl-PL" sz="2400" dirty="0">
              <a:solidFill>
                <a:srgbClr val="0070C0"/>
              </a:solidFill>
            </a:endParaRPr>
          </a:p>
        </p:txBody>
      </p: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20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22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3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4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5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21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  <p:sp>
        <p:nvSpPr>
          <p:cNvPr id="13" name="pole tekstowe 12"/>
          <p:cNvSpPr txBox="1"/>
          <p:nvPr/>
        </p:nvSpPr>
        <p:spPr>
          <a:xfrm>
            <a:off x="498860" y="1340768"/>
            <a:ext cx="3266078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pl-PL" sz="1600" dirty="0"/>
              <a:t>Czerwiec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Rząd przyjmuje „Założenia do </a:t>
            </a:r>
            <a:r>
              <a:rPr lang="pl-PL" sz="1600" dirty="0"/>
              <a:t>planów rozwoju śródlądowych dróg wodnych</a:t>
            </a:r>
            <a:r>
              <a:rPr lang="pl-PL" sz="1600" dirty="0" smtClean="0"/>
              <a:t>…”</a:t>
            </a:r>
          </a:p>
          <a:p>
            <a:endParaRPr lang="pl-PL" sz="1600" dirty="0"/>
          </a:p>
          <a:p>
            <a:r>
              <a:rPr lang="pl-PL" sz="1600" dirty="0" smtClean="0"/>
              <a:t>Lipiec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Minister powołuje Komitet Sterujący do spraw Inwestycji na Śródlądowych Drogach Wodnych </a:t>
            </a:r>
            <a:endParaRPr lang="pl-PL" sz="1600" dirty="0"/>
          </a:p>
          <a:p>
            <a:endParaRPr lang="pl-PL" sz="16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732" y="1184328"/>
            <a:ext cx="3237750" cy="4129071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29458"/>
            <a:ext cx="3961033" cy="2414858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84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498860" y="1700808"/>
            <a:ext cx="781755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0070C0"/>
                </a:solidFill>
              </a:rPr>
              <a:t>Art. 492. Ustawy z dnia 20 lipca 2017 r. Prawo wodne</a:t>
            </a:r>
          </a:p>
          <a:p>
            <a:pPr algn="ctr"/>
            <a:endParaRPr lang="pl-PL" sz="1600" dirty="0">
              <a:solidFill>
                <a:srgbClr val="0070C0"/>
              </a:solidFill>
            </a:endParaRPr>
          </a:p>
          <a:p>
            <a:pPr algn="ctr"/>
            <a:r>
              <a:rPr lang="pl-PL" sz="1600" dirty="0">
                <a:solidFill>
                  <a:srgbClr val="0070C0"/>
                </a:solidFill>
              </a:rPr>
              <a:t>„W ustawie z dnia 21 grudnia 2000 r.  o  żegludze śródlądowej (...) </a:t>
            </a:r>
            <a:br>
              <a:rPr lang="pl-PL" sz="1600" dirty="0">
                <a:solidFill>
                  <a:srgbClr val="0070C0"/>
                </a:solidFill>
              </a:rPr>
            </a:br>
            <a:r>
              <a:rPr lang="pl-PL" sz="1600" dirty="0">
                <a:solidFill>
                  <a:srgbClr val="0070C0"/>
                </a:solidFill>
              </a:rPr>
              <a:t>dodaje się (…):</a:t>
            </a:r>
          </a:p>
          <a:p>
            <a:pPr algn="ctr"/>
            <a:endParaRPr lang="pl-PL" dirty="0"/>
          </a:p>
        </p:txBody>
      </p:sp>
      <p:sp>
        <p:nvSpPr>
          <p:cNvPr id="30" name="Prostokąt 29"/>
          <p:cNvSpPr/>
          <p:nvPr/>
        </p:nvSpPr>
        <p:spPr>
          <a:xfrm>
            <a:off x="498860" y="3144982"/>
            <a:ext cx="7817556" cy="120032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600" dirty="0" smtClean="0">
                <a:solidFill>
                  <a:schemeClr val="bg1"/>
                </a:solidFill>
              </a:rPr>
              <a:t>„Minister </a:t>
            </a:r>
            <a:r>
              <a:rPr lang="pl-PL" sz="1600" dirty="0">
                <a:solidFill>
                  <a:schemeClr val="bg1"/>
                </a:solidFill>
              </a:rPr>
              <a:t>właściwy do spraw żeglugi śródlądowej opracowuje plan lub program rozwoju śródlądowych dróg wodnych o szczególnym znaczeniu transportowym, kierując się potrzebą zapewnienia warunków do zrównoważonego rozwoju systemu transportowego kraju”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75438" y="116632"/>
            <a:ext cx="8105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70C0"/>
                </a:solidFill>
              </a:rPr>
              <a:t>Programujemy rozwój</a:t>
            </a:r>
            <a:endParaRPr lang="pl-PL" sz="2400" dirty="0">
              <a:solidFill>
                <a:srgbClr val="0070C0"/>
              </a:solidFill>
            </a:endParaRPr>
          </a:p>
          <a:p>
            <a:pPr algn="ctr"/>
            <a:r>
              <a:rPr lang="pl-PL" sz="2400" dirty="0">
                <a:solidFill>
                  <a:srgbClr val="0070C0"/>
                </a:solidFill>
              </a:rPr>
              <a:t>Odrzańskiej Drogi Wodnej i </a:t>
            </a:r>
            <a:r>
              <a:rPr lang="pl-PL" sz="2400" dirty="0" smtClean="0">
                <a:solidFill>
                  <a:srgbClr val="0070C0"/>
                </a:solidFill>
              </a:rPr>
              <a:t>drogi wodnej rzeki Wisły</a:t>
            </a:r>
            <a:r>
              <a:rPr lang="pl-PL" sz="2400" dirty="0">
                <a:solidFill>
                  <a:srgbClr val="0070C0"/>
                </a:solidFill>
              </a:rPr>
              <a:t/>
            </a:r>
            <a:br>
              <a:rPr lang="pl-PL" sz="2400" dirty="0">
                <a:solidFill>
                  <a:srgbClr val="0070C0"/>
                </a:solidFill>
              </a:rPr>
            </a:br>
            <a:endParaRPr lang="pl-PL" sz="2400" dirty="0">
              <a:solidFill>
                <a:srgbClr val="0070C0"/>
              </a:solidFill>
            </a:endParaRPr>
          </a:p>
        </p:txBody>
      </p:sp>
      <p:grpSp>
        <p:nvGrpSpPr>
          <p:cNvPr id="21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22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24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5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6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7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23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40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ole tekstowe 20"/>
          <p:cNvSpPr txBox="1"/>
          <p:nvPr/>
        </p:nvSpPr>
        <p:spPr>
          <a:xfrm>
            <a:off x="663258" y="2348880"/>
            <a:ext cx="7817556" cy="3108543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l-PL" sz="1600" kern="1000" dirty="0"/>
              <a:t>„Zapewniając udział wszystkich zainteresowanych w osiąganiu celów </a:t>
            </a:r>
            <a:r>
              <a:rPr lang="pl-PL" sz="1600" kern="1000" dirty="0" smtClean="0"/>
              <a:t>środowiskowych</a:t>
            </a:r>
            <a:r>
              <a:rPr lang="pl-PL" sz="1600" kern="1000" dirty="0"/>
              <a:t> </a:t>
            </a:r>
            <a:r>
              <a:rPr lang="pl-PL" sz="1600" kern="1000" dirty="0" smtClean="0"/>
              <a:t>(…) </a:t>
            </a:r>
            <a:r>
              <a:rPr lang="pl-PL" sz="1600" kern="1000" dirty="0"/>
              <a:t>w szczególności w opracowywaniu, przeglądzie i aktualizacji planu lub programu rozwoju śródlądowych dróg wodnych o szczególnym znaczeniu transportowym, </a:t>
            </a:r>
            <a:r>
              <a:rPr lang="pl-PL" sz="1600" kern="1000" dirty="0" smtClean="0"/>
              <a:t>minister </a:t>
            </a:r>
            <a:r>
              <a:rPr lang="pl-PL" sz="1600" kern="1000" dirty="0"/>
              <a:t>właściwy do spraw żeglugi śródlądowej poda do publicznej wiadomości, na zasadach i w trybie określonych w przepisach ustawy </a:t>
            </a:r>
            <a:r>
              <a:rPr lang="pl-PL" sz="1600" kern="1000" dirty="0" smtClean="0"/>
              <a:t>[</a:t>
            </a:r>
            <a:r>
              <a:rPr lang="pl-PL" sz="1600" kern="1000" dirty="0" err="1" smtClean="0"/>
              <a:t>ocenowej</a:t>
            </a:r>
            <a:r>
              <a:rPr lang="pl-PL" sz="1600" kern="1000" dirty="0" smtClean="0"/>
              <a:t>] w </a:t>
            </a:r>
            <a:r>
              <a:rPr lang="pl-PL" sz="1600" kern="1000" dirty="0"/>
              <a:t>celu zgłaszania uwag</a:t>
            </a:r>
            <a:r>
              <a:rPr lang="pl-PL" sz="1600" kern="1000" dirty="0" smtClean="0"/>
              <a:t>:</a:t>
            </a:r>
          </a:p>
          <a:p>
            <a:pPr algn="just">
              <a:lnSpc>
                <a:spcPct val="100000"/>
              </a:lnSpc>
            </a:pPr>
            <a:endParaRPr lang="pl-PL" kern="1000" dirty="0"/>
          </a:p>
          <a:p>
            <a:pPr marL="342900" indent="-342900" algn="just">
              <a:lnSpc>
                <a:spcPct val="100000"/>
              </a:lnSpc>
              <a:buAutoNum type="arabicParenR"/>
            </a:pPr>
            <a:r>
              <a:rPr lang="pl-PL" sz="1600" kern="1000" dirty="0" smtClean="0"/>
              <a:t>harmonogram </a:t>
            </a:r>
            <a:r>
              <a:rPr lang="pl-PL" sz="1600" kern="1000" dirty="0"/>
              <a:t>prac związanych ze sporządzaniem planu lub programu rozwoju </a:t>
            </a:r>
            <a:r>
              <a:rPr lang="pl-PL" sz="1600" kern="1000" dirty="0" smtClean="0"/>
              <a:t>śródlądowych dróg wodnych </a:t>
            </a:r>
            <a:r>
              <a:rPr lang="pl-PL" sz="1600" kern="1000" dirty="0"/>
              <a:t>o szczególnym znaczeniu transportowym, w tym zestawienie działań, które należy wprowadzić w drodze konsultacji</a:t>
            </a:r>
            <a:r>
              <a:rPr lang="pl-PL" sz="1600" kern="1000" dirty="0" smtClean="0"/>
              <a:t>;</a:t>
            </a:r>
          </a:p>
          <a:p>
            <a:pPr algn="just">
              <a:lnSpc>
                <a:spcPct val="100000"/>
              </a:lnSpc>
            </a:pPr>
            <a:endParaRPr lang="pl-PL" kern="1000" dirty="0"/>
          </a:p>
          <a:p>
            <a:pPr marL="354013" indent="-354013" algn="just">
              <a:lnSpc>
                <a:spcPct val="100000"/>
              </a:lnSpc>
            </a:pPr>
            <a:r>
              <a:rPr lang="pl-PL" sz="1600" kern="1000" dirty="0"/>
              <a:t>2)  </a:t>
            </a:r>
            <a:r>
              <a:rPr lang="pl-PL" sz="1600" kern="1000" dirty="0" smtClean="0"/>
              <a:t>projekt </a:t>
            </a:r>
            <a:r>
              <a:rPr lang="pl-PL" sz="1600" kern="1000" dirty="0"/>
              <a:t>planu lub programu rozwoju </a:t>
            </a:r>
            <a:r>
              <a:rPr lang="pl-PL" sz="1600" kern="1000" dirty="0" smtClean="0"/>
              <a:t>śródlądowych dróg wodnych </a:t>
            </a:r>
            <a:r>
              <a:rPr lang="pl-PL" sz="1600" kern="1000" dirty="0"/>
              <a:t>o szczególnym znaczeniu transportowym.”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663258" y="1268760"/>
            <a:ext cx="78175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0070C0"/>
                </a:solidFill>
              </a:rPr>
              <a:t>Art. 492. Ustawy z dnia 20 lipca 2017 r. Prawo wodne</a:t>
            </a:r>
          </a:p>
          <a:p>
            <a:pPr algn="ctr"/>
            <a:r>
              <a:rPr lang="pl-PL" sz="1600" dirty="0" smtClean="0">
                <a:solidFill>
                  <a:srgbClr val="0070C0"/>
                </a:solidFill>
              </a:rPr>
              <a:t>„</a:t>
            </a:r>
            <a:r>
              <a:rPr lang="pl-PL" sz="1600" dirty="0">
                <a:solidFill>
                  <a:srgbClr val="0070C0"/>
                </a:solidFill>
              </a:rPr>
              <a:t>W ustawie z dnia 21 grudnia 2000 r.  o  żegludze śródlądowej (...) </a:t>
            </a:r>
            <a:br>
              <a:rPr lang="pl-PL" sz="1600" dirty="0">
                <a:solidFill>
                  <a:srgbClr val="0070C0"/>
                </a:solidFill>
              </a:rPr>
            </a:br>
            <a:r>
              <a:rPr lang="pl-PL" sz="1600" dirty="0">
                <a:solidFill>
                  <a:srgbClr val="0070C0"/>
                </a:solidFill>
              </a:rPr>
              <a:t>dodaje się (…):</a:t>
            </a:r>
          </a:p>
          <a:p>
            <a:pPr algn="ctr"/>
            <a:endParaRPr lang="pl-PL" dirty="0"/>
          </a:p>
        </p:txBody>
      </p:sp>
      <p:sp>
        <p:nvSpPr>
          <p:cNvPr id="29" name="pole tekstowe 28"/>
          <p:cNvSpPr txBox="1"/>
          <p:nvPr/>
        </p:nvSpPr>
        <p:spPr>
          <a:xfrm>
            <a:off x="2916709" y="332656"/>
            <a:ext cx="331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Procedury środowiskowe</a:t>
            </a:r>
          </a:p>
        </p:txBody>
      </p:sp>
      <p:grpSp>
        <p:nvGrpSpPr>
          <p:cNvPr id="30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33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4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5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6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32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826" y="1826960"/>
            <a:ext cx="4868812" cy="419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23542"/>
            <a:ext cx="123587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7" y="1555751"/>
            <a:ext cx="2134166" cy="139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475438" y="116632"/>
            <a:ext cx="8105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70C0"/>
                </a:solidFill>
              </a:rPr>
              <a:t>Programujemy rozwój</a:t>
            </a:r>
            <a:endParaRPr lang="pl-PL" sz="2400" dirty="0">
              <a:solidFill>
                <a:srgbClr val="0070C0"/>
              </a:solidFill>
            </a:endParaRPr>
          </a:p>
          <a:p>
            <a:pPr algn="ctr"/>
            <a:r>
              <a:rPr lang="pl-PL" sz="2400" dirty="0">
                <a:solidFill>
                  <a:srgbClr val="0070C0"/>
                </a:solidFill>
              </a:rPr>
              <a:t>Odrzańskiej Drogi Wodnej i </a:t>
            </a:r>
            <a:r>
              <a:rPr lang="pl-PL" sz="2400" dirty="0" smtClean="0">
                <a:solidFill>
                  <a:srgbClr val="0070C0"/>
                </a:solidFill>
              </a:rPr>
              <a:t>drogi wodnej rzeki Wisły</a:t>
            </a:r>
            <a:r>
              <a:rPr lang="pl-PL" sz="2400" dirty="0">
                <a:solidFill>
                  <a:srgbClr val="0070C0"/>
                </a:solidFill>
              </a:rPr>
              <a:t/>
            </a:r>
            <a:br>
              <a:rPr lang="pl-PL" sz="2400" dirty="0">
                <a:solidFill>
                  <a:srgbClr val="0070C0"/>
                </a:solidFill>
              </a:rPr>
            </a:br>
            <a:endParaRPr lang="pl-PL" sz="2400" dirty="0">
              <a:solidFill>
                <a:srgbClr val="0070C0"/>
              </a:solidFill>
            </a:endParaRPr>
          </a:p>
        </p:txBody>
      </p:sp>
      <p:grpSp>
        <p:nvGrpSpPr>
          <p:cNvPr id="14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15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25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6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7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8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24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61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2" y="1827921"/>
            <a:ext cx="7549398" cy="42484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1" name="pole tekstowe 10"/>
          <p:cNvSpPr txBox="1"/>
          <p:nvPr/>
        </p:nvSpPr>
        <p:spPr>
          <a:xfrm>
            <a:off x="475438" y="116632"/>
            <a:ext cx="8105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Ważne daty dla programów </a:t>
            </a:r>
            <a:r>
              <a:rPr lang="pl-PL" sz="2400" dirty="0" smtClean="0">
                <a:solidFill>
                  <a:srgbClr val="0070C0"/>
                </a:solidFill>
              </a:rPr>
              <a:t/>
            </a:r>
            <a:br>
              <a:rPr lang="pl-PL" sz="2400" dirty="0" smtClean="0">
                <a:solidFill>
                  <a:srgbClr val="0070C0"/>
                </a:solidFill>
              </a:rPr>
            </a:br>
            <a:r>
              <a:rPr lang="pl-PL" sz="2400" dirty="0" smtClean="0">
                <a:solidFill>
                  <a:srgbClr val="0070C0"/>
                </a:solidFill>
              </a:rPr>
              <a:t>rozwoju dróg </a:t>
            </a:r>
            <a:r>
              <a:rPr lang="pl-PL" sz="2400" dirty="0">
                <a:solidFill>
                  <a:srgbClr val="0070C0"/>
                </a:solidFill>
              </a:rPr>
              <a:t>wodnych Odry i Wisły</a:t>
            </a:r>
          </a:p>
        </p:txBody>
      </p: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13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15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16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17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18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14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9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33944748"/>
              </p:ext>
            </p:extLst>
          </p:nvPr>
        </p:nvGraphicFramePr>
        <p:xfrm>
          <a:off x="1763688" y="1628799"/>
          <a:ext cx="5669062" cy="395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Strzałka kolista 12"/>
          <p:cNvSpPr/>
          <p:nvPr/>
        </p:nvSpPr>
        <p:spPr>
          <a:xfrm rot="15491488" flipH="1" flipV="1">
            <a:off x="90594" y="1392908"/>
            <a:ext cx="170906" cy="47641"/>
          </a:xfrm>
          <a:prstGeom prst="circularArrow">
            <a:avLst>
              <a:gd name="adj1" fmla="val 12500"/>
              <a:gd name="adj2" fmla="val 509479"/>
              <a:gd name="adj3" fmla="val 20457681"/>
              <a:gd name="adj4" fmla="val 10194697"/>
              <a:gd name="adj5" fmla="val 12500"/>
            </a:avLst>
          </a:prstGeom>
          <a:solidFill>
            <a:schemeClr val="bg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Dowolny kształt 14"/>
          <p:cNvSpPr/>
          <p:nvPr/>
        </p:nvSpPr>
        <p:spPr>
          <a:xfrm rot="5400000">
            <a:off x="286856" y="2746830"/>
            <a:ext cx="2052228" cy="1904400"/>
          </a:xfrm>
          <a:custGeom>
            <a:avLst/>
            <a:gdLst>
              <a:gd name="connsiteX0" fmla="*/ 0 w 815603"/>
              <a:gd name="connsiteY0" fmla="*/ 0 h 3037802"/>
              <a:gd name="connsiteX1" fmla="*/ 815603 w 815603"/>
              <a:gd name="connsiteY1" fmla="*/ 0 h 3037802"/>
              <a:gd name="connsiteX2" fmla="*/ 815603 w 815603"/>
              <a:gd name="connsiteY2" fmla="*/ 3037802 h 3037802"/>
              <a:gd name="connsiteX3" fmla="*/ 0 w 815603"/>
              <a:gd name="connsiteY3" fmla="*/ 3037802 h 3037802"/>
              <a:gd name="connsiteX4" fmla="*/ 0 w 815603"/>
              <a:gd name="connsiteY4" fmla="*/ 0 h 303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603" h="3037802">
                <a:moveTo>
                  <a:pt x="0" y="0"/>
                </a:moveTo>
                <a:lnTo>
                  <a:pt x="815603" y="0"/>
                </a:lnTo>
                <a:lnTo>
                  <a:pt x="815603" y="3037802"/>
                </a:lnTo>
                <a:lnTo>
                  <a:pt x="0" y="30378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vert270" wrap="square" lIns="106679" tIns="106679" rIns="106680" bIns="106680" numCol="1" spcCol="1270" anchor="t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dirty="0"/>
          </a:p>
        </p:txBody>
      </p:sp>
      <p:sp>
        <p:nvSpPr>
          <p:cNvPr id="23" name="pole tekstowe 22"/>
          <p:cNvSpPr txBox="1"/>
          <p:nvPr/>
        </p:nvSpPr>
        <p:spPr>
          <a:xfrm>
            <a:off x="1216324" y="385500"/>
            <a:ext cx="6427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Oddziaływanie programów rozwoju dróg wodnych</a:t>
            </a:r>
          </a:p>
        </p:txBody>
      </p:sp>
      <p:grpSp>
        <p:nvGrpSpPr>
          <p:cNvPr id="24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25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27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8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9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0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26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2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ole tekstowe 26"/>
          <p:cNvSpPr txBox="1"/>
          <p:nvPr/>
        </p:nvSpPr>
        <p:spPr>
          <a:xfrm>
            <a:off x="107504" y="6309320"/>
            <a:ext cx="39604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pl-PL" sz="1050" dirty="0"/>
          </a:p>
          <a:p>
            <a:endParaRPr lang="pl-PL" sz="105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5" y="1194881"/>
            <a:ext cx="8010113" cy="3744416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58" y="3986692"/>
            <a:ext cx="3262105" cy="2420645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1" y="4149081"/>
            <a:ext cx="5039773" cy="2160240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4881"/>
            <a:ext cx="1584176" cy="1365830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2" name="Grupa 31"/>
          <p:cNvGrpSpPr/>
          <p:nvPr/>
        </p:nvGrpSpPr>
        <p:grpSpPr>
          <a:xfrm>
            <a:off x="251520" y="1484784"/>
            <a:ext cx="150361" cy="137436"/>
            <a:chOff x="5951190" y="6021288"/>
            <a:chExt cx="417513" cy="522287"/>
          </a:xfrm>
        </p:grpSpPr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5951190" y="6021288"/>
              <a:ext cx="417513" cy="522287"/>
            </a:xfrm>
            <a:custGeom>
              <a:avLst/>
              <a:gdLst>
                <a:gd name="T0" fmla="*/ 1507 w 2821"/>
                <a:gd name="T1" fmla="*/ 3 h 3525"/>
                <a:gd name="T2" fmla="*/ 1695 w 2821"/>
                <a:gd name="T3" fmla="*/ 28 h 3525"/>
                <a:gd name="T4" fmla="*/ 1874 w 2821"/>
                <a:gd name="T5" fmla="*/ 77 h 3525"/>
                <a:gd name="T6" fmla="*/ 2042 w 2821"/>
                <a:gd name="T7" fmla="*/ 149 h 3525"/>
                <a:gd name="T8" fmla="*/ 2198 w 2821"/>
                <a:gd name="T9" fmla="*/ 240 h 3525"/>
                <a:gd name="T10" fmla="*/ 2342 w 2821"/>
                <a:gd name="T11" fmla="*/ 351 h 3525"/>
                <a:gd name="T12" fmla="*/ 2470 w 2821"/>
                <a:gd name="T13" fmla="*/ 478 h 3525"/>
                <a:gd name="T14" fmla="*/ 2580 w 2821"/>
                <a:gd name="T15" fmla="*/ 622 h 3525"/>
                <a:gd name="T16" fmla="*/ 2672 w 2821"/>
                <a:gd name="T17" fmla="*/ 779 h 3525"/>
                <a:gd name="T18" fmla="*/ 2743 w 2821"/>
                <a:gd name="T19" fmla="*/ 947 h 3525"/>
                <a:gd name="T20" fmla="*/ 2792 w 2821"/>
                <a:gd name="T21" fmla="*/ 1126 h 3525"/>
                <a:gd name="T22" fmla="*/ 2818 w 2821"/>
                <a:gd name="T23" fmla="*/ 1315 h 3525"/>
                <a:gd name="T24" fmla="*/ 2818 w 2821"/>
                <a:gd name="T25" fmla="*/ 1509 h 3525"/>
                <a:gd name="T26" fmla="*/ 2791 w 2821"/>
                <a:gd name="T27" fmla="*/ 1699 h 3525"/>
                <a:gd name="T28" fmla="*/ 2741 w 2821"/>
                <a:gd name="T29" fmla="*/ 1881 h 3525"/>
                <a:gd name="T30" fmla="*/ 2668 w 2821"/>
                <a:gd name="T31" fmla="*/ 2051 h 3525"/>
                <a:gd name="T32" fmla="*/ 2574 w 2821"/>
                <a:gd name="T33" fmla="*/ 2210 h 3525"/>
                <a:gd name="T34" fmla="*/ 2513 w 2821"/>
                <a:gd name="T35" fmla="*/ 2295 h 3525"/>
                <a:gd name="T36" fmla="*/ 2438 w 2821"/>
                <a:gd name="T37" fmla="*/ 2392 h 3525"/>
                <a:gd name="T38" fmla="*/ 2351 w 2821"/>
                <a:gd name="T39" fmla="*/ 2499 h 3525"/>
                <a:gd name="T40" fmla="*/ 2256 w 2821"/>
                <a:gd name="T41" fmla="*/ 2614 h 3525"/>
                <a:gd name="T42" fmla="*/ 2156 w 2821"/>
                <a:gd name="T43" fmla="*/ 2732 h 3525"/>
                <a:gd name="T44" fmla="*/ 2052 w 2821"/>
                <a:gd name="T45" fmla="*/ 2853 h 3525"/>
                <a:gd name="T46" fmla="*/ 1947 w 2821"/>
                <a:gd name="T47" fmla="*/ 2973 h 3525"/>
                <a:gd name="T48" fmla="*/ 1844 w 2821"/>
                <a:gd name="T49" fmla="*/ 3089 h 3525"/>
                <a:gd name="T50" fmla="*/ 1746 w 2821"/>
                <a:gd name="T51" fmla="*/ 3199 h 3525"/>
                <a:gd name="T52" fmla="*/ 1655 w 2821"/>
                <a:gd name="T53" fmla="*/ 3301 h 3525"/>
                <a:gd name="T54" fmla="*/ 1574 w 2821"/>
                <a:gd name="T55" fmla="*/ 3391 h 3525"/>
                <a:gd name="T56" fmla="*/ 1506 w 2821"/>
                <a:gd name="T57" fmla="*/ 3467 h 3525"/>
                <a:gd name="T58" fmla="*/ 1469 w 2821"/>
                <a:gd name="T59" fmla="*/ 3502 h 3525"/>
                <a:gd name="T60" fmla="*/ 1437 w 2821"/>
                <a:gd name="T61" fmla="*/ 3520 h 3525"/>
                <a:gd name="T62" fmla="*/ 1412 w 2821"/>
                <a:gd name="T63" fmla="*/ 3525 h 3525"/>
                <a:gd name="T64" fmla="*/ 1386 w 2821"/>
                <a:gd name="T65" fmla="*/ 3520 h 3525"/>
                <a:gd name="T66" fmla="*/ 1356 w 2821"/>
                <a:gd name="T67" fmla="*/ 3501 h 3525"/>
                <a:gd name="T68" fmla="*/ 1318 w 2821"/>
                <a:gd name="T69" fmla="*/ 3466 h 3525"/>
                <a:gd name="T70" fmla="*/ 1251 w 2821"/>
                <a:gd name="T71" fmla="*/ 3393 h 3525"/>
                <a:gd name="T72" fmla="*/ 1172 w 2821"/>
                <a:gd name="T73" fmla="*/ 3305 h 3525"/>
                <a:gd name="T74" fmla="*/ 1082 w 2821"/>
                <a:gd name="T75" fmla="*/ 3204 h 3525"/>
                <a:gd name="T76" fmla="*/ 983 w 2821"/>
                <a:gd name="T77" fmla="*/ 3095 h 3525"/>
                <a:gd name="T78" fmla="*/ 881 w 2821"/>
                <a:gd name="T79" fmla="*/ 2979 h 3525"/>
                <a:gd name="T80" fmla="*/ 776 w 2821"/>
                <a:gd name="T81" fmla="*/ 2859 h 3525"/>
                <a:gd name="T82" fmla="*/ 671 w 2821"/>
                <a:gd name="T83" fmla="*/ 2739 h 3525"/>
                <a:gd name="T84" fmla="*/ 570 w 2821"/>
                <a:gd name="T85" fmla="*/ 2620 h 3525"/>
                <a:gd name="T86" fmla="*/ 475 w 2821"/>
                <a:gd name="T87" fmla="*/ 2505 h 3525"/>
                <a:gd name="T88" fmla="*/ 388 w 2821"/>
                <a:gd name="T89" fmla="*/ 2398 h 3525"/>
                <a:gd name="T90" fmla="*/ 312 w 2821"/>
                <a:gd name="T91" fmla="*/ 2300 h 3525"/>
                <a:gd name="T92" fmla="*/ 251 w 2821"/>
                <a:gd name="T93" fmla="*/ 2215 h 3525"/>
                <a:gd name="T94" fmla="*/ 155 w 2821"/>
                <a:gd name="T95" fmla="*/ 2056 h 3525"/>
                <a:gd name="T96" fmla="*/ 80 w 2821"/>
                <a:gd name="T97" fmla="*/ 1885 h 3525"/>
                <a:gd name="T98" fmla="*/ 29 w 2821"/>
                <a:gd name="T99" fmla="*/ 1701 h 3525"/>
                <a:gd name="T100" fmla="*/ 3 w 2821"/>
                <a:gd name="T101" fmla="*/ 1510 h 3525"/>
                <a:gd name="T102" fmla="*/ 3 w 2821"/>
                <a:gd name="T103" fmla="*/ 1315 h 3525"/>
                <a:gd name="T104" fmla="*/ 28 w 2821"/>
                <a:gd name="T105" fmla="*/ 1126 h 3525"/>
                <a:gd name="T106" fmla="*/ 77 w 2821"/>
                <a:gd name="T107" fmla="*/ 947 h 3525"/>
                <a:gd name="T108" fmla="*/ 149 w 2821"/>
                <a:gd name="T109" fmla="*/ 779 h 3525"/>
                <a:gd name="T110" fmla="*/ 240 w 2821"/>
                <a:gd name="T111" fmla="*/ 622 h 3525"/>
                <a:gd name="T112" fmla="*/ 351 w 2821"/>
                <a:gd name="T113" fmla="*/ 478 h 3525"/>
                <a:gd name="T114" fmla="*/ 478 w 2821"/>
                <a:gd name="T115" fmla="*/ 351 h 3525"/>
                <a:gd name="T116" fmla="*/ 622 w 2821"/>
                <a:gd name="T117" fmla="*/ 240 h 3525"/>
                <a:gd name="T118" fmla="*/ 778 w 2821"/>
                <a:gd name="T119" fmla="*/ 149 h 3525"/>
                <a:gd name="T120" fmla="*/ 947 w 2821"/>
                <a:gd name="T121" fmla="*/ 77 h 3525"/>
                <a:gd name="T122" fmla="*/ 1126 w 2821"/>
                <a:gd name="T123" fmla="*/ 28 h 3525"/>
                <a:gd name="T124" fmla="*/ 1314 w 2821"/>
                <a:gd name="T125" fmla="*/ 3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21" h="3525">
                  <a:moveTo>
                    <a:pt x="1411" y="0"/>
                  </a:moveTo>
                  <a:lnTo>
                    <a:pt x="1507" y="3"/>
                  </a:lnTo>
                  <a:lnTo>
                    <a:pt x="1601" y="13"/>
                  </a:lnTo>
                  <a:lnTo>
                    <a:pt x="1695" y="28"/>
                  </a:lnTo>
                  <a:lnTo>
                    <a:pt x="1785" y="50"/>
                  </a:lnTo>
                  <a:lnTo>
                    <a:pt x="1874" y="77"/>
                  </a:lnTo>
                  <a:lnTo>
                    <a:pt x="1959" y="111"/>
                  </a:lnTo>
                  <a:lnTo>
                    <a:pt x="2042" y="149"/>
                  </a:lnTo>
                  <a:lnTo>
                    <a:pt x="2122" y="192"/>
                  </a:lnTo>
                  <a:lnTo>
                    <a:pt x="2198" y="240"/>
                  </a:lnTo>
                  <a:lnTo>
                    <a:pt x="2272" y="294"/>
                  </a:lnTo>
                  <a:lnTo>
                    <a:pt x="2342" y="351"/>
                  </a:lnTo>
                  <a:lnTo>
                    <a:pt x="2408" y="413"/>
                  </a:lnTo>
                  <a:lnTo>
                    <a:pt x="2470" y="478"/>
                  </a:lnTo>
                  <a:lnTo>
                    <a:pt x="2527" y="548"/>
                  </a:lnTo>
                  <a:lnTo>
                    <a:pt x="2580" y="622"/>
                  </a:lnTo>
                  <a:lnTo>
                    <a:pt x="2628" y="698"/>
                  </a:lnTo>
                  <a:lnTo>
                    <a:pt x="2672" y="779"/>
                  </a:lnTo>
                  <a:lnTo>
                    <a:pt x="2710" y="861"/>
                  </a:lnTo>
                  <a:lnTo>
                    <a:pt x="2743" y="947"/>
                  </a:lnTo>
                  <a:lnTo>
                    <a:pt x="2771" y="1036"/>
                  </a:lnTo>
                  <a:lnTo>
                    <a:pt x="2792" y="1126"/>
                  </a:lnTo>
                  <a:lnTo>
                    <a:pt x="2808" y="1220"/>
                  </a:lnTo>
                  <a:lnTo>
                    <a:pt x="2818" y="1315"/>
                  </a:lnTo>
                  <a:lnTo>
                    <a:pt x="2821" y="1412"/>
                  </a:lnTo>
                  <a:lnTo>
                    <a:pt x="2818" y="1509"/>
                  </a:lnTo>
                  <a:lnTo>
                    <a:pt x="2807" y="1606"/>
                  </a:lnTo>
                  <a:lnTo>
                    <a:pt x="2791" y="1699"/>
                  </a:lnTo>
                  <a:lnTo>
                    <a:pt x="2769" y="1791"/>
                  </a:lnTo>
                  <a:lnTo>
                    <a:pt x="2741" y="1881"/>
                  </a:lnTo>
                  <a:lnTo>
                    <a:pt x="2708" y="1967"/>
                  </a:lnTo>
                  <a:lnTo>
                    <a:pt x="2668" y="2051"/>
                  </a:lnTo>
                  <a:lnTo>
                    <a:pt x="2623" y="2133"/>
                  </a:lnTo>
                  <a:lnTo>
                    <a:pt x="2574" y="2210"/>
                  </a:lnTo>
                  <a:lnTo>
                    <a:pt x="2545" y="2251"/>
                  </a:lnTo>
                  <a:lnTo>
                    <a:pt x="2513" y="2295"/>
                  </a:lnTo>
                  <a:lnTo>
                    <a:pt x="2476" y="2342"/>
                  </a:lnTo>
                  <a:lnTo>
                    <a:pt x="2438" y="2392"/>
                  </a:lnTo>
                  <a:lnTo>
                    <a:pt x="2396" y="2445"/>
                  </a:lnTo>
                  <a:lnTo>
                    <a:pt x="2351" y="2499"/>
                  </a:lnTo>
                  <a:lnTo>
                    <a:pt x="2305" y="2556"/>
                  </a:lnTo>
                  <a:lnTo>
                    <a:pt x="2256" y="2614"/>
                  </a:lnTo>
                  <a:lnTo>
                    <a:pt x="2206" y="2673"/>
                  </a:lnTo>
                  <a:lnTo>
                    <a:pt x="2156" y="2732"/>
                  </a:lnTo>
                  <a:lnTo>
                    <a:pt x="2103" y="2792"/>
                  </a:lnTo>
                  <a:lnTo>
                    <a:pt x="2052" y="2853"/>
                  </a:lnTo>
                  <a:lnTo>
                    <a:pt x="1999" y="2914"/>
                  </a:lnTo>
                  <a:lnTo>
                    <a:pt x="1947" y="2973"/>
                  </a:lnTo>
                  <a:lnTo>
                    <a:pt x="1895" y="3032"/>
                  </a:lnTo>
                  <a:lnTo>
                    <a:pt x="1844" y="3089"/>
                  </a:lnTo>
                  <a:lnTo>
                    <a:pt x="1794" y="3145"/>
                  </a:lnTo>
                  <a:lnTo>
                    <a:pt x="1746" y="3199"/>
                  </a:lnTo>
                  <a:lnTo>
                    <a:pt x="1699" y="3251"/>
                  </a:lnTo>
                  <a:lnTo>
                    <a:pt x="1655" y="3301"/>
                  </a:lnTo>
                  <a:lnTo>
                    <a:pt x="1613" y="3347"/>
                  </a:lnTo>
                  <a:lnTo>
                    <a:pt x="1574" y="3391"/>
                  </a:lnTo>
                  <a:lnTo>
                    <a:pt x="1538" y="3431"/>
                  </a:lnTo>
                  <a:lnTo>
                    <a:pt x="1506" y="3467"/>
                  </a:lnTo>
                  <a:lnTo>
                    <a:pt x="1486" y="3486"/>
                  </a:lnTo>
                  <a:lnTo>
                    <a:pt x="1469" y="3502"/>
                  </a:lnTo>
                  <a:lnTo>
                    <a:pt x="1452" y="3513"/>
                  </a:lnTo>
                  <a:lnTo>
                    <a:pt x="1437" y="3520"/>
                  </a:lnTo>
                  <a:lnTo>
                    <a:pt x="1425" y="3524"/>
                  </a:lnTo>
                  <a:lnTo>
                    <a:pt x="1412" y="3525"/>
                  </a:lnTo>
                  <a:lnTo>
                    <a:pt x="1399" y="3524"/>
                  </a:lnTo>
                  <a:lnTo>
                    <a:pt x="1386" y="3520"/>
                  </a:lnTo>
                  <a:lnTo>
                    <a:pt x="1371" y="3513"/>
                  </a:lnTo>
                  <a:lnTo>
                    <a:pt x="1356" y="3501"/>
                  </a:lnTo>
                  <a:lnTo>
                    <a:pt x="1338" y="3486"/>
                  </a:lnTo>
                  <a:lnTo>
                    <a:pt x="1318" y="3466"/>
                  </a:lnTo>
                  <a:lnTo>
                    <a:pt x="1286" y="3432"/>
                  </a:lnTo>
                  <a:lnTo>
                    <a:pt x="1251" y="3393"/>
                  </a:lnTo>
                  <a:lnTo>
                    <a:pt x="1213" y="3350"/>
                  </a:lnTo>
                  <a:lnTo>
                    <a:pt x="1172" y="3305"/>
                  </a:lnTo>
                  <a:lnTo>
                    <a:pt x="1128" y="3256"/>
                  </a:lnTo>
                  <a:lnTo>
                    <a:pt x="1082" y="3204"/>
                  </a:lnTo>
                  <a:lnTo>
                    <a:pt x="1033" y="3151"/>
                  </a:lnTo>
                  <a:lnTo>
                    <a:pt x="983" y="3095"/>
                  </a:lnTo>
                  <a:lnTo>
                    <a:pt x="933" y="3038"/>
                  </a:lnTo>
                  <a:lnTo>
                    <a:pt x="881" y="2979"/>
                  </a:lnTo>
                  <a:lnTo>
                    <a:pt x="829" y="2919"/>
                  </a:lnTo>
                  <a:lnTo>
                    <a:pt x="776" y="2859"/>
                  </a:lnTo>
                  <a:lnTo>
                    <a:pt x="724" y="2799"/>
                  </a:lnTo>
                  <a:lnTo>
                    <a:pt x="671" y="2739"/>
                  </a:lnTo>
                  <a:lnTo>
                    <a:pt x="620" y="2679"/>
                  </a:lnTo>
                  <a:lnTo>
                    <a:pt x="570" y="2620"/>
                  </a:lnTo>
                  <a:lnTo>
                    <a:pt x="521" y="2562"/>
                  </a:lnTo>
                  <a:lnTo>
                    <a:pt x="475" y="2505"/>
                  </a:lnTo>
                  <a:lnTo>
                    <a:pt x="430" y="2450"/>
                  </a:lnTo>
                  <a:lnTo>
                    <a:pt x="388" y="2398"/>
                  </a:lnTo>
                  <a:lnTo>
                    <a:pt x="348" y="2347"/>
                  </a:lnTo>
                  <a:lnTo>
                    <a:pt x="312" y="2300"/>
                  </a:lnTo>
                  <a:lnTo>
                    <a:pt x="280" y="2256"/>
                  </a:lnTo>
                  <a:lnTo>
                    <a:pt x="251" y="2215"/>
                  </a:lnTo>
                  <a:lnTo>
                    <a:pt x="200" y="2138"/>
                  </a:lnTo>
                  <a:lnTo>
                    <a:pt x="155" y="2056"/>
                  </a:lnTo>
                  <a:lnTo>
                    <a:pt x="115" y="1972"/>
                  </a:lnTo>
                  <a:lnTo>
                    <a:pt x="80" y="1885"/>
                  </a:lnTo>
                  <a:lnTo>
                    <a:pt x="53" y="1795"/>
                  </a:lnTo>
                  <a:lnTo>
                    <a:pt x="29" y="1701"/>
                  </a:lnTo>
                  <a:lnTo>
                    <a:pt x="13" y="1607"/>
                  </a:lnTo>
                  <a:lnTo>
                    <a:pt x="3" y="1510"/>
                  </a:lnTo>
                  <a:lnTo>
                    <a:pt x="0" y="1412"/>
                  </a:lnTo>
                  <a:lnTo>
                    <a:pt x="3" y="1315"/>
                  </a:lnTo>
                  <a:lnTo>
                    <a:pt x="13" y="1220"/>
                  </a:lnTo>
                  <a:lnTo>
                    <a:pt x="28" y="1126"/>
                  </a:lnTo>
                  <a:lnTo>
                    <a:pt x="50" y="1036"/>
                  </a:lnTo>
                  <a:lnTo>
                    <a:pt x="77" y="947"/>
                  </a:lnTo>
                  <a:lnTo>
                    <a:pt x="110" y="861"/>
                  </a:lnTo>
                  <a:lnTo>
                    <a:pt x="149" y="779"/>
                  </a:lnTo>
                  <a:lnTo>
                    <a:pt x="192" y="698"/>
                  </a:lnTo>
                  <a:lnTo>
                    <a:pt x="240" y="622"/>
                  </a:lnTo>
                  <a:lnTo>
                    <a:pt x="294" y="548"/>
                  </a:lnTo>
                  <a:lnTo>
                    <a:pt x="351" y="478"/>
                  </a:lnTo>
                  <a:lnTo>
                    <a:pt x="413" y="413"/>
                  </a:lnTo>
                  <a:lnTo>
                    <a:pt x="478" y="351"/>
                  </a:lnTo>
                  <a:lnTo>
                    <a:pt x="548" y="294"/>
                  </a:lnTo>
                  <a:lnTo>
                    <a:pt x="622" y="240"/>
                  </a:lnTo>
                  <a:lnTo>
                    <a:pt x="698" y="192"/>
                  </a:lnTo>
                  <a:lnTo>
                    <a:pt x="778" y="149"/>
                  </a:lnTo>
                  <a:lnTo>
                    <a:pt x="861" y="111"/>
                  </a:lnTo>
                  <a:lnTo>
                    <a:pt x="947" y="77"/>
                  </a:lnTo>
                  <a:lnTo>
                    <a:pt x="1035" y="50"/>
                  </a:lnTo>
                  <a:lnTo>
                    <a:pt x="1126" y="28"/>
                  </a:lnTo>
                  <a:lnTo>
                    <a:pt x="1219" y="13"/>
                  </a:lnTo>
                  <a:lnTo>
                    <a:pt x="1314" y="3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6014364" y="6084721"/>
              <a:ext cx="291164" cy="291971"/>
            </a:xfrm>
            <a:custGeom>
              <a:avLst/>
              <a:gdLst>
                <a:gd name="T0" fmla="*/ 266 w 1969"/>
                <a:gd name="T1" fmla="*/ 0 h 1971"/>
                <a:gd name="T2" fmla="*/ 305 w 1969"/>
                <a:gd name="T3" fmla="*/ 7 h 1971"/>
                <a:gd name="T4" fmla="*/ 342 w 1969"/>
                <a:gd name="T5" fmla="*/ 19 h 1971"/>
                <a:gd name="T6" fmla="*/ 375 w 1969"/>
                <a:gd name="T7" fmla="*/ 37 h 1971"/>
                <a:gd name="T8" fmla="*/ 406 w 1969"/>
                <a:gd name="T9" fmla="*/ 59 h 1971"/>
                <a:gd name="T10" fmla="*/ 433 w 1969"/>
                <a:gd name="T11" fmla="*/ 86 h 1971"/>
                <a:gd name="T12" fmla="*/ 455 w 1969"/>
                <a:gd name="T13" fmla="*/ 116 h 1971"/>
                <a:gd name="T14" fmla="*/ 473 w 1969"/>
                <a:gd name="T15" fmla="*/ 150 h 1971"/>
                <a:gd name="T16" fmla="*/ 485 w 1969"/>
                <a:gd name="T17" fmla="*/ 187 h 1971"/>
                <a:gd name="T18" fmla="*/ 491 w 1969"/>
                <a:gd name="T19" fmla="*/ 226 h 1971"/>
                <a:gd name="T20" fmla="*/ 491 w 1969"/>
                <a:gd name="T21" fmla="*/ 266 h 1971"/>
                <a:gd name="T22" fmla="*/ 485 w 1969"/>
                <a:gd name="T23" fmla="*/ 305 h 1971"/>
                <a:gd name="T24" fmla="*/ 473 w 1969"/>
                <a:gd name="T25" fmla="*/ 342 h 1971"/>
                <a:gd name="T26" fmla="*/ 455 w 1969"/>
                <a:gd name="T27" fmla="*/ 376 h 1971"/>
                <a:gd name="T28" fmla="*/ 433 w 1969"/>
                <a:gd name="T29" fmla="*/ 406 h 1971"/>
                <a:gd name="T30" fmla="*/ 406 w 1969"/>
                <a:gd name="T31" fmla="*/ 433 h 1971"/>
                <a:gd name="T32" fmla="*/ 375 w 1969"/>
                <a:gd name="T33" fmla="*/ 455 h 1971"/>
                <a:gd name="T34" fmla="*/ 342 w 1969"/>
                <a:gd name="T35" fmla="*/ 473 h 1971"/>
                <a:gd name="T36" fmla="*/ 305 w 1969"/>
                <a:gd name="T37" fmla="*/ 485 h 1971"/>
                <a:gd name="T38" fmla="*/ 266 w 1969"/>
                <a:gd name="T39" fmla="*/ 491 h 1971"/>
                <a:gd name="T40" fmla="*/ 226 w 1969"/>
                <a:gd name="T41" fmla="*/ 491 h 1971"/>
                <a:gd name="T42" fmla="*/ 187 w 1969"/>
                <a:gd name="T43" fmla="*/ 485 h 1971"/>
                <a:gd name="T44" fmla="*/ 150 w 1969"/>
                <a:gd name="T45" fmla="*/ 473 h 1971"/>
                <a:gd name="T46" fmla="*/ 116 w 1969"/>
                <a:gd name="T47" fmla="*/ 455 h 1971"/>
                <a:gd name="T48" fmla="*/ 86 w 1969"/>
                <a:gd name="T49" fmla="*/ 433 h 1971"/>
                <a:gd name="T50" fmla="*/ 59 w 1969"/>
                <a:gd name="T51" fmla="*/ 406 h 1971"/>
                <a:gd name="T52" fmla="*/ 37 w 1969"/>
                <a:gd name="T53" fmla="*/ 376 h 1971"/>
                <a:gd name="T54" fmla="*/ 19 w 1969"/>
                <a:gd name="T55" fmla="*/ 342 h 1971"/>
                <a:gd name="T56" fmla="*/ 7 w 1969"/>
                <a:gd name="T57" fmla="*/ 305 h 1971"/>
                <a:gd name="T58" fmla="*/ 0 w 1969"/>
                <a:gd name="T59" fmla="*/ 266 h 1971"/>
                <a:gd name="T60" fmla="*/ 0 w 1969"/>
                <a:gd name="T61" fmla="*/ 226 h 1971"/>
                <a:gd name="T62" fmla="*/ 7 w 1969"/>
                <a:gd name="T63" fmla="*/ 187 h 1971"/>
                <a:gd name="T64" fmla="*/ 19 w 1969"/>
                <a:gd name="T65" fmla="*/ 150 h 1971"/>
                <a:gd name="T66" fmla="*/ 37 w 1969"/>
                <a:gd name="T67" fmla="*/ 116 h 1971"/>
                <a:gd name="T68" fmla="*/ 59 w 1969"/>
                <a:gd name="T69" fmla="*/ 86 h 1971"/>
                <a:gd name="T70" fmla="*/ 86 w 1969"/>
                <a:gd name="T71" fmla="*/ 59 h 1971"/>
                <a:gd name="T72" fmla="*/ 116 w 1969"/>
                <a:gd name="T73" fmla="*/ 37 h 1971"/>
                <a:gd name="T74" fmla="*/ 150 w 1969"/>
                <a:gd name="T75" fmla="*/ 19 h 1971"/>
                <a:gd name="T76" fmla="*/ 187 w 1969"/>
                <a:gd name="T77" fmla="*/ 7 h 1971"/>
                <a:gd name="T78" fmla="*/ 226 w 1969"/>
                <a:gd name="T79" fmla="*/ 0 h 197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969"/>
                <a:gd name="T121" fmla="*/ 0 h 1971"/>
                <a:gd name="T122" fmla="*/ 1969 w 1969"/>
                <a:gd name="T123" fmla="*/ 1971 h 197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969" h="1971">
                  <a:moveTo>
                    <a:pt x="984" y="0"/>
                  </a:moveTo>
                  <a:lnTo>
                    <a:pt x="1066" y="3"/>
                  </a:lnTo>
                  <a:lnTo>
                    <a:pt x="1144" y="13"/>
                  </a:lnTo>
                  <a:lnTo>
                    <a:pt x="1221" y="29"/>
                  </a:lnTo>
                  <a:lnTo>
                    <a:pt x="1296" y="51"/>
                  </a:lnTo>
                  <a:lnTo>
                    <a:pt x="1368" y="77"/>
                  </a:lnTo>
                  <a:lnTo>
                    <a:pt x="1437" y="111"/>
                  </a:lnTo>
                  <a:lnTo>
                    <a:pt x="1503" y="148"/>
                  </a:lnTo>
                  <a:lnTo>
                    <a:pt x="1566" y="190"/>
                  </a:lnTo>
                  <a:lnTo>
                    <a:pt x="1625" y="237"/>
                  </a:lnTo>
                  <a:lnTo>
                    <a:pt x="1681" y="289"/>
                  </a:lnTo>
                  <a:lnTo>
                    <a:pt x="1732" y="344"/>
                  </a:lnTo>
                  <a:lnTo>
                    <a:pt x="1780" y="403"/>
                  </a:lnTo>
                  <a:lnTo>
                    <a:pt x="1821" y="467"/>
                  </a:lnTo>
                  <a:lnTo>
                    <a:pt x="1859" y="533"/>
                  </a:lnTo>
                  <a:lnTo>
                    <a:pt x="1892" y="602"/>
                  </a:lnTo>
                  <a:lnTo>
                    <a:pt x="1919" y="674"/>
                  </a:lnTo>
                  <a:lnTo>
                    <a:pt x="1940" y="749"/>
                  </a:lnTo>
                  <a:lnTo>
                    <a:pt x="1957" y="826"/>
                  </a:lnTo>
                  <a:lnTo>
                    <a:pt x="1966" y="904"/>
                  </a:lnTo>
                  <a:lnTo>
                    <a:pt x="1969" y="986"/>
                  </a:lnTo>
                  <a:lnTo>
                    <a:pt x="1966" y="1066"/>
                  </a:lnTo>
                  <a:lnTo>
                    <a:pt x="1957" y="1146"/>
                  </a:lnTo>
                  <a:lnTo>
                    <a:pt x="1940" y="1222"/>
                  </a:lnTo>
                  <a:lnTo>
                    <a:pt x="1919" y="1297"/>
                  </a:lnTo>
                  <a:lnTo>
                    <a:pt x="1892" y="1369"/>
                  </a:lnTo>
                  <a:lnTo>
                    <a:pt x="1859" y="1439"/>
                  </a:lnTo>
                  <a:lnTo>
                    <a:pt x="1821" y="1504"/>
                  </a:lnTo>
                  <a:lnTo>
                    <a:pt x="1780" y="1567"/>
                  </a:lnTo>
                  <a:lnTo>
                    <a:pt x="1732" y="1626"/>
                  </a:lnTo>
                  <a:lnTo>
                    <a:pt x="1681" y="1682"/>
                  </a:lnTo>
                  <a:lnTo>
                    <a:pt x="1625" y="1734"/>
                  </a:lnTo>
                  <a:lnTo>
                    <a:pt x="1566" y="1781"/>
                  </a:lnTo>
                  <a:lnTo>
                    <a:pt x="1503" y="1823"/>
                  </a:lnTo>
                  <a:lnTo>
                    <a:pt x="1437" y="1860"/>
                  </a:lnTo>
                  <a:lnTo>
                    <a:pt x="1368" y="1893"/>
                  </a:lnTo>
                  <a:lnTo>
                    <a:pt x="1296" y="1920"/>
                  </a:lnTo>
                  <a:lnTo>
                    <a:pt x="1221" y="1942"/>
                  </a:lnTo>
                  <a:lnTo>
                    <a:pt x="1144" y="1958"/>
                  </a:lnTo>
                  <a:lnTo>
                    <a:pt x="1066" y="1967"/>
                  </a:lnTo>
                  <a:lnTo>
                    <a:pt x="984" y="1971"/>
                  </a:lnTo>
                  <a:lnTo>
                    <a:pt x="904" y="1967"/>
                  </a:lnTo>
                  <a:lnTo>
                    <a:pt x="826" y="1958"/>
                  </a:lnTo>
                  <a:lnTo>
                    <a:pt x="748" y="1942"/>
                  </a:lnTo>
                  <a:lnTo>
                    <a:pt x="673" y="1920"/>
                  </a:lnTo>
                  <a:lnTo>
                    <a:pt x="602" y="1893"/>
                  </a:lnTo>
                  <a:lnTo>
                    <a:pt x="532" y="1860"/>
                  </a:lnTo>
                  <a:lnTo>
                    <a:pt x="467" y="1823"/>
                  </a:lnTo>
                  <a:lnTo>
                    <a:pt x="403" y="1781"/>
                  </a:lnTo>
                  <a:lnTo>
                    <a:pt x="344" y="1734"/>
                  </a:lnTo>
                  <a:lnTo>
                    <a:pt x="289" y="1682"/>
                  </a:lnTo>
                  <a:lnTo>
                    <a:pt x="237" y="1626"/>
                  </a:lnTo>
                  <a:lnTo>
                    <a:pt x="190" y="1567"/>
                  </a:lnTo>
                  <a:lnTo>
                    <a:pt x="148" y="1504"/>
                  </a:lnTo>
                  <a:lnTo>
                    <a:pt x="111" y="1439"/>
                  </a:lnTo>
                  <a:lnTo>
                    <a:pt x="77" y="1369"/>
                  </a:lnTo>
                  <a:lnTo>
                    <a:pt x="51" y="1297"/>
                  </a:lnTo>
                  <a:lnTo>
                    <a:pt x="29" y="1222"/>
                  </a:lnTo>
                  <a:lnTo>
                    <a:pt x="13" y="1146"/>
                  </a:lnTo>
                  <a:lnTo>
                    <a:pt x="3" y="1066"/>
                  </a:lnTo>
                  <a:lnTo>
                    <a:pt x="0" y="986"/>
                  </a:lnTo>
                  <a:lnTo>
                    <a:pt x="3" y="904"/>
                  </a:lnTo>
                  <a:lnTo>
                    <a:pt x="13" y="826"/>
                  </a:lnTo>
                  <a:lnTo>
                    <a:pt x="29" y="749"/>
                  </a:lnTo>
                  <a:lnTo>
                    <a:pt x="51" y="674"/>
                  </a:lnTo>
                  <a:lnTo>
                    <a:pt x="77" y="602"/>
                  </a:lnTo>
                  <a:lnTo>
                    <a:pt x="111" y="533"/>
                  </a:lnTo>
                  <a:lnTo>
                    <a:pt x="148" y="467"/>
                  </a:lnTo>
                  <a:lnTo>
                    <a:pt x="190" y="403"/>
                  </a:lnTo>
                  <a:lnTo>
                    <a:pt x="237" y="344"/>
                  </a:lnTo>
                  <a:lnTo>
                    <a:pt x="289" y="289"/>
                  </a:lnTo>
                  <a:lnTo>
                    <a:pt x="344" y="237"/>
                  </a:lnTo>
                  <a:lnTo>
                    <a:pt x="403" y="190"/>
                  </a:lnTo>
                  <a:lnTo>
                    <a:pt x="467" y="148"/>
                  </a:lnTo>
                  <a:lnTo>
                    <a:pt x="532" y="111"/>
                  </a:lnTo>
                  <a:lnTo>
                    <a:pt x="602" y="77"/>
                  </a:lnTo>
                  <a:lnTo>
                    <a:pt x="673" y="51"/>
                  </a:lnTo>
                  <a:lnTo>
                    <a:pt x="748" y="29"/>
                  </a:lnTo>
                  <a:lnTo>
                    <a:pt x="826" y="13"/>
                  </a:lnTo>
                  <a:lnTo>
                    <a:pt x="904" y="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000000">
                <a:alpha val="48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7" y="1194881"/>
            <a:ext cx="1584176" cy="1365830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6" name="Grupa 35"/>
          <p:cNvGrpSpPr/>
          <p:nvPr/>
        </p:nvGrpSpPr>
        <p:grpSpPr>
          <a:xfrm>
            <a:off x="275768" y="1484784"/>
            <a:ext cx="150361" cy="137436"/>
            <a:chOff x="5951190" y="6021288"/>
            <a:chExt cx="417513" cy="522287"/>
          </a:xfrm>
        </p:grpSpPr>
        <p:sp>
          <p:nvSpPr>
            <p:cNvPr id="37" name="Freeform 14"/>
            <p:cNvSpPr>
              <a:spLocks/>
            </p:cNvSpPr>
            <p:nvPr/>
          </p:nvSpPr>
          <p:spPr bwMode="auto">
            <a:xfrm>
              <a:off x="5951190" y="6021288"/>
              <a:ext cx="417513" cy="522287"/>
            </a:xfrm>
            <a:custGeom>
              <a:avLst/>
              <a:gdLst>
                <a:gd name="T0" fmla="*/ 1507 w 2821"/>
                <a:gd name="T1" fmla="*/ 3 h 3525"/>
                <a:gd name="T2" fmla="*/ 1695 w 2821"/>
                <a:gd name="T3" fmla="*/ 28 h 3525"/>
                <a:gd name="T4" fmla="*/ 1874 w 2821"/>
                <a:gd name="T5" fmla="*/ 77 h 3525"/>
                <a:gd name="T6" fmla="*/ 2042 w 2821"/>
                <a:gd name="T7" fmla="*/ 149 h 3525"/>
                <a:gd name="T8" fmla="*/ 2198 w 2821"/>
                <a:gd name="T9" fmla="*/ 240 h 3525"/>
                <a:gd name="T10" fmla="*/ 2342 w 2821"/>
                <a:gd name="T11" fmla="*/ 351 h 3525"/>
                <a:gd name="T12" fmla="*/ 2470 w 2821"/>
                <a:gd name="T13" fmla="*/ 478 h 3525"/>
                <a:gd name="T14" fmla="*/ 2580 w 2821"/>
                <a:gd name="T15" fmla="*/ 622 h 3525"/>
                <a:gd name="T16" fmla="*/ 2672 w 2821"/>
                <a:gd name="T17" fmla="*/ 779 h 3525"/>
                <a:gd name="T18" fmla="*/ 2743 w 2821"/>
                <a:gd name="T19" fmla="*/ 947 h 3525"/>
                <a:gd name="T20" fmla="*/ 2792 w 2821"/>
                <a:gd name="T21" fmla="*/ 1126 h 3525"/>
                <a:gd name="T22" fmla="*/ 2818 w 2821"/>
                <a:gd name="T23" fmla="*/ 1315 h 3525"/>
                <a:gd name="T24" fmla="*/ 2818 w 2821"/>
                <a:gd name="T25" fmla="*/ 1509 h 3525"/>
                <a:gd name="T26" fmla="*/ 2791 w 2821"/>
                <a:gd name="T27" fmla="*/ 1699 h 3525"/>
                <a:gd name="T28" fmla="*/ 2741 w 2821"/>
                <a:gd name="T29" fmla="*/ 1881 h 3525"/>
                <a:gd name="T30" fmla="*/ 2668 w 2821"/>
                <a:gd name="T31" fmla="*/ 2051 h 3525"/>
                <a:gd name="T32" fmla="*/ 2574 w 2821"/>
                <a:gd name="T33" fmla="*/ 2210 h 3525"/>
                <a:gd name="T34" fmla="*/ 2513 w 2821"/>
                <a:gd name="T35" fmla="*/ 2295 h 3525"/>
                <a:gd name="T36" fmla="*/ 2438 w 2821"/>
                <a:gd name="T37" fmla="*/ 2392 h 3525"/>
                <a:gd name="T38" fmla="*/ 2351 w 2821"/>
                <a:gd name="T39" fmla="*/ 2499 h 3525"/>
                <a:gd name="T40" fmla="*/ 2256 w 2821"/>
                <a:gd name="T41" fmla="*/ 2614 h 3525"/>
                <a:gd name="T42" fmla="*/ 2156 w 2821"/>
                <a:gd name="T43" fmla="*/ 2732 h 3525"/>
                <a:gd name="T44" fmla="*/ 2052 w 2821"/>
                <a:gd name="T45" fmla="*/ 2853 h 3525"/>
                <a:gd name="T46" fmla="*/ 1947 w 2821"/>
                <a:gd name="T47" fmla="*/ 2973 h 3525"/>
                <a:gd name="T48" fmla="*/ 1844 w 2821"/>
                <a:gd name="T49" fmla="*/ 3089 h 3525"/>
                <a:gd name="T50" fmla="*/ 1746 w 2821"/>
                <a:gd name="T51" fmla="*/ 3199 h 3525"/>
                <a:gd name="T52" fmla="*/ 1655 w 2821"/>
                <a:gd name="T53" fmla="*/ 3301 h 3525"/>
                <a:gd name="T54" fmla="*/ 1574 w 2821"/>
                <a:gd name="T55" fmla="*/ 3391 h 3525"/>
                <a:gd name="T56" fmla="*/ 1506 w 2821"/>
                <a:gd name="T57" fmla="*/ 3467 h 3525"/>
                <a:gd name="T58" fmla="*/ 1469 w 2821"/>
                <a:gd name="T59" fmla="*/ 3502 h 3525"/>
                <a:gd name="T60" fmla="*/ 1437 w 2821"/>
                <a:gd name="T61" fmla="*/ 3520 h 3525"/>
                <a:gd name="T62" fmla="*/ 1412 w 2821"/>
                <a:gd name="T63" fmla="*/ 3525 h 3525"/>
                <a:gd name="T64" fmla="*/ 1386 w 2821"/>
                <a:gd name="T65" fmla="*/ 3520 h 3525"/>
                <a:gd name="T66" fmla="*/ 1356 w 2821"/>
                <a:gd name="T67" fmla="*/ 3501 h 3525"/>
                <a:gd name="T68" fmla="*/ 1318 w 2821"/>
                <a:gd name="T69" fmla="*/ 3466 h 3525"/>
                <a:gd name="T70" fmla="*/ 1251 w 2821"/>
                <a:gd name="T71" fmla="*/ 3393 h 3525"/>
                <a:gd name="T72" fmla="*/ 1172 w 2821"/>
                <a:gd name="T73" fmla="*/ 3305 h 3525"/>
                <a:gd name="T74" fmla="*/ 1082 w 2821"/>
                <a:gd name="T75" fmla="*/ 3204 h 3525"/>
                <a:gd name="T76" fmla="*/ 983 w 2821"/>
                <a:gd name="T77" fmla="*/ 3095 h 3525"/>
                <a:gd name="T78" fmla="*/ 881 w 2821"/>
                <a:gd name="T79" fmla="*/ 2979 h 3525"/>
                <a:gd name="T80" fmla="*/ 776 w 2821"/>
                <a:gd name="T81" fmla="*/ 2859 h 3525"/>
                <a:gd name="T82" fmla="*/ 671 w 2821"/>
                <a:gd name="T83" fmla="*/ 2739 h 3525"/>
                <a:gd name="T84" fmla="*/ 570 w 2821"/>
                <a:gd name="T85" fmla="*/ 2620 h 3525"/>
                <a:gd name="T86" fmla="*/ 475 w 2821"/>
                <a:gd name="T87" fmla="*/ 2505 h 3525"/>
                <a:gd name="T88" fmla="*/ 388 w 2821"/>
                <a:gd name="T89" fmla="*/ 2398 h 3525"/>
                <a:gd name="T90" fmla="*/ 312 w 2821"/>
                <a:gd name="T91" fmla="*/ 2300 h 3525"/>
                <a:gd name="T92" fmla="*/ 251 w 2821"/>
                <a:gd name="T93" fmla="*/ 2215 h 3525"/>
                <a:gd name="T94" fmla="*/ 155 w 2821"/>
                <a:gd name="T95" fmla="*/ 2056 h 3525"/>
                <a:gd name="T96" fmla="*/ 80 w 2821"/>
                <a:gd name="T97" fmla="*/ 1885 h 3525"/>
                <a:gd name="T98" fmla="*/ 29 w 2821"/>
                <a:gd name="T99" fmla="*/ 1701 h 3525"/>
                <a:gd name="T100" fmla="*/ 3 w 2821"/>
                <a:gd name="T101" fmla="*/ 1510 h 3525"/>
                <a:gd name="T102" fmla="*/ 3 w 2821"/>
                <a:gd name="T103" fmla="*/ 1315 h 3525"/>
                <a:gd name="T104" fmla="*/ 28 w 2821"/>
                <a:gd name="T105" fmla="*/ 1126 h 3525"/>
                <a:gd name="T106" fmla="*/ 77 w 2821"/>
                <a:gd name="T107" fmla="*/ 947 h 3525"/>
                <a:gd name="T108" fmla="*/ 149 w 2821"/>
                <a:gd name="T109" fmla="*/ 779 h 3525"/>
                <a:gd name="T110" fmla="*/ 240 w 2821"/>
                <a:gd name="T111" fmla="*/ 622 h 3525"/>
                <a:gd name="T112" fmla="*/ 351 w 2821"/>
                <a:gd name="T113" fmla="*/ 478 h 3525"/>
                <a:gd name="T114" fmla="*/ 478 w 2821"/>
                <a:gd name="T115" fmla="*/ 351 h 3525"/>
                <a:gd name="T116" fmla="*/ 622 w 2821"/>
                <a:gd name="T117" fmla="*/ 240 h 3525"/>
                <a:gd name="T118" fmla="*/ 778 w 2821"/>
                <a:gd name="T119" fmla="*/ 149 h 3525"/>
                <a:gd name="T120" fmla="*/ 947 w 2821"/>
                <a:gd name="T121" fmla="*/ 77 h 3525"/>
                <a:gd name="T122" fmla="*/ 1126 w 2821"/>
                <a:gd name="T123" fmla="*/ 28 h 3525"/>
                <a:gd name="T124" fmla="*/ 1314 w 2821"/>
                <a:gd name="T125" fmla="*/ 3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21" h="3525">
                  <a:moveTo>
                    <a:pt x="1411" y="0"/>
                  </a:moveTo>
                  <a:lnTo>
                    <a:pt x="1507" y="3"/>
                  </a:lnTo>
                  <a:lnTo>
                    <a:pt x="1601" y="13"/>
                  </a:lnTo>
                  <a:lnTo>
                    <a:pt x="1695" y="28"/>
                  </a:lnTo>
                  <a:lnTo>
                    <a:pt x="1785" y="50"/>
                  </a:lnTo>
                  <a:lnTo>
                    <a:pt x="1874" y="77"/>
                  </a:lnTo>
                  <a:lnTo>
                    <a:pt x="1959" y="111"/>
                  </a:lnTo>
                  <a:lnTo>
                    <a:pt x="2042" y="149"/>
                  </a:lnTo>
                  <a:lnTo>
                    <a:pt x="2122" y="192"/>
                  </a:lnTo>
                  <a:lnTo>
                    <a:pt x="2198" y="240"/>
                  </a:lnTo>
                  <a:lnTo>
                    <a:pt x="2272" y="294"/>
                  </a:lnTo>
                  <a:lnTo>
                    <a:pt x="2342" y="351"/>
                  </a:lnTo>
                  <a:lnTo>
                    <a:pt x="2408" y="413"/>
                  </a:lnTo>
                  <a:lnTo>
                    <a:pt x="2470" y="478"/>
                  </a:lnTo>
                  <a:lnTo>
                    <a:pt x="2527" y="548"/>
                  </a:lnTo>
                  <a:lnTo>
                    <a:pt x="2580" y="622"/>
                  </a:lnTo>
                  <a:lnTo>
                    <a:pt x="2628" y="698"/>
                  </a:lnTo>
                  <a:lnTo>
                    <a:pt x="2672" y="779"/>
                  </a:lnTo>
                  <a:lnTo>
                    <a:pt x="2710" y="861"/>
                  </a:lnTo>
                  <a:lnTo>
                    <a:pt x="2743" y="947"/>
                  </a:lnTo>
                  <a:lnTo>
                    <a:pt x="2771" y="1036"/>
                  </a:lnTo>
                  <a:lnTo>
                    <a:pt x="2792" y="1126"/>
                  </a:lnTo>
                  <a:lnTo>
                    <a:pt x="2808" y="1220"/>
                  </a:lnTo>
                  <a:lnTo>
                    <a:pt x="2818" y="1315"/>
                  </a:lnTo>
                  <a:lnTo>
                    <a:pt x="2821" y="1412"/>
                  </a:lnTo>
                  <a:lnTo>
                    <a:pt x="2818" y="1509"/>
                  </a:lnTo>
                  <a:lnTo>
                    <a:pt x="2807" y="1606"/>
                  </a:lnTo>
                  <a:lnTo>
                    <a:pt x="2791" y="1699"/>
                  </a:lnTo>
                  <a:lnTo>
                    <a:pt x="2769" y="1791"/>
                  </a:lnTo>
                  <a:lnTo>
                    <a:pt x="2741" y="1881"/>
                  </a:lnTo>
                  <a:lnTo>
                    <a:pt x="2708" y="1967"/>
                  </a:lnTo>
                  <a:lnTo>
                    <a:pt x="2668" y="2051"/>
                  </a:lnTo>
                  <a:lnTo>
                    <a:pt x="2623" y="2133"/>
                  </a:lnTo>
                  <a:lnTo>
                    <a:pt x="2574" y="2210"/>
                  </a:lnTo>
                  <a:lnTo>
                    <a:pt x="2545" y="2251"/>
                  </a:lnTo>
                  <a:lnTo>
                    <a:pt x="2513" y="2295"/>
                  </a:lnTo>
                  <a:lnTo>
                    <a:pt x="2476" y="2342"/>
                  </a:lnTo>
                  <a:lnTo>
                    <a:pt x="2438" y="2392"/>
                  </a:lnTo>
                  <a:lnTo>
                    <a:pt x="2396" y="2445"/>
                  </a:lnTo>
                  <a:lnTo>
                    <a:pt x="2351" y="2499"/>
                  </a:lnTo>
                  <a:lnTo>
                    <a:pt x="2305" y="2556"/>
                  </a:lnTo>
                  <a:lnTo>
                    <a:pt x="2256" y="2614"/>
                  </a:lnTo>
                  <a:lnTo>
                    <a:pt x="2206" y="2673"/>
                  </a:lnTo>
                  <a:lnTo>
                    <a:pt x="2156" y="2732"/>
                  </a:lnTo>
                  <a:lnTo>
                    <a:pt x="2103" y="2792"/>
                  </a:lnTo>
                  <a:lnTo>
                    <a:pt x="2052" y="2853"/>
                  </a:lnTo>
                  <a:lnTo>
                    <a:pt x="1999" y="2914"/>
                  </a:lnTo>
                  <a:lnTo>
                    <a:pt x="1947" y="2973"/>
                  </a:lnTo>
                  <a:lnTo>
                    <a:pt x="1895" y="3032"/>
                  </a:lnTo>
                  <a:lnTo>
                    <a:pt x="1844" y="3089"/>
                  </a:lnTo>
                  <a:lnTo>
                    <a:pt x="1794" y="3145"/>
                  </a:lnTo>
                  <a:lnTo>
                    <a:pt x="1746" y="3199"/>
                  </a:lnTo>
                  <a:lnTo>
                    <a:pt x="1699" y="3251"/>
                  </a:lnTo>
                  <a:lnTo>
                    <a:pt x="1655" y="3301"/>
                  </a:lnTo>
                  <a:lnTo>
                    <a:pt x="1613" y="3347"/>
                  </a:lnTo>
                  <a:lnTo>
                    <a:pt x="1574" y="3391"/>
                  </a:lnTo>
                  <a:lnTo>
                    <a:pt x="1538" y="3431"/>
                  </a:lnTo>
                  <a:lnTo>
                    <a:pt x="1506" y="3467"/>
                  </a:lnTo>
                  <a:lnTo>
                    <a:pt x="1486" y="3486"/>
                  </a:lnTo>
                  <a:lnTo>
                    <a:pt x="1469" y="3502"/>
                  </a:lnTo>
                  <a:lnTo>
                    <a:pt x="1452" y="3513"/>
                  </a:lnTo>
                  <a:lnTo>
                    <a:pt x="1437" y="3520"/>
                  </a:lnTo>
                  <a:lnTo>
                    <a:pt x="1425" y="3524"/>
                  </a:lnTo>
                  <a:lnTo>
                    <a:pt x="1412" y="3525"/>
                  </a:lnTo>
                  <a:lnTo>
                    <a:pt x="1399" y="3524"/>
                  </a:lnTo>
                  <a:lnTo>
                    <a:pt x="1386" y="3520"/>
                  </a:lnTo>
                  <a:lnTo>
                    <a:pt x="1371" y="3513"/>
                  </a:lnTo>
                  <a:lnTo>
                    <a:pt x="1356" y="3501"/>
                  </a:lnTo>
                  <a:lnTo>
                    <a:pt x="1338" y="3486"/>
                  </a:lnTo>
                  <a:lnTo>
                    <a:pt x="1318" y="3466"/>
                  </a:lnTo>
                  <a:lnTo>
                    <a:pt x="1286" y="3432"/>
                  </a:lnTo>
                  <a:lnTo>
                    <a:pt x="1251" y="3393"/>
                  </a:lnTo>
                  <a:lnTo>
                    <a:pt x="1213" y="3350"/>
                  </a:lnTo>
                  <a:lnTo>
                    <a:pt x="1172" y="3305"/>
                  </a:lnTo>
                  <a:lnTo>
                    <a:pt x="1128" y="3256"/>
                  </a:lnTo>
                  <a:lnTo>
                    <a:pt x="1082" y="3204"/>
                  </a:lnTo>
                  <a:lnTo>
                    <a:pt x="1033" y="3151"/>
                  </a:lnTo>
                  <a:lnTo>
                    <a:pt x="983" y="3095"/>
                  </a:lnTo>
                  <a:lnTo>
                    <a:pt x="933" y="3038"/>
                  </a:lnTo>
                  <a:lnTo>
                    <a:pt x="881" y="2979"/>
                  </a:lnTo>
                  <a:lnTo>
                    <a:pt x="829" y="2919"/>
                  </a:lnTo>
                  <a:lnTo>
                    <a:pt x="776" y="2859"/>
                  </a:lnTo>
                  <a:lnTo>
                    <a:pt x="724" y="2799"/>
                  </a:lnTo>
                  <a:lnTo>
                    <a:pt x="671" y="2739"/>
                  </a:lnTo>
                  <a:lnTo>
                    <a:pt x="620" y="2679"/>
                  </a:lnTo>
                  <a:lnTo>
                    <a:pt x="570" y="2620"/>
                  </a:lnTo>
                  <a:lnTo>
                    <a:pt x="521" y="2562"/>
                  </a:lnTo>
                  <a:lnTo>
                    <a:pt x="475" y="2505"/>
                  </a:lnTo>
                  <a:lnTo>
                    <a:pt x="430" y="2450"/>
                  </a:lnTo>
                  <a:lnTo>
                    <a:pt x="388" y="2398"/>
                  </a:lnTo>
                  <a:lnTo>
                    <a:pt x="348" y="2347"/>
                  </a:lnTo>
                  <a:lnTo>
                    <a:pt x="312" y="2300"/>
                  </a:lnTo>
                  <a:lnTo>
                    <a:pt x="280" y="2256"/>
                  </a:lnTo>
                  <a:lnTo>
                    <a:pt x="251" y="2215"/>
                  </a:lnTo>
                  <a:lnTo>
                    <a:pt x="200" y="2138"/>
                  </a:lnTo>
                  <a:lnTo>
                    <a:pt x="155" y="2056"/>
                  </a:lnTo>
                  <a:lnTo>
                    <a:pt x="115" y="1972"/>
                  </a:lnTo>
                  <a:lnTo>
                    <a:pt x="80" y="1885"/>
                  </a:lnTo>
                  <a:lnTo>
                    <a:pt x="53" y="1795"/>
                  </a:lnTo>
                  <a:lnTo>
                    <a:pt x="29" y="1701"/>
                  </a:lnTo>
                  <a:lnTo>
                    <a:pt x="13" y="1607"/>
                  </a:lnTo>
                  <a:lnTo>
                    <a:pt x="3" y="1510"/>
                  </a:lnTo>
                  <a:lnTo>
                    <a:pt x="0" y="1412"/>
                  </a:lnTo>
                  <a:lnTo>
                    <a:pt x="3" y="1315"/>
                  </a:lnTo>
                  <a:lnTo>
                    <a:pt x="13" y="1220"/>
                  </a:lnTo>
                  <a:lnTo>
                    <a:pt x="28" y="1126"/>
                  </a:lnTo>
                  <a:lnTo>
                    <a:pt x="50" y="1036"/>
                  </a:lnTo>
                  <a:lnTo>
                    <a:pt x="77" y="947"/>
                  </a:lnTo>
                  <a:lnTo>
                    <a:pt x="110" y="861"/>
                  </a:lnTo>
                  <a:lnTo>
                    <a:pt x="149" y="779"/>
                  </a:lnTo>
                  <a:lnTo>
                    <a:pt x="192" y="698"/>
                  </a:lnTo>
                  <a:lnTo>
                    <a:pt x="240" y="622"/>
                  </a:lnTo>
                  <a:lnTo>
                    <a:pt x="294" y="548"/>
                  </a:lnTo>
                  <a:lnTo>
                    <a:pt x="351" y="478"/>
                  </a:lnTo>
                  <a:lnTo>
                    <a:pt x="413" y="413"/>
                  </a:lnTo>
                  <a:lnTo>
                    <a:pt x="478" y="351"/>
                  </a:lnTo>
                  <a:lnTo>
                    <a:pt x="548" y="294"/>
                  </a:lnTo>
                  <a:lnTo>
                    <a:pt x="622" y="240"/>
                  </a:lnTo>
                  <a:lnTo>
                    <a:pt x="698" y="192"/>
                  </a:lnTo>
                  <a:lnTo>
                    <a:pt x="778" y="149"/>
                  </a:lnTo>
                  <a:lnTo>
                    <a:pt x="861" y="111"/>
                  </a:lnTo>
                  <a:lnTo>
                    <a:pt x="947" y="77"/>
                  </a:lnTo>
                  <a:lnTo>
                    <a:pt x="1035" y="50"/>
                  </a:lnTo>
                  <a:lnTo>
                    <a:pt x="1126" y="28"/>
                  </a:lnTo>
                  <a:lnTo>
                    <a:pt x="1219" y="13"/>
                  </a:lnTo>
                  <a:lnTo>
                    <a:pt x="1314" y="3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8" name="Freeform 15"/>
            <p:cNvSpPr>
              <a:spLocks/>
            </p:cNvSpPr>
            <p:nvPr/>
          </p:nvSpPr>
          <p:spPr bwMode="auto">
            <a:xfrm>
              <a:off x="6014364" y="6084721"/>
              <a:ext cx="291164" cy="291971"/>
            </a:xfrm>
            <a:custGeom>
              <a:avLst/>
              <a:gdLst>
                <a:gd name="T0" fmla="*/ 266 w 1969"/>
                <a:gd name="T1" fmla="*/ 0 h 1971"/>
                <a:gd name="T2" fmla="*/ 305 w 1969"/>
                <a:gd name="T3" fmla="*/ 7 h 1971"/>
                <a:gd name="T4" fmla="*/ 342 w 1969"/>
                <a:gd name="T5" fmla="*/ 19 h 1971"/>
                <a:gd name="T6" fmla="*/ 375 w 1969"/>
                <a:gd name="T7" fmla="*/ 37 h 1971"/>
                <a:gd name="T8" fmla="*/ 406 w 1969"/>
                <a:gd name="T9" fmla="*/ 59 h 1971"/>
                <a:gd name="T10" fmla="*/ 433 w 1969"/>
                <a:gd name="T11" fmla="*/ 86 h 1971"/>
                <a:gd name="T12" fmla="*/ 455 w 1969"/>
                <a:gd name="T13" fmla="*/ 116 h 1971"/>
                <a:gd name="T14" fmla="*/ 473 w 1969"/>
                <a:gd name="T15" fmla="*/ 150 h 1971"/>
                <a:gd name="T16" fmla="*/ 485 w 1969"/>
                <a:gd name="T17" fmla="*/ 187 h 1971"/>
                <a:gd name="T18" fmla="*/ 491 w 1969"/>
                <a:gd name="T19" fmla="*/ 226 h 1971"/>
                <a:gd name="T20" fmla="*/ 491 w 1969"/>
                <a:gd name="T21" fmla="*/ 266 h 1971"/>
                <a:gd name="T22" fmla="*/ 485 w 1969"/>
                <a:gd name="T23" fmla="*/ 305 h 1971"/>
                <a:gd name="T24" fmla="*/ 473 w 1969"/>
                <a:gd name="T25" fmla="*/ 342 h 1971"/>
                <a:gd name="T26" fmla="*/ 455 w 1969"/>
                <a:gd name="T27" fmla="*/ 376 h 1971"/>
                <a:gd name="T28" fmla="*/ 433 w 1969"/>
                <a:gd name="T29" fmla="*/ 406 h 1971"/>
                <a:gd name="T30" fmla="*/ 406 w 1969"/>
                <a:gd name="T31" fmla="*/ 433 h 1971"/>
                <a:gd name="T32" fmla="*/ 375 w 1969"/>
                <a:gd name="T33" fmla="*/ 455 h 1971"/>
                <a:gd name="T34" fmla="*/ 342 w 1969"/>
                <a:gd name="T35" fmla="*/ 473 h 1971"/>
                <a:gd name="T36" fmla="*/ 305 w 1969"/>
                <a:gd name="T37" fmla="*/ 485 h 1971"/>
                <a:gd name="T38" fmla="*/ 266 w 1969"/>
                <a:gd name="T39" fmla="*/ 491 h 1971"/>
                <a:gd name="T40" fmla="*/ 226 w 1969"/>
                <a:gd name="T41" fmla="*/ 491 h 1971"/>
                <a:gd name="T42" fmla="*/ 187 w 1969"/>
                <a:gd name="T43" fmla="*/ 485 h 1971"/>
                <a:gd name="T44" fmla="*/ 150 w 1969"/>
                <a:gd name="T45" fmla="*/ 473 h 1971"/>
                <a:gd name="T46" fmla="*/ 116 w 1969"/>
                <a:gd name="T47" fmla="*/ 455 h 1971"/>
                <a:gd name="T48" fmla="*/ 86 w 1969"/>
                <a:gd name="T49" fmla="*/ 433 h 1971"/>
                <a:gd name="T50" fmla="*/ 59 w 1969"/>
                <a:gd name="T51" fmla="*/ 406 h 1971"/>
                <a:gd name="T52" fmla="*/ 37 w 1969"/>
                <a:gd name="T53" fmla="*/ 376 h 1971"/>
                <a:gd name="T54" fmla="*/ 19 w 1969"/>
                <a:gd name="T55" fmla="*/ 342 h 1971"/>
                <a:gd name="T56" fmla="*/ 7 w 1969"/>
                <a:gd name="T57" fmla="*/ 305 h 1971"/>
                <a:gd name="T58" fmla="*/ 0 w 1969"/>
                <a:gd name="T59" fmla="*/ 266 h 1971"/>
                <a:gd name="T60" fmla="*/ 0 w 1969"/>
                <a:gd name="T61" fmla="*/ 226 h 1971"/>
                <a:gd name="T62" fmla="*/ 7 w 1969"/>
                <a:gd name="T63" fmla="*/ 187 h 1971"/>
                <a:gd name="T64" fmla="*/ 19 w 1969"/>
                <a:gd name="T65" fmla="*/ 150 h 1971"/>
                <a:gd name="T66" fmla="*/ 37 w 1969"/>
                <a:gd name="T67" fmla="*/ 116 h 1971"/>
                <a:gd name="T68" fmla="*/ 59 w 1969"/>
                <a:gd name="T69" fmla="*/ 86 h 1971"/>
                <a:gd name="T70" fmla="*/ 86 w 1969"/>
                <a:gd name="T71" fmla="*/ 59 h 1971"/>
                <a:gd name="T72" fmla="*/ 116 w 1969"/>
                <a:gd name="T73" fmla="*/ 37 h 1971"/>
                <a:gd name="T74" fmla="*/ 150 w 1969"/>
                <a:gd name="T75" fmla="*/ 19 h 1971"/>
                <a:gd name="T76" fmla="*/ 187 w 1969"/>
                <a:gd name="T77" fmla="*/ 7 h 1971"/>
                <a:gd name="T78" fmla="*/ 226 w 1969"/>
                <a:gd name="T79" fmla="*/ 0 h 197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969"/>
                <a:gd name="T121" fmla="*/ 0 h 1971"/>
                <a:gd name="T122" fmla="*/ 1969 w 1969"/>
                <a:gd name="T123" fmla="*/ 1971 h 197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969" h="1971">
                  <a:moveTo>
                    <a:pt x="984" y="0"/>
                  </a:moveTo>
                  <a:lnTo>
                    <a:pt x="1066" y="3"/>
                  </a:lnTo>
                  <a:lnTo>
                    <a:pt x="1144" y="13"/>
                  </a:lnTo>
                  <a:lnTo>
                    <a:pt x="1221" y="29"/>
                  </a:lnTo>
                  <a:lnTo>
                    <a:pt x="1296" y="51"/>
                  </a:lnTo>
                  <a:lnTo>
                    <a:pt x="1368" y="77"/>
                  </a:lnTo>
                  <a:lnTo>
                    <a:pt x="1437" y="111"/>
                  </a:lnTo>
                  <a:lnTo>
                    <a:pt x="1503" y="148"/>
                  </a:lnTo>
                  <a:lnTo>
                    <a:pt x="1566" y="190"/>
                  </a:lnTo>
                  <a:lnTo>
                    <a:pt x="1625" y="237"/>
                  </a:lnTo>
                  <a:lnTo>
                    <a:pt x="1681" y="289"/>
                  </a:lnTo>
                  <a:lnTo>
                    <a:pt x="1732" y="344"/>
                  </a:lnTo>
                  <a:lnTo>
                    <a:pt x="1780" y="403"/>
                  </a:lnTo>
                  <a:lnTo>
                    <a:pt x="1821" y="467"/>
                  </a:lnTo>
                  <a:lnTo>
                    <a:pt x="1859" y="533"/>
                  </a:lnTo>
                  <a:lnTo>
                    <a:pt x="1892" y="602"/>
                  </a:lnTo>
                  <a:lnTo>
                    <a:pt x="1919" y="674"/>
                  </a:lnTo>
                  <a:lnTo>
                    <a:pt x="1940" y="749"/>
                  </a:lnTo>
                  <a:lnTo>
                    <a:pt x="1957" y="826"/>
                  </a:lnTo>
                  <a:lnTo>
                    <a:pt x="1966" y="904"/>
                  </a:lnTo>
                  <a:lnTo>
                    <a:pt x="1969" y="986"/>
                  </a:lnTo>
                  <a:lnTo>
                    <a:pt x="1966" y="1066"/>
                  </a:lnTo>
                  <a:lnTo>
                    <a:pt x="1957" y="1146"/>
                  </a:lnTo>
                  <a:lnTo>
                    <a:pt x="1940" y="1222"/>
                  </a:lnTo>
                  <a:lnTo>
                    <a:pt x="1919" y="1297"/>
                  </a:lnTo>
                  <a:lnTo>
                    <a:pt x="1892" y="1369"/>
                  </a:lnTo>
                  <a:lnTo>
                    <a:pt x="1859" y="1439"/>
                  </a:lnTo>
                  <a:lnTo>
                    <a:pt x="1821" y="1504"/>
                  </a:lnTo>
                  <a:lnTo>
                    <a:pt x="1780" y="1567"/>
                  </a:lnTo>
                  <a:lnTo>
                    <a:pt x="1732" y="1626"/>
                  </a:lnTo>
                  <a:lnTo>
                    <a:pt x="1681" y="1682"/>
                  </a:lnTo>
                  <a:lnTo>
                    <a:pt x="1625" y="1734"/>
                  </a:lnTo>
                  <a:lnTo>
                    <a:pt x="1566" y="1781"/>
                  </a:lnTo>
                  <a:lnTo>
                    <a:pt x="1503" y="1823"/>
                  </a:lnTo>
                  <a:lnTo>
                    <a:pt x="1437" y="1860"/>
                  </a:lnTo>
                  <a:lnTo>
                    <a:pt x="1368" y="1893"/>
                  </a:lnTo>
                  <a:lnTo>
                    <a:pt x="1296" y="1920"/>
                  </a:lnTo>
                  <a:lnTo>
                    <a:pt x="1221" y="1942"/>
                  </a:lnTo>
                  <a:lnTo>
                    <a:pt x="1144" y="1958"/>
                  </a:lnTo>
                  <a:lnTo>
                    <a:pt x="1066" y="1967"/>
                  </a:lnTo>
                  <a:lnTo>
                    <a:pt x="984" y="1971"/>
                  </a:lnTo>
                  <a:lnTo>
                    <a:pt x="904" y="1967"/>
                  </a:lnTo>
                  <a:lnTo>
                    <a:pt x="826" y="1958"/>
                  </a:lnTo>
                  <a:lnTo>
                    <a:pt x="748" y="1942"/>
                  </a:lnTo>
                  <a:lnTo>
                    <a:pt x="673" y="1920"/>
                  </a:lnTo>
                  <a:lnTo>
                    <a:pt x="602" y="1893"/>
                  </a:lnTo>
                  <a:lnTo>
                    <a:pt x="532" y="1860"/>
                  </a:lnTo>
                  <a:lnTo>
                    <a:pt x="467" y="1823"/>
                  </a:lnTo>
                  <a:lnTo>
                    <a:pt x="403" y="1781"/>
                  </a:lnTo>
                  <a:lnTo>
                    <a:pt x="344" y="1734"/>
                  </a:lnTo>
                  <a:lnTo>
                    <a:pt x="289" y="1682"/>
                  </a:lnTo>
                  <a:lnTo>
                    <a:pt x="237" y="1626"/>
                  </a:lnTo>
                  <a:lnTo>
                    <a:pt x="190" y="1567"/>
                  </a:lnTo>
                  <a:lnTo>
                    <a:pt x="148" y="1504"/>
                  </a:lnTo>
                  <a:lnTo>
                    <a:pt x="111" y="1439"/>
                  </a:lnTo>
                  <a:lnTo>
                    <a:pt x="77" y="1369"/>
                  </a:lnTo>
                  <a:lnTo>
                    <a:pt x="51" y="1297"/>
                  </a:lnTo>
                  <a:lnTo>
                    <a:pt x="29" y="1222"/>
                  </a:lnTo>
                  <a:lnTo>
                    <a:pt x="13" y="1146"/>
                  </a:lnTo>
                  <a:lnTo>
                    <a:pt x="3" y="1066"/>
                  </a:lnTo>
                  <a:lnTo>
                    <a:pt x="0" y="986"/>
                  </a:lnTo>
                  <a:lnTo>
                    <a:pt x="3" y="904"/>
                  </a:lnTo>
                  <a:lnTo>
                    <a:pt x="13" y="826"/>
                  </a:lnTo>
                  <a:lnTo>
                    <a:pt x="29" y="749"/>
                  </a:lnTo>
                  <a:lnTo>
                    <a:pt x="51" y="674"/>
                  </a:lnTo>
                  <a:lnTo>
                    <a:pt x="77" y="602"/>
                  </a:lnTo>
                  <a:lnTo>
                    <a:pt x="111" y="533"/>
                  </a:lnTo>
                  <a:lnTo>
                    <a:pt x="148" y="467"/>
                  </a:lnTo>
                  <a:lnTo>
                    <a:pt x="190" y="403"/>
                  </a:lnTo>
                  <a:lnTo>
                    <a:pt x="237" y="344"/>
                  </a:lnTo>
                  <a:lnTo>
                    <a:pt x="289" y="289"/>
                  </a:lnTo>
                  <a:lnTo>
                    <a:pt x="344" y="237"/>
                  </a:lnTo>
                  <a:lnTo>
                    <a:pt x="403" y="190"/>
                  </a:lnTo>
                  <a:lnTo>
                    <a:pt x="467" y="148"/>
                  </a:lnTo>
                  <a:lnTo>
                    <a:pt x="532" y="111"/>
                  </a:lnTo>
                  <a:lnTo>
                    <a:pt x="602" y="77"/>
                  </a:lnTo>
                  <a:lnTo>
                    <a:pt x="673" y="51"/>
                  </a:lnTo>
                  <a:lnTo>
                    <a:pt x="748" y="29"/>
                  </a:lnTo>
                  <a:lnTo>
                    <a:pt x="826" y="13"/>
                  </a:lnTo>
                  <a:lnTo>
                    <a:pt x="904" y="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FF3300">
                <a:alpha val="48000"/>
              </a:srgbClr>
            </a:solidFill>
            <a:ln w="0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3" name="Prostokąt zaokrąglony 42"/>
          <p:cNvSpPr/>
          <p:nvPr/>
        </p:nvSpPr>
        <p:spPr>
          <a:xfrm>
            <a:off x="2127083" y="1622220"/>
            <a:ext cx="973037" cy="397545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rostokąt zaokrąglony 43"/>
          <p:cNvSpPr/>
          <p:nvPr/>
        </p:nvSpPr>
        <p:spPr>
          <a:xfrm>
            <a:off x="498860" y="4149080"/>
            <a:ext cx="4894303" cy="216024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5" name="Łącznik prostoliniowy 44"/>
          <p:cNvCxnSpPr/>
          <p:nvPr/>
        </p:nvCxnSpPr>
        <p:spPr>
          <a:xfrm flipH="1" flipV="1">
            <a:off x="3100120" y="2019765"/>
            <a:ext cx="2191960" cy="2201323"/>
          </a:xfrm>
          <a:prstGeom prst="lin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Łącznik prostoliniowy 46"/>
          <p:cNvCxnSpPr/>
          <p:nvPr/>
        </p:nvCxnSpPr>
        <p:spPr>
          <a:xfrm flipV="1">
            <a:off x="649125" y="2019765"/>
            <a:ext cx="1477958" cy="2201324"/>
          </a:xfrm>
          <a:prstGeom prst="lin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2" name="pole tekstowe 41"/>
          <p:cNvSpPr txBox="1"/>
          <p:nvPr/>
        </p:nvSpPr>
        <p:spPr>
          <a:xfrm>
            <a:off x="2707518" y="332656"/>
            <a:ext cx="372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Odrzańska droga wodna dziś</a:t>
            </a:r>
          </a:p>
        </p:txBody>
      </p:sp>
      <p:grpSp>
        <p:nvGrpSpPr>
          <p:cNvPr id="46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48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50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51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52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53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49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11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11560" y="1268760"/>
            <a:ext cx="8047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70C0"/>
                </a:solidFill>
              </a:rPr>
              <a:t>Odra skanalizowana – warianty modernizacji istniejących piętrzeń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70C0"/>
                </a:solidFill>
              </a:rPr>
              <a:t>Odra swobodnie płynąca do ujścia Nysy Łużyckiej – wskazanie potencjalnych miejsc piętrzeń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70C0"/>
                </a:solidFill>
              </a:rPr>
              <a:t>Model dla Odry granicznej – II kwartał 2018 r.</a:t>
            </a:r>
          </a:p>
          <a:p>
            <a:endParaRPr lang="pl-PL" sz="16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844">
            <a:off x="2105356" y="2362518"/>
            <a:ext cx="5381566" cy="4023659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2222885" y="385500"/>
            <a:ext cx="4414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Etap modelowania numerycznego</a:t>
            </a:r>
          </a:p>
        </p:txBody>
      </p: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14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16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17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18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19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15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4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44"/>
          <p:cNvGrpSpPr>
            <a:grpSpLocks/>
          </p:cNvGrpSpPr>
          <p:nvPr/>
        </p:nvGrpSpPr>
        <p:grpSpPr bwMode="auto">
          <a:xfrm>
            <a:off x="498860" y="1018447"/>
            <a:ext cx="8160378" cy="3428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41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43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44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45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46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42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  <p:sp>
        <p:nvSpPr>
          <p:cNvPr id="47" name="pole tekstowe 46"/>
          <p:cNvSpPr txBox="1"/>
          <p:nvPr/>
        </p:nvSpPr>
        <p:spPr>
          <a:xfrm>
            <a:off x="850608" y="355158"/>
            <a:ext cx="732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70C0"/>
                </a:solidFill>
              </a:rPr>
              <a:t>Zapraszamy do składania uwag</a:t>
            </a:r>
            <a:endParaRPr lang="pl-PL" sz="2400" dirty="0">
              <a:solidFill>
                <a:srgbClr val="0070C0"/>
              </a:solidFill>
            </a:endParaRPr>
          </a:p>
        </p:txBody>
      </p:sp>
      <p:pic>
        <p:nvPicPr>
          <p:cNvPr id="37" name="Obraz 36" descr="formularz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96752"/>
            <a:ext cx="3744416" cy="5295156"/>
          </a:xfrm>
          <a:prstGeom prst="rect">
            <a:avLst/>
          </a:prstGeom>
        </p:spPr>
      </p:pic>
      <p:pic>
        <p:nvPicPr>
          <p:cNvPr id="38" name="Obraz 37" descr="formularz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663" y="1196752"/>
            <a:ext cx="3744729" cy="52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6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44"/>
          <p:cNvGrpSpPr>
            <a:grpSpLocks/>
          </p:cNvGrpSpPr>
          <p:nvPr/>
        </p:nvGrpSpPr>
        <p:grpSpPr bwMode="auto">
          <a:xfrm>
            <a:off x="498860" y="1018447"/>
            <a:ext cx="8160378" cy="3428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41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43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44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45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46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42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  <p:sp>
        <p:nvSpPr>
          <p:cNvPr id="47" name="pole tekstowe 46"/>
          <p:cNvSpPr txBox="1"/>
          <p:nvPr/>
        </p:nvSpPr>
        <p:spPr>
          <a:xfrm>
            <a:off x="850608" y="355158"/>
            <a:ext cx="732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70C0"/>
                </a:solidFill>
              </a:rPr>
              <a:t>Zapraszamy do składania uwag</a:t>
            </a:r>
            <a:endParaRPr lang="pl-PL" sz="2400" dirty="0">
              <a:solidFill>
                <a:srgbClr val="0070C0"/>
              </a:solidFill>
            </a:endParaRPr>
          </a:p>
        </p:txBody>
      </p:sp>
      <p:pic>
        <p:nvPicPr>
          <p:cNvPr id="12" name="Obraz 11" descr="lokalizacja_odc_B.jpeg"/>
          <p:cNvPicPr>
            <a:picLocks noChangeAspect="1"/>
          </p:cNvPicPr>
          <p:nvPr/>
        </p:nvPicPr>
        <p:blipFill>
          <a:blip r:embed="rId3" cstate="print"/>
          <a:srcRect l="6171" t="5035" r="6645" b="17119"/>
          <a:stretch>
            <a:fillRect/>
          </a:stretch>
        </p:blipFill>
        <p:spPr>
          <a:xfrm>
            <a:off x="179512" y="2204864"/>
            <a:ext cx="3193587" cy="4032448"/>
          </a:xfrm>
          <a:prstGeom prst="rect">
            <a:avLst/>
          </a:prstGeom>
        </p:spPr>
      </p:pic>
      <p:pic>
        <p:nvPicPr>
          <p:cNvPr id="13" name="Obraz 12" descr="wykaz_jazy_B.jpg"/>
          <p:cNvPicPr>
            <a:picLocks noChangeAspect="1"/>
          </p:cNvPicPr>
          <p:nvPr/>
        </p:nvPicPr>
        <p:blipFill>
          <a:blip r:embed="rId4" cstate="print"/>
          <a:srcRect l="5171" t="10740" r="12119" b="21480"/>
          <a:stretch>
            <a:fillRect/>
          </a:stretch>
        </p:blipFill>
        <p:spPr>
          <a:xfrm>
            <a:off x="3411397" y="1340768"/>
            <a:ext cx="5732603" cy="33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44"/>
          <p:cNvGrpSpPr>
            <a:grpSpLocks/>
          </p:cNvGrpSpPr>
          <p:nvPr/>
        </p:nvGrpSpPr>
        <p:grpSpPr bwMode="auto">
          <a:xfrm>
            <a:off x="498860" y="1018447"/>
            <a:ext cx="8160378" cy="3428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41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43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44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45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46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42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  <p:sp>
        <p:nvSpPr>
          <p:cNvPr id="47" name="pole tekstowe 46"/>
          <p:cNvSpPr txBox="1"/>
          <p:nvPr/>
        </p:nvSpPr>
        <p:spPr>
          <a:xfrm>
            <a:off x="850608" y="355158"/>
            <a:ext cx="732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70C0"/>
                </a:solidFill>
              </a:rPr>
              <a:t>Zapraszamy do składania uwag</a:t>
            </a:r>
            <a:endParaRPr lang="pl-PL" sz="2400" dirty="0">
              <a:solidFill>
                <a:srgbClr val="0070C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23528" y="1124744"/>
            <a:ext cx="8531710" cy="67403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r">
              <a:defRPr>
                <a:solidFill>
                  <a:srgbClr val="0070C0"/>
                </a:solidFill>
              </a:defRPr>
            </a:lvl1pPr>
          </a:lstStyle>
          <a:p>
            <a:pPr algn="just"/>
            <a:r>
              <a:rPr lang="pl-PL" dirty="0" smtClean="0"/>
              <a:t>Materiały dostępne są na stronach internetowych: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 Ministerstwa Gospodarki Morskiej i </a:t>
            </a:r>
            <a:r>
              <a:rPr lang="pl-PL" dirty="0"/>
              <a:t>Żeglugi Śródlądowej</a:t>
            </a:r>
            <a:r>
              <a:rPr lang="pl-PL" dirty="0" smtClean="0"/>
              <a:t>:	 </a:t>
            </a:r>
            <a:r>
              <a:rPr lang="pl-PL" dirty="0">
                <a:hlinkClick r:id="rId3"/>
              </a:rPr>
              <a:t>https://mgm.gov.pl/ministerstwo/aktualnosci/podsumowanie-konferencji-program-modernizacji-odrzanskiej-drogi-wodnej</a:t>
            </a:r>
            <a:r>
              <a:rPr lang="pl-PL" dirty="0" smtClean="0">
                <a:hlinkClick r:id="rId3"/>
              </a:rPr>
              <a:t>/</a:t>
            </a: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Zarządu Morskich Portów Szczecin </a:t>
            </a:r>
            <a:r>
              <a:rPr lang="pl-PL" dirty="0"/>
              <a:t>i Świnoujście S.A</a:t>
            </a:r>
            <a:r>
              <a:rPr lang="pl-PL" dirty="0" smtClean="0"/>
              <a:t>.:	 </a:t>
            </a:r>
            <a:r>
              <a:rPr lang="pl-PL" dirty="0">
                <a:hlinkClick r:id="rId4"/>
              </a:rPr>
              <a:t>http://www.port.szczecin.pl/pl/aktualnosci/modernizacja-odw---konsultacje</a:t>
            </a:r>
            <a:r>
              <a:rPr lang="pl-PL" dirty="0" smtClean="0">
                <a:hlinkClick r:id="rId4"/>
              </a:rPr>
              <a:t>/</a:t>
            </a: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algn="just"/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 smtClean="0"/>
          </a:p>
          <a:p>
            <a:pPr algn="just"/>
            <a:endParaRPr lang="pl-PL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88" y="4729163"/>
            <a:ext cx="4635633" cy="215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5428084" cy="187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50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59669" y="1196754"/>
            <a:ext cx="828879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3200" dirty="0" smtClean="0">
              <a:solidFill>
                <a:srgbClr val="0070C0"/>
              </a:solidFill>
            </a:endParaRPr>
          </a:p>
          <a:p>
            <a:pPr algn="ctr"/>
            <a:endParaRPr lang="pl-PL" sz="3200" dirty="0">
              <a:solidFill>
                <a:srgbClr val="0070C0"/>
              </a:solidFill>
            </a:endParaRPr>
          </a:p>
          <a:p>
            <a:pPr algn="ctr"/>
            <a:r>
              <a:rPr lang="pl-PL" sz="2800" dirty="0" smtClean="0">
                <a:solidFill>
                  <a:srgbClr val="0070C0"/>
                </a:solidFill>
              </a:rPr>
              <a:t>Zapraszamy do konsultacji</a:t>
            </a:r>
          </a:p>
          <a:p>
            <a:pPr algn="ctr"/>
            <a:endParaRPr lang="pl-PL" sz="2000" dirty="0" smtClean="0">
              <a:solidFill>
                <a:srgbClr val="0070C0"/>
              </a:solidFill>
            </a:endParaRPr>
          </a:p>
          <a:p>
            <a:pPr algn="ctr"/>
            <a:r>
              <a:rPr lang="pl-PL" sz="2000" dirty="0" smtClean="0">
                <a:solidFill>
                  <a:srgbClr val="0070C0"/>
                </a:solidFill>
              </a:rPr>
              <a:t>drogiwodne@mgm.gov.pl</a:t>
            </a:r>
            <a:endParaRPr lang="pl-PL" sz="2000" dirty="0">
              <a:solidFill>
                <a:srgbClr val="0070C0"/>
              </a:solidFill>
            </a:endParaRPr>
          </a:p>
          <a:p>
            <a:pPr algn="ctr"/>
            <a:endParaRPr lang="pl-PL" sz="2000" dirty="0" smtClean="0">
              <a:solidFill>
                <a:srgbClr val="0070C0"/>
              </a:solidFill>
            </a:endParaRPr>
          </a:p>
          <a:p>
            <a:pPr algn="ctr"/>
            <a:r>
              <a:rPr lang="pl-PL" sz="2000" dirty="0" smtClean="0">
                <a:solidFill>
                  <a:srgbClr val="0070C0"/>
                </a:solidFill>
              </a:rPr>
              <a:t>www.mgm.gov.pl</a:t>
            </a:r>
          </a:p>
          <a:p>
            <a:pPr algn="ctr"/>
            <a:r>
              <a:rPr lang="pl-PL" sz="2000" dirty="0" smtClean="0">
                <a:solidFill>
                  <a:srgbClr val="0070C0"/>
                </a:solidFill>
              </a:rPr>
              <a:t>facebook.com/</a:t>
            </a:r>
            <a:r>
              <a:rPr lang="pl-PL" sz="2000" dirty="0" err="1" smtClean="0">
                <a:solidFill>
                  <a:srgbClr val="0070C0"/>
                </a:solidFill>
              </a:rPr>
              <a:t>mgmiżś</a:t>
            </a:r>
            <a:endParaRPr lang="pl-PL" sz="2000" dirty="0" smtClean="0">
              <a:solidFill>
                <a:srgbClr val="0070C0"/>
              </a:solidFill>
            </a:endParaRPr>
          </a:p>
          <a:p>
            <a:pPr algn="ctr"/>
            <a:r>
              <a:rPr lang="pl-PL" sz="2000" dirty="0">
                <a:solidFill>
                  <a:srgbClr val="0070C0"/>
                </a:solidFill>
              </a:rPr>
              <a:t>twitter.com/</a:t>
            </a:r>
            <a:r>
              <a:rPr lang="pl-PL" sz="2000" dirty="0" err="1">
                <a:solidFill>
                  <a:srgbClr val="0070C0"/>
                </a:solidFill>
              </a:rPr>
              <a:t>mgmizs_gov_pl</a:t>
            </a:r>
            <a:endParaRPr lang="pl-PL" sz="2000" dirty="0">
              <a:solidFill>
                <a:srgbClr val="0070C0"/>
              </a:solidFill>
            </a:endParaRPr>
          </a:p>
          <a:p>
            <a:pPr algn="ctr"/>
            <a:endParaRPr lang="pl-PL" sz="14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44321"/>
            <a:ext cx="5652120" cy="98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4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724126" y="1582143"/>
            <a:ext cx="3005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70C0"/>
                </a:solidFill>
              </a:rPr>
              <a:t>Ministerstwa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70C0"/>
                </a:solidFill>
              </a:rPr>
              <a:t>Biznes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70C0"/>
                </a:solidFill>
              </a:rPr>
              <a:t>Samorządy terytorialne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70C0"/>
                </a:solidFill>
              </a:rPr>
              <a:t>Organizacje branżowe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72" y="1556792"/>
            <a:ext cx="5171948" cy="3698925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2467952" y="385500"/>
            <a:ext cx="3924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Konsultacje z interesariuszami</a:t>
            </a:r>
          </a:p>
        </p:txBody>
      </p: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14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16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17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18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19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15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7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załka kolista 12"/>
          <p:cNvSpPr/>
          <p:nvPr/>
        </p:nvSpPr>
        <p:spPr>
          <a:xfrm rot="15491488" flipH="1" flipV="1">
            <a:off x="90594" y="1392908"/>
            <a:ext cx="170906" cy="47641"/>
          </a:xfrm>
          <a:prstGeom prst="circularArrow">
            <a:avLst>
              <a:gd name="adj1" fmla="val 12500"/>
              <a:gd name="adj2" fmla="val 509479"/>
              <a:gd name="adj3" fmla="val 20457681"/>
              <a:gd name="adj4" fmla="val 10194697"/>
              <a:gd name="adj5" fmla="val 12500"/>
            </a:avLst>
          </a:prstGeom>
          <a:solidFill>
            <a:schemeClr val="bg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Dowolny kształt 14"/>
          <p:cNvSpPr/>
          <p:nvPr/>
        </p:nvSpPr>
        <p:spPr>
          <a:xfrm rot="5400000">
            <a:off x="286856" y="2746830"/>
            <a:ext cx="2052228" cy="1904400"/>
          </a:xfrm>
          <a:custGeom>
            <a:avLst/>
            <a:gdLst>
              <a:gd name="connsiteX0" fmla="*/ 0 w 815603"/>
              <a:gd name="connsiteY0" fmla="*/ 0 h 3037802"/>
              <a:gd name="connsiteX1" fmla="*/ 815603 w 815603"/>
              <a:gd name="connsiteY1" fmla="*/ 0 h 3037802"/>
              <a:gd name="connsiteX2" fmla="*/ 815603 w 815603"/>
              <a:gd name="connsiteY2" fmla="*/ 3037802 h 3037802"/>
              <a:gd name="connsiteX3" fmla="*/ 0 w 815603"/>
              <a:gd name="connsiteY3" fmla="*/ 3037802 h 3037802"/>
              <a:gd name="connsiteX4" fmla="*/ 0 w 815603"/>
              <a:gd name="connsiteY4" fmla="*/ 0 h 303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603" h="3037802">
                <a:moveTo>
                  <a:pt x="0" y="0"/>
                </a:moveTo>
                <a:lnTo>
                  <a:pt x="815603" y="0"/>
                </a:lnTo>
                <a:lnTo>
                  <a:pt x="815603" y="3037802"/>
                </a:lnTo>
                <a:lnTo>
                  <a:pt x="0" y="30378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vert270" wrap="square" lIns="106679" tIns="106679" rIns="106680" bIns="106680" numCol="1" spcCol="1270" anchor="t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683568" y="1421280"/>
            <a:ext cx="7975670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r">
              <a:defRPr>
                <a:solidFill>
                  <a:srgbClr val="0070C0"/>
                </a:solidFill>
              </a:defRPr>
            </a:lvl1pPr>
          </a:lstStyle>
          <a:p>
            <a:pPr algn="l"/>
            <a:r>
              <a:rPr lang="pl-PL" sz="1600" dirty="0" smtClean="0"/>
              <a:t>Lipiec </a:t>
            </a:r>
            <a:r>
              <a:rPr lang="pl-PL" sz="1600" dirty="0"/>
              <a:t>2017 </a:t>
            </a:r>
            <a:r>
              <a:rPr lang="pl-PL" sz="1600" dirty="0" smtClean="0"/>
              <a:t>– Komitet </a:t>
            </a:r>
            <a:r>
              <a:rPr lang="pl-PL" sz="1600" dirty="0"/>
              <a:t>Sterujący </a:t>
            </a:r>
            <a:r>
              <a:rPr lang="pl-PL" sz="1600" dirty="0" smtClean="0"/>
              <a:t>do spraw Inwestycji na Śródlądowych Drogach Wodnych zdecydował o powołaniu trzech </a:t>
            </a:r>
            <a:r>
              <a:rPr lang="pl-PL" sz="1600" dirty="0"/>
              <a:t>tematycznych grup roboczych: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pl-PL" sz="1600" dirty="0" smtClean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Grupa </a:t>
            </a:r>
            <a:r>
              <a:rPr lang="pl-PL" sz="1600" dirty="0"/>
              <a:t>robocza ds. hydrotechniki i </a:t>
            </a:r>
            <a:r>
              <a:rPr lang="pl-PL" sz="1600" dirty="0" smtClean="0"/>
              <a:t>środowiska,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Grupa </a:t>
            </a:r>
            <a:r>
              <a:rPr lang="pl-PL" sz="1600" dirty="0"/>
              <a:t>robocza ds. </a:t>
            </a:r>
            <a:r>
              <a:rPr lang="pl-PL" sz="1600" dirty="0" smtClean="0"/>
              <a:t>gospodarki</a:t>
            </a:r>
            <a:r>
              <a:rPr lang="pl-PL" sz="1600" dirty="0"/>
              <a:t>,</a:t>
            </a:r>
            <a:endParaRPr lang="pl-PL" sz="1600" dirty="0" smtClean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Grupa </a:t>
            </a:r>
            <a:r>
              <a:rPr lang="pl-PL" sz="1600" dirty="0"/>
              <a:t>robocza ds. spraw społecznych</a:t>
            </a:r>
            <a:r>
              <a:rPr lang="pl-PL" sz="1600" dirty="0" smtClean="0"/>
              <a:t>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2467958" y="385500"/>
            <a:ext cx="3924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70C0"/>
                </a:solidFill>
              </a:rPr>
              <a:t>Konsultacje z interesariuszami</a:t>
            </a:r>
            <a:endParaRPr lang="pl-PL" sz="2400" dirty="0">
              <a:solidFill>
                <a:srgbClr val="0070C0"/>
              </a:solidFill>
            </a:endParaRPr>
          </a:p>
        </p:txBody>
      </p:sp>
      <p:grpSp>
        <p:nvGrpSpPr>
          <p:cNvPr id="17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18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20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1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2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3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19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30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637">
            <a:off x="5279377" y="1432761"/>
            <a:ext cx="2986734" cy="4214986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637">
            <a:off x="3263454" y="1826105"/>
            <a:ext cx="3007941" cy="4245020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637">
            <a:off x="703896" y="2119543"/>
            <a:ext cx="2964983" cy="4245020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3706399" y="385500"/>
            <a:ext cx="144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Publikacje</a:t>
            </a:r>
          </a:p>
        </p:txBody>
      </p:sp>
      <p:grpSp>
        <p:nvGrpSpPr>
          <p:cNvPr id="14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15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17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18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19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7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16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13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45874"/>
            <a:ext cx="6669243" cy="42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upa 14"/>
          <p:cNvGrpSpPr/>
          <p:nvPr/>
        </p:nvGrpSpPr>
        <p:grpSpPr>
          <a:xfrm>
            <a:off x="-396552" y="2564904"/>
            <a:ext cx="1453275" cy="2026591"/>
            <a:chOff x="478582" y="2996952"/>
            <a:chExt cx="1224136" cy="2226690"/>
          </a:xfrm>
        </p:grpSpPr>
        <p:sp>
          <p:nvSpPr>
            <p:cNvPr id="39" name="pole tekstowe 38"/>
            <p:cNvSpPr txBox="1"/>
            <p:nvPr/>
          </p:nvSpPr>
          <p:spPr>
            <a:xfrm>
              <a:off x="478582" y="2996952"/>
              <a:ext cx="1224136" cy="642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 smtClean="0">
                  <a:solidFill>
                    <a:srgbClr val="0070C0"/>
                  </a:solidFill>
                </a:rPr>
                <a:t>woda dla</a:t>
              </a:r>
            </a:p>
            <a:p>
              <a:pPr algn="r"/>
              <a:r>
                <a:rPr lang="pl-PL" sz="1600" dirty="0" smtClean="0">
                  <a:solidFill>
                    <a:srgbClr val="0070C0"/>
                  </a:solidFill>
                </a:rPr>
                <a:t> rolnictwa</a:t>
              </a:r>
              <a:endParaRPr lang="pl-PL" sz="1600" dirty="0">
                <a:solidFill>
                  <a:srgbClr val="0070C0"/>
                </a:solidFill>
              </a:endParaRPr>
            </a:p>
          </p:txBody>
        </p:sp>
        <p:sp>
          <p:nvSpPr>
            <p:cNvPr id="40" name="pole tekstowe 39"/>
            <p:cNvSpPr txBox="1"/>
            <p:nvPr/>
          </p:nvSpPr>
          <p:spPr>
            <a:xfrm>
              <a:off x="478582" y="3789040"/>
              <a:ext cx="1224136" cy="642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 smtClean="0">
                  <a:solidFill>
                    <a:srgbClr val="0070C0"/>
                  </a:solidFill>
                </a:rPr>
                <a:t>woda dla</a:t>
              </a:r>
            </a:p>
            <a:p>
              <a:pPr algn="r"/>
              <a:r>
                <a:rPr lang="pl-PL" sz="1600" dirty="0" smtClean="0">
                  <a:solidFill>
                    <a:srgbClr val="0070C0"/>
                  </a:solidFill>
                </a:rPr>
                <a:t> ludności</a:t>
              </a:r>
              <a:endParaRPr lang="pl-PL" sz="1600" dirty="0">
                <a:solidFill>
                  <a:srgbClr val="0070C0"/>
                </a:solidFill>
              </a:endParaRPr>
            </a:p>
          </p:txBody>
        </p:sp>
        <p:sp>
          <p:nvSpPr>
            <p:cNvPr id="41" name="pole tekstowe 40"/>
            <p:cNvSpPr txBox="1"/>
            <p:nvPr/>
          </p:nvSpPr>
          <p:spPr>
            <a:xfrm>
              <a:off x="478582" y="4581128"/>
              <a:ext cx="1224136" cy="642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 smtClean="0">
                  <a:solidFill>
                    <a:srgbClr val="0070C0"/>
                  </a:solidFill>
                </a:rPr>
                <a:t>woda dla</a:t>
              </a:r>
            </a:p>
            <a:p>
              <a:pPr algn="r"/>
              <a:r>
                <a:rPr lang="pl-PL" sz="1600" dirty="0" smtClean="0">
                  <a:solidFill>
                    <a:srgbClr val="0070C0"/>
                  </a:solidFill>
                </a:rPr>
                <a:t>przemysłu</a:t>
              </a:r>
              <a:endParaRPr lang="pl-PL" sz="1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42" name="pole tekstowe 41"/>
          <p:cNvSpPr txBox="1"/>
          <p:nvPr/>
        </p:nvSpPr>
        <p:spPr>
          <a:xfrm>
            <a:off x="7107299" y="4788441"/>
            <a:ext cx="147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70C0"/>
                </a:solidFill>
              </a:rPr>
              <a:t>bezpieczniejsze elektrownie</a:t>
            </a:r>
          </a:p>
        </p:txBody>
      </p:sp>
      <p:sp>
        <p:nvSpPr>
          <p:cNvPr id="43" name="pole tekstowe 42"/>
          <p:cNvSpPr txBox="1"/>
          <p:nvPr/>
        </p:nvSpPr>
        <p:spPr>
          <a:xfrm>
            <a:off x="2071082" y="1700808"/>
            <a:ext cx="2300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smtClean="0">
                <a:solidFill>
                  <a:srgbClr val="0070C0"/>
                </a:solidFill>
              </a:rPr>
              <a:t>mniejsze ryzyko powodzi; </a:t>
            </a:r>
            <a:br>
              <a:rPr lang="pl-PL" sz="1600" dirty="0" smtClean="0">
                <a:solidFill>
                  <a:srgbClr val="0070C0"/>
                </a:solidFill>
              </a:rPr>
            </a:br>
            <a:r>
              <a:rPr lang="pl-PL" sz="1600" dirty="0" smtClean="0">
                <a:solidFill>
                  <a:srgbClr val="0070C0"/>
                </a:solidFill>
              </a:rPr>
              <a:t>mniej dotkliwa susza </a:t>
            </a:r>
          </a:p>
        </p:txBody>
      </p:sp>
      <p:sp>
        <p:nvSpPr>
          <p:cNvPr id="44" name="pole tekstowe 43"/>
          <p:cNvSpPr txBox="1"/>
          <p:nvPr/>
        </p:nvSpPr>
        <p:spPr>
          <a:xfrm>
            <a:off x="2267744" y="4860449"/>
            <a:ext cx="2130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smtClean="0">
                <a:solidFill>
                  <a:srgbClr val="0070C0"/>
                </a:solidFill>
              </a:rPr>
              <a:t>zrównoważony rozwój lokalnej gospodarki</a:t>
            </a:r>
            <a:endParaRPr lang="pl-PL" sz="1600" dirty="0">
              <a:solidFill>
                <a:srgbClr val="0070C0"/>
              </a:solidFill>
            </a:endParaRPr>
          </a:p>
        </p:txBody>
      </p:sp>
      <p:sp>
        <p:nvSpPr>
          <p:cNvPr id="45" name="pole tekstowe 44"/>
          <p:cNvSpPr txBox="1"/>
          <p:nvPr/>
        </p:nvSpPr>
        <p:spPr>
          <a:xfrm>
            <a:off x="7796808" y="3212976"/>
            <a:ext cx="1311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70C0"/>
                </a:solidFill>
              </a:rPr>
              <a:t>rewitalizacja;</a:t>
            </a:r>
            <a:br>
              <a:rPr lang="pl-PL" sz="1600" dirty="0" smtClean="0">
                <a:solidFill>
                  <a:srgbClr val="0070C0"/>
                </a:solidFill>
              </a:rPr>
            </a:br>
            <a:r>
              <a:rPr lang="pl-PL" sz="1600" dirty="0" smtClean="0">
                <a:solidFill>
                  <a:srgbClr val="0070C0"/>
                </a:solidFill>
              </a:rPr>
              <a:t>rzeka </a:t>
            </a:r>
            <a:r>
              <a:rPr lang="pl-PL" sz="1600" dirty="0">
                <a:solidFill>
                  <a:srgbClr val="0070C0"/>
                </a:solidFill>
              </a:rPr>
              <a:t>dla mieszkańców</a:t>
            </a:r>
          </a:p>
        </p:txBody>
      </p:sp>
      <p:sp>
        <p:nvSpPr>
          <p:cNvPr id="46" name="pole tekstowe 45"/>
          <p:cNvSpPr txBox="1"/>
          <p:nvPr/>
        </p:nvSpPr>
        <p:spPr>
          <a:xfrm>
            <a:off x="7164288" y="1628800"/>
            <a:ext cx="1638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70C0"/>
                </a:solidFill>
              </a:rPr>
              <a:t>przyjazny transport śródlądowy</a:t>
            </a:r>
            <a:endParaRPr lang="pl-PL" sz="1600" dirty="0">
              <a:solidFill>
                <a:srgbClr val="0070C0"/>
              </a:solidFill>
            </a:endParaRPr>
          </a:p>
        </p:txBody>
      </p:sp>
      <p:sp>
        <p:nvSpPr>
          <p:cNvPr id="47" name="pole tekstowe 46"/>
          <p:cNvSpPr txBox="1"/>
          <p:nvPr/>
        </p:nvSpPr>
        <p:spPr>
          <a:xfrm>
            <a:off x="4211960" y="2658398"/>
            <a:ext cx="30243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0070C0"/>
                </a:solidFill>
              </a:rPr>
              <a:t>n</a:t>
            </a:r>
            <a:r>
              <a:rPr lang="pl-PL" sz="1600" dirty="0" smtClean="0">
                <a:solidFill>
                  <a:srgbClr val="0070C0"/>
                </a:solidFill>
              </a:rPr>
              <a:t>owe budowle hydrotechniczne</a:t>
            </a:r>
            <a:endParaRPr lang="pl-PL" sz="1600" dirty="0">
              <a:solidFill>
                <a:srgbClr val="0070C0"/>
              </a:solidFill>
            </a:endParaRPr>
          </a:p>
        </p:txBody>
      </p:sp>
      <p:sp>
        <p:nvSpPr>
          <p:cNvPr id="48" name="pole tekstowe 47"/>
          <p:cNvSpPr txBox="1"/>
          <p:nvPr/>
        </p:nvSpPr>
        <p:spPr>
          <a:xfrm>
            <a:off x="3203848" y="2958043"/>
            <a:ext cx="1350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rgbClr val="0070C0"/>
                </a:solidFill>
              </a:rPr>
              <a:t>lepsza gospodarka wodna</a:t>
            </a:r>
            <a:endParaRPr lang="pl-PL" sz="1600" dirty="0">
              <a:solidFill>
                <a:srgbClr val="0070C0"/>
              </a:solidFill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3241398" y="385500"/>
            <a:ext cx="237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Koszty i korzyści? </a:t>
            </a:r>
          </a:p>
        </p:txBody>
      </p:sp>
      <p:grpSp>
        <p:nvGrpSpPr>
          <p:cNvPr id="30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33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4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5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6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32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52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66" y="1700808"/>
            <a:ext cx="3543527" cy="19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54" y="1135141"/>
            <a:ext cx="8220884" cy="4615151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438354" y="5476254"/>
            <a:ext cx="38303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 smtClean="0"/>
              <a:t>Materiał promocyjny Województwa Kujawsko-Pomorskiego</a:t>
            </a:r>
            <a:endParaRPr lang="pl-PL" sz="1100" dirty="0"/>
          </a:p>
        </p:txBody>
      </p: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14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17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18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19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6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16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  <p:sp>
        <p:nvSpPr>
          <p:cNvPr id="27" name="pole tekstowe 26"/>
          <p:cNvSpPr txBox="1"/>
          <p:nvPr/>
        </p:nvSpPr>
        <p:spPr>
          <a:xfrm>
            <a:off x="3073918" y="385500"/>
            <a:ext cx="2712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Dlaczego to robimy?</a:t>
            </a:r>
          </a:p>
        </p:txBody>
      </p:sp>
    </p:spTree>
    <p:extLst>
      <p:ext uri="{BB962C8B-B14F-4D97-AF65-F5344CB8AC3E}">
        <p14:creationId xmlns:p14="http://schemas.microsoft.com/office/powerpoint/2010/main" val="208450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E:\Selekcja_ObróbkaBGGA\ZDJECIA\ZDJECIA\Z PPT\Clipboard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4" y="1166868"/>
            <a:ext cx="7466124" cy="5574499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1" y="1065768"/>
            <a:ext cx="1584176" cy="1365830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" name="Grupa 17"/>
          <p:cNvGrpSpPr/>
          <p:nvPr/>
        </p:nvGrpSpPr>
        <p:grpSpPr>
          <a:xfrm>
            <a:off x="1033682" y="1364040"/>
            <a:ext cx="150361" cy="137436"/>
            <a:chOff x="5951190" y="6021288"/>
            <a:chExt cx="417513" cy="522287"/>
          </a:xfrm>
        </p:grpSpPr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5951190" y="6021288"/>
              <a:ext cx="417513" cy="522287"/>
            </a:xfrm>
            <a:custGeom>
              <a:avLst/>
              <a:gdLst>
                <a:gd name="T0" fmla="*/ 1507 w 2821"/>
                <a:gd name="T1" fmla="*/ 3 h 3525"/>
                <a:gd name="T2" fmla="*/ 1695 w 2821"/>
                <a:gd name="T3" fmla="*/ 28 h 3525"/>
                <a:gd name="T4" fmla="*/ 1874 w 2821"/>
                <a:gd name="T5" fmla="*/ 77 h 3525"/>
                <a:gd name="T6" fmla="*/ 2042 w 2821"/>
                <a:gd name="T7" fmla="*/ 149 h 3525"/>
                <a:gd name="T8" fmla="*/ 2198 w 2821"/>
                <a:gd name="T9" fmla="*/ 240 h 3525"/>
                <a:gd name="T10" fmla="*/ 2342 w 2821"/>
                <a:gd name="T11" fmla="*/ 351 h 3525"/>
                <a:gd name="T12" fmla="*/ 2470 w 2821"/>
                <a:gd name="T13" fmla="*/ 478 h 3525"/>
                <a:gd name="T14" fmla="*/ 2580 w 2821"/>
                <a:gd name="T15" fmla="*/ 622 h 3525"/>
                <a:gd name="T16" fmla="*/ 2672 w 2821"/>
                <a:gd name="T17" fmla="*/ 779 h 3525"/>
                <a:gd name="T18" fmla="*/ 2743 w 2821"/>
                <a:gd name="T19" fmla="*/ 947 h 3525"/>
                <a:gd name="T20" fmla="*/ 2792 w 2821"/>
                <a:gd name="T21" fmla="*/ 1126 h 3525"/>
                <a:gd name="T22" fmla="*/ 2818 w 2821"/>
                <a:gd name="T23" fmla="*/ 1315 h 3525"/>
                <a:gd name="T24" fmla="*/ 2818 w 2821"/>
                <a:gd name="T25" fmla="*/ 1509 h 3525"/>
                <a:gd name="T26" fmla="*/ 2791 w 2821"/>
                <a:gd name="T27" fmla="*/ 1699 h 3525"/>
                <a:gd name="T28" fmla="*/ 2741 w 2821"/>
                <a:gd name="T29" fmla="*/ 1881 h 3525"/>
                <a:gd name="T30" fmla="*/ 2668 w 2821"/>
                <a:gd name="T31" fmla="*/ 2051 h 3525"/>
                <a:gd name="T32" fmla="*/ 2574 w 2821"/>
                <a:gd name="T33" fmla="*/ 2210 h 3525"/>
                <a:gd name="T34" fmla="*/ 2513 w 2821"/>
                <a:gd name="T35" fmla="*/ 2295 h 3525"/>
                <a:gd name="T36" fmla="*/ 2438 w 2821"/>
                <a:gd name="T37" fmla="*/ 2392 h 3525"/>
                <a:gd name="T38" fmla="*/ 2351 w 2821"/>
                <a:gd name="T39" fmla="*/ 2499 h 3525"/>
                <a:gd name="T40" fmla="*/ 2256 w 2821"/>
                <a:gd name="T41" fmla="*/ 2614 h 3525"/>
                <a:gd name="T42" fmla="*/ 2156 w 2821"/>
                <a:gd name="T43" fmla="*/ 2732 h 3525"/>
                <a:gd name="T44" fmla="*/ 2052 w 2821"/>
                <a:gd name="T45" fmla="*/ 2853 h 3525"/>
                <a:gd name="T46" fmla="*/ 1947 w 2821"/>
                <a:gd name="T47" fmla="*/ 2973 h 3525"/>
                <a:gd name="T48" fmla="*/ 1844 w 2821"/>
                <a:gd name="T49" fmla="*/ 3089 h 3525"/>
                <a:gd name="T50" fmla="*/ 1746 w 2821"/>
                <a:gd name="T51" fmla="*/ 3199 h 3525"/>
                <a:gd name="T52" fmla="*/ 1655 w 2821"/>
                <a:gd name="T53" fmla="*/ 3301 h 3525"/>
                <a:gd name="T54" fmla="*/ 1574 w 2821"/>
                <a:gd name="T55" fmla="*/ 3391 h 3525"/>
                <a:gd name="T56" fmla="*/ 1506 w 2821"/>
                <a:gd name="T57" fmla="*/ 3467 h 3525"/>
                <a:gd name="T58" fmla="*/ 1469 w 2821"/>
                <a:gd name="T59" fmla="*/ 3502 h 3525"/>
                <a:gd name="T60" fmla="*/ 1437 w 2821"/>
                <a:gd name="T61" fmla="*/ 3520 h 3525"/>
                <a:gd name="T62" fmla="*/ 1412 w 2821"/>
                <a:gd name="T63" fmla="*/ 3525 h 3525"/>
                <a:gd name="T64" fmla="*/ 1386 w 2821"/>
                <a:gd name="T65" fmla="*/ 3520 h 3525"/>
                <a:gd name="T66" fmla="*/ 1356 w 2821"/>
                <a:gd name="T67" fmla="*/ 3501 h 3525"/>
                <a:gd name="T68" fmla="*/ 1318 w 2821"/>
                <a:gd name="T69" fmla="*/ 3466 h 3525"/>
                <a:gd name="T70" fmla="*/ 1251 w 2821"/>
                <a:gd name="T71" fmla="*/ 3393 h 3525"/>
                <a:gd name="T72" fmla="*/ 1172 w 2821"/>
                <a:gd name="T73" fmla="*/ 3305 h 3525"/>
                <a:gd name="T74" fmla="*/ 1082 w 2821"/>
                <a:gd name="T75" fmla="*/ 3204 h 3525"/>
                <a:gd name="T76" fmla="*/ 983 w 2821"/>
                <a:gd name="T77" fmla="*/ 3095 h 3525"/>
                <a:gd name="T78" fmla="*/ 881 w 2821"/>
                <a:gd name="T79" fmla="*/ 2979 h 3525"/>
                <a:gd name="T80" fmla="*/ 776 w 2821"/>
                <a:gd name="T81" fmla="*/ 2859 h 3525"/>
                <a:gd name="T82" fmla="*/ 671 w 2821"/>
                <a:gd name="T83" fmla="*/ 2739 h 3525"/>
                <a:gd name="T84" fmla="*/ 570 w 2821"/>
                <a:gd name="T85" fmla="*/ 2620 h 3525"/>
                <a:gd name="T86" fmla="*/ 475 w 2821"/>
                <a:gd name="T87" fmla="*/ 2505 h 3525"/>
                <a:gd name="T88" fmla="*/ 388 w 2821"/>
                <a:gd name="T89" fmla="*/ 2398 h 3525"/>
                <a:gd name="T90" fmla="*/ 312 w 2821"/>
                <a:gd name="T91" fmla="*/ 2300 h 3525"/>
                <a:gd name="T92" fmla="*/ 251 w 2821"/>
                <a:gd name="T93" fmla="*/ 2215 h 3525"/>
                <a:gd name="T94" fmla="*/ 155 w 2821"/>
                <a:gd name="T95" fmla="*/ 2056 h 3525"/>
                <a:gd name="T96" fmla="*/ 80 w 2821"/>
                <a:gd name="T97" fmla="*/ 1885 h 3525"/>
                <a:gd name="T98" fmla="*/ 29 w 2821"/>
                <a:gd name="T99" fmla="*/ 1701 h 3525"/>
                <a:gd name="T100" fmla="*/ 3 w 2821"/>
                <a:gd name="T101" fmla="*/ 1510 h 3525"/>
                <a:gd name="T102" fmla="*/ 3 w 2821"/>
                <a:gd name="T103" fmla="*/ 1315 h 3525"/>
                <a:gd name="T104" fmla="*/ 28 w 2821"/>
                <a:gd name="T105" fmla="*/ 1126 h 3525"/>
                <a:gd name="T106" fmla="*/ 77 w 2821"/>
                <a:gd name="T107" fmla="*/ 947 h 3525"/>
                <a:gd name="T108" fmla="*/ 149 w 2821"/>
                <a:gd name="T109" fmla="*/ 779 h 3525"/>
                <a:gd name="T110" fmla="*/ 240 w 2821"/>
                <a:gd name="T111" fmla="*/ 622 h 3525"/>
                <a:gd name="T112" fmla="*/ 351 w 2821"/>
                <a:gd name="T113" fmla="*/ 478 h 3525"/>
                <a:gd name="T114" fmla="*/ 478 w 2821"/>
                <a:gd name="T115" fmla="*/ 351 h 3525"/>
                <a:gd name="T116" fmla="*/ 622 w 2821"/>
                <a:gd name="T117" fmla="*/ 240 h 3525"/>
                <a:gd name="T118" fmla="*/ 778 w 2821"/>
                <a:gd name="T119" fmla="*/ 149 h 3525"/>
                <a:gd name="T120" fmla="*/ 947 w 2821"/>
                <a:gd name="T121" fmla="*/ 77 h 3525"/>
                <a:gd name="T122" fmla="*/ 1126 w 2821"/>
                <a:gd name="T123" fmla="*/ 28 h 3525"/>
                <a:gd name="T124" fmla="*/ 1314 w 2821"/>
                <a:gd name="T125" fmla="*/ 3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21" h="3525">
                  <a:moveTo>
                    <a:pt x="1411" y="0"/>
                  </a:moveTo>
                  <a:lnTo>
                    <a:pt x="1507" y="3"/>
                  </a:lnTo>
                  <a:lnTo>
                    <a:pt x="1601" y="13"/>
                  </a:lnTo>
                  <a:lnTo>
                    <a:pt x="1695" y="28"/>
                  </a:lnTo>
                  <a:lnTo>
                    <a:pt x="1785" y="50"/>
                  </a:lnTo>
                  <a:lnTo>
                    <a:pt x="1874" y="77"/>
                  </a:lnTo>
                  <a:lnTo>
                    <a:pt x="1959" y="111"/>
                  </a:lnTo>
                  <a:lnTo>
                    <a:pt x="2042" y="149"/>
                  </a:lnTo>
                  <a:lnTo>
                    <a:pt x="2122" y="192"/>
                  </a:lnTo>
                  <a:lnTo>
                    <a:pt x="2198" y="240"/>
                  </a:lnTo>
                  <a:lnTo>
                    <a:pt x="2272" y="294"/>
                  </a:lnTo>
                  <a:lnTo>
                    <a:pt x="2342" y="351"/>
                  </a:lnTo>
                  <a:lnTo>
                    <a:pt x="2408" y="413"/>
                  </a:lnTo>
                  <a:lnTo>
                    <a:pt x="2470" y="478"/>
                  </a:lnTo>
                  <a:lnTo>
                    <a:pt x="2527" y="548"/>
                  </a:lnTo>
                  <a:lnTo>
                    <a:pt x="2580" y="622"/>
                  </a:lnTo>
                  <a:lnTo>
                    <a:pt x="2628" y="698"/>
                  </a:lnTo>
                  <a:lnTo>
                    <a:pt x="2672" y="779"/>
                  </a:lnTo>
                  <a:lnTo>
                    <a:pt x="2710" y="861"/>
                  </a:lnTo>
                  <a:lnTo>
                    <a:pt x="2743" y="947"/>
                  </a:lnTo>
                  <a:lnTo>
                    <a:pt x="2771" y="1036"/>
                  </a:lnTo>
                  <a:lnTo>
                    <a:pt x="2792" y="1126"/>
                  </a:lnTo>
                  <a:lnTo>
                    <a:pt x="2808" y="1220"/>
                  </a:lnTo>
                  <a:lnTo>
                    <a:pt x="2818" y="1315"/>
                  </a:lnTo>
                  <a:lnTo>
                    <a:pt x="2821" y="1412"/>
                  </a:lnTo>
                  <a:lnTo>
                    <a:pt x="2818" y="1509"/>
                  </a:lnTo>
                  <a:lnTo>
                    <a:pt x="2807" y="1606"/>
                  </a:lnTo>
                  <a:lnTo>
                    <a:pt x="2791" y="1699"/>
                  </a:lnTo>
                  <a:lnTo>
                    <a:pt x="2769" y="1791"/>
                  </a:lnTo>
                  <a:lnTo>
                    <a:pt x="2741" y="1881"/>
                  </a:lnTo>
                  <a:lnTo>
                    <a:pt x="2708" y="1967"/>
                  </a:lnTo>
                  <a:lnTo>
                    <a:pt x="2668" y="2051"/>
                  </a:lnTo>
                  <a:lnTo>
                    <a:pt x="2623" y="2133"/>
                  </a:lnTo>
                  <a:lnTo>
                    <a:pt x="2574" y="2210"/>
                  </a:lnTo>
                  <a:lnTo>
                    <a:pt x="2545" y="2251"/>
                  </a:lnTo>
                  <a:lnTo>
                    <a:pt x="2513" y="2295"/>
                  </a:lnTo>
                  <a:lnTo>
                    <a:pt x="2476" y="2342"/>
                  </a:lnTo>
                  <a:lnTo>
                    <a:pt x="2438" y="2392"/>
                  </a:lnTo>
                  <a:lnTo>
                    <a:pt x="2396" y="2445"/>
                  </a:lnTo>
                  <a:lnTo>
                    <a:pt x="2351" y="2499"/>
                  </a:lnTo>
                  <a:lnTo>
                    <a:pt x="2305" y="2556"/>
                  </a:lnTo>
                  <a:lnTo>
                    <a:pt x="2256" y="2614"/>
                  </a:lnTo>
                  <a:lnTo>
                    <a:pt x="2206" y="2673"/>
                  </a:lnTo>
                  <a:lnTo>
                    <a:pt x="2156" y="2732"/>
                  </a:lnTo>
                  <a:lnTo>
                    <a:pt x="2103" y="2792"/>
                  </a:lnTo>
                  <a:lnTo>
                    <a:pt x="2052" y="2853"/>
                  </a:lnTo>
                  <a:lnTo>
                    <a:pt x="1999" y="2914"/>
                  </a:lnTo>
                  <a:lnTo>
                    <a:pt x="1947" y="2973"/>
                  </a:lnTo>
                  <a:lnTo>
                    <a:pt x="1895" y="3032"/>
                  </a:lnTo>
                  <a:lnTo>
                    <a:pt x="1844" y="3089"/>
                  </a:lnTo>
                  <a:lnTo>
                    <a:pt x="1794" y="3145"/>
                  </a:lnTo>
                  <a:lnTo>
                    <a:pt x="1746" y="3199"/>
                  </a:lnTo>
                  <a:lnTo>
                    <a:pt x="1699" y="3251"/>
                  </a:lnTo>
                  <a:lnTo>
                    <a:pt x="1655" y="3301"/>
                  </a:lnTo>
                  <a:lnTo>
                    <a:pt x="1613" y="3347"/>
                  </a:lnTo>
                  <a:lnTo>
                    <a:pt x="1574" y="3391"/>
                  </a:lnTo>
                  <a:lnTo>
                    <a:pt x="1538" y="3431"/>
                  </a:lnTo>
                  <a:lnTo>
                    <a:pt x="1506" y="3467"/>
                  </a:lnTo>
                  <a:lnTo>
                    <a:pt x="1486" y="3486"/>
                  </a:lnTo>
                  <a:lnTo>
                    <a:pt x="1469" y="3502"/>
                  </a:lnTo>
                  <a:lnTo>
                    <a:pt x="1452" y="3513"/>
                  </a:lnTo>
                  <a:lnTo>
                    <a:pt x="1437" y="3520"/>
                  </a:lnTo>
                  <a:lnTo>
                    <a:pt x="1425" y="3524"/>
                  </a:lnTo>
                  <a:lnTo>
                    <a:pt x="1412" y="3525"/>
                  </a:lnTo>
                  <a:lnTo>
                    <a:pt x="1399" y="3524"/>
                  </a:lnTo>
                  <a:lnTo>
                    <a:pt x="1386" y="3520"/>
                  </a:lnTo>
                  <a:lnTo>
                    <a:pt x="1371" y="3513"/>
                  </a:lnTo>
                  <a:lnTo>
                    <a:pt x="1356" y="3501"/>
                  </a:lnTo>
                  <a:lnTo>
                    <a:pt x="1338" y="3486"/>
                  </a:lnTo>
                  <a:lnTo>
                    <a:pt x="1318" y="3466"/>
                  </a:lnTo>
                  <a:lnTo>
                    <a:pt x="1286" y="3432"/>
                  </a:lnTo>
                  <a:lnTo>
                    <a:pt x="1251" y="3393"/>
                  </a:lnTo>
                  <a:lnTo>
                    <a:pt x="1213" y="3350"/>
                  </a:lnTo>
                  <a:lnTo>
                    <a:pt x="1172" y="3305"/>
                  </a:lnTo>
                  <a:lnTo>
                    <a:pt x="1128" y="3256"/>
                  </a:lnTo>
                  <a:lnTo>
                    <a:pt x="1082" y="3204"/>
                  </a:lnTo>
                  <a:lnTo>
                    <a:pt x="1033" y="3151"/>
                  </a:lnTo>
                  <a:lnTo>
                    <a:pt x="983" y="3095"/>
                  </a:lnTo>
                  <a:lnTo>
                    <a:pt x="933" y="3038"/>
                  </a:lnTo>
                  <a:lnTo>
                    <a:pt x="881" y="2979"/>
                  </a:lnTo>
                  <a:lnTo>
                    <a:pt x="829" y="2919"/>
                  </a:lnTo>
                  <a:lnTo>
                    <a:pt x="776" y="2859"/>
                  </a:lnTo>
                  <a:lnTo>
                    <a:pt x="724" y="2799"/>
                  </a:lnTo>
                  <a:lnTo>
                    <a:pt x="671" y="2739"/>
                  </a:lnTo>
                  <a:lnTo>
                    <a:pt x="620" y="2679"/>
                  </a:lnTo>
                  <a:lnTo>
                    <a:pt x="570" y="2620"/>
                  </a:lnTo>
                  <a:lnTo>
                    <a:pt x="521" y="2562"/>
                  </a:lnTo>
                  <a:lnTo>
                    <a:pt x="475" y="2505"/>
                  </a:lnTo>
                  <a:lnTo>
                    <a:pt x="430" y="2450"/>
                  </a:lnTo>
                  <a:lnTo>
                    <a:pt x="388" y="2398"/>
                  </a:lnTo>
                  <a:lnTo>
                    <a:pt x="348" y="2347"/>
                  </a:lnTo>
                  <a:lnTo>
                    <a:pt x="312" y="2300"/>
                  </a:lnTo>
                  <a:lnTo>
                    <a:pt x="280" y="2256"/>
                  </a:lnTo>
                  <a:lnTo>
                    <a:pt x="251" y="2215"/>
                  </a:lnTo>
                  <a:lnTo>
                    <a:pt x="200" y="2138"/>
                  </a:lnTo>
                  <a:lnTo>
                    <a:pt x="155" y="2056"/>
                  </a:lnTo>
                  <a:lnTo>
                    <a:pt x="115" y="1972"/>
                  </a:lnTo>
                  <a:lnTo>
                    <a:pt x="80" y="1885"/>
                  </a:lnTo>
                  <a:lnTo>
                    <a:pt x="53" y="1795"/>
                  </a:lnTo>
                  <a:lnTo>
                    <a:pt x="29" y="1701"/>
                  </a:lnTo>
                  <a:lnTo>
                    <a:pt x="13" y="1607"/>
                  </a:lnTo>
                  <a:lnTo>
                    <a:pt x="3" y="1510"/>
                  </a:lnTo>
                  <a:lnTo>
                    <a:pt x="0" y="1412"/>
                  </a:lnTo>
                  <a:lnTo>
                    <a:pt x="3" y="1315"/>
                  </a:lnTo>
                  <a:lnTo>
                    <a:pt x="13" y="1220"/>
                  </a:lnTo>
                  <a:lnTo>
                    <a:pt x="28" y="1126"/>
                  </a:lnTo>
                  <a:lnTo>
                    <a:pt x="50" y="1036"/>
                  </a:lnTo>
                  <a:lnTo>
                    <a:pt x="77" y="947"/>
                  </a:lnTo>
                  <a:lnTo>
                    <a:pt x="110" y="861"/>
                  </a:lnTo>
                  <a:lnTo>
                    <a:pt x="149" y="779"/>
                  </a:lnTo>
                  <a:lnTo>
                    <a:pt x="192" y="698"/>
                  </a:lnTo>
                  <a:lnTo>
                    <a:pt x="240" y="622"/>
                  </a:lnTo>
                  <a:lnTo>
                    <a:pt x="294" y="548"/>
                  </a:lnTo>
                  <a:lnTo>
                    <a:pt x="351" y="478"/>
                  </a:lnTo>
                  <a:lnTo>
                    <a:pt x="413" y="413"/>
                  </a:lnTo>
                  <a:lnTo>
                    <a:pt x="478" y="351"/>
                  </a:lnTo>
                  <a:lnTo>
                    <a:pt x="548" y="294"/>
                  </a:lnTo>
                  <a:lnTo>
                    <a:pt x="622" y="240"/>
                  </a:lnTo>
                  <a:lnTo>
                    <a:pt x="698" y="192"/>
                  </a:lnTo>
                  <a:lnTo>
                    <a:pt x="778" y="149"/>
                  </a:lnTo>
                  <a:lnTo>
                    <a:pt x="861" y="111"/>
                  </a:lnTo>
                  <a:lnTo>
                    <a:pt x="947" y="77"/>
                  </a:lnTo>
                  <a:lnTo>
                    <a:pt x="1035" y="50"/>
                  </a:lnTo>
                  <a:lnTo>
                    <a:pt x="1126" y="28"/>
                  </a:lnTo>
                  <a:lnTo>
                    <a:pt x="1219" y="13"/>
                  </a:lnTo>
                  <a:lnTo>
                    <a:pt x="1314" y="3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3300">
                <a:alpha val="48000"/>
              </a:srgbClr>
            </a:solidFill>
            <a:ln w="0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auto">
            <a:xfrm>
              <a:off x="6014364" y="6084721"/>
              <a:ext cx="291164" cy="291971"/>
            </a:xfrm>
            <a:custGeom>
              <a:avLst/>
              <a:gdLst>
                <a:gd name="T0" fmla="*/ 266 w 1969"/>
                <a:gd name="T1" fmla="*/ 0 h 1971"/>
                <a:gd name="T2" fmla="*/ 305 w 1969"/>
                <a:gd name="T3" fmla="*/ 7 h 1971"/>
                <a:gd name="T4" fmla="*/ 342 w 1969"/>
                <a:gd name="T5" fmla="*/ 19 h 1971"/>
                <a:gd name="T6" fmla="*/ 375 w 1969"/>
                <a:gd name="T7" fmla="*/ 37 h 1971"/>
                <a:gd name="T8" fmla="*/ 406 w 1969"/>
                <a:gd name="T9" fmla="*/ 59 h 1971"/>
                <a:gd name="T10" fmla="*/ 433 w 1969"/>
                <a:gd name="T11" fmla="*/ 86 h 1971"/>
                <a:gd name="T12" fmla="*/ 455 w 1969"/>
                <a:gd name="T13" fmla="*/ 116 h 1971"/>
                <a:gd name="T14" fmla="*/ 473 w 1969"/>
                <a:gd name="T15" fmla="*/ 150 h 1971"/>
                <a:gd name="T16" fmla="*/ 485 w 1969"/>
                <a:gd name="T17" fmla="*/ 187 h 1971"/>
                <a:gd name="T18" fmla="*/ 491 w 1969"/>
                <a:gd name="T19" fmla="*/ 226 h 1971"/>
                <a:gd name="T20" fmla="*/ 491 w 1969"/>
                <a:gd name="T21" fmla="*/ 266 h 1971"/>
                <a:gd name="T22" fmla="*/ 485 w 1969"/>
                <a:gd name="T23" fmla="*/ 305 h 1971"/>
                <a:gd name="T24" fmla="*/ 473 w 1969"/>
                <a:gd name="T25" fmla="*/ 342 h 1971"/>
                <a:gd name="T26" fmla="*/ 455 w 1969"/>
                <a:gd name="T27" fmla="*/ 376 h 1971"/>
                <a:gd name="T28" fmla="*/ 433 w 1969"/>
                <a:gd name="T29" fmla="*/ 406 h 1971"/>
                <a:gd name="T30" fmla="*/ 406 w 1969"/>
                <a:gd name="T31" fmla="*/ 433 h 1971"/>
                <a:gd name="T32" fmla="*/ 375 w 1969"/>
                <a:gd name="T33" fmla="*/ 455 h 1971"/>
                <a:gd name="T34" fmla="*/ 342 w 1969"/>
                <a:gd name="T35" fmla="*/ 473 h 1971"/>
                <a:gd name="T36" fmla="*/ 305 w 1969"/>
                <a:gd name="T37" fmla="*/ 485 h 1971"/>
                <a:gd name="T38" fmla="*/ 266 w 1969"/>
                <a:gd name="T39" fmla="*/ 491 h 1971"/>
                <a:gd name="T40" fmla="*/ 226 w 1969"/>
                <a:gd name="T41" fmla="*/ 491 h 1971"/>
                <a:gd name="T42" fmla="*/ 187 w 1969"/>
                <a:gd name="T43" fmla="*/ 485 h 1971"/>
                <a:gd name="T44" fmla="*/ 150 w 1969"/>
                <a:gd name="T45" fmla="*/ 473 h 1971"/>
                <a:gd name="T46" fmla="*/ 116 w 1969"/>
                <a:gd name="T47" fmla="*/ 455 h 1971"/>
                <a:gd name="T48" fmla="*/ 86 w 1969"/>
                <a:gd name="T49" fmla="*/ 433 h 1971"/>
                <a:gd name="T50" fmla="*/ 59 w 1969"/>
                <a:gd name="T51" fmla="*/ 406 h 1971"/>
                <a:gd name="T52" fmla="*/ 37 w 1969"/>
                <a:gd name="T53" fmla="*/ 376 h 1971"/>
                <a:gd name="T54" fmla="*/ 19 w 1969"/>
                <a:gd name="T55" fmla="*/ 342 h 1971"/>
                <a:gd name="T56" fmla="*/ 7 w 1969"/>
                <a:gd name="T57" fmla="*/ 305 h 1971"/>
                <a:gd name="T58" fmla="*/ 0 w 1969"/>
                <a:gd name="T59" fmla="*/ 266 h 1971"/>
                <a:gd name="T60" fmla="*/ 0 w 1969"/>
                <a:gd name="T61" fmla="*/ 226 h 1971"/>
                <a:gd name="T62" fmla="*/ 7 w 1969"/>
                <a:gd name="T63" fmla="*/ 187 h 1971"/>
                <a:gd name="T64" fmla="*/ 19 w 1969"/>
                <a:gd name="T65" fmla="*/ 150 h 1971"/>
                <a:gd name="T66" fmla="*/ 37 w 1969"/>
                <a:gd name="T67" fmla="*/ 116 h 1971"/>
                <a:gd name="T68" fmla="*/ 59 w 1969"/>
                <a:gd name="T69" fmla="*/ 86 h 1971"/>
                <a:gd name="T70" fmla="*/ 86 w 1969"/>
                <a:gd name="T71" fmla="*/ 59 h 1971"/>
                <a:gd name="T72" fmla="*/ 116 w 1969"/>
                <a:gd name="T73" fmla="*/ 37 h 1971"/>
                <a:gd name="T74" fmla="*/ 150 w 1969"/>
                <a:gd name="T75" fmla="*/ 19 h 1971"/>
                <a:gd name="T76" fmla="*/ 187 w 1969"/>
                <a:gd name="T77" fmla="*/ 7 h 1971"/>
                <a:gd name="T78" fmla="*/ 226 w 1969"/>
                <a:gd name="T79" fmla="*/ 0 h 197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969"/>
                <a:gd name="T121" fmla="*/ 0 h 1971"/>
                <a:gd name="T122" fmla="*/ 1969 w 1969"/>
                <a:gd name="T123" fmla="*/ 1971 h 197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969" h="1971">
                  <a:moveTo>
                    <a:pt x="984" y="0"/>
                  </a:moveTo>
                  <a:lnTo>
                    <a:pt x="1066" y="3"/>
                  </a:lnTo>
                  <a:lnTo>
                    <a:pt x="1144" y="13"/>
                  </a:lnTo>
                  <a:lnTo>
                    <a:pt x="1221" y="29"/>
                  </a:lnTo>
                  <a:lnTo>
                    <a:pt x="1296" y="51"/>
                  </a:lnTo>
                  <a:lnTo>
                    <a:pt x="1368" y="77"/>
                  </a:lnTo>
                  <a:lnTo>
                    <a:pt x="1437" y="111"/>
                  </a:lnTo>
                  <a:lnTo>
                    <a:pt x="1503" y="148"/>
                  </a:lnTo>
                  <a:lnTo>
                    <a:pt x="1566" y="190"/>
                  </a:lnTo>
                  <a:lnTo>
                    <a:pt x="1625" y="237"/>
                  </a:lnTo>
                  <a:lnTo>
                    <a:pt x="1681" y="289"/>
                  </a:lnTo>
                  <a:lnTo>
                    <a:pt x="1732" y="344"/>
                  </a:lnTo>
                  <a:lnTo>
                    <a:pt x="1780" y="403"/>
                  </a:lnTo>
                  <a:lnTo>
                    <a:pt x="1821" y="467"/>
                  </a:lnTo>
                  <a:lnTo>
                    <a:pt x="1859" y="533"/>
                  </a:lnTo>
                  <a:lnTo>
                    <a:pt x="1892" y="602"/>
                  </a:lnTo>
                  <a:lnTo>
                    <a:pt x="1919" y="674"/>
                  </a:lnTo>
                  <a:lnTo>
                    <a:pt x="1940" y="749"/>
                  </a:lnTo>
                  <a:lnTo>
                    <a:pt x="1957" y="826"/>
                  </a:lnTo>
                  <a:lnTo>
                    <a:pt x="1966" y="904"/>
                  </a:lnTo>
                  <a:lnTo>
                    <a:pt x="1969" y="986"/>
                  </a:lnTo>
                  <a:lnTo>
                    <a:pt x="1966" y="1066"/>
                  </a:lnTo>
                  <a:lnTo>
                    <a:pt x="1957" y="1146"/>
                  </a:lnTo>
                  <a:lnTo>
                    <a:pt x="1940" y="1222"/>
                  </a:lnTo>
                  <a:lnTo>
                    <a:pt x="1919" y="1297"/>
                  </a:lnTo>
                  <a:lnTo>
                    <a:pt x="1892" y="1369"/>
                  </a:lnTo>
                  <a:lnTo>
                    <a:pt x="1859" y="1439"/>
                  </a:lnTo>
                  <a:lnTo>
                    <a:pt x="1821" y="1504"/>
                  </a:lnTo>
                  <a:lnTo>
                    <a:pt x="1780" y="1567"/>
                  </a:lnTo>
                  <a:lnTo>
                    <a:pt x="1732" y="1626"/>
                  </a:lnTo>
                  <a:lnTo>
                    <a:pt x="1681" y="1682"/>
                  </a:lnTo>
                  <a:lnTo>
                    <a:pt x="1625" y="1734"/>
                  </a:lnTo>
                  <a:lnTo>
                    <a:pt x="1566" y="1781"/>
                  </a:lnTo>
                  <a:lnTo>
                    <a:pt x="1503" y="1823"/>
                  </a:lnTo>
                  <a:lnTo>
                    <a:pt x="1437" y="1860"/>
                  </a:lnTo>
                  <a:lnTo>
                    <a:pt x="1368" y="1893"/>
                  </a:lnTo>
                  <a:lnTo>
                    <a:pt x="1296" y="1920"/>
                  </a:lnTo>
                  <a:lnTo>
                    <a:pt x="1221" y="1942"/>
                  </a:lnTo>
                  <a:lnTo>
                    <a:pt x="1144" y="1958"/>
                  </a:lnTo>
                  <a:lnTo>
                    <a:pt x="1066" y="1967"/>
                  </a:lnTo>
                  <a:lnTo>
                    <a:pt x="984" y="1971"/>
                  </a:lnTo>
                  <a:lnTo>
                    <a:pt x="904" y="1967"/>
                  </a:lnTo>
                  <a:lnTo>
                    <a:pt x="826" y="1958"/>
                  </a:lnTo>
                  <a:lnTo>
                    <a:pt x="748" y="1942"/>
                  </a:lnTo>
                  <a:lnTo>
                    <a:pt x="673" y="1920"/>
                  </a:lnTo>
                  <a:lnTo>
                    <a:pt x="602" y="1893"/>
                  </a:lnTo>
                  <a:lnTo>
                    <a:pt x="532" y="1860"/>
                  </a:lnTo>
                  <a:lnTo>
                    <a:pt x="467" y="1823"/>
                  </a:lnTo>
                  <a:lnTo>
                    <a:pt x="403" y="1781"/>
                  </a:lnTo>
                  <a:lnTo>
                    <a:pt x="344" y="1734"/>
                  </a:lnTo>
                  <a:lnTo>
                    <a:pt x="289" y="1682"/>
                  </a:lnTo>
                  <a:lnTo>
                    <a:pt x="237" y="1626"/>
                  </a:lnTo>
                  <a:lnTo>
                    <a:pt x="190" y="1567"/>
                  </a:lnTo>
                  <a:lnTo>
                    <a:pt x="148" y="1504"/>
                  </a:lnTo>
                  <a:lnTo>
                    <a:pt x="111" y="1439"/>
                  </a:lnTo>
                  <a:lnTo>
                    <a:pt x="77" y="1369"/>
                  </a:lnTo>
                  <a:lnTo>
                    <a:pt x="51" y="1297"/>
                  </a:lnTo>
                  <a:lnTo>
                    <a:pt x="29" y="1222"/>
                  </a:lnTo>
                  <a:lnTo>
                    <a:pt x="13" y="1146"/>
                  </a:lnTo>
                  <a:lnTo>
                    <a:pt x="3" y="1066"/>
                  </a:lnTo>
                  <a:lnTo>
                    <a:pt x="0" y="986"/>
                  </a:lnTo>
                  <a:lnTo>
                    <a:pt x="3" y="904"/>
                  </a:lnTo>
                  <a:lnTo>
                    <a:pt x="13" y="826"/>
                  </a:lnTo>
                  <a:lnTo>
                    <a:pt x="29" y="749"/>
                  </a:lnTo>
                  <a:lnTo>
                    <a:pt x="51" y="674"/>
                  </a:lnTo>
                  <a:lnTo>
                    <a:pt x="77" y="602"/>
                  </a:lnTo>
                  <a:lnTo>
                    <a:pt x="111" y="533"/>
                  </a:lnTo>
                  <a:lnTo>
                    <a:pt x="148" y="467"/>
                  </a:lnTo>
                  <a:lnTo>
                    <a:pt x="190" y="403"/>
                  </a:lnTo>
                  <a:lnTo>
                    <a:pt x="237" y="344"/>
                  </a:lnTo>
                  <a:lnTo>
                    <a:pt x="289" y="289"/>
                  </a:lnTo>
                  <a:lnTo>
                    <a:pt x="344" y="237"/>
                  </a:lnTo>
                  <a:lnTo>
                    <a:pt x="403" y="190"/>
                  </a:lnTo>
                  <a:lnTo>
                    <a:pt x="467" y="148"/>
                  </a:lnTo>
                  <a:lnTo>
                    <a:pt x="532" y="111"/>
                  </a:lnTo>
                  <a:lnTo>
                    <a:pt x="602" y="77"/>
                  </a:lnTo>
                  <a:lnTo>
                    <a:pt x="673" y="51"/>
                  </a:lnTo>
                  <a:lnTo>
                    <a:pt x="748" y="29"/>
                  </a:lnTo>
                  <a:lnTo>
                    <a:pt x="826" y="13"/>
                  </a:lnTo>
                  <a:lnTo>
                    <a:pt x="904" y="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FF3300">
                <a:alpha val="48000"/>
              </a:srgbClr>
            </a:solidFill>
            <a:ln w="0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3" name="pole tekstowe 32"/>
          <p:cNvSpPr txBox="1"/>
          <p:nvPr/>
        </p:nvSpPr>
        <p:spPr>
          <a:xfrm>
            <a:off x="2676131" y="332656"/>
            <a:ext cx="3791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Droga wodna rzeki Wisły dziś</a:t>
            </a:r>
          </a:p>
        </p:txBody>
      </p:sp>
      <p:grpSp>
        <p:nvGrpSpPr>
          <p:cNvPr id="34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35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37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8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9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40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36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82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66" y="1700808"/>
            <a:ext cx="3543527" cy="19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54" y="1135141"/>
            <a:ext cx="8220884" cy="4615151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 descr="Znalezione obrazy dla zapytania 40 tiró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15" y="3538912"/>
            <a:ext cx="3142317" cy="2974726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5796136" y="6170659"/>
            <a:ext cx="2582961" cy="369332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pl-PL" sz="600" dirty="0" smtClean="0"/>
              <a:t>Źródło: https</a:t>
            </a:r>
            <a:r>
              <a:rPr lang="pl-PL" sz="600" dirty="0"/>
              <a:t>://www.google.pl/search?q=40+tir%C3%B3w&amp;client=firefox-b&amp;source=lnms&amp;tbm=isch&amp;sa=X&amp;ved=0ahUKEwjknvLVwvTQAhXC1ywKHYdBCuYQ_AUICSgC&amp;biw=1680&amp;bih=917#imgrc=azcrGcLwg4MAXM%3A</a:t>
            </a:r>
          </a:p>
        </p:txBody>
      </p:sp>
      <p:sp>
        <p:nvSpPr>
          <p:cNvPr id="2" name="Prostokąt zaokrąglony 1"/>
          <p:cNvSpPr/>
          <p:nvPr/>
        </p:nvSpPr>
        <p:spPr>
          <a:xfrm>
            <a:off x="7974420" y="4628730"/>
            <a:ext cx="785209" cy="79509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" name="Łącznik prostoliniowy 4"/>
          <p:cNvCxnSpPr/>
          <p:nvPr/>
        </p:nvCxnSpPr>
        <p:spPr>
          <a:xfrm flipH="1" flipV="1">
            <a:off x="4430095" y="2685351"/>
            <a:ext cx="4229146" cy="1943381"/>
          </a:xfrm>
          <a:prstGeom prst="lin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Łącznik prostoliniowy 18"/>
          <p:cNvCxnSpPr/>
          <p:nvPr/>
        </p:nvCxnSpPr>
        <p:spPr>
          <a:xfrm flipH="1" flipV="1">
            <a:off x="2411760" y="4237635"/>
            <a:ext cx="5688634" cy="1186185"/>
          </a:xfrm>
          <a:prstGeom prst="lin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Prostokąt zaokrąglony 25"/>
          <p:cNvSpPr/>
          <p:nvPr/>
        </p:nvSpPr>
        <p:spPr>
          <a:xfrm>
            <a:off x="2267744" y="2647800"/>
            <a:ext cx="2311306" cy="1589835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/>
          <p:cNvSpPr/>
          <p:nvPr/>
        </p:nvSpPr>
        <p:spPr>
          <a:xfrm>
            <a:off x="438354" y="5476254"/>
            <a:ext cx="38303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 smtClean="0"/>
              <a:t>Materiał promocyjny Województwa Kujawsko-Pomorskiego</a:t>
            </a:r>
            <a:endParaRPr lang="pl-PL" sz="1100" dirty="0"/>
          </a:p>
        </p:txBody>
      </p:sp>
      <p:grpSp>
        <p:nvGrpSpPr>
          <p:cNvPr id="27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28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30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1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2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4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29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  <p:sp>
        <p:nvSpPr>
          <p:cNvPr id="35" name="pole tekstowe 34"/>
          <p:cNvSpPr txBox="1"/>
          <p:nvPr/>
        </p:nvSpPr>
        <p:spPr>
          <a:xfrm>
            <a:off x="3073918" y="385500"/>
            <a:ext cx="2712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Dlaczego to robimy?</a:t>
            </a:r>
          </a:p>
        </p:txBody>
      </p:sp>
    </p:spTree>
    <p:extLst>
      <p:ext uri="{BB962C8B-B14F-4D97-AF65-F5344CB8AC3E}">
        <p14:creationId xmlns:p14="http://schemas.microsoft.com/office/powerpoint/2010/main" val="2415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59667" y="1196752"/>
            <a:ext cx="828879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3200" b="1" dirty="0"/>
          </a:p>
          <a:p>
            <a:pPr algn="ctr"/>
            <a:endParaRPr lang="pl-PL" sz="3200" b="1" dirty="0">
              <a:solidFill>
                <a:srgbClr val="0070C0"/>
              </a:solidFill>
            </a:endParaRPr>
          </a:p>
          <a:p>
            <a:pPr algn="ctr"/>
            <a:endParaRPr lang="pl-PL" sz="3200" b="1" dirty="0">
              <a:solidFill>
                <a:srgbClr val="0070C0"/>
              </a:solidFill>
            </a:endParaRPr>
          </a:p>
          <a:p>
            <a:pPr algn="ctr"/>
            <a:r>
              <a:rPr lang="pl-PL" sz="3200" dirty="0" smtClean="0">
                <a:solidFill>
                  <a:srgbClr val="0070C0"/>
                </a:solidFill>
              </a:rPr>
              <a:t>Dziękuję </a:t>
            </a:r>
            <a:r>
              <a:rPr lang="pl-PL" sz="3200" dirty="0">
                <a:solidFill>
                  <a:srgbClr val="0070C0"/>
                </a:solidFill>
              </a:rPr>
              <a:t>za uwagę</a:t>
            </a:r>
          </a:p>
          <a:p>
            <a:pPr algn="r"/>
            <a:endParaRPr lang="pl-PL" sz="2000" b="1" dirty="0">
              <a:solidFill>
                <a:srgbClr val="0070C0"/>
              </a:solidFill>
            </a:endParaRPr>
          </a:p>
          <a:p>
            <a:pPr algn="r"/>
            <a:endParaRPr lang="pl-PL" sz="2000" b="1" dirty="0" smtClean="0">
              <a:solidFill>
                <a:srgbClr val="0070C0"/>
              </a:solidFill>
            </a:endParaRPr>
          </a:p>
          <a:p>
            <a:pPr algn="r"/>
            <a:endParaRPr lang="pl-PL" sz="2000" b="1" dirty="0">
              <a:solidFill>
                <a:srgbClr val="0070C0"/>
              </a:solidFill>
            </a:endParaRPr>
          </a:p>
          <a:p>
            <a:pPr algn="ctr"/>
            <a:endParaRPr lang="pl-PL" sz="2000" dirty="0" smtClean="0">
              <a:solidFill>
                <a:srgbClr val="0070C0"/>
              </a:solidFill>
            </a:endParaRPr>
          </a:p>
          <a:p>
            <a:pPr algn="ctr"/>
            <a:r>
              <a:rPr lang="pl-PL" sz="2000" dirty="0" smtClean="0">
                <a:solidFill>
                  <a:srgbClr val="0070C0"/>
                </a:solidFill>
              </a:rPr>
              <a:t>Departament Żeglugi Śródlądowej</a:t>
            </a:r>
            <a:endParaRPr lang="pl-PL" sz="2000" dirty="0">
              <a:solidFill>
                <a:srgbClr val="0070C0"/>
              </a:solidFill>
            </a:endParaRPr>
          </a:p>
          <a:p>
            <a:pPr algn="ctr"/>
            <a:r>
              <a:rPr lang="pl-PL" sz="2000" dirty="0">
                <a:solidFill>
                  <a:srgbClr val="0070C0"/>
                </a:solidFill>
              </a:rPr>
              <a:t>Ministerstwo Gospodarki Morskiej i Żeglugi Śródlądowej</a:t>
            </a:r>
          </a:p>
          <a:p>
            <a:pPr algn="ctr"/>
            <a:endParaRPr lang="pl-PL" sz="20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www.mgm.gov.pl</a:t>
            </a:r>
          </a:p>
          <a:p>
            <a:pPr algn="ctr"/>
            <a:endParaRPr lang="pl-PL" sz="20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52281"/>
            <a:ext cx="6732240" cy="98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35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11960" y="1424700"/>
            <a:ext cx="4962566" cy="459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upa 34"/>
          <p:cNvGrpSpPr/>
          <p:nvPr/>
        </p:nvGrpSpPr>
        <p:grpSpPr>
          <a:xfrm>
            <a:off x="313183" y="2348880"/>
            <a:ext cx="7378363" cy="3551060"/>
            <a:chOff x="291123" y="2254206"/>
            <a:chExt cx="9836535" cy="3551060"/>
          </a:xfrm>
        </p:grpSpPr>
        <p:sp>
          <p:nvSpPr>
            <p:cNvPr id="4" name="Prostokąt 3"/>
            <p:cNvSpPr/>
            <p:nvPr/>
          </p:nvSpPr>
          <p:spPr>
            <a:xfrm>
              <a:off x="291123" y="3406334"/>
              <a:ext cx="4909697" cy="13484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16000" tIns="180000" rIns="180000" bIns="180000">
              <a:spAutoFit/>
            </a:bodyPr>
            <a:lstStyle/>
            <a:p>
              <a:pPr algn="just"/>
              <a:r>
                <a:rPr lang="pl-PL" sz="1600" dirty="0">
                  <a:solidFill>
                    <a:srgbClr val="0070C0"/>
                  </a:solidFill>
                </a:rPr>
                <a:t>Wszystkie najważniejsze porty morskie powinny mieć dobre połączenie z systemem transportu wodnego śródlądowego.</a:t>
              </a:r>
            </a:p>
          </p:txBody>
        </p:sp>
        <p:grpSp>
          <p:nvGrpSpPr>
            <p:cNvPr id="34" name="Grupa 33"/>
            <p:cNvGrpSpPr/>
            <p:nvPr/>
          </p:nvGrpSpPr>
          <p:grpSpPr>
            <a:xfrm>
              <a:off x="5922246" y="2254206"/>
              <a:ext cx="4205412" cy="3551060"/>
              <a:chOff x="5922246" y="2254206"/>
              <a:chExt cx="4205412" cy="3551060"/>
            </a:xfrm>
          </p:grpSpPr>
          <p:cxnSp>
            <p:nvCxnSpPr>
              <p:cNvPr id="16" name="Łącznik łamany 15"/>
              <p:cNvCxnSpPr/>
              <p:nvPr/>
            </p:nvCxnSpPr>
            <p:spPr>
              <a:xfrm rot="16200000" flipV="1">
                <a:off x="7884075" y="3561682"/>
                <a:ext cx="3551060" cy="936107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accent4">
                    <a:lumMod val="50000"/>
                  </a:schemeClr>
                </a:solidFill>
                <a:headEnd type="oval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łamany 23"/>
              <p:cNvCxnSpPr/>
              <p:nvPr/>
            </p:nvCxnSpPr>
            <p:spPr>
              <a:xfrm rot="16200000" flipV="1">
                <a:off x="5432595" y="3918517"/>
                <a:ext cx="2614955" cy="1158540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accent4">
                    <a:lumMod val="50000"/>
                  </a:schemeClr>
                </a:solidFill>
                <a:headEnd type="oval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łamany 27"/>
              <p:cNvCxnSpPr/>
              <p:nvPr/>
            </p:nvCxnSpPr>
            <p:spPr>
              <a:xfrm rot="16200000" flipV="1">
                <a:off x="5775560" y="2871412"/>
                <a:ext cx="3080538" cy="2787166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accent4">
                    <a:lumMod val="50000"/>
                  </a:schemeClr>
                </a:solidFill>
                <a:headEnd type="oval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Łącznik łamany 11"/>
              <p:cNvCxnSpPr/>
              <p:nvPr/>
            </p:nvCxnSpPr>
            <p:spPr>
              <a:xfrm rot="5400000" flipH="1" flipV="1">
                <a:off x="7927961" y="3828492"/>
                <a:ext cx="3312369" cy="641175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accent4">
                    <a:lumMod val="50000"/>
                  </a:schemeClr>
                </a:solidFill>
                <a:headEnd type="oval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upa 45"/>
          <p:cNvGrpSpPr/>
          <p:nvPr/>
        </p:nvGrpSpPr>
        <p:grpSpPr>
          <a:xfrm>
            <a:off x="4716016" y="4683790"/>
            <a:ext cx="3591467" cy="1337498"/>
            <a:chOff x="6815286" y="4548282"/>
            <a:chExt cx="4788000" cy="1337498"/>
          </a:xfrm>
        </p:grpSpPr>
        <p:grpSp>
          <p:nvGrpSpPr>
            <p:cNvPr id="47" name="Grupa 20"/>
            <p:cNvGrpSpPr/>
            <p:nvPr/>
          </p:nvGrpSpPr>
          <p:grpSpPr>
            <a:xfrm>
              <a:off x="7350285" y="4952609"/>
              <a:ext cx="3095351" cy="770526"/>
              <a:chOff x="2926854" y="1340768"/>
              <a:chExt cx="6942485" cy="1728192"/>
            </a:xfrm>
          </p:grpSpPr>
          <p:pic>
            <p:nvPicPr>
              <p:cNvPr id="49" name="Obraz 48" descr="k czerw.png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2926854" y="2528960"/>
                <a:ext cx="1349714" cy="540000"/>
              </a:xfrm>
              <a:prstGeom prst="rect">
                <a:avLst/>
              </a:prstGeom>
              <a:ln w="2540" cmpd="sng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50" name="Obraz 49" descr="k nieb.png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5727826" y="2528960"/>
                <a:ext cx="1349714" cy="540000"/>
              </a:xfrm>
              <a:prstGeom prst="rect">
                <a:avLst/>
              </a:prstGeom>
              <a:ln w="2540" cmpd="sng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51" name="Obraz 50" descr="k ziel.png"/>
              <p:cNvPicPr>
                <a:picLocks noChangeAspect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>
              <a:xfrm>
                <a:off x="7128313" y="2528960"/>
                <a:ext cx="1349714" cy="540000"/>
              </a:xfrm>
              <a:prstGeom prst="rect">
                <a:avLst/>
              </a:prstGeom>
              <a:ln w="2540" cmpd="sng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52" name="Obraz 51" descr="k zolty.png"/>
              <p:cNvPicPr>
                <a:picLocks noChangeAspect="1"/>
              </p:cNvPicPr>
              <p:nvPr/>
            </p:nvPicPr>
            <p:blipFill>
              <a:blip r:embed="rId7" cstate="screen"/>
              <a:stretch>
                <a:fillRect/>
              </a:stretch>
            </p:blipFill>
            <p:spPr>
              <a:xfrm>
                <a:off x="4327340" y="2528960"/>
                <a:ext cx="1349714" cy="540000"/>
              </a:xfrm>
              <a:prstGeom prst="rect">
                <a:avLst/>
              </a:prstGeom>
              <a:ln w="2540" cmpd="sng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53" name="Obraz 52" descr="k czerw.png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5727826" y="1935882"/>
                <a:ext cx="1349714" cy="540000"/>
              </a:xfrm>
              <a:prstGeom prst="rect">
                <a:avLst/>
              </a:prstGeom>
              <a:ln w="2540" cmpd="sng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54" name="Obraz 53" descr="k nieb.png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4327340" y="1935882"/>
                <a:ext cx="1349714" cy="540000"/>
              </a:xfrm>
              <a:prstGeom prst="rect">
                <a:avLst/>
              </a:prstGeom>
              <a:ln w="2540" cmpd="sng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55" name="Obraz 54" descr="k ziel.png"/>
              <p:cNvPicPr>
                <a:picLocks noChangeAspect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>
              <a:xfrm>
                <a:off x="2926854" y="1935882"/>
                <a:ext cx="1349714" cy="540000"/>
              </a:xfrm>
              <a:prstGeom prst="rect">
                <a:avLst/>
              </a:prstGeom>
              <a:ln w="2540" cmpd="sng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56" name="Obraz 55" descr="k zolty.png"/>
              <p:cNvPicPr>
                <a:picLocks noChangeAspect="1"/>
              </p:cNvPicPr>
              <p:nvPr/>
            </p:nvPicPr>
            <p:blipFill>
              <a:blip r:embed="rId7" cstate="screen"/>
              <a:stretch>
                <a:fillRect/>
              </a:stretch>
            </p:blipFill>
            <p:spPr>
              <a:xfrm>
                <a:off x="7128313" y="1935882"/>
                <a:ext cx="1349714" cy="540000"/>
              </a:xfrm>
              <a:prstGeom prst="rect">
                <a:avLst/>
              </a:prstGeom>
              <a:ln w="2540" cmpd="sng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57" name="Obraz 56" descr="k czerw.png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2926854" y="1340768"/>
                <a:ext cx="1349714" cy="540000"/>
              </a:xfrm>
              <a:prstGeom prst="rect">
                <a:avLst/>
              </a:prstGeom>
              <a:ln w="2540" cmpd="sng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58" name="Obraz 57" descr="k nieb.png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5727826" y="1340768"/>
                <a:ext cx="1349714" cy="540000"/>
              </a:xfrm>
              <a:prstGeom prst="rect">
                <a:avLst/>
              </a:prstGeom>
              <a:ln w="2540" cmpd="sng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59" name="Obraz 58" descr="k ziel.png"/>
              <p:cNvPicPr>
                <a:picLocks noChangeAspect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>
              <a:xfrm>
                <a:off x="7128313" y="1340768"/>
                <a:ext cx="1349714" cy="540000"/>
              </a:xfrm>
              <a:prstGeom prst="rect">
                <a:avLst/>
              </a:prstGeom>
              <a:ln w="2540" cmpd="sng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60" name="Obraz 59" descr="k zolty.png"/>
              <p:cNvPicPr>
                <a:picLocks noChangeAspect="1"/>
              </p:cNvPicPr>
              <p:nvPr/>
            </p:nvPicPr>
            <p:blipFill>
              <a:blip r:embed="rId7" cstate="screen"/>
              <a:stretch>
                <a:fillRect/>
              </a:stretch>
            </p:blipFill>
            <p:spPr>
              <a:xfrm>
                <a:off x="4327340" y="1340768"/>
                <a:ext cx="1349714" cy="540000"/>
              </a:xfrm>
              <a:prstGeom prst="rect">
                <a:avLst/>
              </a:prstGeom>
              <a:ln w="2540" cmpd="sng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61" name="Obraz 60" descr="k nieb.png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8519625" y="2528960"/>
                <a:ext cx="1349714" cy="540000"/>
              </a:xfrm>
              <a:prstGeom prst="rect">
                <a:avLst/>
              </a:prstGeom>
              <a:ln w="2540" cmpd="sng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62" name="Obraz 61" descr="k czerw.png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8519625" y="1929043"/>
                <a:ext cx="1349714" cy="540000"/>
              </a:xfrm>
              <a:prstGeom prst="rect">
                <a:avLst/>
              </a:prstGeom>
              <a:ln w="2540" cmpd="sng">
                <a:solidFill>
                  <a:schemeClr val="bg1">
                    <a:lumMod val="65000"/>
                  </a:schemeClr>
                </a:solidFill>
              </a:ln>
            </p:spPr>
          </p:pic>
        </p:grpSp>
        <p:pic>
          <p:nvPicPr>
            <p:cNvPr id="48" name="Obraz 47" descr="barka pusta.png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6815286" y="4548282"/>
              <a:ext cx="4788000" cy="1337498"/>
            </a:xfrm>
            <a:prstGeom prst="rect">
              <a:avLst/>
            </a:prstGeom>
          </p:spPr>
        </p:pic>
      </p:grpSp>
      <p:sp>
        <p:nvSpPr>
          <p:cNvPr id="29" name="Prostokąt 28"/>
          <p:cNvSpPr/>
          <p:nvPr/>
        </p:nvSpPr>
        <p:spPr>
          <a:xfrm>
            <a:off x="-1293" y="6627168"/>
            <a:ext cx="18058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i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foto: www.aeromedia.pl</a:t>
            </a:r>
            <a:endParaRPr lang="pl-PL" sz="90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64D5-3BF8-483B-B35F-23B2A1A5793F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31" name="pole tekstowe 30"/>
          <p:cNvSpPr txBox="1"/>
          <p:nvPr/>
        </p:nvSpPr>
        <p:spPr>
          <a:xfrm>
            <a:off x="457199" y="1421280"/>
            <a:ext cx="3713471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r">
              <a:defRPr>
                <a:solidFill>
                  <a:srgbClr val="0070C0"/>
                </a:solidFill>
              </a:defRPr>
            </a:lvl1pPr>
          </a:lstStyle>
          <a:p>
            <a:pPr algn="just"/>
            <a:r>
              <a:rPr lang="pl-PL" sz="1600" dirty="0"/>
              <a:t>Do 2030 roku 30% drogowego transportu towarów na odległościach większych niż 300 km należy przenieść na inne środki transportu, np. transport wodny lub kolej,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zaś </a:t>
            </a:r>
            <a:r>
              <a:rPr lang="pl-PL" sz="1600" dirty="0"/>
              <a:t>do 2050 r. powinno to być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ponad </a:t>
            </a:r>
            <a:r>
              <a:rPr lang="pl-PL" sz="1600" dirty="0"/>
              <a:t>50% tego typu transportu.</a:t>
            </a:r>
          </a:p>
        </p:txBody>
      </p:sp>
      <p:sp>
        <p:nvSpPr>
          <p:cNvPr id="68" name="pole tekstowe 67"/>
          <p:cNvSpPr txBox="1"/>
          <p:nvPr/>
        </p:nvSpPr>
        <p:spPr>
          <a:xfrm>
            <a:off x="498860" y="332656"/>
            <a:ext cx="8160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Biała Księga Transportu Unii Europejskiej</a:t>
            </a:r>
          </a:p>
        </p:txBody>
      </p:sp>
      <p:grpSp>
        <p:nvGrpSpPr>
          <p:cNvPr id="69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70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72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73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74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75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71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617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9268185"/>
              </p:ext>
            </p:extLst>
          </p:nvPr>
        </p:nvGraphicFramePr>
        <p:xfrm>
          <a:off x="866889" y="1344289"/>
          <a:ext cx="6373538" cy="3869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4" name="Content Placeholder 59"/>
          <p:cNvSpPr txBox="1">
            <a:spLocks/>
          </p:cNvSpPr>
          <p:nvPr/>
        </p:nvSpPr>
        <p:spPr bwMode="auto">
          <a:xfrm>
            <a:off x="142931" y="5949280"/>
            <a:ext cx="882155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1000"/>
              </a:spcBef>
              <a:buFont typeface="Arial" pitchFamily="34" charset="0"/>
              <a:buNone/>
            </a:pPr>
            <a:r>
              <a:rPr lang="pl-PL" sz="1600" dirty="0" smtClean="0">
                <a:solidFill>
                  <a:srgbClr val="0070C0"/>
                </a:solidFill>
              </a:rPr>
              <a:t>Udział żeglugi śródlądowej w przewozach ładunków wszystkimi gałęziami transportu w 2015 r.</a:t>
            </a:r>
            <a:endParaRPr lang="en-US" sz="1600" dirty="0">
              <a:solidFill>
                <a:srgbClr val="0070C0"/>
              </a:solidFill>
            </a:endParaRPr>
          </a:p>
        </p:txBody>
      </p:sp>
      <p:grpSp>
        <p:nvGrpSpPr>
          <p:cNvPr id="2" name="Grupa 10"/>
          <p:cNvGrpSpPr/>
          <p:nvPr/>
        </p:nvGrpSpPr>
        <p:grpSpPr>
          <a:xfrm>
            <a:off x="123842" y="3599780"/>
            <a:ext cx="9020158" cy="2349500"/>
            <a:chOff x="119063" y="3716338"/>
            <a:chExt cx="12025312" cy="2349500"/>
          </a:xfrm>
        </p:grpSpPr>
        <p:sp>
          <p:nvSpPr>
            <p:cNvPr id="1029" name="Freeform 5"/>
            <p:cNvSpPr>
              <a:spLocks noEditPoints="1"/>
            </p:cNvSpPr>
            <p:nvPr/>
          </p:nvSpPr>
          <p:spPr bwMode="auto">
            <a:xfrm>
              <a:off x="119063" y="3716338"/>
              <a:ext cx="12025312" cy="2349500"/>
            </a:xfrm>
            <a:custGeom>
              <a:avLst/>
              <a:gdLst/>
              <a:ahLst/>
              <a:cxnLst>
                <a:cxn ang="0">
                  <a:pos x="7002" y="101"/>
                </a:cxn>
                <a:cxn ang="0">
                  <a:pos x="6687" y="80"/>
                </a:cxn>
                <a:cxn ang="0">
                  <a:pos x="6656" y="274"/>
                </a:cxn>
                <a:cxn ang="0">
                  <a:pos x="6865" y="757"/>
                </a:cxn>
                <a:cxn ang="0">
                  <a:pos x="7002" y="613"/>
                </a:cxn>
                <a:cxn ang="0">
                  <a:pos x="6865" y="405"/>
                </a:cxn>
                <a:cxn ang="0">
                  <a:pos x="7043" y="405"/>
                </a:cxn>
                <a:cxn ang="0">
                  <a:pos x="6486" y="702"/>
                </a:cxn>
                <a:cxn ang="0">
                  <a:pos x="5955" y="574"/>
                </a:cxn>
                <a:cxn ang="0">
                  <a:pos x="6074" y="803"/>
                </a:cxn>
                <a:cxn ang="0">
                  <a:pos x="6395" y="784"/>
                </a:cxn>
                <a:cxn ang="0">
                  <a:pos x="6422" y="910"/>
                </a:cxn>
                <a:cxn ang="0">
                  <a:pos x="6102" y="930"/>
                </a:cxn>
                <a:cxn ang="0">
                  <a:pos x="6074" y="803"/>
                </a:cxn>
                <a:cxn ang="0">
                  <a:pos x="6205" y="702"/>
                </a:cxn>
                <a:cxn ang="0">
                  <a:pos x="6236" y="630"/>
                </a:cxn>
                <a:cxn ang="0">
                  <a:pos x="6236" y="652"/>
                </a:cxn>
                <a:cxn ang="0">
                  <a:pos x="6631" y="834"/>
                </a:cxn>
                <a:cxn ang="0">
                  <a:pos x="6584" y="856"/>
                </a:cxn>
                <a:cxn ang="0">
                  <a:pos x="6542" y="840"/>
                </a:cxn>
                <a:cxn ang="0">
                  <a:pos x="6537" y="807"/>
                </a:cxn>
                <a:cxn ang="0">
                  <a:pos x="6584" y="786"/>
                </a:cxn>
                <a:cxn ang="0">
                  <a:pos x="6626" y="801"/>
                </a:cxn>
                <a:cxn ang="0">
                  <a:pos x="5724" y="1272"/>
                </a:cxn>
                <a:cxn ang="0">
                  <a:pos x="5724" y="1272"/>
                </a:cxn>
                <a:cxn ang="0">
                  <a:pos x="7124" y="1144"/>
                </a:cxn>
                <a:cxn ang="0">
                  <a:pos x="7130" y="1144"/>
                </a:cxn>
                <a:cxn ang="0">
                  <a:pos x="7132" y="1144"/>
                </a:cxn>
                <a:cxn ang="0">
                  <a:pos x="7138" y="1144"/>
                </a:cxn>
                <a:cxn ang="0">
                  <a:pos x="7141" y="1144"/>
                </a:cxn>
                <a:cxn ang="0">
                  <a:pos x="7174" y="1138"/>
                </a:cxn>
                <a:cxn ang="0">
                  <a:pos x="7208" y="1144"/>
                </a:cxn>
                <a:cxn ang="0">
                  <a:pos x="7210" y="1144"/>
                </a:cxn>
                <a:cxn ang="0">
                  <a:pos x="7213" y="1144"/>
                </a:cxn>
                <a:cxn ang="0">
                  <a:pos x="7219" y="1144"/>
                </a:cxn>
                <a:cxn ang="0">
                  <a:pos x="7221" y="1144"/>
                </a:cxn>
                <a:cxn ang="0">
                  <a:pos x="7233" y="1179"/>
                </a:cxn>
                <a:cxn ang="0">
                  <a:pos x="7221" y="1214"/>
                </a:cxn>
                <a:cxn ang="0">
                  <a:pos x="7219" y="1214"/>
                </a:cxn>
                <a:cxn ang="0">
                  <a:pos x="7213" y="1214"/>
                </a:cxn>
                <a:cxn ang="0">
                  <a:pos x="7210" y="1214"/>
                </a:cxn>
                <a:cxn ang="0">
                  <a:pos x="7208" y="1214"/>
                </a:cxn>
                <a:cxn ang="0">
                  <a:pos x="7174" y="1221"/>
                </a:cxn>
                <a:cxn ang="0">
                  <a:pos x="7141" y="1214"/>
                </a:cxn>
                <a:cxn ang="0">
                  <a:pos x="7138" y="1214"/>
                </a:cxn>
                <a:cxn ang="0">
                  <a:pos x="7132" y="1214"/>
                </a:cxn>
                <a:cxn ang="0">
                  <a:pos x="7130" y="1214"/>
                </a:cxn>
                <a:cxn ang="0">
                  <a:pos x="7124" y="1214"/>
                </a:cxn>
                <a:cxn ang="0">
                  <a:pos x="7113" y="1179"/>
                </a:cxn>
                <a:cxn ang="0">
                  <a:pos x="7517" y="1311"/>
                </a:cxn>
                <a:cxn ang="0">
                  <a:pos x="7241" y="1435"/>
                </a:cxn>
                <a:cxn ang="0">
                  <a:pos x="214" y="1480"/>
                </a:cxn>
                <a:cxn ang="0">
                  <a:pos x="173" y="1478"/>
                </a:cxn>
                <a:cxn ang="0">
                  <a:pos x="31" y="1385"/>
                </a:cxn>
                <a:cxn ang="0">
                  <a:pos x="7174" y="1161"/>
                </a:cxn>
                <a:cxn ang="0">
                  <a:pos x="7199" y="1186"/>
                </a:cxn>
                <a:cxn ang="0">
                  <a:pos x="7155" y="1192"/>
                </a:cxn>
                <a:cxn ang="0">
                  <a:pos x="7163" y="1161"/>
                </a:cxn>
              </a:cxnLst>
              <a:rect l="0" t="0" r="r" b="b"/>
              <a:pathLst>
                <a:path w="7575" h="1480">
                  <a:moveTo>
                    <a:pt x="7238" y="274"/>
                  </a:moveTo>
                  <a:lnTo>
                    <a:pt x="7291" y="274"/>
                  </a:lnTo>
                  <a:lnTo>
                    <a:pt x="7291" y="220"/>
                  </a:lnTo>
                  <a:lnTo>
                    <a:pt x="6951" y="220"/>
                  </a:lnTo>
                  <a:lnTo>
                    <a:pt x="6951" y="101"/>
                  </a:lnTo>
                  <a:lnTo>
                    <a:pt x="7002" y="101"/>
                  </a:lnTo>
                  <a:lnTo>
                    <a:pt x="7002" y="80"/>
                  </a:lnTo>
                  <a:lnTo>
                    <a:pt x="6951" y="80"/>
                  </a:lnTo>
                  <a:lnTo>
                    <a:pt x="6951" y="0"/>
                  </a:lnTo>
                  <a:lnTo>
                    <a:pt x="6918" y="0"/>
                  </a:lnTo>
                  <a:lnTo>
                    <a:pt x="6918" y="80"/>
                  </a:lnTo>
                  <a:lnTo>
                    <a:pt x="6687" y="80"/>
                  </a:lnTo>
                  <a:lnTo>
                    <a:pt x="6687" y="101"/>
                  </a:lnTo>
                  <a:lnTo>
                    <a:pt x="6918" y="101"/>
                  </a:lnTo>
                  <a:lnTo>
                    <a:pt x="6918" y="220"/>
                  </a:lnTo>
                  <a:lnTo>
                    <a:pt x="6648" y="220"/>
                  </a:lnTo>
                  <a:lnTo>
                    <a:pt x="6648" y="274"/>
                  </a:lnTo>
                  <a:lnTo>
                    <a:pt x="6656" y="274"/>
                  </a:lnTo>
                  <a:lnTo>
                    <a:pt x="6656" y="510"/>
                  </a:lnTo>
                  <a:lnTo>
                    <a:pt x="6690" y="510"/>
                  </a:lnTo>
                  <a:lnTo>
                    <a:pt x="6826" y="535"/>
                  </a:lnTo>
                  <a:lnTo>
                    <a:pt x="6826" y="613"/>
                  </a:lnTo>
                  <a:lnTo>
                    <a:pt x="6865" y="613"/>
                  </a:lnTo>
                  <a:lnTo>
                    <a:pt x="6865" y="757"/>
                  </a:lnTo>
                  <a:lnTo>
                    <a:pt x="6865" y="815"/>
                  </a:lnTo>
                  <a:lnTo>
                    <a:pt x="6865" y="1009"/>
                  </a:lnTo>
                  <a:lnTo>
                    <a:pt x="7002" y="1009"/>
                  </a:lnTo>
                  <a:lnTo>
                    <a:pt x="7002" y="815"/>
                  </a:lnTo>
                  <a:lnTo>
                    <a:pt x="7002" y="757"/>
                  </a:lnTo>
                  <a:lnTo>
                    <a:pt x="7002" y="613"/>
                  </a:lnTo>
                  <a:lnTo>
                    <a:pt x="7091" y="613"/>
                  </a:lnTo>
                  <a:lnTo>
                    <a:pt x="7091" y="436"/>
                  </a:lnTo>
                  <a:lnTo>
                    <a:pt x="7238" y="274"/>
                  </a:lnTo>
                  <a:close/>
                  <a:moveTo>
                    <a:pt x="7032" y="274"/>
                  </a:moveTo>
                  <a:lnTo>
                    <a:pt x="6912" y="405"/>
                  </a:lnTo>
                  <a:lnTo>
                    <a:pt x="6865" y="405"/>
                  </a:lnTo>
                  <a:lnTo>
                    <a:pt x="6826" y="405"/>
                  </a:lnTo>
                  <a:lnTo>
                    <a:pt x="6723" y="405"/>
                  </a:lnTo>
                  <a:lnTo>
                    <a:pt x="6723" y="274"/>
                  </a:lnTo>
                  <a:lnTo>
                    <a:pt x="7032" y="274"/>
                  </a:lnTo>
                  <a:close/>
                  <a:moveTo>
                    <a:pt x="7163" y="274"/>
                  </a:moveTo>
                  <a:lnTo>
                    <a:pt x="7043" y="405"/>
                  </a:lnTo>
                  <a:lnTo>
                    <a:pt x="7002" y="405"/>
                  </a:lnTo>
                  <a:lnTo>
                    <a:pt x="6990" y="405"/>
                  </a:lnTo>
                  <a:lnTo>
                    <a:pt x="7110" y="274"/>
                  </a:lnTo>
                  <a:lnTo>
                    <a:pt x="7163" y="274"/>
                  </a:lnTo>
                  <a:close/>
                  <a:moveTo>
                    <a:pt x="6737" y="702"/>
                  </a:moveTo>
                  <a:lnTo>
                    <a:pt x="6486" y="702"/>
                  </a:lnTo>
                  <a:lnTo>
                    <a:pt x="6486" y="574"/>
                  </a:lnTo>
                  <a:lnTo>
                    <a:pt x="6473" y="574"/>
                  </a:lnTo>
                  <a:lnTo>
                    <a:pt x="6473" y="568"/>
                  </a:lnTo>
                  <a:lnTo>
                    <a:pt x="5971" y="568"/>
                  </a:lnTo>
                  <a:lnTo>
                    <a:pt x="5971" y="574"/>
                  </a:lnTo>
                  <a:lnTo>
                    <a:pt x="5955" y="574"/>
                  </a:lnTo>
                  <a:lnTo>
                    <a:pt x="5955" y="702"/>
                  </a:lnTo>
                  <a:lnTo>
                    <a:pt x="5955" y="708"/>
                  </a:lnTo>
                  <a:lnTo>
                    <a:pt x="5955" y="1009"/>
                  </a:lnTo>
                  <a:lnTo>
                    <a:pt x="6737" y="1009"/>
                  </a:lnTo>
                  <a:lnTo>
                    <a:pt x="6737" y="702"/>
                  </a:lnTo>
                  <a:close/>
                  <a:moveTo>
                    <a:pt x="6074" y="803"/>
                  </a:moveTo>
                  <a:lnTo>
                    <a:pt x="6074" y="803"/>
                  </a:lnTo>
                  <a:lnTo>
                    <a:pt x="6077" y="795"/>
                  </a:lnTo>
                  <a:lnTo>
                    <a:pt x="6083" y="790"/>
                  </a:lnTo>
                  <a:lnTo>
                    <a:pt x="6091" y="786"/>
                  </a:lnTo>
                  <a:lnTo>
                    <a:pt x="6102" y="784"/>
                  </a:lnTo>
                  <a:lnTo>
                    <a:pt x="6395" y="784"/>
                  </a:lnTo>
                  <a:lnTo>
                    <a:pt x="6395" y="784"/>
                  </a:lnTo>
                  <a:lnTo>
                    <a:pt x="6406" y="786"/>
                  </a:lnTo>
                  <a:lnTo>
                    <a:pt x="6414" y="790"/>
                  </a:lnTo>
                  <a:lnTo>
                    <a:pt x="6420" y="795"/>
                  </a:lnTo>
                  <a:lnTo>
                    <a:pt x="6422" y="803"/>
                  </a:lnTo>
                  <a:lnTo>
                    <a:pt x="6422" y="910"/>
                  </a:lnTo>
                  <a:lnTo>
                    <a:pt x="6422" y="910"/>
                  </a:lnTo>
                  <a:lnTo>
                    <a:pt x="6420" y="918"/>
                  </a:lnTo>
                  <a:lnTo>
                    <a:pt x="6414" y="924"/>
                  </a:lnTo>
                  <a:lnTo>
                    <a:pt x="6406" y="928"/>
                  </a:lnTo>
                  <a:lnTo>
                    <a:pt x="6395" y="930"/>
                  </a:lnTo>
                  <a:lnTo>
                    <a:pt x="6102" y="930"/>
                  </a:lnTo>
                  <a:lnTo>
                    <a:pt x="6102" y="930"/>
                  </a:lnTo>
                  <a:lnTo>
                    <a:pt x="6091" y="928"/>
                  </a:lnTo>
                  <a:lnTo>
                    <a:pt x="6083" y="924"/>
                  </a:lnTo>
                  <a:lnTo>
                    <a:pt x="6077" y="918"/>
                  </a:lnTo>
                  <a:lnTo>
                    <a:pt x="6074" y="910"/>
                  </a:lnTo>
                  <a:lnTo>
                    <a:pt x="6074" y="803"/>
                  </a:lnTo>
                  <a:close/>
                  <a:moveTo>
                    <a:pt x="6205" y="630"/>
                  </a:moveTo>
                  <a:lnTo>
                    <a:pt x="5988" y="630"/>
                  </a:lnTo>
                  <a:lnTo>
                    <a:pt x="5988" y="589"/>
                  </a:lnTo>
                  <a:lnTo>
                    <a:pt x="6205" y="589"/>
                  </a:lnTo>
                  <a:lnTo>
                    <a:pt x="6205" y="630"/>
                  </a:lnTo>
                  <a:close/>
                  <a:moveTo>
                    <a:pt x="6205" y="702"/>
                  </a:moveTo>
                  <a:lnTo>
                    <a:pt x="5988" y="702"/>
                  </a:lnTo>
                  <a:lnTo>
                    <a:pt x="5988" y="652"/>
                  </a:lnTo>
                  <a:lnTo>
                    <a:pt x="6205" y="652"/>
                  </a:lnTo>
                  <a:lnTo>
                    <a:pt x="6205" y="702"/>
                  </a:lnTo>
                  <a:close/>
                  <a:moveTo>
                    <a:pt x="6456" y="630"/>
                  </a:moveTo>
                  <a:lnTo>
                    <a:pt x="6236" y="630"/>
                  </a:lnTo>
                  <a:lnTo>
                    <a:pt x="6236" y="589"/>
                  </a:lnTo>
                  <a:lnTo>
                    <a:pt x="6456" y="589"/>
                  </a:lnTo>
                  <a:lnTo>
                    <a:pt x="6456" y="630"/>
                  </a:lnTo>
                  <a:close/>
                  <a:moveTo>
                    <a:pt x="6456" y="702"/>
                  </a:moveTo>
                  <a:lnTo>
                    <a:pt x="6236" y="702"/>
                  </a:lnTo>
                  <a:lnTo>
                    <a:pt x="6236" y="652"/>
                  </a:lnTo>
                  <a:lnTo>
                    <a:pt x="6456" y="652"/>
                  </a:lnTo>
                  <a:lnTo>
                    <a:pt x="6456" y="702"/>
                  </a:lnTo>
                  <a:close/>
                  <a:moveTo>
                    <a:pt x="6634" y="821"/>
                  </a:moveTo>
                  <a:lnTo>
                    <a:pt x="6634" y="821"/>
                  </a:lnTo>
                  <a:lnTo>
                    <a:pt x="6634" y="828"/>
                  </a:lnTo>
                  <a:lnTo>
                    <a:pt x="6631" y="834"/>
                  </a:lnTo>
                  <a:lnTo>
                    <a:pt x="6626" y="840"/>
                  </a:lnTo>
                  <a:lnTo>
                    <a:pt x="6620" y="846"/>
                  </a:lnTo>
                  <a:lnTo>
                    <a:pt x="6612" y="850"/>
                  </a:lnTo>
                  <a:lnTo>
                    <a:pt x="6603" y="854"/>
                  </a:lnTo>
                  <a:lnTo>
                    <a:pt x="6595" y="856"/>
                  </a:lnTo>
                  <a:lnTo>
                    <a:pt x="6584" y="856"/>
                  </a:lnTo>
                  <a:lnTo>
                    <a:pt x="6584" y="856"/>
                  </a:lnTo>
                  <a:lnTo>
                    <a:pt x="6573" y="856"/>
                  </a:lnTo>
                  <a:lnTo>
                    <a:pt x="6564" y="854"/>
                  </a:lnTo>
                  <a:lnTo>
                    <a:pt x="6556" y="850"/>
                  </a:lnTo>
                  <a:lnTo>
                    <a:pt x="6548" y="846"/>
                  </a:lnTo>
                  <a:lnTo>
                    <a:pt x="6542" y="840"/>
                  </a:lnTo>
                  <a:lnTo>
                    <a:pt x="6537" y="834"/>
                  </a:lnTo>
                  <a:lnTo>
                    <a:pt x="6534" y="828"/>
                  </a:lnTo>
                  <a:lnTo>
                    <a:pt x="6534" y="821"/>
                  </a:lnTo>
                  <a:lnTo>
                    <a:pt x="6534" y="821"/>
                  </a:lnTo>
                  <a:lnTo>
                    <a:pt x="6534" y="813"/>
                  </a:lnTo>
                  <a:lnTo>
                    <a:pt x="6537" y="807"/>
                  </a:lnTo>
                  <a:lnTo>
                    <a:pt x="6542" y="801"/>
                  </a:lnTo>
                  <a:lnTo>
                    <a:pt x="6548" y="795"/>
                  </a:lnTo>
                  <a:lnTo>
                    <a:pt x="6556" y="792"/>
                  </a:lnTo>
                  <a:lnTo>
                    <a:pt x="6564" y="788"/>
                  </a:lnTo>
                  <a:lnTo>
                    <a:pt x="6573" y="786"/>
                  </a:lnTo>
                  <a:lnTo>
                    <a:pt x="6584" y="786"/>
                  </a:lnTo>
                  <a:lnTo>
                    <a:pt x="6584" y="786"/>
                  </a:lnTo>
                  <a:lnTo>
                    <a:pt x="6595" y="786"/>
                  </a:lnTo>
                  <a:lnTo>
                    <a:pt x="6603" y="788"/>
                  </a:lnTo>
                  <a:lnTo>
                    <a:pt x="6612" y="792"/>
                  </a:lnTo>
                  <a:lnTo>
                    <a:pt x="6620" y="795"/>
                  </a:lnTo>
                  <a:lnTo>
                    <a:pt x="6626" y="801"/>
                  </a:lnTo>
                  <a:lnTo>
                    <a:pt x="6631" y="807"/>
                  </a:lnTo>
                  <a:lnTo>
                    <a:pt x="6634" y="813"/>
                  </a:lnTo>
                  <a:lnTo>
                    <a:pt x="6634" y="821"/>
                  </a:lnTo>
                  <a:lnTo>
                    <a:pt x="6634" y="821"/>
                  </a:lnTo>
                  <a:close/>
                  <a:moveTo>
                    <a:pt x="5724" y="1272"/>
                  </a:moveTo>
                  <a:lnTo>
                    <a:pt x="5724" y="1272"/>
                  </a:lnTo>
                  <a:lnTo>
                    <a:pt x="7575" y="1272"/>
                  </a:lnTo>
                  <a:lnTo>
                    <a:pt x="7567" y="1254"/>
                  </a:lnTo>
                  <a:lnTo>
                    <a:pt x="7447" y="1017"/>
                  </a:lnTo>
                  <a:lnTo>
                    <a:pt x="7377" y="1017"/>
                  </a:lnTo>
                  <a:lnTo>
                    <a:pt x="6183" y="1017"/>
                  </a:lnTo>
                  <a:lnTo>
                    <a:pt x="5724" y="1272"/>
                  </a:lnTo>
                  <a:close/>
                  <a:moveTo>
                    <a:pt x="7113" y="1179"/>
                  </a:moveTo>
                  <a:lnTo>
                    <a:pt x="7113" y="1179"/>
                  </a:lnTo>
                  <a:lnTo>
                    <a:pt x="7116" y="1167"/>
                  </a:lnTo>
                  <a:lnTo>
                    <a:pt x="7124" y="1157"/>
                  </a:lnTo>
                  <a:lnTo>
                    <a:pt x="7124" y="1144"/>
                  </a:lnTo>
                  <a:lnTo>
                    <a:pt x="7124" y="1144"/>
                  </a:lnTo>
                  <a:lnTo>
                    <a:pt x="7124" y="1144"/>
                  </a:lnTo>
                  <a:lnTo>
                    <a:pt x="7127" y="1144"/>
                  </a:lnTo>
                  <a:lnTo>
                    <a:pt x="7127" y="1144"/>
                  </a:lnTo>
                  <a:lnTo>
                    <a:pt x="7127" y="1144"/>
                  </a:lnTo>
                  <a:lnTo>
                    <a:pt x="7127" y="1144"/>
                  </a:lnTo>
                  <a:lnTo>
                    <a:pt x="7130" y="1144"/>
                  </a:lnTo>
                  <a:lnTo>
                    <a:pt x="7130" y="1144"/>
                  </a:lnTo>
                  <a:lnTo>
                    <a:pt x="7130" y="1144"/>
                  </a:lnTo>
                  <a:lnTo>
                    <a:pt x="7130" y="1144"/>
                  </a:lnTo>
                  <a:lnTo>
                    <a:pt x="7132" y="1144"/>
                  </a:lnTo>
                  <a:lnTo>
                    <a:pt x="7132" y="1144"/>
                  </a:lnTo>
                  <a:lnTo>
                    <a:pt x="7132" y="1144"/>
                  </a:lnTo>
                  <a:lnTo>
                    <a:pt x="7132" y="1144"/>
                  </a:lnTo>
                  <a:lnTo>
                    <a:pt x="7135" y="1144"/>
                  </a:lnTo>
                  <a:lnTo>
                    <a:pt x="7135" y="1144"/>
                  </a:lnTo>
                  <a:lnTo>
                    <a:pt x="7135" y="1144"/>
                  </a:lnTo>
                  <a:lnTo>
                    <a:pt x="7135" y="1144"/>
                  </a:lnTo>
                  <a:lnTo>
                    <a:pt x="7138" y="1144"/>
                  </a:lnTo>
                  <a:lnTo>
                    <a:pt x="7138" y="1144"/>
                  </a:lnTo>
                  <a:lnTo>
                    <a:pt x="7138" y="1144"/>
                  </a:lnTo>
                  <a:lnTo>
                    <a:pt x="7138" y="1144"/>
                  </a:lnTo>
                  <a:lnTo>
                    <a:pt x="7141" y="1144"/>
                  </a:lnTo>
                  <a:lnTo>
                    <a:pt x="7141" y="1144"/>
                  </a:lnTo>
                  <a:lnTo>
                    <a:pt x="7141" y="1144"/>
                  </a:lnTo>
                  <a:lnTo>
                    <a:pt x="7141" y="1144"/>
                  </a:lnTo>
                  <a:lnTo>
                    <a:pt x="7143" y="1144"/>
                  </a:lnTo>
                  <a:lnTo>
                    <a:pt x="7143" y="1144"/>
                  </a:lnTo>
                  <a:lnTo>
                    <a:pt x="7143" y="1144"/>
                  </a:lnTo>
                  <a:lnTo>
                    <a:pt x="7157" y="1140"/>
                  </a:lnTo>
                  <a:lnTo>
                    <a:pt x="7174" y="1138"/>
                  </a:lnTo>
                  <a:lnTo>
                    <a:pt x="7174" y="1138"/>
                  </a:lnTo>
                  <a:lnTo>
                    <a:pt x="7191" y="1140"/>
                  </a:lnTo>
                  <a:lnTo>
                    <a:pt x="7205" y="1144"/>
                  </a:lnTo>
                  <a:lnTo>
                    <a:pt x="7205" y="1144"/>
                  </a:lnTo>
                  <a:lnTo>
                    <a:pt x="7205" y="1144"/>
                  </a:lnTo>
                  <a:lnTo>
                    <a:pt x="7208" y="1144"/>
                  </a:lnTo>
                  <a:lnTo>
                    <a:pt x="7208" y="1144"/>
                  </a:lnTo>
                  <a:lnTo>
                    <a:pt x="7208" y="1144"/>
                  </a:lnTo>
                  <a:lnTo>
                    <a:pt x="7208" y="1144"/>
                  </a:lnTo>
                  <a:lnTo>
                    <a:pt x="7210" y="1144"/>
                  </a:lnTo>
                  <a:lnTo>
                    <a:pt x="7210" y="1144"/>
                  </a:lnTo>
                  <a:lnTo>
                    <a:pt x="7210" y="1144"/>
                  </a:lnTo>
                  <a:lnTo>
                    <a:pt x="7210" y="1144"/>
                  </a:lnTo>
                  <a:lnTo>
                    <a:pt x="7213" y="1144"/>
                  </a:lnTo>
                  <a:lnTo>
                    <a:pt x="7213" y="1144"/>
                  </a:lnTo>
                  <a:lnTo>
                    <a:pt x="7213" y="1144"/>
                  </a:lnTo>
                  <a:lnTo>
                    <a:pt x="7213" y="1144"/>
                  </a:lnTo>
                  <a:lnTo>
                    <a:pt x="7213" y="1144"/>
                  </a:lnTo>
                  <a:lnTo>
                    <a:pt x="7216" y="1144"/>
                  </a:lnTo>
                  <a:lnTo>
                    <a:pt x="7216" y="1144"/>
                  </a:lnTo>
                  <a:lnTo>
                    <a:pt x="7216" y="1144"/>
                  </a:lnTo>
                  <a:lnTo>
                    <a:pt x="7219" y="1144"/>
                  </a:lnTo>
                  <a:lnTo>
                    <a:pt x="7219" y="1144"/>
                  </a:lnTo>
                  <a:lnTo>
                    <a:pt x="7219" y="1144"/>
                  </a:lnTo>
                  <a:lnTo>
                    <a:pt x="7219" y="1144"/>
                  </a:lnTo>
                  <a:lnTo>
                    <a:pt x="7219" y="1144"/>
                  </a:lnTo>
                  <a:lnTo>
                    <a:pt x="7221" y="1144"/>
                  </a:lnTo>
                  <a:lnTo>
                    <a:pt x="7221" y="1144"/>
                  </a:lnTo>
                  <a:lnTo>
                    <a:pt x="7221" y="1144"/>
                  </a:lnTo>
                  <a:lnTo>
                    <a:pt x="7221" y="1144"/>
                  </a:lnTo>
                  <a:lnTo>
                    <a:pt x="7224" y="1144"/>
                  </a:lnTo>
                  <a:lnTo>
                    <a:pt x="7224" y="1144"/>
                  </a:lnTo>
                  <a:lnTo>
                    <a:pt x="7224" y="1157"/>
                  </a:lnTo>
                  <a:lnTo>
                    <a:pt x="7224" y="1157"/>
                  </a:lnTo>
                  <a:lnTo>
                    <a:pt x="7230" y="1167"/>
                  </a:lnTo>
                  <a:lnTo>
                    <a:pt x="7233" y="1179"/>
                  </a:lnTo>
                  <a:lnTo>
                    <a:pt x="7233" y="1179"/>
                  </a:lnTo>
                  <a:lnTo>
                    <a:pt x="7230" y="1190"/>
                  </a:lnTo>
                  <a:lnTo>
                    <a:pt x="7224" y="1200"/>
                  </a:lnTo>
                  <a:lnTo>
                    <a:pt x="7224" y="1214"/>
                  </a:lnTo>
                  <a:lnTo>
                    <a:pt x="7224" y="1214"/>
                  </a:lnTo>
                  <a:lnTo>
                    <a:pt x="7221" y="1214"/>
                  </a:lnTo>
                  <a:lnTo>
                    <a:pt x="7221" y="1214"/>
                  </a:lnTo>
                  <a:lnTo>
                    <a:pt x="7221" y="1214"/>
                  </a:lnTo>
                  <a:lnTo>
                    <a:pt x="7221" y="1214"/>
                  </a:lnTo>
                  <a:lnTo>
                    <a:pt x="7219" y="1214"/>
                  </a:lnTo>
                  <a:lnTo>
                    <a:pt x="7219" y="1214"/>
                  </a:lnTo>
                  <a:lnTo>
                    <a:pt x="7219" y="1214"/>
                  </a:lnTo>
                  <a:lnTo>
                    <a:pt x="7219" y="1214"/>
                  </a:lnTo>
                  <a:lnTo>
                    <a:pt x="7219" y="1214"/>
                  </a:lnTo>
                  <a:lnTo>
                    <a:pt x="7216" y="1214"/>
                  </a:lnTo>
                  <a:lnTo>
                    <a:pt x="7216" y="1214"/>
                  </a:lnTo>
                  <a:lnTo>
                    <a:pt x="7216" y="1214"/>
                  </a:lnTo>
                  <a:lnTo>
                    <a:pt x="7213" y="1214"/>
                  </a:lnTo>
                  <a:lnTo>
                    <a:pt x="7213" y="1214"/>
                  </a:lnTo>
                  <a:lnTo>
                    <a:pt x="7213" y="1214"/>
                  </a:lnTo>
                  <a:lnTo>
                    <a:pt x="7213" y="1214"/>
                  </a:lnTo>
                  <a:lnTo>
                    <a:pt x="7213" y="1214"/>
                  </a:lnTo>
                  <a:lnTo>
                    <a:pt x="7210" y="1214"/>
                  </a:lnTo>
                  <a:lnTo>
                    <a:pt x="7210" y="1214"/>
                  </a:lnTo>
                  <a:lnTo>
                    <a:pt x="7210" y="1214"/>
                  </a:lnTo>
                  <a:lnTo>
                    <a:pt x="7210" y="1214"/>
                  </a:lnTo>
                  <a:lnTo>
                    <a:pt x="7208" y="1214"/>
                  </a:lnTo>
                  <a:lnTo>
                    <a:pt x="7208" y="1214"/>
                  </a:lnTo>
                  <a:lnTo>
                    <a:pt x="7208" y="1214"/>
                  </a:lnTo>
                  <a:lnTo>
                    <a:pt x="7208" y="1214"/>
                  </a:lnTo>
                  <a:lnTo>
                    <a:pt x="7205" y="1214"/>
                  </a:lnTo>
                  <a:lnTo>
                    <a:pt x="7205" y="1214"/>
                  </a:lnTo>
                  <a:lnTo>
                    <a:pt x="7205" y="1214"/>
                  </a:lnTo>
                  <a:lnTo>
                    <a:pt x="7205" y="1214"/>
                  </a:lnTo>
                  <a:lnTo>
                    <a:pt x="7191" y="1219"/>
                  </a:lnTo>
                  <a:lnTo>
                    <a:pt x="7174" y="1221"/>
                  </a:lnTo>
                  <a:lnTo>
                    <a:pt x="7174" y="1221"/>
                  </a:lnTo>
                  <a:lnTo>
                    <a:pt x="7157" y="1219"/>
                  </a:lnTo>
                  <a:lnTo>
                    <a:pt x="7143" y="1214"/>
                  </a:lnTo>
                  <a:lnTo>
                    <a:pt x="7143" y="1214"/>
                  </a:lnTo>
                  <a:lnTo>
                    <a:pt x="7143" y="1214"/>
                  </a:lnTo>
                  <a:lnTo>
                    <a:pt x="7141" y="1214"/>
                  </a:lnTo>
                  <a:lnTo>
                    <a:pt x="7141" y="1214"/>
                  </a:lnTo>
                  <a:lnTo>
                    <a:pt x="7141" y="1214"/>
                  </a:lnTo>
                  <a:lnTo>
                    <a:pt x="7141" y="1214"/>
                  </a:lnTo>
                  <a:lnTo>
                    <a:pt x="7138" y="1214"/>
                  </a:lnTo>
                  <a:lnTo>
                    <a:pt x="7138" y="1214"/>
                  </a:lnTo>
                  <a:lnTo>
                    <a:pt x="7138" y="1214"/>
                  </a:lnTo>
                  <a:lnTo>
                    <a:pt x="7138" y="1214"/>
                  </a:lnTo>
                  <a:lnTo>
                    <a:pt x="7135" y="1214"/>
                  </a:lnTo>
                  <a:lnTo>
                    <a:pt x="7135" y="1214"/>
                  </a:lnTo>
                  <a:lnTo>
                    <a:pt x="7135" y="1214"/>
                  </a:lnTo>
                  <a:lnTo>
                    <a:pt x="7135" y="1214"/>
                  </a:lnTo>
                  <a:lnTo>
                    <a:pt x="7132" y="1214"/>
                  </a:lnTo>
                  <a:lnTo>
                    <a:pt x="7132" y="1214"/>
                  </a:lnTo>
                  <a:lnTo>
                    <a:pt x="7132" y="1214"/>
                  </a:lnTo>
                  <a:lnTo>
                    <a:pt x="7132" y="1214"/>
                  </a:lnTo>
                  <a:lnTo>
                    <a:pt x="7130" y="1214"/>
                  </a:lnTo>
                  <a:lnTo>
                    <a:pt x="7130" y="1214"/>
                  </a:lnTo>
                  <a:lnTo>
                    <a:pt x="7130" y="1214"/>
                  </a:lnTo>
                  <a:lnTo>
                    <a:pt x="7130" y="1214"/>
                  </a:lnTo>
                  <a:lnTo>
                    <a:pt x="7127" y="1214"/>
                  </a:lnTo>
                  <a:lnTo>
                    <a:pt x="7127" y="1214"/>
                  </a:lnTo>
                  <a:lnTo>
                    <a:pt x="7127" y="1214"/>
                  </a:lnTo>
                  <a:lnTo>
                    <a:pt x="7127" y="1214"/>
                  </a:lnTo>
                  <a:lnTo>
                    <a:pt x="7124" y="1214"/>
                  </a:lnTo>
                  <a:lnTo>
                    <a:pt x="7124" y="1214"/>
                  </a:lnTo>
                  <a:lnTo>
                    <a:pt x="7124" y="1214"/>
                  </a:lnTo>
                  <a:lnTo>
                    <a:pt x="7124" y="1200"/>
                  </a:lnTo>
                  <a:lnTo>
                    <a:pt x="7124" y="1200"/>
                  </a:lnTo>
                  <a:lnTo>
                    <a:pt x="7116" y="1190"/>
                  </a:lnTo>
                  <a:lnTo>
                    <a:pt x="7113" y="1179"/>
                  </a:lnTo>
                  <a:lnTo>
                    <a:pt x="7113" y="1179"/>
                  </a:lnTo>
                  <a:close/>
                  <a:moveTo>
                    <a:pt x="596" y="1114"/>
                  </a:moveTo>
                  <a:lnTo>
                    <a:pt x="596" y="1293"/>
                  </a:lnTo>
                  <a:lnTo>
                    <a:pt x="7542" y="1293"/>
                  </a:lnTo>
                  <a:lnTo>
                    <a:pt x="7542" y="1293"/>
                  </a:lnTo>
                  <a:lnTo>
                    <a:pt x="7517" y="1311"/>
                  </a:lnTo>
                  <a:lnTo>
                    <a:pt x="7483" y="1332"/>
                  </a:lnTo>
                  <a:lnTo>
                    <a:pt x="7441" y="1356"/>
                  </a:lnTo>
                  <a:lnTo>
                    <a:pt x="7386" y="1383"/>
                  </a:lnTo>
                  <a:lnTo>
                    <a:pt x="7319" y="1410"/>
                  </a:lnTo>
                  <a:lnTo>
                    <a:pt x="7283" y="1422"/>
                  </a:lnTo>
                  <a:lnTo>
                    <a:pt x="7241" y="1435"/>
                  </a:lnTo>
                  <a:lnTo>
                    <a:pt x="7199" y="1447"/>
                  </a:lnTo>
                  <a:lnTo>
                    <a:pt x="7152" y="1459"/>
                  </a:lnTo>
                  <a:lnTo>
                    <a:pt x="7102" y="1470"/>
                  </a:lnTo>
                  <a:lnTo>
                    <a:pt x="7049" y="1480"/>
                  </a:lnTo>
                  <a:lnTo>
                    <a:pt x="7049" y="1480"/>
                  </a:lnTo>
                  <a:lnTo>
                    <a:pt x="214" y="1480"/>
                  </a:lnTo>
                  <a:lnTo>
                    <a:pt x="214" y="1480"/>
                  </a:lnTo>
                  <a:lnTo>
                    <a:pt x="192" y="1480"/>
                  </a:lnTo>
                  <a:lnTo>
                    <a:pt x="173" y="1478"/>
                  </a:lnTo>
                  <a:lnTo>
                    <a:pt x="173" y="1478"/>
                  </a:lnTo>
                  <a:lnTo>
                    <a:pt x="173" y="1478"/>
                  </a:lnTo>
                  <a:lnTo>
                    <a:pt x="173" y="1478"/>
                  </a:lnTo>
                  <a:lnTo>
                    <a:pt x="142" y="1472"/>
                  </a:lnTo>
                  <a:lnTo>
                    <a:pt x="114" y="1462"/>
                  </a:lnTo>
                  <a:lnTo>
                    <a:pt x="86" y="1449"/>
                  </a:lnTo>
                  <a:lnTo>
                    <a:pt x="64" y="1431"/>
                  </a:lnTo>
                  <a:lnTo>
                    <a:pt x="45" y="1410"/>
                  </a:lnTo>
                  <a:lnTo>
                    <a:pt x="31" y="1385"/>
                  </a:lnTo>
                  <a:lnTo>
                    <a:pt x="17" y="1357"/>
                  </a:lnTo>
                  <a:lnTo>
                    <a:pt x="6" y="1324"/>
                  </a:lnTo>
                  <a:lnTo>
                    <a:pt x="0" y="1114"/>
                  </a:lnTo>
                  <a:lnTo>
                    <a:pt x="596" y="1114"/>
                  </a:lnTo>
                  <a:close/>
                  <a:moveTo>
                    <a:pt x="7174" y="1161"/>
                  </a:moveTo>
                  <a:lnTo>
                    <a:pt x="7174" y="1161"/>
                  </a:lnTo>
                  <a:lnTo>
                    <a:pt x="7185" y="1161"/>
                  </a:lnTo>
                  <a:lnTo>
                    <a:pt x="7194" y="1165"/>
                  </a:lnTo>
                  <a:lnTo>
                    <a:pt x="7199" y="1173"/>
                  </a:lnTo>
                  <a:lnTo>
                    <a:pt x="7202" y="1179"/>
                  </a:lnTo>
                  <a:lnTo>
                    <a:pt x="7202" y="1179"/>
                  </a:lnTo>
                  <a:lnTo>
                    <a:pt x="7199" y="1186"/>
                  </a:lnTo>
                  <a:lnTo>
                    <a:pt x="7194" y="1192"/>
                  </a:lnTo>
                  <a:lnTo>
                    <a:pt x="7185" y="1196"/>
                  </a:lnTo>
                  <a:lnTo>
                    <a:pt x="7174" y="1198"/>
                  </a:lnTo>
                  <a:lnTo>
                    <a:pt x="7174" y="1198"/>
                  </a:lnTo>
                  <a:lnTo>
                    <a:pt x="7163" y="1196"/>
                  </a:lnTo>
                  <a:lnTo>
                    <a:pt x="7155" y="1192"/>
                  </a:lnTo>
                  <a:lnTo>
                    <a:pt x="7149" y="1186"/>
                  </a:lnTo>
                  <a:lnTo>
                    <a:pt x="7146" y="1179"/>
                  </a:lnTo>
                  <a:lnTo>
                    <a:pt x="7146" y="1179"/>
                  </a:lnTo>
                  <a:lnTo>
                    <a:pt x="7149" y="1173"/>
                  </a:lnTo>
                  <a:lnTo>
                    <a:pt x="7155" y="1165"/>
                  </a:lnTo>
                  <a:lnTo>
                    <a:pt x="7163" y="1161"/>
                  </a:lnTo>
                  <a:lnTo>
                    <a:pt x="7174" y="1161"/>
                  </a:lnTo>
                  <a:lnTo>
                    <a:pt x="7174" y="1161"/>
                  </a:lnTo>
                  <a:close/>
                </a:path>
              </a:pathLst>
            </a:cu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1109663" y="5330826"/>
              <a:ext cx="9347200" cy="404813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64D5-3BF8-483B-B35F-23B2A1A5793F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2581393" y="332656"/>
            <a:ext cx="398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70C0"/>
                </a:solidFill>
              </a:rPr>
              <a:t>Żegluga śródlądowa w Europie</a:t>
            </a:r>
            <a:endParaRPr lang="pl-PL" dirty="0"/>
          </a:p>
        </p:txBody>
      </p:sp>
      <p:grpSp>
        <p:nvGrpSpPr>
          <p:cNvPr id="26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27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29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0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1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2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28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85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8" grpId="0">
        <p:bldSub>
          <a:bldChart bld="category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7" y="1700808"/>
            <a:ext cx="3732493" cy="4113916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3168352" cy="3384376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pole tekstowe 26"/>
          <p:cNvSpPr txBox="1"/>
          <p:nvPr/>
        </p:nvSpPr>
        <p:spPr>
          <a:xfrm>
            <a:off x="380771" y="5824572"/>
            <a:ext cx="396044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00" dirty="0">
                <a:solidFill>
                  <a:srgbClr val="0070C0"/>
                </a:solidFill>
              </a:rPr>
              <a:t>Źródło: www.edroga.pl</a:t>
            </a:r>
          </a:p>
          <a:p>
            <a:endParaRPr lang="pl-PL" sz="1050" dirty="0">
              <a:solidFill>
                <a:srgbClr val="0070C0"/>
              </a:solidFill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07504" y="1196752"/>
            <a:ext cx="4320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Korytarze sieci bazowej TEN-T</a:t>
            </a:r>
            <a:endParaRPr lang="pl-PL" sz="1600" dirty="0">
              <a:solidFill>
                <a:srgbClr val="0070C0"/>
              </a:solidFill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4644008" y="1196752"/>
            <a:ext cx="4320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Śródlądowe drogi wodne w sieci TEN-T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3044308" y="332656"/>
            <a:ext cx="3055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Sieć bazowa TEN-T dziś</a:t>
            </a:r>
          </a:p>
        </p:txBody>
      </p:sp>
      <p:grpSp>
        <p:nvGrpSpPr>
          <p:cNvPr id="34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35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37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8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9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40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36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2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ole tekstowe 26"/>
          <p:cNvSpPr txBox="1"/>
          <p:nvPr/>
        </p:nvSpPr>
        <p:spPr>
          <a:xfrm>
            <a:off x="899592" y="5752564"/>
            <a:ext cx="396044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00" dirty="0">
                <a:solidFill>
                  <a:srgbClr val="0070C0"/>
                </a:solidFill>
              </a:rPr>
              <a:t>Źródło: http://www.inlandnavigation.eu</a:t>
            </a:r>
          </a:p>
          <a:p>
            <a:endParaRPr lang="pl-PL" sz="10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19" y="1124744"/>
            <a:ext cx="7305823" cy="4567155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pole tekstowe 29"/>
          <p:cNvSpPr txBox="1"/>
          <p:nvPr/>
        </p:nvSpPr>
        <p:spPr>
          <a:xfrm>
            <a:off x="1005289" y="332656"/>
            <a:ext cx="713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Inwestycje w infrastrukturę dróg wodnych w sieci TEN-T</a:t>
            </a:r>
            <a:endParaRPr lang="pl-PL" sz="2400" dirty="0"/>
          </a:p>
        </p:txBody>
      </p:sp>
      <p:grpSp>
        <p:nvGrpSpPr>
          <p:cNvPr id="31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32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34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5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6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37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33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  <p:sp>
        <p:nvSpPr>
          <p:cNvPr id="38" name="pole tekstowe 37"/>
          <p:cNvSpPr txBox="1"/>
          <p:nvPr/>
        </p:nvSpPr>
        <p:spPr>
          <a:xfrm>
            <a:off x="6853588" y="1321023"/>
            <a:ext cx="814756" cy="307777"/>
          </a:xfrm>
          <a:prstGeom prst="rect">
            <a:avLst/>
          </a:prstGeom>
          <a:solidFill>
            <a:srgbClr val="0067B4"/>
          </a:solidFill>
        </p:spPr>
        <p:txBody>
          <a:bodyPr wrap="square" lIns="0" rtlCol="0">
            <a:spAutoFit/>
          </a:bodyPr>
          <a:lstStyle/>
          <a:p>
            <a:endParaRPr lang="pl-PL" sz="1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109463"/>
              </p:ext>
            </p:extLst>
          </p:nvPr>
        </p:nvGraphicFramePr>
        <p:xfrm>
          <a:off x="5292080" y="1196752"/>
          <a:ext cx="3503138" cy="1065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628"/>
                <a:gridCol w="1163628"/>
                <a:gridCol w="1175882"/>
              </a:tblGrid>
              <a:tr h="428759">
                <a:tc>
                  <a:txBody>
                    <a:bodyPr/>
                    <a:lstStyle/>
                    <a:p>
                      <a:pPr algn="ctr"/>
                      <a:r>
                        <a:rPr lang="pl-PL" sz="1200" b="0" i="1" dirty="0" smtClean="0">
                          <a:solidFill>
                            <a:schemeClr val="bg1"/>
                          </a:solidFill>
                        </a:rPr>
                        <a:t>finansowanie </a:t>
                      </a:r>
                    </a:p>
                    <a:p>
                      <a:pPr algn="ctr"/>
                      <a:r>
                        <a:rPr lang="pl-PL" sz="1200" b="0" i="1" dirty="0" smtClean="0">
                          <a:solidFill>
                            <a:schemeClr val="bg1"/>
                          </a:solidFill>
                        </a:rPr>
                        <a:t>UE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7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i="1" dirty="0" smtClean="0">
                          <a:solidFill>
                            <a:schemeClr val="bg1"/>
                          </a:solidFill>
                        </a:rPr>
                        <a:t>suma </a:t>
                      </a:r>
                    </a:p>
                    <a:p>
                      <a:pPr algn="ctr"/>
                      <a:r>
                        <a:rPr lang="pl-PL" sz="1200" b="0" i="1" dirty="0" smtClean="0">
                          <a:solidFill>
                            <a:schemeClr val="bg1"/>
                          </a:solidFill>
                        </a:rPr>
                        <a:t>inwestycji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7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1" dirty="0" smtClean="0">
                          <a:solidFill>
                            <a:schemeClr val="bg1"/>
                          </a:solidFill>
                        </a:rPr>
                        <a:t>suma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1" dirty="0" smtClean="0">
                          <a:solidFill>
                            <a:schemeClr val="bg1"/>
                          </a:solidFill>
                        </a:rPr>
                        <a:t>inwestycji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7B4"/>
                    </a:solidFill>
                  </a:tcPr>
                </a:tc>
              </a:tr>
              <a:tr h="303339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smtClean="0">
                          <a:solidFill>
                            <a:schemeClr val="bg1"/>
                          </a:solidFill>
                        </a:rPr>
                        <a:t>2014-2016</a:t>
                      </a:r>
                      <a:endParaRPr lang="pl-PL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  <a:solidFill>
                      <a:srgbClr val="0067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smtClean="0">
                          <a:solidFill>
                            <a:schemeClr val="bg1"/>
                          </a:solidFill>
                        </a:rPr>
                        <a:t>2017-2020</a:t>
                      </a:r>
                      <a:endParaRPr lang="pl-PL" sz="1400" b="1" dirty="0"/>
                    </a:p>
                  </a:txBody>
                  <a:tcPr>
                    <a:lnT w="38100" cmpd="sng">
                      <a:noFill/>
                    </a:lnT>
                    <a:solidFill>
                      <a:srgbClr val="0067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dirty="0" smtClean="0">
                          <a:solidFill>
                            <a:schemeClr val="bg1"/>
                          </a:solidFill>
                        </a:rPr>
                        <a:t>2021-2030</a:t>
                      </a:r>
                      <a:endParaRPr lang="pl-PL" sz="1400" b="1" dirty="0" smtClean="0"/>
                    </a:p>
                  </a:txBody>
                  <a:tcPr>
                    <a:lnR w="12700" cmpd="sng">
                      <a:noFill/>
                    </a:lnR>
                    <a:lnT w="38100" cmpd="sng">
                      <a:noFill/>
                    </a:lnT>
                    <a:lnTlToBr w="12700" cmpd="sng">
                      <a:noFill/>
                      <a:prstDash val="solid"/>
                    </a:lnTlToBr>
                    <a:solidFill>
                      <a:srgbClr val="0067B4"/>
                    </a:solidFill>
                  </a:tcPr>
                </a:tc>
              </a:tr>
              <a:tr h="303339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</a:rPr>
                        <a:t>ok. 1,5 mld €  </a:t>
                      </a:r>
                      <a:endParaRPr lang="pl-PL" sz="1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67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dirty="0" smtClean="0">
                          <a:solidFill>
                            <a:schemeClr val="bg1"/>
                          </a:solidFill>
                        </a:rPr>
                        <a:t>ok. 5 mld €</a:t>
                      </a:r>
                    </a:p>
                  </a:txBody>
                  <a:tcPr>
                    <a:lnB w="12700" cmpd="sng">
                      <a:noFill/>
                    </a:lnB>
                    <a:solidFill>
                      <a:srgbClr val="0067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dirty="0" smtClean="0">
                          <a:solidFill>
                            <a:schemeClr val="bg1"/>
                          </a:solidFill>
                        </a:rPr>
                        <a:t>ok. 15 mld €</a:t>
                      </a: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solidFill>
                      <a:srgbClr val="0067B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437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/>
          <p:cNvSpPr txBox="1"/>
          <p:nvPr/>
        </p:nvSpPr>
        <p:spPr>
          <a:xfrm>
            <a:off x="323528" y="1102092"/>
            <a:ext cx="4562467" cy="37856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>
                <a:solidFill>
                  <a:srgbClr val="0070C0"/>
                </a:solidFill>
              </a:defRPr>
            </a:lvl1pPr>
          </a:lstStyle>
          <a:p>
            <a:pPr algn="l"/>
            <a:r>
              <a:rPr lang="pl-PL" sz="1600" u="sng" dirty="0" smtClean="0"/>
              <a:t>Kanał Sekwana – Europa Północna (</a:t>
            </a:r>
            <a:r>
              <a:rPr lang="pl-PL" sz="1600" u="sng" dirty="0" err="1" smtClean="0"/>
              <a:t>Sekwana-Skalda</a:t>
            </a:r>
            <a:r>
              <a:rPr lang="pl-PL" sz="1600" u="sng" dirty="0" smtClean="0"/>
              <a:t>)</a:t>
            </a:r>
            <a:endParaRPr lang="pl-PL" sz="1600" u="sng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długość – 107 km,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/>
              <a:t>k</a:t>
            </a:r>
            <a:r>
              <a:rPr lang="pl-PL" sz="1600" dirty="0" smtClean="0"/>
              <a:t>lasa drogi wodnej – </a:t>
            </a:r>
            <a:r>
              <a:rPr lang="pl-PL" sz="1600" dirty="0" err="1" smtClean="0"/>
              <a:t>Vb</a:t>
            </a:r>
            <a:r>
              <a:rPr lang="pl-PL" sz="1600" dirty="0" smtClean="0"/>
              <a:t>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/>
              <a:t>l</a:t>
            </a:r>
            <a:r>
              <a:rPr lang="pl-PL" sz="1600" dirty="0" smtClean="0"/>
              <a:t>iczba śluz żeglugowych – 6,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/>
              <a:t>p</a:t>
            </a:r>
            <a:r>
              <a:rPr lang="pl-PL" sz="1600" dirty="0" smtClean="0"/>
              <a:t>lanowana data oddania do użytku – 2023 r.,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/>
              <a:t>s</a:t>
            </a:r>
            <a:r>
              <a:rPr lang="pl-PL" sz="1600" dirty="0" smtClean="0"/>
              <a:t>zacowana kwota – 8,9 </a:t>
            </a:r>
            <a:r>
              <a:rPr lang="pl-PL" sz="1600" dirty="0"/>
              <a:t>mld </a:t>
            </a:r>
            <a:r>
              <a:rPr lang="pl-PL" sz="1600" dirty="0" smtClean="0"/>
              <a:t>€,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źródła finansowania – fundusze rządowe, fundusze regionalne, formuła PPP, kredyty EBI, środki CEF (dla różnych sekcji i obiektów)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600" dirty="0" smtClean="0"/>
          </a:p>
          <a:p>
            <a:pPr algn="l"/>
            <a:endParaRPr lang="pl-PL" sz="1600" dirty="0"/>
          </a:p>
          <a:p>
            <a:pPr algn="l"/>
            <a:endParaRPr lang="pl-PL" sz="1600" dirty="0"/>
          </a:p>
          <a:p>
            <a:pPr algn="l"/>
            <a:endParaRPr lang="pl-PL" sz="1600" dirty="0"/>
          </a:p>
        </p:txBody>
      </p:sp>
      <p:pic>
        <p:nvPicPr>
          <p:cNvPr id="1026" name="Picture 2" descr="https://canal-seine-nord-europe.fr/var/vnf_site/storage/images/media/images/trace-europe-1/2054-1-fre-FR/trace-europe-1_image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3456384" cy="2851517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zegluga.wroclaw.pl/images/news/sekwana-skal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69" y="1127946"/>
            <a:ext cx="3845474" cy="5397398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pole tekstowe 48"/>
          <p:cNvSpPr txBox="1"/>
          <p:nvPr/>
        </p:nvSpPr>
        <p:spPr>
          <a:xfrm>
            <a:off x="611560" y="6521569"/>
            <a:ext cx="396044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00" dirty="0">
                <a:solidFill>
                  <a:srgbClr val="0070C0"/>
                </a:solidFill>
              </a:rPr>
              <a:t>Źródło: </a:t>
            </a:r>
            <a:r>
              <a:rPr lang="pl-PL" sz="1000" dirty="0" smtClean="0">
                <a:solidFill>
                  <a:srgbClr val="0070C0"/>
                </a:solidFill>
              </a:rPr>
              <a:t>www.vnf.fr</a:t>
            </a:r>
            <a:endParaRPr lang="pl-PL" sz="1000" dirty="0">
              <a:solidFill>
                <a:srgbClr val="0070C0"/>
              </a:solidFill>
            </a:endParaRPr>
          </a:p>
          <a:p>
            <a:endParaRPr lang="pl-PL" sz="1050" dirty="0"/>
          </a:p>
        </p:txBody>
      </p:sp>
      <p:sp>
        <p:nvSpPr>
          <p:cNvPr id="50" name="pole tekstowe 49"/>
          <p:cNvSpPr txBox="1"/>
          <p:nvPr/>
        </p:nvSpPr>
        <p:spPr>
          <a:xfrm>
            <a:off x="4932040" y="6521568"/>
            <a:ext cx="39604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50" dirty="0">
                <a:solidFill>
                  <a:srgbClr val="0070C0"/>
                </a:solidFill>
              </a:rPr>
              <a:t>Źródło: </a:t>
            </a:r>
            <a:r>
              <a:rPr lang="pl-PL" sz="1050" dirty="0" smtClean="0">
                <a:solidFill>
                  <a:srgbClr val="0070C0"/>
                </a:solidFill>
              </a:rPr>
              <a:t>www.vnf.fr</a:t>
            </a:r>
            <a:endParaRPr lang="pl-PL" sz="1050" dirty="0">
              <a:solidFill>
                <a:srgbClr val="0070C0"/>
              </a:solidFill>
            </a:endParaRPr>
          </a:p>
          <a:p>
            <a:endParaRPr lang="pl-PL" sz="105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2197474" y="332656"/>
            <a:ext cx="4749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Inwestycje w drogi wodne w Europie</a:t>
            </a:r>
            <a:endParaRPr lang="pl-PL" sz="2400" dirty="0"/>
          </a:p>
        </p:txBody>
      </p:sp>
      <p:grpSp>
        <p:nvGrpSpPr>
          <p:cNvPr id="16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17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19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6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7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8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18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603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/>
          <p:cNvSpPr txBox="1"/>
          <p:nvPr/>
        </p:nvSpPr>
        <p:spPr>
          <a:xfrm>
            <a:off x="323528" y="1102092"/>
            <a:ext cx="670749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>
                <a:solidFill>
                  <a:srgbClr val="0070C0"/>
                </a:solidFill>
              </a:defRPr>
            </a:lvl1pPr>
          </a:lstStyle>
          <a:p>
            <a:pPr algn="l"/>
            <a:r>
              <a:rPr lang="pl-PL" sz="1600" u="sng" dirty="0" smtClean="0"/>
              <a:t>Nowa podnośnia statków </a:t>
            </a:r>
            <a:r>
              <a:rPr lang="pl-PL" sz="1600" u="sng" dirty="0" err="1" smtClean="0"/>
              <a:t>Niederfinow</a:t>
            </a:r>
            <a:r>
              <a:rPr lang="pl-PL" sz="1600" u="sng" dirty="0" smtClean="0"/>
              <a:t>:</a:t>
            </a:r>
            <a:endParaRPr lang="pl-PL" sz="1600" u="sng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/>
              <a:t>d</a:t>
            </a:r>
            <a:r>
              <a:rPr lang="pl-PL" sz="1600" dirty="0" smtClean="0"/>
              <a:t>roga wodna – Odra-Havela,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smtClean="0"/>
              <a:t>klasa drogi wodnej – </a:t>
            </a:r>
            <a:r>
              <a:rPr lang="pl-PL" sz="1600" dirty="0" err="1" smtClean="0"/>
              <a:t>Vb</a:t>
            </a:r>
            <a:r>
              <a:rPr lang="pl-PL" sz="1600" dirty="0" smtClean="0"/>
              <a:t>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/>
              <a:t>w</a:t>
            </a:r>
            <a:r>
              <a:rPr lang="pl-PL" sz="1600" dirty="0" smtClean="0"/>
              <a:t>ymiary – wysokość 54,55 m, długość 133,00 m, szerokość 46,40 m,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600" dirty="0" smtClean="0"/>
          </a:p>
          <a:p>
            <a:pPr algn="l"/>
            <a:endParaRPr lang="pl-PL" sz="1600" dirty="0"/>
          </a:p>
          <a:p>
            <a:pPr algn="l"/>
            <a:endParaRPr lang="pl-PL" sz="1600" dirty="0"/>
          </a:p>
          <a:p>
            <a:pPr algn="l"/>
            <a:endParaRPr lang="pl-PL" sz="1600" dirty="0"/>
          </a:p>
        </p:txBody>
      </p:sp>
      <p:pic>
        <p:nvPicPr>
          <p:cNvPr id="2" name="Picture 2" descr="http://www.sitk.wslupsku.net/wp-content/uploads/2017/05/nifi_2016-06_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62" y="2132856"/>
            <a:ext cx="5950799" cy="4463100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pole tekstowe 48"/>
          <p:cNvSpPr txBox="1"/>
          <p:nvPr/>
        </p:nvSpPr>
        <p:spPr>
          <a:xfrm>
            <a:off x="1425296" y="6595956"/>
            <a:ext cx="4448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00" dirty="0" smtClean="0">
                <a:solidFill>
                  <a:srgbClr val="0070C0"/>
                </a:solidFill>
              </a:rPr>
              <a:t>Źródło: www.wna-berlin.de</a:t>
            </a:r>
            <a:endParaRPr lang="pl-PL" sz="1000" dirty="0">
              <a:solidFill>
                <a:srgbClr val="0070C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197474" y="332656"/>
            <a:ext cx="4749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Inwestycje w drogi wodne w Europie</a:t>
            </a:r>
            <a:endParaRPr lang="pl-PL" sz="2400" dirty="0"/>
          </a:p>
        </p:txBody>
      </p:sp>
      <p:grpSp>
        <p:nvGrpSpPr>
          <p:cNvPr id="16" name="Group 44"/>
          <p:cNvGrpSpPr>
            <a:grpSpLocks/>
          </p:cNvGrpSpPr>
          <p:nvPr/>
        </p:nvGrpSpPr>
        <p:grpSpPr bwMode="auto">
          <a:xfrm>
            <a:off x="498860" y="935009"/>
            <a:ext cx="8160378" cy="45719"/>
            <a:chOff x="11238286" y="6370260"/>
            <a:chExt cx="12007569" cy="152400"/>
          </a:xfrm>
          <a:solidFill>
            <a:schemeClr val="bg1">
              <a:lumMod val="65000"/>
            </a:schemeClr>
          </a:solidFill>
        </p:grpSpPr>
        <p:grpSp>
          <p:nvGrpSpPr>
            <p:cNvPr id="17" name="Group 45"/>
            <p:cNvGrpSpPr>
              <a:grpSpLocks/>
            </p:cNvGrpSpPr>
            <p:nvPr/>
          </p:nvGrpSpPr>
          <p:grpSpPr bwMode="auto">
            <a:xfrm>
              <a:off x="13639800" y="6370260"/>
              <a:ext cx="9606055" cy="152400"/>
              <a:chOff x="2055030" y="1463669"/>
              <a:chExt cx="2304256" cy="544908"/>
            </a:xfrm>
            <a:grpFill/>
          </p:grpSpPr>
          <p:sp>
            <p:nvSpPr>
              <p:cNvPr id="19" name="Rectangle 47"/>
              <p:cNvSpPr/>
              <p:nvPr/>
            </p:nvSpPr>
            <p:spPr>
              <a:xfrm>
                <a:off x="2053670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6" name="Rectangle 48"/>
              <p:cNvSpPr/>
              <p:nvPr/>
            </p:nvSpPr>
            <p:spPr>
              <a:xfrm>
                <a:off x="2631774" y="1463669"/>
                <a:ext cx="574705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7" name="Rectangle 49"/>
              <p:cNvSpPr/>
              <p:nvPr/>
            </p:nvSpPr>
            <p:spPr>
              <a:xfrm>
                <a:off x="3206479" y="1463669"/>
                <a:ext cx="578104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  <p:sp>
            <p:nvSpPr>
              <p:cNvPr id="28" name="Rectangle 50"/>
              <p:cNvSpPr/>
              <p:nvPr/>
            </p:nvSpPr>
            <p:spPr>
              <a:xfrm>
                <a:off x="3784583" y="1463669"/>
                <a:ext cx="574703" cy="544908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800" dirty="0">
                  <a:solidFill>
                    <a:srgbClr val="FFFFFF"/>
                  </a:solidFill>
                  <a:sym typeface="Gill Sans" charset="0"/>
                </a:endParaRPr>
              </a:p>
            </p:txBody>
          </p:sp>
        </p:grpSp>
        <p:sp>
          <p:nvSpPr>
            <p:cNvPr id="18" name="Rectangle 46"/>
            <p:cNvSpPr/>
            <p:nvPr/>
          </p:nvSpPr>
          <p:spPr>
            <a:xfrm>
              <a:off x="11238286" y="6370260"/>
              <a:ext cx="2395840" cy="1524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800" dirty="0">
                <a:solidFill>
                  <a:srgbClr val="FFFFFF"/>
                </a:solidFill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0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</TotalTime>
  <Words>1062</Words>
  <Application>Microsoft Office PowerPoint</Application>
  <PresentationFormat>Pokaz na ekranie (4:3)</PresentationFormat>
  <Paragraphs>264</Paragraphs>
  <Slides>31</Slides>
  <Notes>31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Pieron Lukasz</dc:creator>
  <cp:lastModifiedBy>Pieron Lukasz</cp:lastModifiedBy>
  <cp:revision>95</cp:revision>
  <cp:lastPrinted>2017-11-24T10:54:08Z</cp:lastPrinted>
  <dcterms:created xsi:type="dcterms:W3CDTF">2017-11-20T13:04:46Z</dcterms:created>
  <dcterms:modified xsi:type="dcterms:W3CDTF">2017-11-24T12:52:29Z</dcterms:modified>
</cp:coreProperties>
</file>