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576" autoAdjust="0"/>
  </p:normalViewPr>
  <p:slideViewPr>
    <p:cSldViewPr>
      <p:cViewPr varScale="1">
        <p:scale>
          <a:sx n="73" d="100"/>
          <a:sy n="73" d="100"/>
        </p:scale>
        <p:origin x="-106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B7E7DD-FB60-4547-BB8B-B808072C7368}" type="datetimeFigureOut">
              <a:rPr lang="pl-PL" smtClean="0"/>
              <a:pPr/>
              <a:t>2013-06-10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AAB822-EE13-4C71-9B54-D50DEEC987C3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AB822-EE13-4C71-9B54-D50DEEC987C3}" type="slidenum">
              <a:rPr lang="pl-PL" smtClean="0"/>
              <a:pPr/>
              <a:t>3</a:t>
            </a:fld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AB822-EE13-4C71-9B54-D50DEEC987C3}" type="slidenum">
              <a:rPr lang="pl-PL" smtClean="0"/>
              <a:pPr/>
              <a:t>12</a:t>
            </a:fld>
            <a:endParaRPr lang="pl-P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AB822-EE13-4C71-9B54-D50DEEC987C3}" type="slidenum">
              <a:rPr lang="pl-PL" smtClean="0"/>
              <a:pPr/>
              <a:t>13</a:t>
            </a:fld>
            <a:endParaRPr lang="pl-P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AB822-EE13-4C71-9B54-D50DEEC987C3}" type="slidenum">
              <a:rPr lang="pl-PL" smtClean="0"/>
              <a:pPr/>
              <a:t>14</a:t>
            </a:fld>
            <a:endParaRPr lang="pl-P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AB822-EE13-4C71-9B54-D50DEEC987C3}" type="slidenum">
              <a:rPr lang="pl-PL" smtClean="0"/>
              <a:pPr/>
              <a:t>15</a:t>
            </a:fld>
            <a:endParaRPr lang="pl-P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AB822-EE13-4C71-9B54-D50DEEC987C3}" type="slidenum">
              <a:rPr lang="pl-PL" smtClean="0"/>
              <a:pPr/>
              <a:t>16</a:t>
            </a:fld>
            <a:endParaRPr lang="pl-P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AB822-EE13-4C71-9B54-D50DEEC987C3}" type="slidenum">
              <a:rPr lang="pl-PL" smtClean="0"/>
              <a:pPr/>
              <a:t>17</a:t>
            </a:fld>
            <a:endParaRPr lang="pl-P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AB822-EE13-4C71-9B54-D50DEEC987C3}" type="slidenum">
              <a:rPr lang="pl-PL" smtClean="0"/>
              <a:pPr/>
              <a:t>18</a:t>
            </a:fld>
            <a:endParaRPr lang="pl-P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AB822-EE13-4C71-9B54-D50DEEC987C3}" type="slidenum">
              <a:rPr lang="pl-PL" smtClean="0"/>
              <a:pPr/>
              <a:t>19</a:t>
            </a:fld>
            <a:endParaRPr lang="pl-P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AB822-EE13-4C71-9B54-D50DEEC987C3}" type="slidenum">
              <a:rPr lang="pl-PL" smtClean="0"/>
              <a:pPr/>
              <a:t>20</a:t>
            </a:fld>
            <a:endParaRPr lang="pl-P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AB822-EE13-4C71-9B54-D50DEEC987C3}" type="slidenum">
              <a:rPr lang="pl-PL" smtClean="0"/>
              <a:pPr/>
              <a:t>21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AB822-EE13-4C71-9B54-D50DEEC987C3}" type="slidenum">
              <a:rPr lang="pl-PL" smtClean="0"/>
              <a:pPr/>
              <a:t>4</a:t>
            </a:fld>
            <a:endParaRPr lang="pl-P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AB822-EE13-4C71-9B54-D50DEEC987C3}" type="slidenum">
              <a:rPr lang="pl-PL" smtClean="0"/>
              <a:pPr/>
              <a:t>22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AB822-EE13-4C71-9B54-D50DEEC987C3}" type="slidenum">
              <a:rPr lang="pl-PL" smtClean="0"/>
              <a:pPr/>
              <a:t>5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AB822-EE13-4C71-9B54-D50DEEC987C3}" type="slidenum">
              <a:rPr lang="pl-PL" smtClean="0"/>
              <a:pPr/>
              <a:t>6</a:t>
            </a:fld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AB822-EE13-4C71-9B54-D50DEEC987C3}" type="slidenum">
              <a:rPr lang="pl-PL" smtClean="0"/>
              <a:pPr/>
              <a:t>7</a:t>
            </a:fld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AB822-EE13-4C71-9B54-D50DEEC987C3}" type="slidenum">
              <a:rPr lang="pl-PL" smtClean="0"/>
              <a:pPr/>
              <a:t>8</a:t>
            </a:fld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AB822-EE13-4C71-9B54-D50DEEC987C3}" type="slidenum">
              <a:rPr lang="pl-PL" smtClean="0"/>
              <a:pPr/>
              <a:t>9</a:t>
            </a:fld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AB822-EE13-4C71-9B54-D50DEEC987C3}" type="slidenum">
              <a:rPr lang="pl-PL" smtClean="0"/>
              <a:pPr/>
              <a:t>10</a:t>
            </a:fld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AB822-EE13-4C71-9B54-D50DEEC987C3}" type="slidenum">
              <a:rPr lang="pl-PL" smtClean="0"/>
              <a:pPr/>
              <a:t>11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C6C7-6BC5-40A8-9BFE-E15BF54D4F2A}" type="datetimeFigureOut">
              <a:rPr lang="pl-PL" smtClean="0"/>
              <a:pPr/>
              <a:t>2013-06-10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62888-20CB-473C-A26D-5CEB3E96DB0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C6C7-6BC5-40A8-9BFE-E15BF54D4F2A}" type="datetimeFigureOut">
              <a:rPr lang="pl-PL" smtClean="0"/>
              <a:pPr/>
              <a:t>2013-06-10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62888-20CB-473C-A26D-5CEB3E96DB0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C6C7-6BC5-40A8-9BFE-E15BF54D4F2A}" type="datetimeFigureOut">
              <a:rPr lang="pl-PL" smtClean="0"/>
              <a:pPr/>
              <a:t>2013-06-10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62888-20CB-473C-A26D-5CEB3E96DB0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C6C7-6BC5-40A8-9BFE-E15BF54D4F2A}" type="datetimeFigureOut">
              <a:rPr lang="pl-PL" smtClean="0"/>
              <a:pPr/>
              <a:t>2013-06-10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62888-20CB-473C-A26D-5CEB3E96DB0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C6C7-6BC5-40A8-9BFE-E15BF54D4F2A}" type="datetimeFigureOut">
              <a:rPr lang="pl-PL" smtClean="0"/>
              <a:pPr/>
              <a:t>2013-06-10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62888-20CB-473C-A26D-5CEB3E96DB0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C6C7-6BC5-40A8-9BFE-E15BF54D4F2A}" type="datetimeFigureOut">
              <a:rPr lang="pl-PL" smtClean="0"/>
              <a:pPr/>
              <a:t>2013-06-10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62888-20CB-473C-A26D-5CEB3E96DB0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C6C7-6BC5-40A8-9BFE-E15BF54D4F2A}" type="datetimeFigureOut">
              <a:rPr lang="pl-PL" smtClean="0"/>
              <a:pPr/>
              <a:t>2013-06-10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62888-20CB-473C-A26D-5CEB3E96DB0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C6C7-6BC5-40A8-9BFE-E15BF54D4F2A}" type="datetimeFigureOut">
              <a:rPr lang="pl-PL" smtClean="0"/>
              <a:pPr/>
              <a:t>2013-06-10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62888-20CB-473C-A26D-5CEB3E96DB0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C6C7-6BC5-40A8-9BFE-E15BF54D4F2A}" type="datetimeFigureOut">
              <a:rPr lang="pl-PL" smtClean="0"/>
              <a:pPr/>
              <a:t>2013-06-10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62888-20CB-473C-A26D-5CEB3E96DB0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C6C7-6BC5-40A8-9BFE-E15BF54D4F2A}" type="datetimeFigureOut">
              <a:rPr lang="pl-PL" smtClean="0"/>
              <a:pPr/>
              <a:t>2013-06-10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62888-20CB-473C-A26D-5CEB3E96DB0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C6C7-6BC5-40A8-9BFE-E15BF54D4F2A}" type="datetimeFigureOut">
              <a:rPr lang="pl-PL" smtClean="0"/>
              <a:pPr/>
              <a:t>2013-06-10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62888-20CB-473C-A26D-5CEB3E96DB0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8C6C7-6BC5-40A8-9BFE-E15BF54D4F2A}" type="datetimeFigureOut">
              <a:rPr lang="pl-PL" smtClean="0"/>
              <a:pPr/>
              <a:t>2013-06-10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62888-20CB-473C-A26D-5CEB3E96DB0B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28596" y="1857364"/>
            <a:ext cx="8229600" cy="2214578"/>
          </a:xfrm>
        </p:spPr>
        <p:txBody>
          <a:bodyPr>
            <a:normAutofit/>
          </a:bodyPr>
          <a:lstStyle/>
          <a:p>
            <a:r>
              <a:rPr lang="pl-PL" sz="5400" dirty="0" smtClean="0">
                <a:solidFill>
                  <a:schemeClr val="bg1"/>
                </a:solidFill>
              </a:rPr>
              <a:t>PIERWSZA POMOC</a:t>
            </a:r>
            <a:br>
              <a:rPr lang="pl-PL" sz="5400" dirty="0" smtClean="0">
                <a:solidFill>
                  <a:schemeClr val="bg1"/>
                </a:solidFill>
              </a:rPr>
            </a:br>
            <a:r>
              <a:rPr lang="pl-PL" sz="4000" dirty="0" smtClean="0">
                <a:solidFill>
                  <a:schemeClr val="bg1"/>
                </a:solidFill>
              </a:rPr>
              <a:t>podstawowe zagadnienia i postępowanie</a:t>
            </a:r>
            <a:endParaRPr lang="pl-PL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Napada drgawek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214282" y="1714488"/>
            <a:ext cx="8786874" cy="4857784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Drgawki spowodowane są różnymi czynnikami, postępowanie takie same bez względu na etiologię </a:t>
            </a:r>
            <a:b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pl-PL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Objawy: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drgawki najczęściej całego ciała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głównie utrata przytomności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możliwe mimowolne oddanie moczu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przed atakiem może wystąpić tzw. aura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6286512" y="328612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Napad drgawek </a:t>
            </a:r>
            <a:r>
              <a:rPr lang="pl-PL" dirty="0" err="1" smtClean="0">
                <a:solidFill>
                  <a:schemeClr val="bg1"/>
                </a:solidFill>
              </a:rPr>
              <a:t>cd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57784"/>
          </a:xfrm>
        </p:spPr>
        <p:txBody>
          <a:bodyPr>
            <a:normAutofit lnSpcReduction="10000"/>
          </a:bodyPr>
          <a:lstStyle/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Postępowanie w trakcie ataku: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odsuń od poszkodowanego niebezpieczne</a:t>
            </a:r>
          </a:p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przedmioty i zadbaj o bezpieczeństwo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zabezpiecz głowę poszkodowanego przed </a:t>
            </a:r>
          </a:p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dalszymi urazami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nie wkładaj nic do ust osoby ratowanej !</a:t>
            </a:r>
          </a:p>
          <a:p>
            <a:pPr marL="0" lvl="0" indent="0" fontAlgn="base">
              <a:spcAft>
                <a:spcPct val="0"/>
              </a:spcAft>
              <a:buNone/>
            </a:pPr>
            <a:endParaRPr lang="pl-PL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ZAPEWNIJ POMOC MEDYCZNĄ</a:t>
            </a:r>
            <a:b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pl-PL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6286512" y="328612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Zadławienie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57784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Przyczyny: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szybkie posiłki </a:t>
            </a:r>
            <a:r>
              <a:rPr lang="pl-PL" b="1" kern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 biegu</a:t>
            </a: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połknięcie małych przedmiotów przez dzieci </a:t>
            </a:r>
          </a:p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Postępowanie: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upewnij się czy doszło do zadławienia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zachęcać poszkodowanego do kaszlu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wykonaj do 5 uderzeń między łopatki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wykonaj do 5 ucisków nadbrzusza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endParaRPr lang="pl-PL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6286512" y="328612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Zadławienie dorośli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5" name="Symbol zastępczy zawartości 4" descr="Zadławienie-dorośli.jpg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642910" y="1571612"/>
            <a:ext cx="8127758" cy="4978403"/>
          </a:xfrm>
        </p:spPr>
      </p:pic>
      <p:sp>
        <p:nvSpPr>
          <p:cNvPr id="10" name="pole tekstowe 9"/>
          <p:cNvSpPr txBox="1"/>
          <p:nvPr/>
        </p:nvSpPr>
        <p:spPr>
          <a:xfrm>
            <a:off x="6286512" y="328612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Zadławienie dorośli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6286512" y="328612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7" name="Symbol zastępczy zawartości 6" descr="Zadławienie-dziecko.jpg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571472" y="1571612"/>
            <a:ext cx="8003688" cy="49004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Zawał serca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457200" y="1714488"/>
            <a:ext cx="8472518" cy="4857784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Martwica fragmentu mięśnia sercowego na </a:t>
            </a:r>
          </a:p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skutek zatkanie światła naczynie wieńcowego </a:t>
            </a:r>
          </a:p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Objawy zawału serca: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lęk, niepokój, duszność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gniotący, piekący, kłujący ból ponad 20 min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skóra blada, oblana zimnym potem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osłabienie, ból nadbrzusza czy nudności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może dojść do wstrząsu i zatrzymania krążenia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6286512" y="328612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Zawał serca </a:t>
            </a:r>
            <a:r>
              <a:rPr lang="pl-PL" dirty="0" err="1" smtClean="0">
                <a:solidFill>
                  <a:schemeClr val="bg1"/>
                </a:solidFill>
              </a:rPr>
              <a:t>cd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457200" y="1714488"/>
            <a:ext cx="8472518" cy="4857784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Postępowanie: </a:t>
            </a:r>
          </a:p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zapewnij pomoc medyczną i uspokoić osobę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posadź osobę lub ułożyć w pozycji półsiedzącej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zapewnij dopływ świeżego powietrza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jeśli zażywa leki można podać gdy przytomny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bądź gotowy do resuscytacji i dostęp do AED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wspieraj psychicznie poszkodowanego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6286512" y="328612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Rany i krwotoki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457200" y="1714488"/>
            <a:ext cx="8472518" cy="4857784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Zasady postępowania z ranami: </a:t>
            </a:r>
          </a:p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w ranach nie grzebiemy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z ran nie wyciągamy ciał obcych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ran nie posypujemy nie smarujemy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drobne rany możemy polać wodą utlenioną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zakładamy czysto i do tego jałowy opatrunek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kończynę podczas opatrywanie unosimy a po </a:t>
            </a:r>
          </a:p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opatrzeniu unieruchamiamy 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6286512" y="328612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Opatrunek uciskowy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5" name="Symbol zastępczy zawartości 4" descr="Opatrunek uciskowy.jpg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357447" y="2143116"/>
            <a:ext cx="8522453" cy="4214841"/>
          </a:xfrm>
        </p:spPr>
      </p:pic>
      <p:sp>
        <p:nvSpPr>
          <p:cNvPr id="10" name="pole tekstowe 9"/>
          <p:cNvSpPr txBox="1"/>
          <p:nvPr/>
        </p:nvSpPr>
        <p:spPr>
          <a:xfrm>
            <a:off x="6286512" y="328612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Wstrząs definicja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214282" y="1714488"/>
            <a:ext cx="8715436" cy="4857784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 reakcja organizmu, głównie układu krążenia, polega na dysproporcji między zapotrzebowaniem </a:t>
            </a:r>
          </a:p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dostarczeniem odpowiedniej ilości krwi z tlenem</a:t>
            </a:r>
          </a:p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Przyczyny wstrząsu: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masywne krwotoki czy oparzenia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zawał serca wraz z obrzękiem płuc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reakcje uczuleniowe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urazy wielonarządowe</a:t>
            </a:r>
          </a:p>
          <a:p>
            <a:pPr marL="0" lvl="0" indent="0" fontAlgn="base">
              <a:spcAft>
                <a:spcPct val="0"/>
              </a:spcAft>
              <a:buNone/>
            </a:pPr>
            <a:endParaRPr lang="pl-PL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6286512" y="328612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Pierwsza Pomoc – definicja	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714348" y="2214554"/>
            <a:ext cx="7972452" cy="3911609"/>
          </a:xfrm>
        </p:spPr>
        <p:txBody>
          <a:bodyPr/>
          <a:lstStyle/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>
                <a:solidFill>
                  <a:schemeClr val="bg1"/>
                </a:solidFill>
              </a:rPr>
              <a:t>Pierwsza pomoc </a:t>
            </a:r>
            <a:r>
              <a:rPr lang="pl-PL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 podstawowe czynności wykonywane przed przybyciem lekarza, pogotowia ratunkowego lub innych wykwalifikowanych osób mające na celu ratowanie zdrowia bądź życia ludzi, którzy odnieśli obrażenia lub nagle zachorowali.</a:t>
            </a:r>
          </a:p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Objawy i postępowanie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214282" y="1714488"/>
            <a:ext cx="8929718" cy="4857784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szybki płytki oddech, znaczne osłabienie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blada skóra z zimnym do tego lepkim potem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niepokój oraz mogą wystąpić </a:t>
            </a:r>
            <a:r>
              <a:rPr lang="pl-PL" b="1" kern="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zab</a:t>
            </a: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świadomości </a:t>
            </a:r>
          </a:p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Postępowanie : pozycja przeciwwstrząsowa !</a:t>
            </a:r>
          </a:p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w miarę możliwości usuń przyczynę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zastosuj termoizolację poszkodowanego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wspieraj psychicznie oraz zapewnij pomoc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nie podawaj nic do jedzenie czy nawet picia</a:t>
            </a:r>
          </a:p>
        </p:txBody>
      </p:sp>
      <p:sp>
        <p:nvSpPr>
          <p:cNvPr id="10" name="pole tekstowe 9"/>
          <p:cNvSpPr txBox="1"/>
          <p:nvPr/>
        </p:nvSpPr>
        <p:spPr>
          <a:xfrm>
            <a:off x="6286512" y="328612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Pozycja przeciwwstrząsowa</a:t>
            </a:r>
            <a:endParaRPr lang="pl-PL" dirty="0">
              <a:solidFill>
                <a:schemeClr val="bg1"/>
              </a:solidFill>
            </a:endParaRPr>
          </a:p>
        </p:txBody>
      </p:sp>
      <p:pic>
        <p:nvPicPr>
          <p:cNvPr id="5" name="Symbol zastępczy zawartości 4" descr="Wstrząs-pozycja.jpg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571472" y="1785926"/>
            <a:ext cx="8152218" cy="4751707"/>
          </a:xfrm>
        </p:spPr>
      </p:pic>
      <p:sp>
        <p:nvSpPr>
          <p:cNvPr id="10" name="pole tekstowe 9"/>
          <p:cNvSpPr txBox="1"/>
          <p:nvPr/>
        </p:nvSpPr>
        <p:spPr>
          <a:xfrm>
            <a:off x="6286512" y="328612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Dziękujemy za uwagę ;-)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6286512" y="328612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pic>
        <p:nvPicPr>
          <p:cNvPr id="7" name="Symbol zastępczy zawartości 6" descr="First AID.jpg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928794" y="1600200"/>
            <a:ext cx="5286412" cy="508502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Resuscytacja a Reanimacja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428596" y="2285992"/>
            <a:ext cx="8572560" cy="42862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b="1" dirty="0" smtClean="0">
                <a:solidFill>
                  <a:schemeClr val="bg1"/>
                </a:solidFill>
              </a:rPr>
              <a:t>Resuscytacja</a:t>
            </a:r>
            <a:r>
              <a:rPr lang="pl-PL" dirty="0" smtClean="0">
                <a:solidFill>
                  <a:schemeClr val="bg1"/>
                </a:solidFill>
              </a:rPr>
              <a:t> = przywrócenie/podtrzymanie pracy </a:t>
            </a:r>
          </a:p>
          <a:p>
            <a:pPr>
              <a:buNone/>
            </a:pPr>
            <a:r>
              <a:rPr lang="pl-PL" dirty="0" smtClean="0">
                <a:solidFill>
                  <a:schemeClr val="bg1"/>
                </a:solidFill>
              </a:rPr>
              <a:t>	układu krążenia oraz układu oddechowego</a:t>
            </a:r>
            <a:endParaRPr lang="pl-PL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pl-PL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pl-PL" b="1" dirty="0" smtClean="0">
                <a:solidFill>
                  <a:schemeClr val="bg1"/>
                </a:solidFill>
              </a:rPr>
              <a:t>Reanimacja</a:t>
            </a:r>
            <a:r>
              <a:rPr lang="pl-PL" dirty="0" smtClean="0">
                <a:solidFill>
                  <a:schemeClr val="bg1"/>
                </a:solidFill>
              </a:rPr>
              <a:t> = przywrócenie/podtrzymanie pracy </a:t>
            </a:r>
          </a:p>
          <a:p>
            <a:pPr>
              <a:buNone/>
            </a:pPr>
            <a:r>
              <a:rPr lang="pl-PL" dirty="0" smtClean="0">
                <a:solidFill>
                  <a:schemeClr val="bg1"/>
                </a:solidFill>
              </a:rPr>
              <a:t>układu krążenia i układu oddechowego oraz co ważne czynności mózgu w tym świadomości !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6286512" y="328612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Pierwsza Pomoc a RKO	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714348" y="2214555"/>
            <a:ext cx="7972452" cy="714380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</a:rPr>
              <a:t>RKO = Resuscytacja Krążeniowo-Oddechowa</a:t>
            </a:r>
            <a:endParaRPr lang="pl-PL" b="1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pl-PL" dirty="0"/>
          </a:p>
        </p:txBody>
      </p:sp>
      <p:sp>
        <p:nvSpPr>
          <p:cNvPr id="7" name="Elipsa 6"/>
          <p:cNvSpPr/>
          <p:nvPr/>
        </p:nvSpPr>
        <p:spPr>
          <a:xfrm>
            <a:off x="2143108" y="3357562"/>
            <a:ext cx="4500594" cy="2928958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b="1" dirty="0" smtClean="0"/>
              <a:t>Pierwsza </a:t>
            </a:r>
            <a:br>
              <a:rPr lang="pl-PL" sz="3200" b="1" dirty="0" smtClean="0"/>
            </a:br>
            <a:r>
              <a:rPr lang="pl-PL" sz="3200" b="1" dirty="0" smtClean="0"/>
              <a:t>Pomoc</a:t>
            </a:r>
          </a:p>
          <a:p>
            <a:pPr algn="ctr"/>
            <a:endParaRPr lang="pl-PL" sz="3200" dirty="0"/>
          </a:p>
          <a:p>
            <a:pPr algn="ctr"/>
            <a:endParaRPr lang="pl-PL" sz="3200" dirty="0" smtClean="0"/>
          </a:p>
          <a:p>
            <a:pPr algn="ctr"/>
            <a:endParaRPr lang="pl-PL" sz="3200" dirty="0"/>
          </a:p>
        </p:txBody>
      </p:sp>
      <p:sp>
        <p:nvSpPr>
          <p:cNvPr id="8" name="Elipsa 7"/>
          <p:cNvSpPr/>
          <p:nvPr/>
        </p:nvSpPr>
        <p:spPr>
          <a:xfrm>
            <a:off x="3357554" y="4714884"/>
            <a:ext cx="1928826" cy="1357322"/>
          </a:xfrm>
          <a:prstGeom prst="ellipse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pole tekstowe 8"/>
          <p:cNvSpPr txBox="1"/>
          <p:nvPr/>
        </p:nvSpPr>
        <p:spPr>
          <a:xfrm>
            <a:off x="3857620" y="5143512"/>
            <a:ext cx="10001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b="1" dirty="0" smtClean="0">
                <a:solidFill>
                  <a:schemeClr val="bg1"/>
                </a:solidFill>
              </a:rPr>
              <a:t>RKO</a:t>
            </a:r>
            <a:endParaRPr lang="pl-PL" sz="3200" b="1" dirty="0">
              <a:solidFill>
                <a:schemeClr val="bg1"/>
              </a:solidFill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6286512" y="328612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Omdlenie - definicja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</a:rPr>
              <a:t>To krótkotrwała utrata przytomności do 3 min, </a:t>
            </a:r>
          </a:p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</a:t>
            </a: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powodowana głównie niedotlenieniem mózgu</a:t>
            </a:r>
          </a:p>
          <a:p>
            <a:pPr marL="0" lvl="0" indent="0" fontAlgn="base">
              <a:spcAft>
                <a:spcPct val="0"/>
              </a:spcAft>
              <a:buNone/>
            </a:pPr>
            <a:endParaRPr lang="pl-PL" b="1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Przyczyny: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przebywanie  w dusznych pomieszczeniach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długotrwała pozycja stojąca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nagła pionizacja, zmęczenie czy głód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przeżycie emocjonalne i stres</a:t>
            </a:r>
            <a:endParaRPr lang="pl-PL" b="1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endParaRPr lang="pl-PL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6286512" y="328612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bg1"/>
                </a:solidFill>
              </a:rPr>
              <a:t>Omdlenie - </a:t>
            </a:r>
            <a:r>
              <a:rPr lang="pl-PL" dirty="0" err="1" smtClean="0">
                <a:solidFill>
                  <a:schemeClr val="bg1"/>
                </a:solidFill>
              </a:rPr>
              <a:t>cd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57784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Postępowanie: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zadbaj o bezpieczeństwo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ułóż poszkodowanego na plecach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oceń stan poszkodowanego w tym ABC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poluzuj odzież, zapewnij dostęp powietrza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zastosuj u poszkodowanego pozycję </a:t>
            </a:r>
          </a:p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czterokończynową lub przeciwwstrząsową </a:t>
            </a:r>
          </a:p>
          <a:p>
            <a:endParaRPr lang="pl-PL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6286512" y="328612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Nieprzytomny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57784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Przyczyny to głównie: </a:t>
            </a:r>
            <a:b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urazy oraz choroby i zatrucia</a:t>
            </a:r>
          </a:p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Postępowanie z nieprzytomnym: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zadbaj o bezpieczeństwo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oceń stan poszkodowanego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wezwij pomoc medyczną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sprawdź funkcje życiowe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pozycja boczna/bezpieczna</a:t>
            </a:r>
            <a:endParaRPr lang="pl-PL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6286512" y="328612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Cukrzyca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57784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Objawy: </a:t>
            </a:r>
            <a:b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mogą przypominać zatrucie lub </a:t>
            </a:r>
          </a:p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niestety upojenie alkoholowe !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mogą wystąpić drgawki lub </a:t>
            </a:r>
            <a:r>
              <a:rPr lang="pl-PL" b="1" kern="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zab</a:t>
            </a: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 świadomości 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zaburzenia przytomność tzw. splątanie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chory podczas ataku może być nadpobudliwy </a:t>
            </a:r>
          </a:p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psychoruchowo a nawet agresywny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solidFill>
                  <a:schemeClr val="bg1"/>
                </a:solidFill>
              </a:rPr>
              <a:t>Cukrzyca </a:t>
            </a:r>
            <a:r>
              <a:rPr lang="pl-PL" dirty="0" err="1" smtClean="0">
                <a:solidFill>
                  <a:schemeClr val="bg1"/>
                </a:solidFill>
              </a:rPr>
              <a:t>cd</a:t>
            </a:r>
            <a:r>
              <a:rPr lang="pl-PL" dirty="0" smtClean="0">
                <a:solidFill>
                  <a:schemeClr val="bg1"/>
                </a:solidFill>
              </a:rPr>
              <a:t> 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57784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Postępowanie to </a:t>
            </a:r>
            <a:r>
              <a:rPr lang="pl-PL" b="1" u="sng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wywiad</a:t>
            </a: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czy identyfikatory !</a:t>
            </a:r>
            <a:b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pl-PL" b="1" kern="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0" lvl="0" indent="0" fontAlgn="base">
              <a:spcAft>
                <a:spcPct val="0"/>
              </a:spcAft>
              <a:buNone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Postępowanie z przytomnym: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podać coś słodkiego do picia lub jedzenia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Postępowanie z nieprzytomnym: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oceń stan poszkodowanego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pozycja boczna/bezpieczna</a:t>
            </a:r>
          </a:p>
          <a:p>
            <a:pPr marL="0" lvl="0" indent="0" fontAlgn="base">
              <a:spcAft>
                <a:spcPct val="0"/>
              </a:spcAft>
              <a:buFontTx/>
              <a:buChar char="-"/>
            </a:pPr>
            <a:r>
              <a:rPr lang="pl-PL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pl-PL" b="1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zapewnij pomoc medyczną </a:t>
            </a:r>
            <a:endParaRPr lang="pl-PL" dirty="0"/>
          </a:p>
        </p:txBody>
      </p:sp>
      <p:sp>
        <p:nvSpPr>
          <p:cNvPr id="10" name="pole tekstowe 9"/>
          <p:cNvSpPr txBox="1"/>
          <p:nvPr/>
        </p:nvSpPr>
        <p:spPr>
          <a:xfrm>
            <a:off x="6286512" y="328612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488</Words>
  <Application>Microsoft Office PowerPoint</Application>
  <PresentationFormat>Pokaz na ekranie (4:3)</PresentationFormat>
  <Paragraphs>146</Paragraphs>
  <Slides>22</Slides>
  <Notes>20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22</vt:i4>
      </vt:variant>
    </vt:vector>
  </HeadingPairs>
  <TitlesOfParts>
    <vt:vector size="23" baseType="lpstr">
      <vt:lpstr>Motyw pakietu Office</vt:lpstr>
      <vt:lpstr>PIERWSZA POMOC podstawowe zagadnienia i postępowanie</vt:lpstr>
      <vt:lpstr>Pierwsza Pomoc – definicja </vt:lpstr>
      <vt:lpstr>Resuscytacja a Reanimacja</vt:lpstr>
      <vt:lpstr>Pierwsza Pomoc a RKO </vt:lpstr>
      <vt:lpstr>Omdlenie - definicja</vt:lpstr>
      <vt:lpstr>Omdlenie - cd</vt:lpstr>
      <vt:lpstr>Nieprzytomny</vt:lpstr>
      <vt:lpstr>Cukrzyca</vt:lpstr>
      <vt:lpstr>Cukrzyca cd </vt:lpstr>
      <vt:lpstr>Napada drgawek</vt:lpstr>
      <vt:lpstr>Napad drgawek cd</vt:lpstr>
      <vt:lpstr>Zadławienie</vt:lpstr>
      <vt:lpstr>Zadławienie dorośli</vt:lpstr>
      <vt:lpstr>Zadławienie dorośli</vt:lpstr>
      <vt:lpstr>Zawał serca</vt:lpstr>
      <vt:lpstr>Zawał serca cd</vt:lpstr>
      <vt:lpstr>Rany i krwotoki</vt:lpstr>
      <vt:lpstr>Opatrunek uciskowy</vt:lpstr>
      <vt:lpstr>Wstrząs definicja</vt:lpstr>
      <vt:lpstr>Objawy i postępowanie</vt:lpstr>
      <vt:lpstr>Pozycja przeciwwstrząsowa</vt:lpstr>
      <vt:lpstr>Dziękujemy za uwagę ;-)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PIERWSZA POMOC podstawowe zagadnienia i postępowanie</dc:title>
  <dc:creator>Kamil</dc:creator>
  <cp:lastModifiedBy>Kamil</cp:lastModifiedBy>
  <cp:revision>42</cp:revision>
  <dcterms:created xsi:type="dcterms:W3CDTF">2013-06-09T14:47:55Z</dcterms:created>
  <dcterms:modified xsi:type="dcterms:W3CDTF">2013-06-10T17:59:38Z</dcterms:modified>
</cp:coreProperties>
</file>