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5" r:id="rId1"/>
  </p:sldMasterIdLst>
  <p:sldIdLst>
    <p:sldId id="256" r:id="rId2"/>
    <p:sldId id="260" r:id="rId3"/>
    <p:sldId id="258" r:id="rId4"/>
    <p:sldId id="311" r:id="rId5"/>
    <p:sldId id="257" r:id="rId6"/>
    <p:sldId id="261" r:id="rId7"/>
    <p:sldId id="285" r:id="rId8"/>
    <p:sldId id="305" r:id="rId9"/>
    <p:sldId id="284" r:id="rId10"/>
    <p:sldId id="259" r:id="rId11"/>
    <p:sldId id="263" r:id="rId12"/>
    <p:sldId id="264" r:id="rId13"/>
    <p:sldId id="265" r:id="rId14"/>
    <p:sldId id="266" r:id="rId15"/>
    <p:sldId id="267" r:id="rId16"/>
    <p:sldId id="268" r:id="rId17"/>
    <p:sldId id="269" r:id="rId18"/>
    <p:sldId id="270" r:id="rId19"/>
    <p:sldId id="310" r:id="rId20"/>
    <p:sldId id="272" r:id="rId21"/>
    <p:sldId id="271" r:id="rId22"/>
    <p:sldId id="273" r:id="rId23"/>
    <p:sldId id="274" r:id="rId24"/>
    <p:sldId id="275" r:id="rId25"/>
    <p:sldId id="276" r:id="rId26"/>
    <p:sldId id="309" r:id="rId27"/>
    <p:sldId id="277" r:id="rId28"/>
    <p:sldId id="308" r:id="rId29"/>
    <p:sldId id="278" r:id="rId30"/>
    <p:sldId id="279" r:id="rId31"/>
    <p:sldId id="280" r:id="rId32"/>
    <p:sldId id="281" r:id="rId33"/>
    <p:sldId id="282" r:id="rId34"/>
    <p:sldId id="283" r:id="rId35"/>
    <p:sldId id="286" r:id="rId36"/>
    <p:sldId id="287" r:id="rId37"/>
    <p:sldId id="288" r:id="rId38"/>
    <p:sldId id="289" r:id="rId39"/>
    <p:sldId id="307" r:id="rId40"/>
    <p:sldId id="290" r:id="rId41"/>
    <p:sldId id="291" r:id="rId42"/>
    <p:sldId id="296" r:id="rId43"/>
    <p:sldId id="297" r:id="rId44"/>
    <p:sldId id="298" r:id="rId45"/>
    <p:sldId id="299" r:id="rId46"/>
    <p:sldId id="300" r:id="rId47"/>
    <p:sldId id="301" r:id="rId48"/>
    <p:sldId id="302" r:id="rId49"/>
    <p:sldId id="303" r:id="rId50"/>
    <p:sldId id="304" r:id="rId51"/>
    <p:sldId id="292" r:id="rId52"/>
    <p:sldId id="293" r:id="rId53"/>
    <p:sldId id="294" r:id="rId54"/>
    <p:sldId id="295" r:id="rId55"/>
    <p:sldId id="306" r:id="rId56"/>
  </p:sldIdLst>
  <p:sldSz cx="12192000" cy="6858000"/>
  <p:notesSz cx="6784975" cy="9906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44" autoAdjust="0"/>
    <p:restoredTop sz="94660"/>
  </p:normalViewPr>
  <p:slideViewPr>
    <p:cSldViewPr snapToGrid="0">
      <p:cViewPr varScale="1">
        <p:scale>
          <a:sx n="116" d="100"/>
          <a:sy n="116" d="100"/>
        </p:scale>
        <p:origin x="390"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ajd tytułowy">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pl-PL" smtClean="0"/>
              <a:t>Kliknij, aby edytować styl</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smtClean="0"/>
              <a:t>Kliknij, aby edytować styl wzorca podtytułu</a:t>
            </a:r>
            <a:endParaRPr lang="en-US" dirty="0"/>
          </a:p>
        </p:txBody>
      </p:sp>
      <p:sp>
        <p:nvSpPr>
          <p:cNvPr id="4" name="Date Placeholder 3"/>
          <p:cNvSpPr>
            <a:spLocks noGrp="1"/>
          </p:cNvSpPr>
          <p:nvPr>
            <p:ph type="dt" sz="half" idx="10"/>
          </p:nvPr>
        </p:nvSpPr>
        <p:spPr/>
        <p:txBody>
          <a:bodyPr/>
          <a:lstStyle/>
          <a:p>
            <a:fld id="{B86FBF34-8DBC-4E5A-B4B2-4F5929A24E70}" type="datetimeFigureOut">
              <a:rPr lang="pl-PL" smtClean="0"/>
              <a:t>29.12.2016</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939064CA-B998-441E-818A-B9948BAB2AEA}" type="slidenum">
              <a:rPr lang="pl-PL" smtClean="0"/>
              <a:t>‹#›</a:t>
            </a:fld>
            <a:endParaRPr lang="pl-PL"/>
          </a:p>
        </p:txBody>
      </p:sp>
    </p:spTree>
    <p:extLst>
      <p:ext uri="{BB962C8B-B14F-4D97-AF65-F5344CB8AC3E}">
        <p14:creationId xmlns:p14="http://schemas.microsoft.com/office/powerpoint/2010/main" val="3888529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ytuł i podpis">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pl-PL" smtClean="0"/>
              <a:t>Kliknij, aby edytować styl</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Date Placeholder 3"/>
          <p:cNvSpPr>
            <a:spLocks noGrp="1"/>
          </p:cNvSpPr>
          <p:nvPr>
            <p:ph type="dt" sz="half" idx="10"/>
          </p:nvPr>
        </p:nvSpPr>
        <p:spPr/>
        <p:txBody>
          <a:bodyPr/>
          <a:lstStyle/>
          <a:p>
            <a:fld id="{B86FBF34-8DBC-4E5A-B4B2-4F5929A24E70}" type="datetimeFigureOut">
              <a:rPr lang="pl-PL" smtClean="0"/>
              <a:t>29.12.2016</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939064CA-B998-441E-818A-B9948BAB2AEA}" type="slidenum">
              <a:rPr lang="pl-PL" smtClean="0"/>
              <a:t>‹#›</a:t>
            </a:fld>
            <a:endParaRPr lang="pl-PL"/>
          </a:p>
        </p:txBody>
      </p:sp>
    </p:spTree>
    <p:extLst>
      <p:ext uri="{BB962C8B-B14F-4D97-AF65-F5344CB8AC3E}">
        <p14:creationId xmlns:p14="http://schemas.microsoft.com/office/powerpoint/2010/main" val="24989131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Oferta z podpisem">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pl-PL" smtClean="0"/>
              <a:t>Kliknij, aby edytować styl</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l-PL" smtClean="0"/>
              <a:t>Kliknij, aby edytować style wzorca tekstu</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Date Placeholder 3"/>
          <p:cNvSpPr>
            <a:spLocks noGrp="1"/>
          </p:cNvSpPr>
          <p:nvPr>
            <p:ph type="dt" sz="half" idx="10"/>
          </p:nvPr>
        </p:nvSpPr>
        <p:spPr/>
        <p:txBody>
          <a:bodyPr/>
          <a:lstStyle/>
          <a:p>
            <a:fld id="{B86FBF34-8DBC-4E5A-B4B2-4F5929A24E70}" type="datetimeFigureOut">
              <a:rPr lang="pl-PL" smtClean="0"/>
              <a:t>29.12.2016</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939064CA-B998-441E-818A-B9948BAB2AEA}" type="slidenum">
              <a:rPr lang="pl-PL" smtClean="0"/>
              <a:t>‹#›</a:t>
            </a:fld>
            <a:endParaRPr lang="pl-PL"/>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3010562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Karta nazwy">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pl-PL" smtClean="0"/>
              <a:t>Kliknij, aby edytować styl</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Date Placeholder 3"/>
          <p:cNvSpPr>
            <a:spLocks noGrp="1"/>
          </p:cNvSpPr>
          <p:nvPr>
            <p:ph type="dt" sz="half" idx="10"/>
          </p:nvPr>
        </p:nvSpPr>
        <p:spPr/>
        <p:txBody>
          <a:bodyPr/>
          <a:lstStyle/>
          <a:p>
            <a:fld id="{B86FBF34-8DBC-4E5A-B4B2-4F5929A24E70}" type="datetimeFigureOut">
              <a:rPr lang="pl-PL" smtClean="0"/>
              <a:t>29.12.2016</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939064CA-B998-441E-818A-B9948BAB2AEA}" type="slidenum">
              <a:rPr lang="pl-PL" smtClean="0"/>
              <a:t>‹#›</a:t>
            </a:fld>
            <a:endParaRPr lang="pl-PL"/>
          </a:p>
        </p:txBody>
      </p:sp>
    </p:spTree>
    <p:extLst>
      <p:ext uri="{BB962C8B-B14F-4D97-AF65-F5344CB8AC3E}">
        <p14:creationId xmlns:p14="http://schemas.microsoft.com/office/powerpoint/2010/main" val="42633910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arta nazwy cytatu">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pl-PL" smtClean="0"/>
              <a:t>Kliknij, aby edytować styl</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l-PL" smtClean="0"/>
              <a:t>Kliknij, aby edytować style wzorca tekstu</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Date Placeholder 3"/>
          <p:cNvSpPr>
            <a:spLocks noGrp="1"/>
          </p:cNvSpPr>
          <p:nvPr>
            <p:ph type="dt" sz="half" idx="10"/>
          </p:nvPr>
        </p:nvSpPr>
        <p:spPr/>
        <p:txBody>
          <a:bodyPr/>
          <a:lstStyle/>
          <a:p>
            <a:fld id="{B86FBF34-8DBC-4E5A-B4B2-4F5929A24E70}" type="datetimeFigureOut">
              <a:rPr lang="pl-PL" smtClean="0"/>
              <a:t>29.12.2016</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939064CA-B998-441E-818A-B9948BAB2AEA}" type="slidenum">
              <a:rPr lang="pl-PL" smtClean="0"/>
              <a:t>‹#›</a:t>
            </a:fld>
            <a:endParaRPr lang="pl-PL"/>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1826018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Prawda lub fałsz">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pl-PL" smtClean="0"/>
              <a:t>Kliknij, aby edytować styl</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l-PL" smtClean="0"/>
              <a:t>Kliknij, aby edytować style wzorca tekstu</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Date Placeholder 3"/>
          <p:cNvSpPr>
            <a:spLocks noGrp="1"/>
          </p:cNvSpPr>
          <p:nvPr>
            <p:ph type="dt" sz="half" idx="10"/>
          </p:nvPr>
        </p:nvSpPr>
        <p:spPr/>
        <p:txBody>
          <a:bodyPr/>
          <a:lstStyle/>
          <a:p>
            <a:fld id="{B86FBF34-8DBC-4E5A-B4B2-4F5929A24E70}" type="datetimeFigureOut">
              <a:rPr lang="pl-PL" smtClean="0"/>
              <a:t>29.12.2016</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939064CA-B998-441E-818A-B9948BAB2AEA}" type="slidenum">
              <a:rPr lang="pl-PL" smtClean="0"/>
              <a:t>‹#›</a:t>
            </a:fld>
            <a:endParaRPr lang="pl-PL"/>
          </a:p>
        </p:txBody>
      </p:sp>
    </p:spTree>
    <p:extLst>
      <p:ext uri="{BB962C8B-B14F-4D97-AF65-F5344CB8AC3E}">
        <p14:creationId xmlns:p14="http://schemas.microsoft.com/office/powerpoint/2010/main" val="340660279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smtClean="0"/>
              <a:t>Kliknij, aby edytować styl</a:t>
            </a:r>
            <a:endParaRPr lang="en-US" dirty="0"/>
          </a:p>
        </p:txBody>
      </p:sp>
      <p:sp>
        <p:nvSpPr>
          <p:cNvPr id="3" name="Vertical Text Placeholder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Date Placeholder 3"/>
          <p:cNvSpPr>
            <a:spLocks noGrp="1"/>
          </p:cNvSpPr>
          <p:nvPr>
            <p:ph type="dt" sz="half" idx="10"/>
          </p:nvPr>
        </p:nvSpPr>
        <p:spPr/>
        <p:txBody>
          <a:bodyPr/>
          <a:lstStyle/>
          <a:p>
            <a:fld id="{B86FBF34-8DBC-4E5A-B4B2-4F5929A24E70}" type="datetimeFigureOut">
              <a:rPr lang="pl-PL" smtClean="0"/>
              <a:t>29.12.2016</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939064CA-B998-441E-818A-B9948BAB2AEA}" type="slidenum">
              <a:rPr lang="pl-PL" smtClean="0"/>
              <a:t>‹#›</a:t>
            </a:fld>
            <a:endParaRPr lang="pl-PL"/>
          </a:p>
        </p:txBody>
      </p:sp>
    </p:spTree>
    <p:extLst>
      <p:ext uri="{BB962C8B-B14F-4D97-AF65-F5344CB8AC3E}">
        <p14:creationId xmlns:p14="http://schemas.microsoft.com/office/powerpoint/2010/main" val="192111273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pl-PL" smtClean="0"/>
              <a:t>Kliknij, aby edytować styl</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Date Placeholder 3"/>
          <p:cNvSpPr>
            <a:spLocks noGrp="1"/>
          </p:cNvSpPr>
          <p:nvPr>
            <p:ph type="dt" sz="half" idx="10"/>
          </p:nvPr>
        </p:nvSpPr>
        <p:spPr/>
        <p:txBody>
          <a:bodyPr/>
          <a:lstStyle/>
          <a:p>
            <a:fld id="{B86FBF34-8DBC-4E5A-B4B2-4F5929A24E70}" type="datetimeFigureOut">
              <a:rPr lang="pl-PL" smtClean="0"/>
              <a:t>29.12.2016</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939064CA-B998-441E-818A-B9948BAB2AEA}" type="slidenum">
              <a:rPr lang="pl-PL" smtClean="0"/>
              <a:t>‹#›</a:t>
            </a:fld>
            <a:endParaRPr lang="pl-PL"/>
          </a:p>
        </p:txBody>
      </p:sp>
    </p:spTree>
    <p:extLst>
      <p:ext uri="{BB962C8B-B14F-4D97-AF65-F5344CB8AC3E}">
        <p14:creationId xmlns:p14="http://schemas.microsoft.com/office/powerpoint/2010/main" val="38376842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pl-PL" smtClean="0"/>
              <a:t>Kliknij, aby edytować styl</a:t>
            </a:r>
            <a:endParaRPr lang="en-US" dirty="0"/>
          </a:p>
        </p:txBody>
      </p:sp>
      <p:sp>
        <p:nvSpPr>
          <p:cNvPr id="3" name="Content Placeholder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Date Placeholder 3"/>
          <p:cNvSpPr>
            <a:spLocks noGrp="1"/>
          </p:cNvSpPr>
          <p:nvPr>
            <p:ph type="dt" sz="half" idx="10"/>
          </p:nvPr>
        </p:nvSpPr>
        <p:spPr/>
        <p:txBody>
          <a:bodyPr/>
          <a:lstStyle/>
          <a:p>
            <a:fld id="{B86FBF34-8DBC-4E5A-B4B2-4F5929A24E70}" type="datetimeFigureOut">
              <a:rPr lang="pl-PL" smtClean="0"/>
              <a:t>29.12.2016</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939064CA-B998-441E-818A-B9948BAB2AEA}" type="slidenum">
              <a:rPr lang="pl-PL" smtClean="0"/>
              <a:t>‹#›</a:t>
            </a:fld>
            <a:endParaRPr lang="pl-PL"/>
          </a:p>
        </p:txBody>
      </p:sp>
    </p:spTree>
    <p:extLst>
      <p:ext uri="{BB962C8B-B14F-4D97-AF65-F5344CB8AC3E}">
        <p14:creationId xmlns:p14="http://schemas.microsoft.com/office/powerpoint/2010/main" val="27323423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pl-PL" smtClean="0"/>
              <a:t>Kliknij, aby edytować styl</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Date Placeholder 3"/>
          <p:cNvSpPr>
            <a:spLocks noGrp="1"/>
          </p:cNvSpPr>
          <p:nvPr>
            <p:ph type="dt" sz="half" idx="10"/>
          </p:nvPr>
        </p:nvSpPr>
        <p:spPr/>
        <p:txBody>
          <a:bodyPr/>
          <a:lstStyle/>
          <a:p>
            <a:fld id="{B86FBF34-8DBC-4E5A-B4B2-4F5929A24E70}" type="datetimeFigureOut">
              <a:rPr lang="pl-PL" smtClean="0"/>
              <a:t>29.12.2016</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939064CA-B998-441E-818A-B9948BAB2AEA}" type="slidenum">
              <a:rPr lang="pl-PL" smtClean="0"/>
              <a:t>‹#›</a:t>
            </a:fld>
            <a:endParaRPr lang="pl-PL"/>
          </a:p>
        </p:txBody>
      </p:sp>
    </p:spTree>
    <p:extLst>
      <p:ext uri="{BB962C8B-B14F-4D97-AF65-F5344CB8AC3E}">
        <p14:creationId xmlns:p14="http://schemas.microsoft.com/office/powerpoint/2010/main" val="19310584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smtClean="0"/>
              <a:t>Kliknij, aby edytować styl</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5" name="Date Placeholder 4"/>
          <p:cNvSpPr>
            <a:spLocks noGrp="1"/>
          </p:cNvSpPr>
          <p:nvPr>
            <p:ph type="dt" sz="half" idx="10"/>
          </p:nvPr>
        </p:nvSpPr>
        <p:spPr/>
        <p:txBody>
          <a:bodyPr/>
          <a:lstStyle/>
          <a:p>
            <a:fld id="{B86FBF34-8DBC-4E5A-B4B2-4F5929A24E70}" type="datetimeFigureOut">
              <a:rPr lang="pl-PL" smtClean="0"/>
              <a:t>29.12.2016</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939064CA-B998-441E-818A-B9948BAB2AEA}" type="slidenum">
              <a:rPr lang="pl-PL" smtClean="0"/>
              <a:t>‹#›</a:t>
            </a:fld>
            <a:endParaRPr lang="pl-PL"/>
          </a:p>
        </p:txBody>
      </p:sp>
    </p:spTree>
    <p:extLst>
      <p:ext uri="{BB962C8B-B14F-4D97-AF65-F5344CB8AC3E}">
        <p14:creationId xmlns:p14="http://schemas.microsoft.com/office/powerpoint/2010/main" val="40702518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pl-PL" smtClean="0"/>
              <a:t>Kliknij, aby edytować styl</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7" name="Date Placeholder 6"/>
          <p:cNvSpPr>
            <a:spLocks noGrp="1"/>
          </p:cNvSpPr>
          <p:nvPr>
            <p:ph type="dt" sz="half" idx="10"/>
          </p:nvPr>
        </p:nvSpPr>
        <p:spPr/>
        <p:txBody>
          <a:bodyPr/>
          <a:lstStyle/>
          <a:p>
            <a:fld id="{B86FBF34-8DBC-4E5A-B4B2-4F5929A24E70}" type="datetimeFigureOut">
              <a:rPr lang="pl-PL" smtClean="0"/>
              <a:t>29.12.2016</a:t>
            </a:fld>
            <a:endParaRPr lang="pl-PL"/>
          </a:p>
        </p:txBody>
      </p:sp>
      <p:sp>
        <p:nvSpPr>
          <p:cNvPr id="8" name="Footer Placeholder 7"/>
          <p:cNvSpPr>
            <a:spLocks noGrp="1"/>
          </p:cNvSpPr>
          <p:nvPr>
            <p:ph type="ftr" sz="quarter" idx="11"/>
          </p:nvPr>
        </p:nvSpPr>
        <p:spPr/>
        <p:txBody>
          <a:bodyPr/>
          <a:lstStyle/>
          <a:p>
            <a:endParaRPr lang="pl-PL"/>
          </a:p>
        </p:txBody>
      </p:sp>
      <p:sp>
        <p:nvSpPr>
          <p:cNvPr id="9" name="Slide Number Placeholder 8"/>
          <p:cNvSpPr>
            <a:spLocks noGrp="1"/>
          </p:cNvSpPr>
          <p:nvPr>
            <p:ph type="sldNum" sz="quarter" idx="12"/>
          </p:nvPr>
        </p:nvSpPr>
        <p:spPr/>
        <p:txBody>
          <a:bodyPr/>
          <a:lstStyle/>
          <a:p>
            <a:fld id="{939064CA-B998-441E-818A-B9948BAB2AEA}" type="slidenum">
              <a:rPr lang="pl-PL" smtClean="0"/>
              <a:t>‹#›</a:t>
            </a:fld>
            <a:endParaRPr lang="pl-PL"/>
          </a:p>
        </p:txBody>
      </p:sp>
    </p:spTree>
    <p:extLst>
      <p:ext uri="{BB962C8B-B14F-4D97-AF65-F5344CB8AC3E}">
        <p14:creationId xmlns:p14="http://schemas.microsoft.com/office/powerpoint/2010/main" val="13634293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pl-PL" smtClean="0"/>
              <a:t>Kliknij, aby edytować styl</a:t>
            </a:r>
            <a:endParaRPr lang="en-US" dirty="0"/>
          </a:p>
        </p:txBody>
      </p:sp>
      <p:sp>
        <p:nvSpPr>
          <p:cNvPr id="3" name="Date Placeholder 2"/>
          <p:cNvSpPr>
            <a:spLocks noGrp="1"/>
          </p:cNvSpPr>
          <p:nvPr>
            <p:ph type="dt" sz="half" idx="10"/>
          </p:nvPr>
        </p:nvSpPr>
        <p:spPr/>
        <p:txBody>
          <a:bodyPr/>
          <a:lstStyle/>
          <a:p>
            <a:fld id="{B86FBF34-8DBC-4E5A-B4B2-4F5929A24E70}" type="datetimeFigureOut">
              <a:rPr lang="pl-PL" smtClean="0"/>
              <a:t>29.12.2016</a:t>
            </a:fld>
            <a:endParaRPr lang="pl-PL"/>
          </a:p>
        </p:txBody>
      </p:sp>
      <p:sp>
        <p:nvSpPr>
          <p:cNvPr id="4" name="Footer Placeholder 3"/>
          <p:cNvSpPr>
            <a:spLocks noGrp="1"/>
          </p:cNvSpPr>
          <p:nvPr>
            <p:ph type="ftr" sz="quarter" idx="11"/>
          </p:nvPr>
        </p:nvSpPr>
        <p:spPr/>
        <p:txBody>
          <a:bodyPr/>
          <a:lstStyle/>
          <a:p>
            <a:endParaRPr lang="pl-PL"/>
          </a:p>
        </p:txBody>
      </p:sp>
      <p:sp>
        <p:nvSpPr>
          <p:cNvPr id="5" name="Slide Number Placeholder 4"/>
          <p:cNvSpPr>
            <a:spLocks noGrp="1"/>
          </p:cNvSpPr>
          <p:nvPr>
            <p:ph type="sldNum" sz="quarter" idx="12"/>
          </p:nvPr>
        </p:nvSpPr>
        <p:spPr/>
        <p:txBody>
          <a:bodyPr/>
          <a:lstStyle/>
          <a:p>
            <a:fld id="{939064CA-B998-441E-818A-B9948BAB2AEA}" type="slidenum">
              <a:rPr lang="pl-PL" smtClean="0"/>
              <a:t>‹#›</a:t>
            </a:fld>
            <a:endParaRPr lang="pl-PL"/>
          </a:p>
        </p:txBody>
      </p:sp>
    </p:spTree>
    <p:extLst>
      <p:ext uri="{BB962C8B-B14F-4D97-AF65-F5344CB8AC3E}">
        <p14:creationId xmlns:p14="http://schemas.microsoft.com/office/powerpoint/2010/main" val="39411778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86FBF34-8DBC-4E5A-B4B2-4F5929A24E70}" type="datetimeFigureOut">
              <a:rPr lang="pl-PL" smtClean="0"/>
              <a:t>29.12.2016</a:t>
            </a:fld>
            <a:endParaRPr lang="pl-PL"/>
          </a:p>
        </p:txBody>
      </p:sp>
      <p:sp>
        <p:nvSpPr>
          <p:cNvPr id="3" name="Footer Placeholder 2"/>
          <p:cNvSpPr>
            <a:spLocks noGrp="1"/>
          </p:cNvSpPr>
          <p:nvPr>
            <p:ph type="ftr" sz="quarter" idx="11"/>
          </p:nvPr>
        </p:nvSpPr>
        <p:spPr/>
        <p:txBody>
          <a:bodyPr/>
          <a:lstStyle/>
          <a:p>
            <a:endParaRPr lang="pl-PL"/>
          </a:p>
        </p:txBody>
      </p:sp>
      <p:sp>
        <p:nvSpPr>
          <p:cNvPr id="4" name="Slide Number Placeholder 3"/>
          <p:cNvSpPr>
            <a:spLocks noGrp="1"/>
          </p:cNvSpPr>
          <p:nvPr>
            <p:ph type="sldNum" sz="quarter" idx="12"/>
          </p:nvPr>
        </p:nvSpPr>
        <p:spPr/>
        <p:txBody>
          <a:bodyPr/>
          <a:lstStyle/>
          <a:p>
            <a:fld id="{939064CA-B998-441E-818A-B9948BAB2AEA}" type="slidenum">
              <a:rPr lang="pl-PL" smtClean="0"/>
              <a:t>‹#›</a:t>
            </a:fld>
            <a:endParaRPr lang="pl-PL"/>
          </a:p>
        </p:txBody>
      </p:sp>
    </p:spTree>
    <p:extLst>
      <p:ext uri="{BB962C8B-B14F-4D97-AF65-F5344CB8AC3E}">
        <p14:creationId xmlns:p14="http://schemas.microsoft.com/office/powerpoint/2010/main" val="12667039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pl-PL" smtClean="0"/>
              <a:t>Kliknij, aby edytować styl</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pl-PL" smtClean="0"/>
              <a:t>Kliknij, aby edytować style wzorca tekstu</a:t>
            </a:r>
          </a:p>
        </p:txBody>
      </p:sp>
      <p:sp>
        <p:nvSpPr>
          <p:cNvPr id="5" name="Date Placeholder 4"/>
          <p:cNvSpPr>
            <a:spLocks noGrp="1"/>
          </p:cNvSpPr>
          <p:nvPr>
            <p:ph type="dt" sz="half" idx="10"/>
          </p:nvPr>
        </p:nvSpPr>
        <p:spPr/>
        <p:txBody>
          <a:bodyPr/>
          <a:lstStyle/>
          <a:p>
            <a:fld id="{B86FBF34-8DBC-4E5A-B4B2-4F5929A24E70}" type="datetimeFigureOut">
              <a:rPr lang="pl-PL" smtClean="0"/>
              <a:t>29.12.2016</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939064CA-B998-441E-818A-B9948BAB2AEA}" type="slidenum">
              <a:rPr lang="pl-PL" smtClean="0"/>
              <a:t>‹#›</a:t>
            </a:fld>
            <a:endParaRPr lang="pl-PL"/>
          </a:p>
        </p:txBody>
      </p:sp>
    </p:spTree>
    <p:extLst>
      <p:ext uri="{BB962C8B-B14F-4D97-AF65-F5344CB8AC3E}">
        <p14:creationId xmlns:p14="http://schemas.microsoft.com/office/powerpoint/2010/main" val="26107572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pl-PL" smtClean="0"/>
              <a:t>Kliknij, aby edytować styl</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smtClean="0"/>
              <a:t>Kliknij ikonę, aby dodać obraz</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Date Placeholder 4"/>
          <p:cNvSpPr>
            <a:spLocks noGrp="1"/>
          </p:cNvSpPr>
          <p:nvPr>
            <p:ph type="dt" sz="half" idx="10"/>
          </p:nvPr>
        </p:nvSpPr>
        <p:spPr/>
        <p:txBody>
          <a:bodyPr/>
          <a:lstStyle/>
          <a:p>
            <a:fld id="{B86FBF34-8DBC-4E5A-B4B2-4F5929A24E70}" type="datetimeFigureOut">
              <a:rPr lang="pl-PL" smtClean="0"/>
              <a:t>29.12.2016</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939064CA-B998-441E-818A-B9948BAB2AEA}" type="slidenum">
              <a:rPr lang="pl-PL" smtClean="0"/>
              <a:t>‹#›</a:t>
            </a:fld>
            <a:endParaRPr lang="pl-PL"/>
          </a:p>
        </p:txBody>
      </p:sp>
    </p:spTree>
    <p:extLst>
      <p:ext uri="{BB962C8B-B14F-4D97-AF65-F5344CB8AC3E}">
        <p14:creationId xmlns:p14="http://schemas.microsoft.com/office/powerpoint/2010/main" val="15049867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pl-PL" smtClean="0"/>
              <a:t>Kliknij, aby edytować styl</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86FBF34-8DBC-4E5A-B4B2-4F5929A24E70}" type="datetimeFigureOut">
              <a:rPr lang="pl-PL" smtClean="0"/>
              <a:t>29.12.2016</a:t>
            </a:fld>
            <a:endParaRPr lang="pl-PL"/>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pl-PL"/>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939064CA-B998-441E-818A-B9948BAB2AEA}" type="slidenum">
              <a:rPr lang="pl-PL" smtClean="0"/>
              <a:t>‹#›</a:t>
            </a:fld>
            <a:endParaRPr lang="pl-PL"/>
          </a:p>
        </p:txBody>
      </p:sp>
    </p:spTree>
    <p:extLst>
      <p:ext uri="{BB962C8B-B14F-4D97-AF65-F5344CB8AC3E}">
        <p14:creationId xmlns:p14="http://schemas.microsoft.com/office/powerpoint/2010/main" val="2213728645"/>
      </p:ext>
    </p:extLst>
  </p:cSld>
  <p:clrMap bg1="lt1" tx1="dk1" bg2="lt2" tx2="dk2" accent1="accent1" accent2="accent2" accent3="accent3" accent4="accent4" accent5="accent5" accent6="accent6" hlink="hlink" folHlink="folHlink"/>
  <p:sldLayoutIdLst>
    <p:sldLayoutId id="2147483696" r:id="rId1"/>
    <p:sldLayoutId id="2147483697" r:id="rId2"/>
    <p:sldLayoutId id="2147483698" r:id="rId3"/>
    <p:sldLayoutId id="2147483699" r:id="rId4"/>
    <p:sldLayoutId id="2147483700" r:id="rId5"/>
    <p:sldLayoutId id="2147483701" r:id="rId6"/>
    <p:sldLayoutId id="2147483702" r:id="rId7"/>
    <p:sldLayoutId id="2147483703" r:id="rId8"/>
    <p:sldLayoutId id="2147483704" r:id="rId9"/>
    <p:sldLayoutId id="2147483705" r:id="rId10"/>
    <p:sldLayoutId id="2147483706" r:id="rId11"/>
    <p:sldLayoutId id="2147483707" r:id="rId12"/>
    <p:sldLayoutId id="2147483708" r:id="rId13"/>
    <p:sldLayoutId id="2147483709" r:id="rId14"/>
    <p:sldLayoutId id="2147483710" r:id="rId15"/>
    <p:sldLayoutId id="2147483711"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ytuł 5"/>
          <p:cNvSpPr>
            <a:spLocks noGrp="1"/>
          </p:cNvSpPr>
          <p:nvPr>
            <p:ph type="title"/>
          </p:nvPr>
        </p:nvSpPr>
        <p:spPr>
          <a:xfrm>
            <a:off x="477795" y="8238"/>
            <a:ext cx="10569616" cy="4226011"/>
          </a:xfrm>
        </p:spPr>
        <p:txBody>
          <a:bodyPr>
            <a:noAutofit/>
          </a:bodyPr>
          <a:lstStyle/>
          <a:p>
            <a:pPr algn="ctr"/>
            <a:r>
              <a:rPr lang="pl-PL" sz="4400" b="1" dirty="0">
                <a:solidFill>
                  <a:schemeClr val="tx1"/>
                </a:solidFill>
                <a:latin typeface="Times New Roman" panose="02020603050405020304" pitchFamily="18" charset="0"/>
                <a:cs typeface="Times New Roman" panose="02020603050405020304" pitchFamily="18" charset="0"/>
              </a:rPr>
              <a:t>NARADA </a:t>
            </a:r>
            <a:r>
              <a:rPr lang="pl-PL" sz="4400" b="1" dirty="0" smtClean="0">
                <a:solidFill>
                  <a:schemeClr val="tx1"/>
                </a:solidFill>
                <a:latin typeface="Times New Roman" panose="02020603050405020304" pitchFamily="18" charset="0"/>
                <a:cs typeface="Times New Roman" panose="02020603050405020304" pitchFamily="18" charset="0"/>
              </a:rPr>
              <a:t/>
            </a:r>
            <a:br>
              <a:rPr lang="pl-PL" sz="4400" b="1" dirty="0" smtClean="0">
                <a:solidFill>
                  <a:schemeClr val="tx1"/>
                </a:solidFill>
                <a:latin typeface="Times New Roman" panose="02020603050405020304" pitchFamily="18" charset="0"/>
                <a:cs typeface="Times New Roman" panose="02020603050405020304" pitchFamily="18" charset="0"/>
              </a:rPr>
            </a:br>
            <a:r>
              <a:rPr lang="pl-PL" sz="4400" b="1" dirty="0" smtClean="0">
                <a:solidFill>
                  <a:schemeClr val="tx1"/>
                </a:solidFill>
                <a:latin typeface="Times New Roman" panose="02020603050405020304" pitchFamily="18" charset="0"/>
                <a:cs typeface="Times New Roman" panose="02020603050405020304" pitchFamily="18" charset="0"/>
              </a:rPr>
              <a:t>OŚRODKÓW POMOCY SPOŁECZNEJ, POWIATOWYCH CENTRÓW POMOCY RODZINIE</a:t>
            </a:r>
            <a:r>
              <a:rPr lang="pl-PL" sz="6000" b="1" dirty="0">
                <a:solidFill>
                  <a:schemeClr val="tx1"/>
                </a:solidFill>
                <a:latin typeface="Times New Roman" panose="02020603050405020304" pitchFamily="18" charset="0"/>
                <a:cs typeface="Times New Roman" panose="02020603050405020304" pitchFamily="18" charset="0"/>
              </a:rPr>
              <a:t/>
            </a:r>
            <a:br>
              <a:rPr lang="pl-PL" sz="6000" b="1" dirty="0">
                <a:solidFill>
                  <a:schemeClr val="tx1"/>
                </a:solidFill>
                <a:latin typeface="Times New Roman" panose="02020603050405020304" pitchFamily="18" charset="0"/>
                <a:cs typeface="Times New Roman" panose="02020603050405020304" pitchFamily="18" charset="0"/>
              </a:rPr>
            </a:br>
            <a:endParaRPr lang="pl-PL" sz="6000" dirty="0">
              <a:solidFill>
                <a:schemeClr val="tx1"/>
              </a:solidFill>
            </a:endParaRPr>
          </a:p>
        </p:txBody>
      </p:sp>
      <p:sp>
        <p:nvSpPr>
          <p:cNvPr id="7" name="Symbol zastępczy tekstu 6"/>
          <p:cNvSpPr>
            <a:spLocks noGrp="1"/>
          </p:cNvSpPr>
          <p:nvPr>
            <p:ph type="body" idx="1"/>
          </p:nvPr>
        </p:nvSpPr>
        <p:spPr>
          <a:xfrm>
            <a:off x="1571223" y="4527448"/>
            <a:ext cx="7702780" cy="1280924"/>
          </a:xfrm>
        </p:spPr>
        <p:txBody>
          <a:bodyPr>
            <a:noAutofit/>
          </a:bodyPr>
          <a:lstStyle/>
          <a:p>
            <a:pPr algn="ctr"/>
            <a:r>
              <a:rPr lang="pl-PL" sz="2000" b="1" dirty="0" smtClean="0">
                <a:solidFill>
                  <a:schemeClr val="tx1"/>
                </a:solidFill>
                <a:latin typeface="Times New Roman" panose="02020603050405020304" pitchFamily="18" charset="0"/>
                <a:cs typeface="Times New Roman" panose="02020603050405020304" pitchFamily="18" charset="0"/>
              </a:rPr>
              <a:t>9 GRUDNIA 2016 r.</a:t>
            </a:r>
            <a:endParaRPr lang="pl-PL" sz="2000" b="1" dirty="0">
              <a:solidFill>
                <a:schemeClr val="tx1"/>
              </a:solidFill>
              <a:latin typeface="Times New Roman" panose="02020603050405020304" pitchFamily="18" charset="0"/>
              <a:cs typeface="Times New Roman" panose="02020603050405020304" pitchFamily="18" charset="0"/>
            </a:endParaRPr>
          </a:p>
          <a:p>
            <a:pPr algn="ctr"/>
            <a:r>
              <a:rPr lang="pl-PL" sz="2400" b="1" dirty="0">
                <a:solidFill>
                  <a:schemeClr val="tx1"/>
                </a:solidFill>
                <a:latin typeface="Times New Roman" panose="02020603050405020304" pitchFamily="18" charset="0"/>
                <a:cs typeface="Times New Roman" panose="02020603050405020304" pitchFamily="18" charset="0"/>
              </a:rPr>
              <a:t>Warmińsko-Mazurski Urząd Wojewódzki </a:t>
            </a:r>
            <a:br>
              <a:rPr lang="pl-PL" sz="2400" b="1" dirty="0">
                <a:solidFill>
                  <a:schemeClr val="tx1"/>
                </a:solidFill>
                <a:latin typeface="Times New Roman" panose="02020603050405020304" pitchFamily="18" charset="0"/>
                <a:cs typeface="Times New Roman" panose="02020603050405020304" pitchFamily="18" charset="0"/>
              </a:rPr>
            </a:br>
            <a:r>
              <a:rPr lang="pl-PL" sz="2400" b="1" dirty="0">
                <a:solidFill>
                  <a:schemeClr val="tx1"/>
                </a:solidFill>
                <a:latin typeface="Times New Roman" panose="02020603050405020304" pitchFamily="18" charset="0"/>
                <a:cs typeface="Times New Roman" panose="02020603050405020304" pitchFamily="18" charset="0"/>
              </a:rPr>
              <a:t>w Olsztynie </a:t>
            </a:r>
          </a:p>
          <a:p>
            <a:pPr algn="ctr"/>
            <a:endParaRPr lang="pl-PL" sz="2400" dirty="0"/>
          </a:p>
        </p:txBody>
      </p:sp>
    </p:spTree>
    <p:extLst>
      <p:ext uri="{BB962C8B-B14F-4D97-AF65-F5344CB8AC3E}">
        <p14:creationId xmlns:p14="http://schemas.microsoft.com/office/powerpoint/2010/main" val="163321062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965914" y="609600"/>
            <a:ext cx="8860665" cy="1320800"/>
          </a:xfrm>
        </p:spPr>
        <p:txBody>
          <a:bodyPr/>
          <a:lstStyle/>
          <a:p>
            <a:pPr algn="ctr"/>
            <a:r>
              <a:rPr lang="pl-PL" b="1" dirty="0" smtClean="0">
                <a:solidFill>
                  <a:schemeClr val="tx1"/>
                </a:solidFill>
                <a:latin typeface="Times New Roman" panose="02020603050405020304" pitchFamily="18" charset="0"/>
                <a:cs typeface="Times New Roman" panose="02020603050405020304" pitchFamily="18" charset="0"/>
              </a:rPr>
              <a:t>ADRESACI SPECJALISTYCZNYCH USŁUG OPIEKUŃCZYCH</a:t>
            </a:r>
            <a:endParaRPr lang="pl-PL" b="1" dirty="0">
              <a:solidFill>
                <a:schemeClr val="tx1"/>
              </a:solidFill>
              <a:latin typeface="Times New Roman" panose="02020603050405020304" pitchFamily="18" charset="0"/>
              <a:cs typeface="Times New Roman" panose="02020603050405020304" pitchFamily="18" charset="0"/>
            </a:endParaRPr>
          </a:p>
        </p:txBody>
      </p:sp>
      <p:sp>
        <p:nvSpPr>
          <p:cNvPr id="3" name="Symbol zastępczy zawartości 2"/>
          <p:cNvSpPr>
            <a:spLocks noGrp="1"/>
          </p:cNvSpPr>
          <p:nvPr>
            <p:ph idx="1"/>
          </p:nvPr>
        </p:nvSpPr>
        <p:spPr>
          <a:xfrm>
            <a:off x="1141412" y="1854558"/>
            <a:ext cx="9905999" cy="4623515"/>
          </a:xfrm>
        </p:spPr>
        <p:txBody>
          <a:bodyPr>
            <a:noAutofit/>
          </a:bodyPr>
          <a:lstStyle/>
          <a:p>
            <a:pPr algn="just"/>
            <a:r>
              <a:rPr lang="pl-PL" sz="2400" dirty="0" smtClean="0">
                <a:latin typeface="Times New Roman" panose="02020603050405020304" pitchFamily="18" charset="0"/>
                <a:cs typeface="Times New Roman" panose="02020603050405020304" pitchFamily="18" charset="0"/>
              </a:rPr>
              <a:t>osoby chore </a:t>
            </a:r>
            <a:r>
              <a:rPr lang="pl-PL" sz="2400" dirty="0">
                <a:latin typeface="Times New Roman" panose="02020603050405020304" pitchFamily="18" charset="0"/>
                <a:cs typeface="Times New Roman" panose="02020603050405020304" pitchFamily="18" charset="0"/>
              </a:rPr>
              <a:t>psychicznie (</a:t>
            </a:r>
            <a:r>
              <a:rPr lang="pl-PL" sz="2400" dirty="0" smtClean="0">
                <a:latin typeface="Times New Roman" panose="02020603050405020304" pitchFamily="18" charset="0"/>
                <a:cs typeface="Times New Roman" panose="02020603050405020304" pitchFamily="18" charset="0"/>
              </a:rPr>
              <a:t>wykazujące </a:t>
            </a:r>
            <a:r>
              <a:rPr lang="pl-PL" sz="2400" dirty="0">
                <a:latin typeface="Times New Roman" panose="02020603050405020304" pitchFamily="18" charset="0"/>
                <a:cs typeface="Times New Roman" panose="02020603050405020304" pitchFamily="18" charset="0"/>
              </a:rPr>
              <a:t>zaburzenia psychotyczne), </a:t>
            </a:r>
            <a:endParaRPr lang="pl-PL" sz="2400" dirty="0" smtClean="0">
              <a:latin typeface="Times New Roman" panose="02020603050405020304" pitchFamily="18" charset="0"/>
              <a:cs typeface="Times New Roman" panose="02020603050405020304" pitchFamily="18" charset="0"/>
            </a:endParaRPr>
          </a:p>
          <a:p>
            <a:pPr algn="just"/>
            <a:r>
              <a:rPr lang="pl-PL" sz="2400" dirty="0" smtClean="0">
                <a:latin typeface="Times New Roman" panose="02020603050405020304" pitchFamily="18" charset="0"/>
                <a:cs typeface="Times New Roman" panose="02020603050405020304" pitchFamily="18" charset="0"/>
              </a:rPr>
              <a:t>osoby upośledzone </a:t>
            </a:r>
            <a:r>
              <a:rPr lang="pl-PL" sz="2400" dirty="0">
                <a:latin typeface="Times New Roman" panose="02020603050405020304" pitchFamily="18" charset="0"/>
                <a:cs typeface="Times New Roman" panose="02020603050405020304" pitchFamily="18" charset="0"/>
              </a:rPr>
              <a:t>umysłowo, </a:t>
            </a:r>
            <a:endParaRPr lang="pl-PL" sz="2400" dirty="0" smtClean="0">
              <a:latin typeface="Times New Roman" panose="02020603050405020304" pitchFamily="18" charset="0"/>
              <a:cs typeface="Times New Roman" panose="02020603050405020304" pitchFamily="18" charset="0"/>
            </a:endParaRPr>
          </a:p>
          <a:p>
            <a:pPr algn="just"/>
            <a:r>
              <a:rPr lang="pl-PL" sz="2400" dirty="0" smtClean="0">
                <a:latin typeface="Times New Roman" panose="02020603050405020304" pitchFamily="18" charset="0"/>
                <a:cs typeface="Times New Roman" panose="02020603050405020304" pitchFamily="18" charset="0"/>
              </a:rPr>
              <a:t>osoby wykazujące </a:t>
            </a:r>
            <a:r>
              <a:rPr lang="pl-PL" sz="2400" dirty="0">
                <a:latin typeface="Times New Roman" panose="02020603050405020304" pitchFamily="18" charset="0"/>
                <a:cs typeface="Times New Roman" panose="02020603050405020304" pitchFamily="18" charset="0"/>
              </a:rPr>
              <a:t>inne zakłócenia czynności psychicznych, które zgodnie ze stanem wiedzy medycznej zaliczane są do zaburzeń psychicznych, </a:t>
            </a:r>
            <a:r>
              <a:rPr lang="pl-PL" sz="2400" dirty="0" smtClean="0">
                <a:latin typeface="Times New Roman" panose="02020603050405020304" pitchFamily="18" charset="0"/>
                <a:cs typeface="Times New Roman" panose="02020603050405020304" pitchFamily="18" charset="0"/>
              </a:rPr>
              <a:t/>
            </a:r>
            <a:br>
              <a:rPr lang="pl-PL" sz="2400" dirty="0" smtClean="0">
                <a:latin typeface="Times New Roman" panose="02020603050405020304" pitchFamily="18" charset="0"/>
                <a:cs typeface="Times New Roman" panose="02020603050405020304" pitchFamily="18" charset="0"/>
              </a:rPr>
            </a:br>
            <a:r>
              <a:rPr lang="pl-PL" sz="2400" dirty="0" smtClean="0">
                <a:latin typeface="Times New Roman" panose="02020603050405020304" pitchFamily="18" charset="0"/>
                <a:cs typeface="Times New Roman" panose="02020603050405020304" pitchFamily="18" charset="0"/>
              </a:rPr>
              <a:t>a </a:t>
            </a:r>
            <a:r>
              <a:rPr lang="pl-PL" sz="2400" dirty="0">
                <a:latin typeface="Times New Roman" panose="02020603050405020304" pitchFamily="18" charset="0"/>
                <a:cs typeface="Times New Roman" panose="02020603050405020304" pitchFamily="18" charset="0"/>
              </a:rPr>
              <a:t>osoba ta wymaga świadczeń zdrowotnych lub innych form pomocy </a:t>
            </a:r>
            <a:r>
              <a:rPr lang="pl-PL" sz="2400" dirty="0" smtClean="0">
                <a:latin typeface="Times New Roman" panose="02020603050405020304" pitchFamily="18" charset="0"/>
                <a:cs typeface="Times New Roman" panose="02020603050405020304" pitchFamily="18" charset="0"/>
              </a:rPr>
              <a:t/>
            </a:r>
            <a:br>
              <a:rPr lang="pl-PL" sz="2400" dirty="0" smtClean="0">
                <a:latin typeface="Times New Roman" panose="02020603050405020304" pitchFamily="18" charset="0"/>
                <a:cs typeface="Times New Roman" panose="02020603050405020304" pitchFamily="18" charset="0"/>
              </a:rPr>
            </a:br>
            <a:r>
              <a:rPr lang="pl-PL" sz="2400" dirty="0" smtClean="0">
                <a:latin typeface="Times New Roman" panose="02020603050405020304" pitchFamily="18" charset="0"/>
                <a:cs typeface="Times New Roman" panose="02020603050405020304" pitchFamily="18" charset="0"/>
              </a:rPr>
              <a:t>i </a:t>
            </a:r>
            <a:r>
              <a:rPr lang="pl-PL" sz="2400" dirty="0">
                <a:latin typeface="Times New Roman" panose="02020603050405020304" pitchFamily="18" charset="0"/>
                <a:cs typeface="Times New Roman" panose="02020603050405020304" pitchFamily="18" charset="0"/>
              </a:rPr>
              <a:t>opieki niezbędnych do życia w środowisku rodzinnym lub społecznym. </a:t>
            </a:r>
            <a:r>
              <a:rPr lang="pl-PL" sz="2400" dirty="0" smtClean="0">
                <a:latin typeface="Times New Roman" panose="02020603050405020304" pitchFamily="18" charset="0"/>
                <a:cs typeface="Times New Roman" panose="02020603050405020304" pitchFamily="18" charset="0"/>
              </a:rPr>
              <a:t/>
            </a:r>
            <a:br>
              <a:rPr lang="pl-PL" sz="2400" dirty="0" smtClean="0">
                <a:latin typeface="Times New Roman" panose="02020603050405020304" pitchFamily="18" charset="0"/>
                <a:cs typeface="Times New Roman" panose="02020603050405020304" pitchFamily="18" charset="0"/>
              </a:rPr>
            </a:br>
            <a:r>
              <a:rPr lang="pl-PL" sz="2400" dirty="0" smtClean="0">
                <a:latin typeface="Times New Roman" panose="02020603050405020304" pitchFamily="18" charset="0"/>
                <a:cs typeface="Times New Roman" panose="02020603050405020304" pitchFamily="18" charset="0"/>
              </a:rPr>
              <a:t>W wyjątkowych przypadkach usługi mogą być świadczone dla dzieci </a:t>
            </a:r>
            <a:br>
              <a:rPr lang="pl-PL" sz="2400" dirty="0" smtClean="0">
                <a:latin typeface="Times New Roman" panose="02020603050405020304" pitchFamily="18" charset="0"/>
                <a:cs typeface="Times New Roman" panose="02020603050405020304" pitchFamily="18" charset="0"/>
              </a:rPr>
            </a:br>
            <a:r>
              <a:rPr lang="pl-PL" sz="2400" dirty="0" smtClean="0">
                <a:latin typeface="Times New Roman" panose="02020603050405020304" pitchFamily="18" charset="0"/>
                <a:cs typeface="Times New Roman" panose="02020603050405020304" pitchFamily="18" charset="0"/>
              </a:rPr>
              <a:t>i młodzieży z zaburzeniami psychicznymi jeżeli nie mają możliwości dostępu do zajęć świadczonych przez inne zobowiązane podmioty. </a:t>
            </a:r>
          </a:p>
          <a:p>
            <a:r>
              <a:rPr lang="pl-PL" sz="2400" dirty="0">
                <a:latin typeface="Times New Roman" panose="02020603050405020304" pitchFamily="18" charset="0"/>
                <a:cs typeface="Times New Roman" panose="02020603050405020304" pitchFamily="18" charset="0"/>
              </a:rPr>
              <a:t>o</a:t>
            </a:r>
            <a:r>
              <a:rPr lang="pl-PL" sz="2400" dirty="0" smtClean="0">
                <a:latin typeface="Times New Roman" panose="02020603050405020304" pitchFamily="18" charset="0"/>
                <a:cs typeface="Times New Roman" panose="02020603050405020304" pitchFamily="18" charset="0"/>
              </a:rPr>
              <a:t>soby chore </a:t>
            </a:r>
            <a:r>
              <a:rPr lang="pl-PL" sz="2400" dirty="0">
                <a:latin typeface="Times New Roman" panose="02020603050405020304" pitchFamily="18" charset="0"/>
                <a:cs typeface="Times New Roman" panose="02020603050405020304" pitchFamily="18" charset="0"/>
              </a:rPr>
              <a:t>i niepełnosprawne, wymagające </a:t>
            </a:r>
            <a:r>
              <a:rPr lang="pl-PL" sz="2400" dirty="0" smtClean="0">
                <a:latin typeface="Times New Roman" panose="02020603050405020304" pitchFamily="18" charset="0"/>
                <a:cs typeface="Times New Roman" panose="02020603050405020304" pitchFamily="18" charset="0"/>
              </a:rPr>
              <a:t>szczególnego wsparcia </a:t>
            </a:r>
            <a:br>
              <a:rPr lang="pl-PL" sz="2400" dirty="0" smtClean="0">
                <a:latin typeface="Times New Roman" panose="02020603050405020304" pitchFamily="18" charset="0"/>
                <a:cs typeface="Times New Roman" panose="02020603050405020304" pitchFamily="18" charset="0"/>
              </a:rPr>
            </a:br>
            <a:r>
              <a:rPr lang="pl-PL" sz="2400" dirty="0" smtClean="0">
                <a:latin typeface="Times New Roman" panose="02020603050405020304" pitchFamily="18" charset="0"/>
                <a:cs typeface="Times New Roman" panose="02020603050405020304" pitchFamily="18" charset="0"/>
              </a:rPr>
              <a:t>w </a:t>
            </a:r>
            <a:r>
              <a:rPr lang="pl-PL" sz="2400" dirty="0">
                <a:latin typeface="Times New Roman" panose="02020603050405020304" pitchFamily="18" charset="0"/>
                <a:cs typeface="Times New Roman" panose="02020603050405020304" pitchFamily="18" charset="0"/>
              </a:rPr>
              <a:t>formie specjalistycznych usług opiekuńczych. </a:t>
            </a:r>
          </a:p>
          <a:p>
            <a:endParaRPr lang="pl-PL" sz="2400" dirty="0">
              <a:latin typeface="Times New Roman" panose="02020603050405020304" pitchFamily="18" charset="0"/>
              <a:cs typeface="Times New Roman" panose="02020603050405020304" pitchFamily="18" charset="0"/>
            </a:endParaRPr>
          </a:p>
          <a:p>
            <a:pPr algn="just"/>
            <a:endParaRPr lang="pl-PL" sz="2400" dirty="0">
              <a:latin typeface="Times New Roman" panose="02020603050405020304" pitchFamily="18" charset="0"/>
              <a:cs typeface="Times New Roman" panose="02020603050405020304" pitchFamily="18" charset="0"/>
            </a:endParaRPr>
          </a:p>
        </p:txBody>
      </p:sp>
      <p:sp>
        <p:nvSpPr>
          <p:cNvPr id="4" name="Łuk 3"/>
          <p:cNvSpPr/>
          <p:nvPr/>
        </p:nvSpPr>
        <p:spPr>
          <a:xfrm>
            <a:off x="5453560" y="901521"/>
            <a:ext cx="45719" cy="45719"/>
          </a:xfrm>
          <a:prstGeom prst="arc">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pl-PL"/>
          </a:p>
        </p:txBody>
      </p:sp>
    </p:spTree>
    <p:extLst>
      <p:ext uri="{BB962C8B-B14F-4D97-AF65-F5344CB8AC3E}">
        <p14:creationId xmlns:p14="http://schemas.microsoft.com/office/powerpoint/2010/main" val="39199186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966615" y="412456"/>
            <a:ext cx="8307387" cy="1478570"/>
          </a:xfrm>
        </p:spPr>
        <p:txBody>
          <a:bodyPr>
            <a:normAutofit fontScale="90000"/>
          </a:bodyPr>
          <a:lstStyle/>
          <a:p>
            <a:pPr algn="ctr"/>
            <a:r>
              <a:rPr lang="pl-PL" b="1" dirty="0" smtClean="0">
                <a:solidFill>
                  <a:schemeClr val="tx1"/>
                </a:solidFill>
                <a:latin typeface="Times New Roman" panose="02020603050405020304" pitchFamily="18" charset="0"/>
                <a:cs typeface="Times New Roman" panose="02020603050405020304" pitchFamily="18" charset="0"/>
              </a:rPr>
              <a:t>WSPARCIE DLA DZIECI I MŁODZIEŻY </a:t>
            </a:r>
            <a:br>
              <a:rPr lang="pl-PL" b="1" dirty="0" smtClean="0">
                <a:solidFill>
                  <a:schemeClr val="tx1"/>
                </a:solidFill>
                <a:latin typeface="Times New Roman" panose="02020603050405020304" pitchFamily="18" charset="0"/>
                <a:cs typeface="Times New Roman" panose="02020603050405020304" pitchFamily="18" charset="0"/>
              </a:rPr>
            </a:br>
            <a:r>
              <a:rPr lang="pl-PL" b="1" dirty="0" smtClean="0">
                <a:solidFill>
                  <a:schemeClr val="tx1"/>
                </a:solidFill>
                <a:latin typeface="Times New Roman" panose="02020603050405020304" pitchFamily="18" charset="0"/>
                <a:cs typeface="Times New Roman" panose="02020603050405020304" pitchFamily="18" charset="0"/>
              </a:rPr>
              <a:t>Z ZABURZENIAMI PSYCHICZNYMI</a:t>
            </a:r>
            <a:endParaRPr lang="pl-PL" b="1" dirty="0">
              <a:solidFill>
                <a:schemeClr val="tx1"/>
              </a:solidFill>
            </a:endParaRPr>
          </a:p>
        </p:txBody>
      </p:sp>
      <p:sp>
        <p:nvSpPr>
          <p:cNvPr id="3" name="Symbol zastępczy zawartości 2"/>
          <p:cNvSpPr>
            <a:spLocks noGrp="1"/>
          </p:cNvSpPr>
          <p:nvPr>
            <p:ph idx="1"/>
          </p:nvPr>
        </p:nvSpPr>
        <p:spPr>
          <a:xfrm>
            <a:off x="677334" y="1891027"/>
            <a:ext cx="9265156" cy="4150336"/>
          </a:xfrm>
        </p:spPr>
        <p:txBody>
          <a:bodyPr>
            <a:normAutofit fontScale="92500" lnSpcReduction="20000"/>
          </a:bodyPr>
          <a:lstStyle/>
          <a:p>
            <a:pPr algn="just"/>
            <a:r>
              <a:rPr lang="pl-PL" sz="2600" dirty="0">
                <a:latin typeface="Times New Roman" panose="02020603050405020304" pitchFamily="18" charset="0"/>
                <a:cs typeface="Times New Roman" panose="02020603050405020304" pitchFamily="18" charset="0"/>
              </a:rPr>
              <a:t>Wsparcie dla dzieci i młodzieży z zaburzeniami psychicznymi zabezpieczone jest w trzech obszarach: </a:t>
            </a:r>
            <a:endParaRPr lang="pl-PL" sz="2600" dirty="0" smtClean="0">
              <a:latin typeface="Times New Roman" panose="02020603050405020304" pitchFamily="18" charset="0"/>
              <a:cs typeface="Times New Roman" panose="02020603050405020304" pitchFamily="18" charset="0"/>
            </a:endParaRPr>
          </a:p>
          <a:p>
            <a:r>
              <a:rPr lang="pl-PL" sz="2600" b="1" dirty="0" smtClean="0">
                <a:latin typeface="Times New Roman" panose="02020603050405020304" pitchFamily="18" charset="0"/>
                <a:cs typeface="Times New Roman" panose="02020603050405020304" pitchFamily="18" charset="0"/>
              </a:rPr>
              <a:t>Ochrona zdrowia</a:t>
            </a:r>
            <a:r>
              <a:rPr lang="pl-PL" sz="2600" dirty="0" smtClean="0">
                <a:latin typeface="Times New Roman" panose="02020603050405020304" pitchFamily="18" charset="0"/>
                <a:cs typeface="Times New Roman" panose="02020603050405020304" pitchFamily="18" charset="0"/>
              </a:rPr>
              <a:t>:</a:t>
            </a:r>
          </a:p>
          <a:p>
            <a:pPr marL="0" indent="0" algn="just">
              <a:buNone/>
            </a:pPr>
            <a:r>
              <a:rPr lang="pl-PL" sz="2600" dirty="0" smtClean="0">
                <a:latin typeface="Times New Roman" panose="02020603050405020304" pitchFamily="18" charset="0"/>
                <a:cs typeface="Times New Roman" panose="02020603050405020304" pitchFamily="18" charset="0"/>
              </a:rPr>
              <a:t>- Normą </a:t>
            </a:r>
            <a:r>
              <a:rPr lang="pl-PL" sz="2600" dirty="0">
                <a:latin typeface="Times New Roman" panose="02020603050405020304" pitchFamily="18" charset="0"/>
                <a:cs typeface="Times New Roman" panose="02020603050405020304" pitchFamily="18" charset="0"/>
              </a:rPr>
              <a:t>prawną regulującą wsparcie dla dzieci i </a:t>
            </a:r>
            <a:r>
              <a:rPr lang="pl-PL" sz="2600" dirty="0" smtClean="0">
                <a:latin typeface="Times New Roman" panose="02020603050405020304" pitchFamily="18" charset="0"/>
                <a:cs typeface="Times New Roman" panose="02020603050405020304" pitchFamily="18" charset="0"/>
              </a:rPr>
              <a:t>młodzieży </a:t>
            </a:r>
            <a:br>
              <a:rPr lang="pl-PL" sz="2600" dirty="0" smtClean="0">
                <a:latin typeface="Times New Roman" panose="02020603050405020304" pitchFamily="18" charset="0"/>
                <a:cs typeface="Times New Roman" panose="02020603050405020304" pitchFamily="18" charset="0"/>
              </a:rPr>
            </a:br>
            <a:r>
              <a:rPr lang="pl-PL" sz="2600" dirty="0" smtClean="0">
                <a:latin typeface="Times New Roman" panose="02020603050405020304" pitchFamily="18" charset="0"/>
                <a:cs typeface="Times New Roman" panose="02020603050405020304" pitchFamily="18" charset="0"/>
              </a:rPr>
              <a:t>z </a:t>
            </a:r>
            <a:r>
              <a:rPr lang="pl-PL" sz="2600" dirty="0">
                <a:latin typeface="Times New Roman" panose="02020603050405020304" pitchFamily="18" charset="0"/>
                <a:cs typeface="Times New Roman" panose="02020603050405020304" pitchFamily="18" charset="0"/>
              </a:rPr>
              <a:t>zaburzeniami psychicznymi jest ustawa z dnia 19 sierpnia 1994r. </a:t>
            </a:r>
            <a:r>
              <a:rPr lang="pl-PL" sz="2600" dirty="0" smtClean="0">
                <a:latin typeface="Times New Roman" panose="02020603050405020304" pitchFamily="18" charset="0"/>
                <a:cs typeface="Times New Roman" panose="02020603050405020304" pitchFamily="18" charset="0"/>
              </a:rPr>
              <a:t/>
            </a:r>
            <a:br>
              <a:rPr lang="pl-PL" sz="2600" dirty="0" smtClean="0">
                <a:latin typeface="Times New Roman" panose="02020603050405020304" pitchFamily="18" charset="0"/>
                <a:cs typeface="Times New Roman" panose="02020603050405020304" pitchFamily="18" charset="0"/>
              </a:rPr>
            </a:br>
            <a:r>
              <a:rPr lang="pl-PL" sz="2600" dirty="0" smtClean="0">
                <a:latin typeface="Times New Roman" panose="02020603050405020304" pitchFamily="18" charset="0"/>
                <a:cs typeface="Times New Roman" panose="02020603050405020304" pitchFamily="18" charset="0"/>
              </a:rPr>
              <a:t>o </a:t>
            </a:r>
            <a:r>
              <a:rPr lang="pl-PL" sz="2600" dirty="0">
                <a:latin typeface="Times New Roman" panose="02020603050405020304" pitchFamily="18" charset="0"/>
                <a:cs typeface="Times New Roman" panose="02020603050405020304" pitchFamily="18" charset="0"/>
              </a:rPr>
              <a:t>ochronie zdrowia psychicznego (Dz.U z </a:t>
            </a:r>
            <a:r>
              <a:rPr lang="pl-PL" sz="2600" dirty="0" smtClean="0">
                <a:latin typeface="Times New Roman" panose="02020603050405020304" pitchFamily="18" charset="0"/>
                <a:cs typeface="Times New Roman" panose="02020603050405020304" pitchFamily="18" charset="0"/>
              </a:rPr>
              <a:t>2016 r., </a:t>
            </a:r>
            <a:r>
              <a:rPr lang="pl-PL" sz="2600" dirty="0">
                <a:latin typeface="Times New Roman" panose="02020603050405020304" pitchFamily="18" charset="0"/>
                <a:cs typeface="Times New Roman" panose="02020603050405020304" pitchFamily="18" charset="0"/>
              </a:rPr>
              <a:t>poz. </a:t>
            </a:r>
            <a:r>
              <a:rPr lang="pl-PL" sz="2600" dirty="0" smtClean="0">
                <a:latin typeface="Times New Roman" panose="02020603050405020304" pitchFamily="18" charset="0"/>
                <a:cs typeface="Times New Roman" panose="02020603050405020304" pitchFamily="18" charset="0"/>
              </a:rPr>
              <a:t>546 ze zm.). </a:t>
            </a:r>
            <a:br>
              <a:rPr lang="pl-PL" sz="2600" dirty="0" smtClean="0">
                <a:latin typeface="Times New Roman" panose="02020603050405020304" pitchFamily="18" charset="0"/>
                <a:cs typeface="Times New Roman" panose="02020603050405020304" pitchFamily="18" charset="0"/>
              </a:rPr>
            </a:br>
            <a:r>
              <a:rPr lang="pl-PL" sz="2600" dirty="0" smtClean="0">
                <a:latin typeface="Times New Roman" panose="02020603050405020304" pitchFamily="18" charset="0"/>
                <a:cs typeface="Times New Roman" panose="02020603050405020304" pitchFamily="18" charset="0"/>
              </a:rPr>
              <a:t>Art.7 </a:t>
            </a:r>
            <a:r>
              <a:rPr lang="pl-PL" sz="2600" dirty="0">
                <a:latin typeface="Times New Roman" panose="02020603050405020304" pitchFamily="18" charset="0"/>
                <a:cs typeface="Times New Roman" panose="02020603050405020304" pitchFamily="18" charset="0"/>
              </a:rPr>
              <a:t>ust. 1 </a:t>
            </a:r>
            <a:r>
              <a:rPr lang="pl-PL" sz="2600" dirty="0" smtClean="0">
                <a:solidFill>
                  <a:srgbClr val="C00000"/>
                </a:solidFill>
                <a:latin typeface="Times New Roman" panose="02020603050405020304" pitchFamily="18" charset="0"/>
                <a:cs typeface="Times New Roman" panose="02020603050405020304" pitchFamily="18" charset="0"/>
              </a:rPr>
              <a:t>„dla </a:t>
            </a:r>
            <a:r>
              <a:rPr lang="pl-PL" sz="2600" dirty="0">
                <a:solidFill>
                  <a:srgbClr val="C00000"/>
                </a:solidFill>
                <a:latin typeface="Times New Roman" panose="02020603050405020304" pitchFamily="18" charset="0"/>
                <a:cs typeface="Times New Roman" panose="02020603050405020304" pitchFamily="18" charset="0"/>
              </a:rPr>
              <a:t>dzieci i młodzieży upośledzonych umysłowo bez względu na stopień upośledzenia </a:t>
            </a:r>
            <a:r>
              <a:rPr lang="pl-PL" sz="2600" b="1" dirty="0">
                <a:solidFill>
                  <a:srgbClr val="C00000"/>
                </a:solidFill>
                <a:latin typeface="Times New Roman" panose="02020603050405020304" pitchFamily="18" charset="0"/>
                <a:cs typeface="Times New Roman" panose="02020603050405020304" pitchFamily="18" charset="0"/>
              </a:rPr>
              <a:t>organizuje się naukę i zajęcia rewalidacyjno-wychowawcze</a:t>
            </a:r>
            <a:r>
              <a:rPr lang="pl-PL" sz="2600" dirty="0">
                <a:solidFill>
                  <a:srgbClr val="C00000"/>
                </a:solidFill>
                <a:latin typeface="Times New Roman" panose="02020603050405020304" pitchFamily="18" charset="0"/>
                <a:cs typeface="Times New Roman" panose="02020603050405020304" pitchFamily="18" charset="0"/>
              </a:rPr>
              <a:t>,  w szczególności w przedszkolach, szkołach, placówkach opiekuńczo-wychowawczych, ośrodkach rehabilitacyjno-wychowawczych, w domach pomocy społecznej i podmiotach leczniczych, a także w domu rodzinnym</a:t>
            </a:r>
            <a:r>
              <a:rPr lang="pl-PL" sz="2600" dirty="0">
                <a:latin typeface="Times New Roman" panose="02020603050405020304" pitchFamily="18" charset="0"/>
                <a:cs typeface="Times New Roman" panose="02020603050405020304" pitchFamily="18" charset="0"/>
              </a:rPr>
              <a:t>. </a:t>
            </a:r>
          </a:p>
          <a:p>
            <a:endParaRPr lang="pl-PL"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796161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056068" y="609600"/>
            <a:ext cx="9015212" cy="1320800"/>
          </a:xfrm>
        </p:spPr>
        <p:txBody>
          <a:bodyPr>
            <a:normAutofit/>
          </a:bodyPr>
          <a:lstStyle/>
          <a:p>
            <a:pPr algn="ctr"/>
            <a:r>
              <a:rPr lang="pl-PL" sz="3200" b="1" dirty="0" smtClean="0">
                <a:solidFill>
                  <a:schemeClr val="tx1"/>
                </a:solidFill>
                <a:latin typeface="Times New Roman" panose="02020603050405020304" pitchFamily="18" charset="0"/>
                <a:cs typeface="Times New Roman" panose="02020603050405020304" pitchFamily="18" charset="0"/>
              </a:rPr>
              <a:t>WSPARCIE DLA DZIECI I MŁODZIEŻY </a:t>
            </a:r>
            <a:br>
              <a:rPr lang="pl-PL" sz="3200" b="1" dirty="0" smtClean="0">
                <a:solidFill>
                  <a:schemeClr val="tx1"/>
                </a:solidFill>
                <a:latin typeface="Times New Roman" panose="02020603050405020304" pitchFamily="18" charset="0"/>
                <a:cs typeface="Times New Roman" panose="02020603050405020304" pitchFamily="18" charset="0"/>
              </a:rPr>
            </a:br>
            <a:r>
              <a:rPr lang="pl-PL" sz="3200" b="1" dirty="0" smtClean="0">
                <a:solidFill>
                  <a:schemeClr val="tx1"/>
                </a:solidFill>
                <a:latin typeface="Times New Roman" panose="02020603050405020304" pitchFamily="18" charset="0"/>
                <a:cs typeface="Times New Roman" panose="02020603050405020304" pitchFamily="18" charset="0"/>
              </a:rPr>
              <a:t>Z ZABURZENIAMI PSYCHICZNYMI</a:t>
            </a:r>
            <a:endParaRPr lang="pl-PL" sz="3200" b="1" dirty="0">
              <a:solidFill>
                <a:schemeClr val="tx1"/>
              </a:solidFill>
            </a:endParaRPr>
          </a:p>
        </p:txBody>
      </p:sp>
      <p:sp>
        <p:nvSpPr>
          <p:cNvPr id="3" name="Symbol zastępczy zawartości 2"/>
          <p:cNvSpPr>
            <a:spLocks noGrp="1"/>
          </p:cNvSpPr>
          <p:nvPr>
            <p:ph idx="1"/>
          </p:nvPr>
        </p:nvSpPr>
        <p:spPr>
          <a:xfrm>
            <a:off x="935350" y="1680519"/>
            <a:ext cx="9905999" cy="5177481"/>
          </a:xfrm>
        </p:spPr>
        <p:txBody>
          <a:bodyPr>
            <a:noAutofit/>
          </a:bodyPr>
          <a:lstStyle/>
          <a:p>
            <a:pPr algn="just"/>
            <a:r>
              <a:rPr lang="pl-PL" sz="2400" dirty="0">
                <a:latin typeface="Times New Roman" panose="02020603050405020304" pitchFamily="18" charset="0"/>
                <a:cs typeface="Times New Roman" panose="02020603050405020304" pitchFamily="18" charset="0"/>
              </a:rPr>
              <a:t>Świadczenia na rzecz zachowania zdrowia, zapobiegania chorobom </a:t>
            </a:r>
            <a:r>
              <a:rPr lang="pl-PL" sz="2400" dirty="0" smtClean="0">
                <a:latin typeface="Times New Roman" panose="02020603050405020304" pitchFamily="18" charset="0"/>
                <a:cs typeface="Times New Roman" panose="02020603050405020304" pitchFamily="18" charset="0"/>
              </a:rPr>
              <a:t/>
            </a:r>
            <a:br>
              <a:rPr lang="pl-PL" sz="2400" dirty="0" smtClean="0">
                <a:latin typeface="Times New Roman" panose="02020603050405020304" pitchFamily="18" charset="0"/>
                <a:cs typeface="Times New Roman" panose="02020603050405020304" pitchFamily="18" charset="0"/>
              </a:rPr>
            </a:br>
            <a:r>
              <a:rPr lang="pl-PL" sz="2400" dirty="0" smtClean="0">
                <a:latin typeface="Times New Roman" panose="02020603050405020304" pitchFamily="18" charset="0"/>
                <a:cs typeface="Times New Roman" panose="02020603050405020304" pitchFamily="18" charset="0"/>
              </a:rPr>
              <a:t>i </a:t>
            </a:r>
            <a:r>
              <a:rPr lang="pl-PL" sz="2400" dirty="0">
                <a:latin typeface="Times New Roman" panose="02020603050405020304" pitchFamily="18" charset="0"/>
                <a:cs typeface="Times New Roman" panose="02020603050405020304" pitchFamily="18" charset="0"/>
              </a:rPr>
              <a:t>wczesnego wykrywania chorób obejmują m.in. wczesną, wielospecjalistyczną i kompleksową opiekę nad dzieckiem zagrożonym niepełnosprawnością lub </a:t>
            </a:r>
            <a:r>
              <a:rPr lang="pl-PL" sz="2400" dirty="0" smtClean="0">
                <a:latin typeface="Times New Roman" panose="02020603050405020304" pitchFamily="18" charset="0"/>
                <a:cs typeface="Times New Roman" panose="02020603050405020304" pitchFamily="18" charset="0"/>
              </a:rPr>
              <a:t>niepełnosprawnym (art</a:t>
            </a:r>
            <a:r>
              <a:rPr lang="pl-PL" sz="2400" dirty="0">
                <a:latin typeface="Times New Roman" panose="02020603050405020304" pitchFamily="18" charset="0"/>
                <a:cs typeface="Times New Roman" panose="02020603050405020304" pitchFamily="18" charset="0"/>
              </a:rPr>
              <a:t>. 27 ust.1 pkt 2 ustawy </a:t>
            </a:r>
            <a:r>
              <a:rPr lang="pl-PL" sz="2400" dirty="0" smtClean="0">
                <a:latin typeface="Times New Roman" panose="02020603050405020304" pitchFamily="18" charset="0"/>
                <a:cs typeface="Times New Roman" panose="02020603050405020304" pitchFamily="18" charset="0"/>
              </a:rPr>
              <a:t/>
            </a:r>
            <a:br>
              <a:rPr lang="pl-PL" sz="2400" dirty="0" smtClean="0">
                <a:latin typeface="Times New Roman" panose="02020603050405020304" pitchFamily="18" charset="0"/>
                <a:cs typeface="Times New Roman" panose="02020603050405020304" pitchFamily="18" charset="0"/>
              </a:rPr>
            </a:br>
            <a:r>
              <a:rPr lang="pl-PL" sz="2400" dirty="0" smtClean="0">
                <a:latin typeface="Times New Roman" panose="02020603050405020304" pitchFamily="18" charset="0"/>
                <a:cs typeface="Times New Roman" panose="02020603050405020304" pitchFamily="18" charset="0"/>
              </a:rPr>
              <a:t>z </a:t>
            </a:r>
            <a:r>
              <a:rPr lang="pl-PL" sz="2400" dirty="0">
                <a:latin typeface="Times New Roman" panose="02020603050405020304" pitchFamily="18" charset="0"/>
                <a:cs typeface="Times New Roman" panose="02020603050405020304" pitchFamily="18" charset="0"/>
              </a:rPr>
              <a:t>dnia </a:t>
            </a:r>
            <a:r>
              <a:rPr lang="pl-PL" sz="2400" dirty="0" smtClean="0">
                <a:latin typeface="Times New Roman" panose="02020603050405020304" pitchFamily="18" charset="0"/>
                <a:cs typeface="Times New Roman" panose="02020603050405020304" pitchFamily="18" charset="0"/>
              </a:rPr>
              <a:t>27 sierpnia 2004 r</a:t>
            </a:r>
            <a:r>
              <a:rPr lang="pl-PL" sz="2400" dirty="0">
                <a:latin typeface="Times New Roman" panose="02020603050405020304" pitchFamily="18" charset="0"/>
                <a:cs typeface="Times New Roman" panose="02020603050405020304" pitchFamily="18" charset="0"/>
              </a:rPr>
              <a:t>. o świadczeniach opieki zdrowotnej finansowanych ze środków publicznych (Dz.U z </a:t>
            </a:r>
            <a:r>
              <a:rPr lang="pl-PL" sz="2400" dirty="0" smtClean="0">
                <a:latin typeface="Times New Roman" panose="02020603050405020304" pitchFamily="18" charset="0"/>
                <a:cs typeface="Times New Roman" panose="02020603050405020304" pitchFamily="18" charset="0"/>
              </a:rPr>
              <a:t>2015 r</a:t>
            </a:r>
            <a:r>
              <a:rPr lang="pl-PL" sz="2400" dirty="0">
                <a:latin typeface="Times New Roman" panose="02020603050405020304" pitchFamily="18" charset="0"/>
                <a:cs typeface="Times New Roman" panose="02020603050405020304" pitchFamily="18" charset="0"/>
              </a:rPr>
              <a:t>. poz</a:t>
            </a:r>
            <a:r>
              <a:rPr lang="pl-PL" sz="2400" dirty="0" smtClean="0">
                <a:latin typeface="Times New Roman" panose="02020603050405020304" pitchFamily="18" charset="0"/>
                <a:cs typeface="Times New Roman" panose="02020603050405020304" pitchFamily="18" charset="0"/>
              </a:rPr>
              <a:t>. 581 </a:t>
            </a:r>
            <a:r>
              <a:rPr lang="pl-PL" sz="2400" dirty="0">
                <a:latin typeface="Times New Roman" panose="02020603050405020304" pitchFamily="18" charset="0"/>
                <a:cs typeface="Times New Roman" panose="02020603050405020304" pitchFamily="18" charset="0"/>
              </a:rPr>
              <a:t>ze zm</a:t>
            </a:r>
            <a:r>
              <a:rPr lang="pl-PL" sz="2400" dirty="0" smtClean="0">
                <a:latin typeface="Times New Roman" panose="02020603050405020304" pitchFamily="18" charset="0"/>
                <a:cs typeface="Times New Roman" panose="02020603050405020304" pitchFamily="18" charset="0"/>
              </a:rPr>
              <a:t>.). </a:t>
            </a:r>
          </a:p>
          <a:p>
            <a:pPr algn="just"/>
            <a:r>
              <a:rPr lang="pl-PL" sz="2400" dirty="0" smtClean="0">
                <a:solidFill>
                  <a:srgbClr val="FF0000"/>
                </a:solidFill>
                <a:latin typeface="Times New Roman" panose="02020603050405020304" pitchFamily="18" charset="0"/>
                <a:cs typeface="Times New Roman" panose="02020603050405020304" pitchFamily="18" charset="0"/>
              </a:rPr>
              <a:t> </a:t>
            </a:r>
            <a:r>
              <a:rPr lang="pl-PL" sz="2400" dirty="0">
                <a:solidFill>
                  <a:schemeClr val="tx1"/>
                </a:solidFill>
                <a:latin typeface="Times New Roman" panose="02020603050405020304" pitchFamily="18" charset="0"/>
                <a:cs typeface="Times New Roman" panose="02020603050405020304" pitchFamily="18" charset="0"/>
              </a:rPr>
              <a:t>Rozporządzenia Ministra Zdrowia z 6 listopada 2013 r. </a:t>
            </a:r>
            <a:r>
              <a:rPr lang="pl-PL" sz="2400" dirty="0" smtClean="0">
                <a:solidFill>
                  <a:schemeClr val="tx1"/>
                </a:solidFill>
                <a:latin typeface="Times New Roman" panose="02020603050405020304" pitchFamily="18" charset="0"/>
                <a:cs typeface="Times New Roman" panose="02020603050405020304" pitchFamily="18" charset="0"/>
              </a:rPr>
              <a:t>w sprawie </a:t>
            </a:r>
            <a:r>
              <a:rPr lang="pl-PL" sz="2400" dirty="0" smtClean="0">
                <a:latin typeface="Times New Roman" panose="02020603050405020304" pitchFamily="18" charset="0"/>
                <a:cs typeface="Times New Roman" panose="02020603050405020304" pitchFamily="18" charset="0"/>
              </a:rPr>
              <a:t>świadczeń </a:t>
            </a:r>
            <a:r>
              <a:rPr lang="pl-PL" sz="2400" dirty="0">
                <a:latin typeface="Times New Roman" panose="02020603050405020304" pitchFamily="18" charset="0"/>
                <a:cs typeface="Times New Roman" panose="02020603050405020304" pitchFamily="18" charset="0"/>
              </a:rPr>
              <a:t>gwarantowanych z zakresu opieki psychiatrycznej i leczenia </a:t>
            </a:r>
            <a:r>
              <a:rPr lang="pl-PL" sz="2400" dirty="0" smtClean="0">
                <a:latin typeface="Times New Roman" panose="02020603050405020304" pitchFamily="18" charset="0"/>
                <a:cs typeface="Times New Roman" panose="02020603050405020304" pitchFamily="18" charset="0"/>
              </a:rPr>
              <a:t>uzależnień </a:t>
            </a:r>
            <a:r>
              <a:rPr lang="pl-PL" sz="2400" dirty="0" smtClean="0">
                <a:solidFill>
                  <a:schemeClr val="tx1"/>
                </a:solidFill>
                <a:latin typeface="Times New Roman" panose="02020603050405020304" pitchFamily="18" charset="0"/>
                <a:cs typeface="Times New Roman" panose="02020603050405020304" pitchFamily="18" charset="0"/>
              </a:rPr>
              <a:t>(Dz.U. poz</a:t>
            </a:r>
            <a:r>
              <a:rPr lang="pl-PL" sz="2400" dirty="0">
                <a:solidFill>
                  <a:schemeClr val="tx1"/>
                </a:solidFill>
                <a:latin typeface="Times New Roman" panose="02020603050405020304" pitchFamily="18" charset="0"/>
                <a:cs typeface="Times New Roman" panose="02020603050405020304" pitchFamily="18" charset="0"/>
              </a:rPr>
              <a:t>. 1386 ze zm.)</a:t>
            </a:r>
          </a:p>
          <a:p>
            <a:pPr marL="0" indent="0" algn="just">
              <a:buNone/>
            </a:pPr>
            <a:r>
              <a:rPr lang="pl-PL" sz="2400" dirty="0">
                <a:solidFill>
                  <a:srgbClr val="C00000"/>
                </a:solidFill>
                <a:latin typeface="Times New Roman" panose="02020603050405020304" pitchFamily="18" charset="0"/>
                <a:cs typeface="Times New Roman" panose="02020603050405020304" pitchFamily="18" charset="0"/>
              </a:rPr>
              <a:t>załącznik Nr 6 </a:t>
            </a:r>
            <a:r>
              <a:rPr lang="pl-PL" sz="2400" dirty="0" smtClean="0">
                <a:solidFill>
                  <a:srgbClr val="C00000"/>
                </a:solidFill>
                <a:latin typeface="Times New Roman" panose="02020603050405020304" pitchFamily="18" charset="0"/>
                <a:cs typeface="Times New Roman" panose="02020603050405020304" pitchFamily="18" charset="0"/>
              </a:rPr>
              <a:t>określa </a:t>
            </a:r>
            <a:r>
              <a:rPr lang="pl-PL" sz="2400" dirty="0" smtClean="0">
                <a:solidFill>
                  <a:schemeClr val="tx1"/>
                </a:solidFill>
                <a:latin typeface="Times New Roman" panose="02020603050405020304" pitchFamily="18" charset="0"/>
                <a:cs typeface="Times New Roman" panose="02020603050405020304" pitchFamily="18" charset="0"/>
              </a:rPr>
              <a:t>w</a:t>
            </a:r>
            <a:r>
              <a:rPr lang="pl-PL" sz="2400" i="1" dirty="0" smtClean="0">
                <a:solidFill>
                  <a:schemeClr val="tx1"/>
                </a:solidFill>
                <a:latin typeface="Times New Roman" panose="02020603050405020304" pitchFamily="18" charset="0"/>
                <a:cs typeface="Times New Roman" panose="02020603050405020304" pitchFamily="18" charset="0"/>
              </a:rPr>
              <a:t>ykaz </a:t>
            </a:r>
            <a:r>
              <a:rPr lang="pl-PL" sz="2400" i="1" dirty="0">
                <a:solidFill>
                  <a:schemeClr val="tx1"/>
                </a:solidFill>
                <a:latin typeface="Times New Roman" panose="02020603050405020304" pitchFamily="18" charset="0"/>
                <a:cs typeface="Times New Roman" panose="02020603050405020304" pitchFamily="18" charset="0"/>
              </a:rPr>
              <a:t>świadczeń gwarantowanych realizowanych </a:t>
            </a:r>
            <a:r>
              <a:rPr lang="pl-PL" sz="2400" i="1" dirty="0" smtClean="0">
                <a:solidFill>
                  <a:schemeClr val="tx1"/>
                </a:solidFill>
                <a:latin typeface="Times New Roman" panose="02020603050405020304" pitchFamily="18" charset="0"/>
                <a:cs typeface="Times New Roman" panose="02020603050405020304" pitchFamily="18" charset="0"/>
              </a:rPr>
              <a:t/>
            </a:r>
            <a:br>
              <a:rPr lang="pl-PL" sz="2400" i="1" dirty="0" smtClean="0">
                <a:solidFill>
                  <a:schemeClr val="tx1"/>
                </a:solidFill>
                <a:latin typeface="Times New Roman" panose="02020603050405020304" pitchFamily="18" charset="0"/>
                <a:cs typeface="Times New Roman" panose="02020603050405020304" pitchFamily="18" charset="0"/>
              </a:rPr>
            </a:br>
            <a:r>
              <a:rPr lang="pl-PL" sz="2400" i="1" dirty="0" smtClean="0">
                <a:solidFill>
                  <a:schemeClr val="tx1"/>
                </a:solidFill>
                <a:latin typeface="Times New Roman" panose="02020603050405020304" pitchFamily="18" charset="0"/>
                <a:cs typeface="Times New Roman" panose="02020603050405020304" pitchFamily="18" charset="0"/>
              </a:rPr>
              <a:t>w </a:t>
            </a:r>
            <a:r>
              <a:rPr lang="pl-PL" sz="2400" i="1" dirty="0">
                <a:solidFill>
                  <a:schemeClr val="tx1"/>
                </a:solidFill>
                <a:latin typeface="Times New Roman" panose="02020603050405020304" pitchFamily="18" charset="0"/>
                <a:cs typeface="Times New Roman" panose="02020603050405020304" pitchFamily="18" charset="0"/>
              </a:rPr>
              <a:t>warunkach ambulatoryjnych psychiatrycznych i leczenia środowiskowego (domowego) oraz warunki realizacji tych </a:t>
            </a:r>
            <a:r>
              <a:rPr lang="pl-PL" sz="2400" i="1" dirty="0" smtClean="0">
                <a:solidFill>
                  <a:schemeClr val="tx1"/>
                </a:solidFill>
                <a:latin typeface="Times New Roman" panose="02020603050405020304" pitchFamily="18" charset="0"/>
                <a:cs typeface="Times New Roman" panose="02020603050405020304" pitchFamily="18" charset="0"/>
              </a:rPr>
              <a:t>świadczeń.</a:t>
            </a:r>
            <a:endParaRPr lang="pl-PL"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6135540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4294967295"/>
          </p:nvPr>
        </p:nvSpPr>
        <p:spPr>
          <a:xfrm>
            <a:off x="605307" y="1004553"/>
            <a:ext cx="9121306" cy="5499278"/>
          </a:xfrm>
        </p:spPr>
        <p:txBody>
          <a:bodyPr>
            <a:noAutofit/>
          </a:bodyPr>
          <a:lstStyle/>
          <a:p>
            <a:pPr algn="just">
              <a:buFont typeface="Wingdings" panose="05000000000000000000" pitchFamily="2" charset="2"/>
              <a:buChar char="Ø"/>
            </a:pPr>
            <a:r>
              <a:rPr lang="pl-PL" sz="2400" b="1" dirty="0" smtClean="0">
                <a:latin typeface="Times New Roman" panose="02020603050405020304" pitchFamily="18" charset="0"/>
                <a:cs typeface="Times New Roman" panose="02020603050405020304" pitchFamily="18" charset="0"/>
              </a:rPr>
              <a:t>System oświaty:</a:t>
            </a:r>
          </a:p>
          <a:p>
            <a:pPr algn="just"/>
            <a:r>
              <a:rPr lang="pl-PL" sz="2400" dirty="0" smtClean="0">
                <a:latin typeface="Times New Roman" panose="02020603050405020304" pitchFamily="18" charset="0"/>
                <a:cs typeface="Times New Roman" panose="02020603050405020304" pitchFamily="18" charset="0"/>
              </a:rPr>
              <a:t>Organizowanie </a:t>
            </a:r>
            <a:r>
              <a:rPr lang="pl-PL" sz="2400" dirty="0">
                <a:latin typeface="Times New Roman" panose="02020603050405020304" pitchFamily="18" charset="0"/>
                <a:cs typeface="Times New Roman" panose="02020603050405020304" pitchFamily="18" charset="0"/>
              </a:rPr>
              <a:t>kształcenia dla dzieci i młodzieży niepełnosprawnej  wynika z art. 71b </a:t>
            </a:r>
            <a:r>
              <a:rPr lang="pl-PL" sz="2400" dirty="0" smtClean="0">
                <a:latin typeface="Times New Roman" panose="02020603050405020304" pitchFamily="18" charset="0"/>
                <a:cs typeface="Times New Roman" panose="02020603050405020304" pitchFamily="18" charset="0"/>
              </a:rPr>
              <a:t>ust.</a:t>
            </a:r>
            <a:r>
              <a:rPr lang="pl-PL" sz="2400" dirty="0">
                <a:latin typeface="Times New Roman" panose="02020603050405020304" pitchFamily="18" charset="0"/>
                <a:cs typeface="Times New Roman" panose="02020603050405020304" pitchFamily="18" charset="0"/>
              </a:rPr>
              <a:t> 1 ustawy o systemie oświaty </a:t>
            </a:r>
            <a:r>
              <a:rPr lang="pl-PL" sz="2400" dirty="0" smtClean="0">
                <a:latin typeface="Times New Roman" panose="02020603050405020304" pitchFamily="18" charset="0"/>
                <a:cs typeface="Times New Roman" panose="02020603050405020304" pitchFamily="18" charset="0"/>
              </a:rPr>
              <a:t>(</a:t>
            </a:r>
            <a:r>
              <a:rPr lang="pl-PL" sz="2400" dirty="0" err="1" smtClean="0">
                <a:latin typeface="Times New Roman" panose="02020603050405020304" pitchFamily="18" charset="0"/>
                <a:cs typeface="Times New Roman" panose="02020603050405020304" pitchFamily="18" charset="0"/>
              </a:rPr>
              <a:t>t.j</a:t>
            </a:r>
            <a:r>
              <a:rPr lang="pl-PL" sz="2400" dirty="0" smtClean="0">
                <a:latin typeface="Times New Roman" panose="02020603050405020304" pitchFamily="18" charset="0"/>
                <a:cs typeface="Times New Roman" panose="02020603050405020304" pitchFamily="18" charset="0"/>
              </a:rPr>
              <a:t>. Dz. U. </a:t>
            </a:r>
            <a:r>
              <a:rPr lang="pl-PL" sz="2400" dirty="0">
                <a:latin typeface="Times New Roman" panose="02020603050405020304" pitchFamily="18" charset="0"/>
                <a:cs typeface="Times New Roman" panose="02020603050405020304" pitchFamily="18" charset="0"/>
              </a:rPr>
              <a:t>z  </a:t>
            </a:r>
            <a:r>
              <a:rPr lang="pl-PL" sz="2400" dirty="0" smtClean="0">
                <a:latin typeface="Times New Roman" panose="02020603050405020304" pitchFamily="18" charset="0"/>
                <a:cs typeface="Times New Roman" panose="02020603050405020304" pitchFamily="18" charset="0"/>
              </a:rPr>
              <a:t>2016 r., </a:t>
            </a:r>
            <a:r>
              <a:rPr lang="pl-PL" sz="2400" dirty="0">
                <a:latin typeface="Times New Roman" panose="02020603050405020304" pitchFamily="18" charset="0"/>
                <a:cs typeface="Times New Roman" panose="02020603050405020304" pitchFamily="18" charset="0"/>
              </a:rPr>
              <a:t>poz</a:t>
            </a:r>
            <a:r>
              <a:rPr lang="pl-PL" sz="2400" dirty="0" smtClean="0">
                <a:latin typeface="Times New Roman" panose="02020603050405020304" pitchFamily="18" charset="0"/>
                <a:cs typeface="Times New Roman" panose="02020603050405020304" pitchFamily="18" charset="0"/>
              </a:rPr>
              <a:t>. 1943)</a:t>
            </a:r>
            <a:endParaRPr lang="pl-PL" sz="2400" dirty="0">
              <a:latin typeface="Times New Roman" panose="02020603050405020304" pitchFamily="18" charset="0"/>
              <a:cs typeface="Times New Roman" panose="02020603050405020304" pitchFamily="18" charset="0"/>
            </a:endParaRPr>
          </a:p>
          <a:p>
            <a:pPr algn="just"/>
            <a:r>
              <a:rPr lang="pl-PL" sz="2400" dirty="0" smtClean="0">
                <a:latin typeface="Times New Roman" panose="02020603050405020304" pitchFamily="18" charset="0"/>
                <a:cs typeface="Times New Roman" panose="02020603050405020304" pitchFamily="18" charset="0"/>
              </a:rPr>
              <a:t>Kształceniem </a:t>
            </a:r>
            <a:r>
              <a:rPr lang="pl-PL" sz="2400" dirty="0">
                <a:latin typeface="Times New Roman" panose="02020603050405020304" pitchFamily="18" charset="0"/>
                <a:cs typeface="Times New Roman" panose="02020603050405020304" pitchFamily="18" charset="0"/>
              </a:rPr>
              <a:t>specjalnym obejmuje się dzieci i młodzież </a:t>
            </a:r>
            <a:r>
              <a:rPr lang="pl-PL" sz="2400" u="sng" dirty="0">
                <a:latin typeface="Times New Roman" panose="02020603050405020304" pitchFamily="18" charset="0"/>
                <a:cs typeface="Times New Roman" panose="02020603050405020304" pitchFamily="18" charset="0"/>
              </a:rPr>
              <a:t>niepełnosprawne, niedostosowane społecznie i zagrożone niedostosowaniem społecznym, wymagające stosowania specjalnej organizacji nauki i metod </a:t>
            </a:r>
            <a:r>
              <a:rPr lang="pl-PL" sz="2400" u="sng" dirty="0" smtClean="0">
                <a:latin typeface="Times New Roman" panose="02020603050405020304" pitchFamily="18" charset="0"/>
                <a:cs typeface="Times New Roman" panose="02020603050405020304" pitchFamily="18" charset="0"/>
              </a:rPr>
              <a:t>pracy</a:t>
            </a:r>
            <a:r>
              <a:rPr lang="pl-PL" sz="2400" dirty="0" smtClean="0">
                <a:latin typeface="Times New Roman" panose="02020603050405020304" pitchFamily="18" charset="0"/>
                <a:cs typeface="Times New Roman" panose="02020603050405020304" pitchFamily="18" charset="0"/>
              </a:rPr>
              <a:t>. Kształcenie </a:t>
            </a:r>
            <a:r>
              <a:rPr lang="pl-PL" sz="2400" dirty="0">
                <a:latin typeface="Times New Roman" panose="02020603050405020304" pitchFamily="18" charset="0"/>
                <a:cs typeface="Times New Roman" panose="02020603050405020304" pitchFamily="18" charset="0"/>
              </a:rPr>
              <a:t>to może być prowadzone w formie nauki odpowiednio w przedszkolach i szkołach ogólnodostępnych, przedszkolach i szkołach lub oddziałach integracyjnych, przedszkolach i szkołach lub oddziałach specjalnych, innych formach wychowania przedszkolnego i ośrodkach, o których mowa w art. 2 pkt 5.</a:t>
            </a:r>
          </a:p>
          <a:p>
            <a:pPr algn="just"/>
            <a:endParaRPr lang="pl-PL"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3801527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2" name="Prostokąt 1"/>
          <p:cNvSpPr/>
          <p:nvPr/>
        </p:nvSpPr>
        <p:spPr>
          <a:xfrm>
            <a:off x="850005" y="1687132"/>
            <a:ext cx="10212947" cy="461665"/>
          </a:xfrm>
          <a:prstGeom prst="rect">
            <a:avLst/>
          </a:prstGeom>
        </p:spPr>
        <p:txBody>
          <a:bodyPr wrap="square">
            <a:spAutoFit/>
          </a:bodyPr>
          <a:lstStyle/>
          <a:p>
            <a:pPr algn="just"/>
            <a:endParaRPr lang="pl-PL" sz="2400" dirty="0">
              <a:latin typeface="Times New Roman" panose="02020603050405020304" pitchFamily="18" charset="0"/>
              <a:cs typeface="Times New Roman" panose="02020603050405020304" pitchFamily="18" charset="0"/>
            </a:endParaRPr>
          </a:p>
        </p:txBody>
      </p:sp>
      <p:sp>
        <p:nvSpPr>
          <p:cNvPr id="3" name="Prostokąt 2"/>
          <p:cNvSpPr/>
          <p:nvPr/>
        </p:nvSpPr>
        <p:spPr>
          <a:xfrm>
            <a:off x="1725768" y="1223494"/>
            <a:ext cx="9427335" cy="461665"/>
          </a:xfrm>
          <a:prstGeom prst="rect">
            <a:avLst/>
          </a:prstGeom>
        </p:spPr>
        <p:txBody>
          <a:bodyPr wrap="square">
            <a:spAutoFit/>
          </a:bodyPr>
          <a:lstStyle/>
          <a:p>
            <a:pPr indent="273685" algn="just">
              <a:spcAft>
                <a:spcPts val="0"/>
              </a:spcAft>
            </a:pPr>
            <a:endParaRPr lang="pl-PL" sz="24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5" name="Prostokąt 4"/>
          <p:cNvSpPr/>
          <p:nvPr/>
        </p:nvSpPr>
        <p:spPr>
          <a:xfrm>
            <a:off x="759854" y="790976"/>
            <a:ext cx="9543246" cy="5847755"/>
          </a:xfrm>
          <a:prstGeom prst="rect">
            <a:avLst/>
          </a:prstGeom>
          <a:solidFill>
            <a:schemeClr val="bg1"/>
          </a:solidFill>
          <a:ln>
            <a:solidFill>
              <a:schemeClr val="accent2"/>
            </a:solidFill>
          </a:ln>
        </p:spPr>
        <p:txBody>
          <a:bodyPr wrap="square">
            <a:spAutoFit/>
          </a:bodyPr>
          <a:lstStyle/>
          <a:p>
            <a:pPr marL="342900" indent="-342900" algn="just">
              <a:buFont typeface="Wingdings" panose="05000000000000000000" pitchFamily="2" charset="2"/>
              <a:buChar char="Ø"/>
            </a:pPr>
            <a:r>
              <a:rPr lang="pl-PL" sz="2200" b="1" dirty="0" smtClean="0">
                <a:latin typeface="Times New Roman" panose="02020603050405020304" pitchFamily="18" charset="0"/>
                <a:cs typeface="Times New Roman" panose="02020603050405020304" pitchFamily="18" charset="0"/>
              </a:rPr>
              <a:t>Pomoc społeczna:</a:t>
            </a:r>
          </a:p>
          <a:p>
            <a:pPr algn="just"/>
            <a:r>
              <a:rPr lang="pl-PL" sz="2200" dirty="0" smtClean="0">
                <a:latin typeface="Times New Roman" panose="02020603050405020304" pitchFamily="18" charset="0"/>
                <a:cs typeface="Times New Roman" panose="02020603050405020304" pitchFamily="18" charset="0"/>
              </a:rPr>
              <a:t>	W myśl art. 18 ust. 1 pkt 3 ustawy </a:t>
            </a:r>
            <a:r>
              <a:rPr lang="pl-PL" sz="2200" dirty="0">
                <a:latin typeface="Times New Roman" panose="02020603050405020304" pitchFamily="18" charset="0"/>
                <a:cs typeface="Times New Roman" panose="02020603050405020304" pitchFamily="18" charset="0"/>
              </a:rPr>
              <a:t>o pomocy społecznej organizowanie i świadczenie specjalistycznych usług opiekuńczych w miejscu zamieszkania dla osób z zaburzeniami psychicznymi należy </a:t>
            </a:r>
            <a:r>
              <a:rPr lang="pl-PL" sz="2200" b="1" dirty="0">
                <a:latin typeface="Times New Roman" panose="02020603050405020304" pitchFamily="18" charset="0"/>
                <a:cs typeface="Times New Roman" panose="02020603050405020304" pitchFamily="18" charset="0"/>
              </a:rPr>
              <a:t>do zadań zleconych z zakresu administracji rządowej</a:t>
            </a:r>
            <a:r>
              <a:rPr lang="pl-PL" sz="2200" dirty="0">
                <a:latin typeface="Times New Roman" panose="02020603050405020304" pitchFamily="18" charset="0"/>
                <a:cs typeface="Times New Roman" panose="02020603050405020304" pitchFamily="18" charset="0"/>
              </a:rPr>
              <a:t>. Przy czym zgodnie </a:t>
            </a:r>
            <a:r>
              <a:rPr lang="pl-PL" sz="2200" dirty="0" smtClean="0">
                <a:latin typeface="Times New Roman" panose="02020603050405020304" pitchFamily="18" charset="0"/>
                <a:cs typeface="Times New Roman" panose="02020603050405020304" pitchFamily="18" charset="0"/>
              </a:rPr>
              <a:t>z art. 50 ust. 2 ww. </a:t>
            </a:r>
            <a:r>
              <a:rPr lang="pl-PL" sz="2200" dirty="0">
                <a:latin typeface="Times New Roman" panose="02020603050405020304" pitchFamily="18" charset="0"/>
                <a:cs typeface="Times New Roman" panose="02020603050405020304" pitchFamily="18" charset="0"/>
              </a:rPr>
              <a:t>ustawy wskazane usługi mogą być przyznane osobie, która wymaga pomocy innych osób, a rodzina, a także wspólnie niezamieszkujący małżonek, wstępni, zstępni </a:t>
            </a:r>
            <a:r>
              <a:rPr lang="pl-PL" sz="2200" b="1" dirty="0">
                <a:latin typeface="Times New Roman" panose="02020603050405020304" pitchFamily="18" charset="0"/>
                <a:cs typeface="Times New Roman" panose="02020603050405020304" pitchFamily="18" charset="0"/>
              </a:rPr>
              <a:t>nie mogą takiej pomocy zapewnić</a:t>
            </a:r>
            <a:r>
              <a:rPr lang="pl-PL" sz="2200" dirty="0">
                <a:latin typeface="Times New Roman" panose="02020603050405020304" pitchFamily="18" charset="0"/>
                <a:cs typeface="Times New Roman" panose="02020603050405020304" pitchFamily="18" charset="0"/>
              </a:rPr>
              <a:t>. Specjalistyczne usługi opiekuńcze to usługi dostosowane do szczególnych potrzeb wynikających  z rodzaju schorzenia lub niepełnosprawności, świadczone przez osoby ze specjalistycznym przygotowaniem zawodowym </a:t>
            </a:r>
            <a:r>
              <a:rPr lang="pl-PL" sz="2200" dirty="0" smtClean="0">
                <a:latin typeface="Times New Roman" panose="02020603050405020304" pitchFamily="18" charset="0"/>
                <a:cs typeface="Times New Roman" panose="02020603050405020304" pitchFamily="18" charset="0"/>
              </a:rPr>
              <a:t>(art.</a:t>
            </a:r>
            <a:r>
              <a:rPr lang="pl-PL" sz="2200" dirty="0">
                <a:latin typeface="Times New Roman" panose="02020603050405020304" pitchFamily="18" charset="0"/>
                <a:cs typeface="Times New Roman" panose="02020603050405020304" pitchFamily="18" charset="0"/>
              </a:rPr>
              <a:t> </a:t>
            </a:r>
            <a:r>
              <a:rPr lang="pl-PL" sz="2200" dirty="0" smtClean="0">
                <a:latin typeface="Times New Roman" panose="02020603050405020304" pitchFamily="18" charset="0"/>
                <a:cs typeface="Times New Roman" panose="02020603050405020304" pitchFamily="18" charset="0"/>
              </a:rPr>
              <a:t>50 ust. 4 ww. </a:t>
            </a:r>
            <a:r>
              <a:rPr lang="pl-PL" sz="2200" dirty="0">
                <a:latin typeface="Times New Roman" panose="02020603050405020304" pitchFamily="18" charset="0"/>
                <a:cs typeface="Times New Roman" panose="02020603050405020304" pitchFamily="18" charset="0"/>
              </a:rPr>
              <a:t>ustawy).</a:t>
            </a:r>
          </a:p>
          <a:p>
            <a:pPr algn="just"/>
            <a:r>
              <a:rPr lang="pl-PL" sz="2200" b="1" dirty="0" smtClean="0">
                <a:latin typeface="Times New Roman" panose="02020603050405020304" pitchFamily="18" charset="0"/>
                <a:cs typeface="Times New Roman" panose="02020603050405020304" pitchFamily="18" charset="0"/>
              </a:rPr>
              <a:t>	Rodzaje </a:t>
            </a:r>
            <a:r>
              <a:rPr lang="pl-PL" sz="2200" b="1" dirty="0">
                <a:latin typeface="Times New Roman" panose="02020603050405020304" pitchFamily="18" charset="0"/>
                <a:cs typeface="Times New Roman" panose="02020603050405020304" pitchFamily="18" charset="0"/>
              </a:rPr>
              <a:t>specjalistycznych usług opiekuńczych </a:t>
            </a:r>
            <a:r>
              <a:rPr lang="pl-PL" sz="2200" dirty="0">
                <a:latin typeface="Times New Roman" panose="02020603050405020304" pitchFamily="18" charset="0"/>
                <a:cs typeface="Times New Roman" panose="02020603050405020304" pitchFamily="18" charset="0"/>
              </a:rPr>
              <a:t>świadczonych dla osób z zaburzeniami psychicznymi, </a:t>
            </a:r>
            <a:r>
              <a:rPr lang="pl-PL" sz="2200" b="1" dirty="0">
                <a:latin typeface="Times New Roman" panose="02020603050405020304" pitchFamily="18" charset="0"/>
                <a:cs typeface="Times New Roman" panose="02020603050405020304" pitchFamily="18" charset="0"/>
              </a:rPr>
              <a:t>kwalifikacje osób świadczących takie usługi</a:t>
            </a:r>
            <a:r>
              <a:rPr lang="pl-PL" sz="2200" dirty="0">
                <a:latin typeface="Times New Roman" panose="02020603050405020304" pitchFamily="18" charset="0"/>
                <a:cs typeface="Times New Roman" panose="02020603050405020304" pitchFamily="18" charset="0"/>
              </a:rPr>
              <a:t>, </a:t>
            </a:r>
            <a:r>
              <a:rPr lang="pl-PL" sz="2200" b="1" dirty="0">
                <a:latin typeface="Times New Roman" panose="02020603050405020304" pitchFamily="18" charset="0"/>
                <a:cs typeface="Times New Roman" panose="02020603050405020304" pitchFamily="18" charset="0"/>
              </a:rPr>
              <a:t>zasady i tryb ustalania i pobierania opłat </a:t>
            </a:r>
            <a:r>
              <a:rPr lang="pl-PL" sz="2200" dirty="0">
                <a:latin typeface="Times New Roman" panose="02020603050405020304" pitchFamily="18" charset="0"/>
                <a:cs typeface="Times New Roman" panose="02020603050405020304" pitchFamily="18" charset="0"/>
              </a:rPr>
              <a:t>za te usługi jak również warunki częściowego lub całkowitego zwolnienia z opłat </a:t>
            </a:r>
            <a:r>
              <a:rPr lang="pl-PL" sz="2200" b="1" dirty="0">
                <a:latin typeface="Times New Roman" panose="02020603050405020304" pitchFamily="18" charset="0"/>
                <a:cs typeface="Times New Roman" panose="02020603050405020304" pitchFamily="18" charset="0"/>
              </a:rPr>
              <a:t>określa rozporządzenie Ministra Polityki Społecznej z dnia </a:t>
            </a:r>
            <a:r>
              <a:rPr lang="pl-PL" sz="2200" b="1" dirty="0" smtClean="0">
                <a:latin typeface="Times New Roman" panose="02020603050405020304" pitchFamily="18" charset="0"/>
                <a:cs typeface="Times New Roman" panose="02020603050405020304" pitchFamily="18" charset="0"/>
              </a:rPr>
              <a:t>22 </a:t>
            </a:r>
            <a:r>
              <a:rPr lang="pl-PL" sz="2200" b="1" dirty="0">
                <a:latin typeface="Times New Roman" panose="02020603050405020304" pitchFamily="18" charset="0"/>
                <a:cs typeface="Times New Roman" panose="02020603050405020304" pitchFamily="18" charset="0"/>
              </a:rPr>
              <a:t>września 2005 r. w sprawie specjalistycznych usług opiekuńczych (Dz. </a:t>
            </a:r>
            <a:r>
              <a:rPr lang="pl-PL" sz="2200" b="1" dirty="0" smtClean="0">
                <a:latin typeface="Times New Roman" panose="02020603050405020304" pitchFamily="18" charset="0"/>
                <a:cs typeface="Times New Roman" panose="02020603050405020304" pitchFamily="18" charset="0"/>
              </a:rPr>
              <a:t>U. Nr </a:t>
            </a:r>
            <a:r>
              <a:rPr lang="pl-PL" sz="2200" b="1" dirty="0">
                <a:latin typeface="Times New Roman" panose="02020603050405020304" pitchFamily="18" charset="0"/>
                <a:cs typeface="Times New Roman" panose="02020603050405020304" pitchFamily="18" charset="0"/>
              </a:rPr>
              <a:t>189, poz. 1598 z </a:t>
            </a:r>
            <a:r>
              <a:rPr lang="pl-PL" sz="2200" b="1" dirty="0" err="1">
                <a:latin typeface="Times New Roman" panose="02020603050405020304" pitchFamily="18" charset="0"/>
                <a:cs typeface="Times New Roman" panose="02020603050405020304" pitchFamily="18" charset="0"/>
              </a:rPr>
              <a:t>późn</a:t>
            </a:r>
            <a:r>
              <a:rPr lang="pl-PL" sz="2200" b="1" dirty="0">
                <a:latin typeface="Times New Roman" panose="02020603050405020304" pitchFamily="18" charset="0"/>
                <a:cs typeface="Times New Roman" panose="02020603050405020304" pitchFamily="18" charset="0"/>
              </a:rPr>
              <a:t>. zm.) </a:t>
            </a:r>
          </a:p>
        </p:txBody>
      </p:sp>
    </p:spTree>
    <p:extLst>
      <p:ext uri="{BB962C8B-B14F-4D97-AF65-F5344CB8AC3E}">
        <p14:creationId xmlns:p14="http://schemas.microsoft.com/office/powerpoint/2010/main" val="361434373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791737" y="862883"/>
            <a:ext cx="9088243" cy="5262979"/>
          </a:xfrm>
          <a:prstGeom prst="rect">
            <a:avLst/>
          </a:prstGeom>
        </p:spPr>
        <p:txBody>
          <a:bodyPr wrap="square">
            <a:spAutoFit/>
          </a:bodyPr>
          <a:lstStyle/>
          <a:p>
            <a:pPr algn="just"/>
            <a:r>
              <a:rPr lang="pl-PL" sz="2200" dirty="0" smtClean="0">
                <a:latin typeface="Times New Roman" panose="02020603050405020304" pitchFamily="18" charset="0"/>
                <a:cs typeface="Times New Roman" panose="02020603050405020304" pitchFamily="18" charset="0"/>
              </a:rPr>
              <a:t>	</a:t>
            </a:r>
            <a:r>
              <a:rPr lang="pl-PL" sz="2400" dirty="0" smtClean="0">
                <a:latin typeface="Times New Roman" panose="02020603050405020304" pitchFamily="18" charset="0"/>
                <a:cs typeface="Times New Roman" panose="02020603050405020304" pitchFamily="18" charset="0"/>
              </a:rPr>
              <a:t>Przyznanie </a:t>
            </a:r>
            <a:r>
              <a:rPr lang="pl-PL" sz="2400" dirty="0">
                <a:latin typeface="Times New Roman" panose="02020603050405020304" pitchFamily="18" charset="0"/>
                <a:cs typeface="Times New Roman" panose="02020603050405020304" pitchFamily="18" charset="0"/>
              </a:rPr>
              <a:t>usług opiekuńczych następuje w formie </a:t>
            </a:r>
            <a:r>
              <a:rPr lang="pl-PL" sz="2400" b="1" dirty="0">
                <a:latin typeface="Times New Roman" panose="02020603050405020304" pitchFamily="18" charset="0"/>
                <a:cs typeface="Times New Roman" panose="02020603050405020304" pitchFamily="18" charset="0"/>
              </a:rPr>
              <a:t>decyzji administracyjnej</a:t>
            </a:r>
            <a:r>
              <a:rPr lang="pl-PL" sz="2400" dirty="0">
                <a:latin typeface="Times New Roman" panose="02020603050405020304" pitchFamily="18" charset="0"/>
                <a:cs typeface="Times New Roman" panose="02020603050405020304" pitchFamily="18" charset="0"/>
              </a:rPr>
              <a:t>, w której ustala się zakres, okres i miejsce ich świadczenia </a:t>
            </a:r>
            <a:r>
              <a:rPr lang="pl-PL" sz="2400" dirty="0" smtClean="0">
                <a:latin typeface="Times New Roman" panose="02020603050405020304" pitchFamily="18" charset="0"/>
                <a:cs typeface="Times New Roman" panose="02020603050405020304" pitchFamily="18" charset="0"/>
              </a:rPr>
              <a:t>(art. 50 ust. 5 ustawy </a:t>
            </a:r>
            <a:r>
              <a:rPr lang="pl-PL" sz="2400" dirty="0">
                <a:latin typeface="Times New Roman" panose="02020603050405020304" pitchFamily="18" charset="0"/>
                <a:cs typeface="Times New Roman" panose="02020603050405020304" pitchFamily="18" charset="0"/>
              </a:rPr>
              <a:t>o pomocy społecznej</a:t>
            </a:r>
            <a:r>
              <a:rPr lang="pl-PL" sz="2400" dirty="0" smtClean="0">
                <a:latin typeface="Times New Roman" panose="02020603050405020304" pitchFamily="18" charset="0"/>
                <a:cs typeface="Times New Roman" panose="02020603050405020304" pitchFamily="18" charset="0"/>
              </a:rPr>
              <a:t>).</a:t>
            </a:r>
          </a:p>
          <a:p>
            <a:pPr algn="just"/>
            <a:r>
              <a:rPr lang="pl-PL" sz="2400" dirty="0" smtClean="0">
                <a:latin typeface="Times New Roman" panose="02020603050405020304" pitchFamily="18" charset="0"/>
                <a:cs typeface="Times New Roman" panose="02020603050405020304" pitchFamily="18" charset="0"/>
              </a:rPr>
              <a:t>	Zgodnie z § </a:t>
            </a:r>
            <a:r>
              <a:rPr lang="pl-PL" sz="2400" dirty="0">
                <a:latin typeface="Times New Roman" panose="02020603050405020304" pitchFamily="18" charset="0"/>
                <a:cs typeface="Times New Roman" panose="02020603050405020304" pitchFamily="18" charset="0"/>
              </a:rPr>
              <a:t>2 pkt 5 </a:t>
            </a:r>
            <a:r>
              <a:rPr lang="pl-PL" sz="2400" dirty="0" smtClean="0">
                <a:latin typeface="Times New Roman" panose="02020603050405020304" pitchFamily="18" charset="0"/>
                <a:cs typeface="Times New Roman" panose="02020603050405020304" pitchFamily="18" charset="0"/>
              </a:rPr>
              <a:t>ww. </a:t>
            </a:r>
            <a:r>
              <a:rPr lang="pl-PL" sz="2400" dirty="0">
                <a:latin typeface="Times New Roman" panose="02020603050405020304" pitchFamily="18" charset="0"/>
                <a:cs typeface="Times New Roman" panose="02020603050405020304" pitchFamily="18" charset="0"/>
              </a:rPr>
              <a:t>rozporządzenia w sprawie specjalistycznych usług </a:t>
            </a:r>
            <a:r>
              <a:rPr lang="pl-PL" sz="2400" dirty="0" smtClean="0">
                <a:latin typeface="Times New Roman" panose="02020603050405020304" pitchFamily="18" charset="0"/>
                <a:cs typeface="Times New Roman" panose="02020603050405020304" pitchFamily="18" charset="0"/>
              </a:rPr>
              <a:t>opiekuńczych, </a:t>
            </a:r>
            <a:r>
              <a:rPr lang="pl-PL" sz="2400" dirty="0">
                <a:solidFill>
                  <a:srgbClr val="C00000"/>
                </a:solidFill>
                <a:latin typeface="Times New Roman" panose="02020603050405020304" pitchFamily="18" charset="0"/>
                <a:cs typeface="Times New Roman" panose="02020603050405020304" pitchFamily="18" charset="0"/>
              </a:rPr>
              <a:t>pomoc ta obejmuje zapewnienie dzieciom i młodzieży z zaburzeniami psychicznymi dostępu do zajęć rehabilitacyjnych i rewalidacyjno-wychowawczych</a:t>
            </a:r>
            <a:r>
              <a:rPr lang="pl-PL" sz="2400" dirty="0">
                <a:latin typeface="Times New Roman" panose="02020603050405020304" pitchFamily="18" charset="0"/>
                <a:cs typeface="Times New Roman" panose="02020603050405020304" pitchFamily="18" charset="0"/>
              </a:rPr>
              <a:t>, </a:t>
            </a:r>
            <a:r>
              <a:rPr lang="pl-PL" sz="2400" u="sng" dirty="0">
                <a:latin typeface="Times New Roman" panose="02020603050405020304" pitchFamily="18" charset="0"/>
                <a:cs typeface="Times New Roman" panose="02020603050405020304" pitchFamily="18" charset="0"/>
              </a:rPr>
              <a:t>jeżeli nie mają możliwości uzyskania  dostępu do </a:t>
            </a:r>
            <a:r>
              <a:rPr lang="pl-PL" sz="2400" u="sng" dirty="0" smtClean="0">
                <a:latin typeface="Times New Roman" panose="02020603050405020304" pitchFamily="18" charset="0"/>
                <a:cs typeface="Times New Roman" panose="02020603050405020304" pitchFamily="18" charset="0"/>
              </a:rPr>
              <a:t>zajęć, </a:t>
            </a:r>
            <a:r>
              <a:rPr lang="pl-PL" sz="2400" u="sng" dirty="0">
                <a:latin typeface="Times New Roman" panose="02020603050405020304" pitchFamily="18" charset="0"/>
                <a:cs typeface="Times New Roman" panose="02020603050405020304" pitchFamily="18" charset="0"/>
              </a:rPr>
              <a:t>o których mowa w art. 7 ustawy  z dnia </a:t>
            </a:r>
            <a:r>
              <a:rPr lang="pl-PL" sz="2400" u="sng" dirty="0" smtClean="0">
                <a:latin typeface="Times New Roman" panose="02020603050405020304" pitchFamily="18" charset="0"/>
                <a:cs typeface="Times New Roman" panose="02020603050405020304" pitchFamily="18" charset="0"/>
              </a:rPr>
              <a:t>19 </a:t>
            </a:r>
            <a:r>
              <a:rPr lang="pl-PL" sz="2400" u="sng" dirty="0">
                <a:latin typeface="Times New Roman" panose="02020603050405020304" pitchFamily="18" charset="0"/>
                <a:cs typeface="Times New Roman" panose="02020603050405020304" pitchFamily="18" charset="0"/>
              </a:rPr>
              <a:t>sierpnia 1994 r. o ochronie zdrowia psychicznego. </a:t>
            </a:r>
          </a:p>
          <a:p>
            <a:pPr algn="just"/>
            <a:r>
              <a:rPr lang="pl-PL" sz="2400" dirty="0" smtClean="0">
                <a:latin typeface="Times New Roman" panose="02020603050405020304" pitchFamily="18" charset="0"/>
                <a:cs typeface="Times New Roman" panose="02020603050405020304" pitchFamily="18" charset="0"/>
              </a:rPr>
              <a:t>	Wskazać </a:t>
            </a:r>
            <a:r>
              <a:rPr lang="pl-PL" sz="2400" dirty="0">
                <a:latin typeface="Times New Roman" panose="02020603050405020304" pitchFamily="18" charset="0"/>
                <a:cs typeface="Times New Roman" panose="02020603050405020304" pitchFamily="18" charset="0"/>
              </a:rPr>
              <a:t>należy, że nawet, jeżeli dziecko ma zapewnione zajęcia, o których mowa w § 2 pkt 5 </a:t>
            </a:r>
            <a:r>
              <a:rPr lang="pl-PL" sz="2400" dirty="0" smtClean="0">
                <a:latin typeface="Times New Roman" panose="02020603050405020304" pitchFamily="18" charset="0"/>
                <a:cs typeface="Times New Roman" panose="02020603050405020304" pitchFamily="18" charset="0"/>
              </a:rPr>
              <a:t>ww. rozporządzenia, </a:t>
            </a:r>
            <a:r>
              <a:rPr lang="pl-PL" sz="2400" dirty="0">
                <a:latin typeface="Times New Roman" panose="02020603050405020304" pitchFamily="18" charset="0"/>
                <a:cs typeface="Times New Roman" panose="02020603050405020304" pitchFamily="18" charset="0"/>
              </a:rPr>
              <a:t>nie jest to przesłanka wyłączająca możliwość przyznania innego rodzaju specjalistycznej usługi opiekuńczej, jeżeli taka usługa byłaby konieczna. </a:t>
            </a:r>
          </a:p>
          <a:p>
            <a:pPr algn="just"/>
            <a:endParaRPr lang="pl-PL"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449306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785611" y="1275008"/>
            <a:ext cx="9239335" cy="4893647"/>
          </a:xfrm>
          <a:prstGeom prst="rect">
            <a:avLst/>
          </a:prstGeom>
        </p:spPr>
        <p:txBody>
          <a:bodyPr wrap="square">
            <a:spAutoFit/>
          </a:bodyPr>
          <a:lstStyle/>
          <a:p>
            <a:pPr algn="just"/>
            <a:r>
              <a:rPr lang="pl-PL" sz="2200" dirty="0" smtClean="0">
                <a:latin typeface="Times New Roman" panose="02020603050405020304" pitchFamily="18" charset="0"/>
                <a:cs typeface="Times New Roman" panose="02020603050405020304" pitchFamily="18" charset="0"/>
              </a:rPr>
              <a:t>	</a:t>
            </a:r>
            <a:r>
              <a:rPr lang="pl-PL" sz="2400" dirty="0" smtClean="0">
                <a:latin typeface="Times New Roman" panose="02020603050405020304" pitchFamily="18" charset="0"/>
                <a:cs typeface="Times New Roman" panose="02020603050405020304" pitchFamily="18" charset="0"/>
              </a:rPr>
              <a:t>Przy </a:t>
            </a:r>
            <a:r>
              <a:rPr lang="pl-PL" sz="2400" dirty="0">
                <a:latin typeface="Times New Roman" panose="02020603050405020304" pitchFamily="18" charset="0"/>
                <a:cs typeface="Times New Roman" panose="02020603050405020304" pitchFamily="18" charset="0"/>
              </a:rPr>
              <a:t>rozpoznawaniu wniosku osoby ubiegającej się o przyznanie świadczenia z pomocy społecznej, organy winny mieć na </a:t>
            </a:r>
            <a:r>
              <a:rPr lang="pl-PL" sz="2400" u="sng" dirty="0">
                <a:latin typeface="Times New Roman" panose="02020603050405020304" pitchFamily="18" charset="0"/>
                <a:cs typeface="Times New Roman" panose="02020603050405020304" pitchFamily="18" charset="0"/>
              </a:rPr>
              <a:t>uwadze szczególny charakter i specyfikę realizacji tych zadań. </a:t>
            </a:r>
          </a:p>
          <a:p>
            <a:pPr algn="just"/>
            <a:r>
              <a:rPr lang="pl-PL" sz="2400" dirty="0" smtClean="0">
                <a:latin typeface="Times New Roman" panose="02020603050405020304" pitchFamily="18" charset="0"/>
                <a:cs typeface="Times New Roman" panose="02020603050405020304" pitchFamily="18" charset="0"/>
              </a:rPr>
              <a:t>	Zgodnie </a:t>
            </a:r>
            <a:r>
              <a:rPr lang="pl-PL" sz="2400" dirty="0">
                <a:latin typeface="Times New Roman" panose="02020603050405020304" pitchFamily="18" charset="0"/>
                <a:cs typeface="Times New Roman" panose="02020603050405020304" pitchFamily="18" charset="0"/>
              </a:rPr>
              <a:t>z </a:t>
            </a:r>
            <a:r>
              <a:rPr lang="pl-PL" sz="2400" dirty="0" smtClean="0">
                <a:latin typeface="Times New Roman" panose="02020603050405020304" pitchFamily="18" charset="0"/>
                <a:cs typeface="Times New Roman" panose="02020603050405020304" pitchFamily="18" charset="0"/>
              </a:rPr>
              <a:t>przepisem art. 2 ust. 1 i art. 3 ust. 1 ustawy </a:t>
            </a:r>
            <a:r>
              <a:rPr lang="pl-PL" sz="2400" dirty="0">
                <a:latin typeface="Times New Roman" panose="02020603050405020304" pitchFamily="18" charset="0"/>
                <a:cs typeface="Times New Roman" panose="02020603050405020304" pitchFamily="18" charset="0"/>
              </a:rPr>
              <a:t>o pomocy społecznej, pomoc społeczna jest instytucją polityki społecznej państwa, mającą na </a:t>
            </a:r>
            <a:r>
              <a:rPr lang="pl-PL" sz="2400" u="sng" dirty="0">
                <a:solidFill>
                  <a:srgbClr val="C00000"/>
                </a:solidFill>
                <a:latin typeface="Times New Roman" panose="02020603050405020304" pitchFamily="18" charset="0"/>
                <a:cs typeface="Times New Roman" panose="02020603050405020304" pitchFamily="18" charset="0"/>
              </a:rPr>
              <a:t>celu umożliwienie osobom i rodzinom przezwyciężanie trudnych sytuacji życiowych, których nie są one w stanie pokonać, wykorzystując własne </a:t>
            </a:r>
            <a:r>
              <a:rPr lang="pl-PL" sz="2400" u="sng" dirty="0" smtClean="0">
                <a:solidFill>
                  <a:srgbClr val="C00000"/>
                </a:solidFill>
                <a:latin typeface="Times New Roman" panose="02020603050405020304" pitchFamily="18" charset="0"/>
                <a:cs typeface="Times New Roman" panose="02020603050405020304" pitchFamily="18" charset="0"/>
              </a:rPr>
              <a:t>uprawnienia</a:t>
            </a:r>
            <a:r>
              <a:rPr lang="pl-PL" sz="2400" u="sng" dirty="0">
                <a:solidFill>
                  <a:srgbClr val="C00000"/>
                </a:solidFill>
                <a:latin typeface="Times New Roman" panose="02020603050405020304" pitchFamily="18" charset="0"/>
                <a:cs typeface="Times New Roman" panose="02020603050405020304" pitchFamily="18" charset="0"/>
              </a:rPr>
              <a:t>, zasoby i możliwości</a:t>
            </a:r>
            <a:r>
              <a:rPr lang="pl-PL" sz="2400" dirty="0">
                <a:latin typeface="Times New Roman" panose="02020603050405020304" pitchFamily="18" charset="0"/>
                <a:cs typeface="Times New Roman" panose="02020603050405020304" pitchFamily="18" charset="0"/>
              </a:rPr>
              <a:t>. </a:t>
            </a:r>
          </a:p>
          <a:p>
            <a:pPr algn="just"/>
            <a:r>
              <a:rPr lang="pl-PL" sz="2400" dirty="0" smtClean="0">
                <a:latin typeface="Times New Roman" panose="02020603050405020304" pitchFamily="18" charset="0"/>
                <a:cs typeface="Times New Roman" panose="02020603050405020304" pitchFamily="18" charset="0"/>
              </a:rPr>
              <a:t>	Jednocześnie </a:t>
            </a:r>
            <a:r>
              <a:rPr lang="pl-PL" sz="2400" dirty="0">
                <a:latin typeface="Times New Roman" panose="02020603050405020304" pitchFamily="18" charset="0"/>
                <a:cs typeface="Times New Roman" panose="02020603050405020304" pitchFamily="18" charset="0"/>
              </a:rPr>
              <a:t>ustawodawca wskazał, </a:t>
            </a:r>
            <a:r>
              <a:rPr lang="pl-PL" sz="2400" dirty="0" smtClean="0">
                <a:latin typeface="Times New Roman" panose="02020603050405020304" pitchFamily="18" charset="0"/>
                <a:cs typeface="Times New Roman" panose="02020603050405020304" pitchFamily="18" charset="0"/>
              </a:rPr>
              <a:t>iż </a:t>
            </a:r>
            <a:r>
              <a:rPr lang="pl-PL" sz="2400" u="sng" dirty="0" smtClean="0">
                <a:latin typeface="Times New Roman" panose="02020603050405020304" pitchFamily="18" charset="0"/>
                <a:cs typeface="Times New Roman" panose="02020603050405020304" pitchFamily="18" charset="0"/>
              </a:rPr>
              <a:t>rodzaj, forma i rozmiar świadczenia powinny być odpowiednie do okoliczności uzasadniających udzielenie pomocy</a:t>
            </a:r>
            <a:r>
              <a:rPr lang="pl-PL" sz="2400" dirty="0" smtClean="0">
                <a:latin typeface="Times New Roman" panose="02020603050405020304" pitchFamily="18" charset="0"/>
                <a:cs typeface="Times New Roman" panose="02020603050405020304" pitchFamily="18" charset="0"/>
              </a:rPr>
              <a:t>, </a:t>
            </a:r>
            <a:r>
              <a:rPr lang="pl-PL" sz="2400" dirty="0">
                <a:latin typeface="Times New Roman" panose="02020603050405020304" pitchFamily="18" charset="0"/>
                <a:cs typeface="Times New Roman" panose="02020603050405020304" pitchFamily="18" charset="0"/>
              </a:rPr>
              <a:t>a potrzeby osób i rodzin korzystających z pomocy powinny zostać uwzględnione, jeżeli </a:t>
            </a:r>
            <a:r>
              <a:rPr lang="pl-PL" sz="2400" u="sng" dirty="0">
                <a:solidFill>
                  <a:srgbClr val="C00000"/>
                </a:solidFill>
                <a:latin typeface="Times New Roman" panose="02020603050405020304" pitchFamily="18" charset="0"/>
                <a:cs typeface="Times New Roman" panose="02020603050405020304" pitchFamily="18" charset="0"/>
              </a:rPr>
              <a:t>odpowiadają celom i mieszczą się w możliwościach pomocy społecznej</a:t>
            </a:r>
            <a:r>
              <a:rPr lang="pl-PL" sz="2400" dirty="0">
                <a:latin typeface="Times New Roman" panose="02020603050405020304" pitchFamily="18" charset="0"/>
                <a:cs typeface="Times New Roman" panose="02020603050405020304" pitchFamily="18" charset="0"/>
              </a:rPr>
              <a:t> </a:t>
            </a:r>
            <a:r>
              <a:rPr lang="pl-PL" sz="2400" dirty="0" smtClean="0">
                <a:latin typeface="Times New Roman" panose="02020603050405020304" pitchFamily="18" charset="0"/>
                <a:cs typeface="Times New Roman" panose="02020603050405020304" pitchFamily="18" charset="0"/>
              </a:rPr>
              <a:t>(art. 3 ust. 3 i ust. 4 ww. ustawy).</a:t>
            </a:r>
            <a:endParaRPr lang="pl-PL"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6057439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dirty="0" smtClean="0">
                <a:solidFill>
                  <a:schemeClr val="tx1"/>
                </a:solidFill>
                <a:latin typeface="Times New Roman" panose="02020603050405020304" pitchFamily="18" charset="0"/>
                <a:cs typeface="Times New Roman" panose="02020603050405020304" pitchFamily="18" charset="0"/>
              </a:rPr>
              <a:t>ORZECZNICTWO SĄDOWE</a:t>
            </a:r>
            <a:endParaRPr lang="pl-PL" dirty="0">
              <a:solidFill>
                <a:schemeClr val="tx1"/>
              </a:solidFill>
              <a:latin typeface="Times New Roman" panose="02020603050405020304" pitchFamily="18" charset="0"/>
              <a:cs typeface="Times New Roman" panose="02020603050405020304" pitchFamily="18" charset="0"/>
            </a:endParaRPr>
          </a:p>
        </p:txBody>
      </p:sp>
      <p:sp>
        <p:nvSpPr>
          <p:cNvPr id="3" name="Symbol zastępczy zawartości 2"/>
          <p:cNvSpPr>
            <a:spLocks noGrp="1"/>
          </p:cNvSpPr>
          <p:nvPr>
            <p:ph idx="1"/>
          </p:nvPr>
        </p:nvSpPr>
        <p:spPr>
          <a:xfrm>
            <a:off x="677334" y="1930400"/>
            <a:ext cx="9471218" cy="4290096"/>
          </a:xfrm>
        </p:spPr>
        <p:txBody>
          <a:bodyPr>
            <a:normAutofit fontScale="92500" lnSpcReduction="10000"/>
          </a:bodyPr>
          <a:lstStyle/>
          <a:p>
            <a:pPr algn="just"/>
            <a:r>
              <a:rPr lang="pl-PL" sz="2600" dirty="0">
                <a:latin typeface="Times New Roman" panose="02020603050405020304" pitchFamily="18" charset="0"/>
                <a:cs typeface="Times New Roman" panose="02020603050405020304" pitchFamily="18" charset="0"/>
              </a:rPr>
              <a:t>Z treści </a:t>
            </a:r>
            <a:r>
              <a:rPr lang="pl-PL" sz="2600" dirty="0" smtClean="0">
                <a:latin typeface="Times New Roman" panose="02020603050405020304" pitchFamily="18" charset="0"/>
                <a:cs typeface="Times New Roman" panose="02020603050405020304" pitchFamily="18" charset="0"/>
              </a:rPr>
              <a:t>przepisów ustawy z dnia 12 marca 2004 r. o pomocy społecznej (art. 50 ust. 2 ust. 4) wynika</a:t>
            </a:r>
            <a:r>
              <a:rPr lang="pl-PL" sz="2600" dirty="0">
                <a:latin typeface="Times New Roman" panose="02020603050405020304" pitchFamily="18" charset="0"/>
                <a:cs typeface="Times New Roman" panose="02020603050405020304" pitchFamily="18" charset="0"/>
              </a:rPr>
              <a:t>, że </a:t>
            </a:r>
            <a:r>
              <a:rPr lang="pl-PL" sz="2600" u="sng" dirty="0">
                <a:solidFill>
                  <a:srgbClr val="FF0000"/>
                </a:solidFill>
                <a:latin typeface="Times New Roman" panose="02020603050405020304" pitchFamily="18" charset="0"/>
                <a:cs typeface="Times New Roman" panose="02020603050405020304" pitchFamily="18" charset="0"/>
              </a:rPr>
              <a:t>przypadek przyznania usług opiekuńczych lub specjalistycznych usług opiekuńczych, o którym mowa w art. 50 ust. 1 ww. ustawy </a:t>
            </a:r>
            <a:r>
              <a:rPr lang="pl-PL" sz="2600" b="1" u="sng" dirty="0">
                <a:solidFill>
                  <a:srgbClr val="FF0000"/>
                </a:solidFill>
                <a:latin typeface="Times New Roman" panose="02020603050405020304" pitchFamily="18" charset="0"/>
                <a:cs typeface="Times New Roman" panose="02020603050405020304" pitchFamily="18" charset="0"/>
              </a:rPr>
              <a:t>ma charakter obligatoryjny</a:t>
            </a:r>
            <a:r>
              <a:rPr lang="pl-PL" sz="2600" dirty="0">
                <a:latin typeface="Times New Roman" panose="02020603050405020304" pitchFamily="18" charset="0"/>
                <a:cs typeface="Times New Roman" panose="02020603050405020304" pitchFamily="18" charset="0"/>
              </a:rPr>
              <a:t>, co oznacza, że usługi te </a:t>
            </a:r>
            <a:r>
              <a:rPr lang="pl-PL" sz="2600" dirty="0">
                <a:solidFill>
                  <a:srgbClr val="FF0000"/>
                </a:solidFill>
                <a:latin typeface="Times New Roman" panose="02020603050405020304" pitchFamily="18" charset="0"/>
                <a:cs typeface="Times New Roman" panose="02020603050405020304" pitchFamily="18" charset="0"/>
              </a:rPr>
              <a:t>muszą być przyznane, w przypadku spełnienia ustawowych przesłanek,</a:t>
            </a:r>
            <a:r>
              <a:rPr lang="pl-PL" sz="2600" dirty="0">
                <a:latin typeface="Times New Roman" panose="02020603050405020304" pitchFamily="18" charset="0"/>
                <a:cs typeface="Times New Roman" panose="02020603050405020304" pitchFamily="18" charset="0"/>
              </a:rPr>
              <a:t> niemniej jednak decyzje w sprawie tych usług mają charakter uznaniowy w </a:t>
            </a:r>
            <a:r>
              <a:rPr lang="pl-PL" sz="2600" dirty="0" smtClean="0">
                <a:latin typeface="Times New Roman" panose="02020603050405020304" pitchFamily="18" charset="0"/>
                <a:cs typeface="Times New Roman" panose="02020603050405020304" pitchFamily="18" charset="0"/>
              </a:rPr>
              <a:t>części odnoszącej się </a:t>
            </a:r>
            <a:r>
              <a:rPr lang="pl-PL" sz="2600" dirty="0">
                <a:latin typeface="Times New Roman" panose="02020603050405020304" pitchFamily="18" charset="0"/>
                <a:cs typeface="Times New Roman" panose="02020603050405020304" pitchFamily="18" charset="0"/>
              </a:rPr>
              <a:t>do </a:t>
            </a:r>
            <a:r>
              <a:rPr lang="pl-PL" sz="2600" u="sng" dirty="0">
                <a:latin typeface="Times New Roman" panose="02020603050405020304" pitchFamily="18" charset="0"/>
                <a:cs typeface="Times New Roman" panose="02020603050405020304" pitchFamily="18" charset="0"/>
              </a:rPr>
              <a:t>ich </a:t>
            </a:r>
            <a:r>
              <a:rPr lang="pl-PL" sz="2600" b="1" u="sng" dirty="0">
                <a:solidFill>
                  <a:srgbClr val="FF0000"/>
                </a:solidFill>
                <a:latin typeface="Times New Roman" panose="02020603050405020304" pitchFamily="18" charset="0"/>
                <a:cs typeface="Times New Roman" panose="02020603050405020304" pitchFamily="18" charset="0"/>
              </a:rPr>
              <a:t>zakresu, okresu i miejsca świadczenia.</a:t>
            </a:r>
            <a:r>
              <a:rPr lang="pl-PL" sz="2600" b="1" dirty="0">
                <a:solidFill>
                  <a:srgbClr val="FF0000"/>
                </a:solidFill>
                <a:latin typeface="Times New Roman" panose="02020603050405020304" pitchFamily="18" charset="0"/>
                <a:cs typeface="Times New Roman" panose="02020603050405020304" pitchFamily="18" charset="0"/>
              </a:rPr>
              <a:t> </a:t>
            </a:r>
            <a:r>
              <a:rPr lang="pl-PL" sz="2600" dirty="0" smtClean="0">
                <a:latin typeface="Times New Roman" panose="02020603050405020304" pitchFamily="18" charset="0"/>
                <a:cs typeface="Times New Roman" panose="02020603050405020304" pitchFamily="18" charset="0"/>
              </a:rPr>
              <a:t>	Wyznacznikami ustalenia zakresu przyznania </a:t>
            </a:r>
            <a:r>
              <a:rPr lang="pl-PL" sz="2600" dirty="0">
                <a:latin typeface="Times New Roman" panose="02020603050405020304" pitchFamily="18" charset="0"/>
                <a:cs typeface="Times New Roman" panose="02020603050405020304" pitchFamily="18" charset="0"/>
              </a:rPr>
              <a:t>usługi są - z jednej strony - rozmiar potrzeb określonego wnioskodawcy, a z drugiej strony - możliwości finansowe organów pomocy </a:t>
            </a:r>
            <a:r>
              <a:rPr lang="pl-PL" sz="2600" dirty="0" smtClean="0">
                <a:latin typeface="Times New Roman" panose="02020603050405020304" pitchFamily="18" charset="0"/>
                <a:cs typeface="Times New Roman" panose="02020603050405020304" pitchFamily="18" charset="0"/>
              </a:rPr>
              <a:t>społecznej (Wyrok </a:t>
            </a:r>
            <a:r>
              <a:rPr lang="pl-PL" sz="2600" dirty="0">
                <a:latin typeface="Times New Roman" panose="02020603050405020304" pitchFamily="18" charset="0"/>
                <a:cs typeface="Times New Roman" panose="02020603050405020304" pitchFamily="18" charset="0"/>
              </a:rPr>
              <a:t>Wojewódzkiego Sądu Administracyjnego w Gdańsku z dnia 3 lipca 2014 r.  III SA/Gd </a:t>
            </a:r>
            <a:r>
              <a:rPr lang="pl-PL" sz="2600" dirty="0" smtClean="0">
                <a:latin typeface="Times New Roman" panose="02020603050405020304" pitchFamily="18" charset="0"/>
                <a:cs typeface="Times New Roman" panose="02020603050405020304" pitchFamily="18" charset="0"/>
              </a:rPr>
              <a:t>252/14).</a:t>
            </a:r>
            <a:endParaRPr lang="pl-PL" sz="2600" dirty="0">
              <a:latin typeface="Times New Roman" panose="02020603050405020304" pitchFamily="18" charset="0"/>
              <a:cs typeface="Times New Roman" panose="02020603050405020304" pitchFamily="18" charset="0"/>
            </a:endParaRPr>
          </a:p>
          <a:p>
            <a:endParaRPr lang="pl-PL" dirty="0"/>
          </a:p>
        </p:txBody>
      </p:sp>
    </p:spTree>
    <p:extLst>
      <p:ext uri="{BB962C8B-B14F-4D97-AF65-F5344CB8AC3E}">
        <p14:creationId xmlns:p14="http://schemas.microsoft.com/office/powerpoint/2010/main" val="302493808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dirty="0" smtClean="0">
                <a:solidFill>
                  <a:schemeClr val="tx1"/>
                </a:solidFill>
                <a:latin typeface="Times New Roman" panose="02020603050405020304" pitchFamily="18" charset="0"/>
                <a:cs typeface="Times New Roman" panose="02020603050405020304" pitchFamily="18" charset="0"/>
              </a:rPr>
              <a:t>ORZECZNICTWO SĄDOWE</a:t>
            </a:r>
            <a:endParaRPr lang="pl-PL" dirty="0">
              <a:solidFill>
                <a:schemeClr val="tx1"/>
              </a:solidFill>
            </a:endParaRPr>
          </a:p>
        </p:txBody>
      </p:sp>
      <p:sp>
        <p:nvSpPr>
          <p:cNvPr id="3" name="Symbol zastępczy zawartości 2"/>
          <p:cNvSpPr>
            <a:spLocks noGrp="1"/>
          </p:cNvSpPr>
          <p:nvPr>
            <p:ph idx="1"/>
          </p:nvPr>
        </p:nvSpPr>
        <p:spPr>
          <a:xfrm>
            <a:off x="677334" y="1468193"/>
            <a:ext cx="8596668" cy="4573170"/>
          </a:xfrm>
        </p:spPr>
        <p:txBody>
          <a:bodyPr>
            <a:normAutofit fontScale="92500" lnSpcReduction="20000"/>
          </a:bodyPr>
          <a:lstStyle/>
          <a:p>
            <a:pPr algn="just"/>
            <a:r>
              <a:rPr lang="pl-PL" sz="2600" dirty="0" smtClean="0">
                <a:latin typeface="Times New Roman" panose="02020603050405020304" pitchFamily="18" charset="0"/>
                <a:cs typeface="Times New Roman" panose="02020603050405020304" pitchFamily="18" charset="0"/>
              </a:rPr>
              <a:t>Jeżeli dziecko ma zapewnione zajęcia, o których mowa w § 2 pkt 5 rozporządzenia z dnia 22 września 2005 r., w sprawie specjalistycznych usług opiekuńczych, nie wyklucza </a:t>
            </a:r>
            <a:br>
              <a:rPr lang="pl-PL" sz="2600" dirty="0" smtClean="0">
                <a:latin typeface="Times New Roman" panose="02020603050405020304" pitchFamily="18" charset="0"/>
                <a:cs typeface="Times New Roman" panose="02020603050405020304" pitchFamily="18" charset="0"/>
              </a:rPr>
            </a:br>
            <a:r>
              <a:rPr lang="pl-PL" sz="2600" dirty="0" smtClean="0">
                <a:latin typeface="Times New Roman" panose="02020603050405020304" pitchFamily="18" charset="0"/>
                <a:cs typeface="Times New Roman" panose="02020603050405020304" pitchFamily="18" charset="0"/>
              </a:rPr>
              <a:t>to przyznania innej usługi. Na taki przypadek wskazuje przepis </a:t>
            </a:r>
            <a:br>
              <a:rPr lang="pl-PL" sz="2600" dirty="0" smtClean="0">
                <a:latin typeface="Times New Roman" panose="02020603050405020304" pitchFamily="18" charset="0"/>
                <a:cs typeface="Times New Roman" panose="02020603050405020304" pitchFamily="18" charset="0"/>
              </a:rPr>
            </a:br>
            <a:r>
              <a:rPr lang="pl-PL" sz="2600" dirty="0" smtClean="0">
                <a:latin typeface="Times New Roman" panose="02020603050405020304" pitchFamily="18" charset="0"/>
                <a:cs typeface="Times New Roman" panose="02020603050405020304" pitchFamily="18" charset="0"/>
              </a:rPr>
              <a:t>§ 6 pkt 1 tego rozporządzenia - </a:t>
            </a:r>
            <a:r>
              <a:rPr lang="pl-PL" sz="2600" b="1" u="sng" dirty="0" smtClean="0">
                <a:solidFill>
                  <a:srgbClr val="FF0000"/>
                </a:solidFill>
                <a:latin typeface="Times New Roman" panose="02020603050405020304" pitchFamily="18" charset="0"/>
                <a:cs typeface="Times New Roman" panose="02020603050405020304" pitchFamily="18" charset="0"/>
              </a:rPr>
              <a:t>konieczność </a:t>
            </a:r>
            <a:r>
              <a:rPr lang="pl-PL" sz="2600" b="1" u="sng" dirty="0">
                <a:solidFill>
                  <a:srgbClr val="FF0000"/>
                </a:solidFill>
                <a:latin typeface="Times New Roman" panose="02020603050405020304" pitchFamily="18" charset="0"/>
                <a:cs typeface="Times New Roman" panose="02020603050405020304" pitchFamily="18" charset="0"/>
              </a:rPr>
              <a:t>korzystania co najmniej z dwóch rodzajów specjalistycznych </a:t>
            </a:r>
            <a:r>
              <a:rPr lang="pl-PL" sz="2600" b="1" u="sng" dirty="0" smtClean="0">
                <a:solidFill>
                  <a:srgbClr val="FF0000"/>
                </a:solidFill>
                <a:latin typeface="Times New Roman" panose="02020603050405020304" pitchFamily="18" charset="0"/>
                <a:cs typeface="Times New Roman" panose="02020603050405020304" pitchFamily="18" charset="0"/>
              </a:rPr>
              <a:t>usług</a:t>
            </a:r>
            <a:r>
              <a:rPr lang="pl-PL" sz="2600" dirty="0">
                <a:solidFill>
                  <a:srgbClr val="FF0000"/>
                </a:solidFill>
                <a:latin typeface="Times New Roman" panose="02020603050405020304" pitchFamily="18" charset="0"/>
                <a:cs typeface="Times New Roman" panose="02020603050405020304" pitchFamily="18" charset="0"/>
              </a:rPr>
              <a:t> </a:t>
            </a:r>
            <a:r>
              <a:rPr lang="pl-PL" sz="2600" dirty="0" smtClean="0">
                <a:latin typeface="Times New Roman" panose="02020603050405020304" pitchFamily="18" charset="0"/>
                <a:cs typeface="Times New Roman" panose="02020603050405020304" pitchFamily="18" charset="0"/>
              </a:rPr>
              <a:t>(Wyrok Wojewódzkiego Sądu Administracyjnego w Szczecinie z dnia </a:t>
            </a:r>
            <a:br>
              <a:rPr lang="pl-PL" sz="2600" dirty="0" smtClean="0">
                <a:latin typeface="Times New Roman" panose="02020603050405020304" pitchFamily="18" charset="0"/>
                <a:cs typeface="Times New Roman" panose="02020603050405020304" pitchFamily="18" charset="0"/>
              </a:rPr>
            </a:br>
            <a:r>
              <a:rPr lang="pl-PL" sz="2600" dirty="0" smtClean="0">
                <a:latin typeface="Times New Roman" panose="02020603050405020304" pitchFamily="18" charset="0"/>
                <a:cs typeface="Times New Roman" panose="02020603050405020304" pitchFamily="18" charset="0"/>
              </a:rPr>
              <a:t>25 kwietnia 2013 r. II SA/</a:t>
            </a:r>
            <a:r>
              <a:rPr lang="pl-PL" sz="2600" dirty="0" err="1" smtClean="0">
                <a:latin typeface="Times New Roman" panose="02020603050405020304" pitchFamily="18" charset="0"/>
                <a:cs typeface="Times New Roman" panose="02020603050405020304" pitchFamily="18" charset="0"/>
              </a:rPr>
              <a:t>Sz</a:t>
            </a:r>
            <a:r>
              <a:rPr lang="pl-PL" sz="2600" dirty="0" smtClean="0">
                <a:latin typeface="Times New Roman" panose="02020603050405020304" pitchFamily="18" charset="0"/>
                <a:cs typeface="Times New Roman" panose="02020603050405020304" pitchFamily="18" charset="0"/>
              </a:rPr>
              <a:t> 117/13).</a:t>
            </a:r>
          </a:p>
          <a:p>
            <a:pPr algn="just"/>
            <a:r>
              <a:rPr lang="pl-PL" sz="2600" dirty="0">
                <a:solidFill>
                  <a:schemeClr val="tx1"/>
                </a:solidFill>
                <a:latin typeface="Times New Roman" panose="02020603050405020304" pitchFamily="18" charset="0"/>
                <a:cs typeface="Times New Roman" panose="02020603050405020304" pitchFamily="18" charset="0"/>
              </a:rPr>
              <a:t>Z istoty specjalistycznych usług opiekuńczych, jako świadczeń niepieniężnych, wynika, </a:t>
            </a:r>
            <a:r>
              <a:rPr lang="pl-PL" sz="2600" dirty="0" smtClean="0">
                <a:solidFill>
                  <a:schemeClr val="tx1"/>
                </a:solidFill>
                <a:latin typeface="Times New Roman" panose="02020603050405020304" pitchFamily="18" charset="0"/>
                <a:cs typeface="Times New Roman" panose="02020603050405020304" pitchFamily="18" charset="0"/>
              </a:rPr>
              <a:t>że o </a:t>
            </a:r>
            <a:r>
              <a:rPr lang="pl-PL" sz="2600" dirty="0">
                <a:solidFill>
                  <a:schemeClr val="tx1"/>
                </a:solidFill>
                <a:latin typeface="Times New Roman" panose="02020603050405020304" pitchFamily="18" charset="0"/>
                <a:cs typeface="Times New Roman" panose="02020603050405020304" pitchFamily="18" charset="0"/>
              </a:rPr>
              <a:t>ich przyznaniu </a:t>
            </a:r>
            <a:r>
              <a:rPr lang="pl-PL" sz="2600" dirty="0">
                <a:solidFill>
                  <a:srgbClr val="FF0000"/>
                </a:solidFill>
                <a:latin typeface="Times New Roman" panose="02020603050405020304" pitchFamily="18" charset="0"/>
                <a:cs typeface="Times New Roman" panose="02020603050405020304" pitchFamily="18" charset="0"/>
              </a:rPr>
              <a:t>decyduje aktualna sytuacja osoby uprawnionej, która w myśl art. 106 ust. 4 </a:t>
            </a:r>
            <a:r>
              <a:rPr lang="pl-PL" sz="2600" dirty="0" err="1">
                <a:solidFill>
                  <a:srgbClr val="FF0000"/>
                </a:solidFill>
                <a:latin typeface="Times New Roman" panose="02020603050405020304" pitchFamily="18" charset="0"/>
                <a:cs typeface="Times New Roman" panose="02020603050405020304" pitchFamily="18" charset="0"/>
              </a:rPr>
              <a:t>u.p.s</a:t>
            </a:r>
            <a:r>
              <a:rPr lang="pl-PL" sz="2600" dirty="0">
                <a:solidFill>
                  <a:srgbClr val="FF0000"/>
                </a:solidFill>
                <a:latin typeface="Times New Roman" panose="02020603050405020304" pitchFamily="18" charset="0"/>
                <a:cs typeface="Times New Roman" panose="02020603050405020304" pitchFamily="18" charset="0"/>
              </a:rPr>
              <a:t>. ustalana jest przed datą wydania decyzji</a:t>
            </a:r>
            <a:r>
              <a:rPr lang="pl-PL" sz="2600" dirty="0" smtClean="0">
                <a:solidFill>
                  <a:srgbClr val="FF0000"/>
                </a:solidFill>
                <a:latin typeface="Times New Roman" panose="02020603050405020304" pitchFamily="18" charset="0"/>
                <a:cs typeface="Times New Roman" panose="02020603050405020304" pitchFamily="18" charset="0"/>
              </a:rPr>
              <a:t>.</a:t>
            </a:r>
            <a:r>
              <a:rPr lang="pl-PL" sz="2600" dirty="0" smtClean="0">
                <a:solidFill>
                  <a:schemeClr val="tx1"/>
                </a:solidFill>
                <a:latin typeface="Times New Roman" panose="02020603050405020304" pitchFamily="18" charset="0"/>
                <a:cs typeface="Times New Roman" panose="02020603050405020304" pitchFamily="18" charset="0"/>
              </a:rPr>
              <a:t> (</a:t>
            </a:r>
            <a:r>
              <a:rPr lang="pl-PL" sz="2600" dirty="0">
                <a:solidFill>
                  <a:schemeClr val="tx1"/>
                </a:solidFill>
                <a:latin typeface="Times New Roman" panose="02020603050405020304" pitchFamily="18" charset="0"/>
                <a:cs typeface="Times New Roman" panose="02020603050405020304" pitchFamily="18" charset="0"/>
              </a:rPr>
              <a:t>Wyrok Wojewódzkiego Sądu Administracyjnego w Lublinie z dnia 28 lutego 2012 r. </a:t>
            </a:r>
            <a:r>
              <a:rPr lang="pl-PL" sz="2600" dirty="0" smtClean="0">
                <a:solidFill>
                  <a:schemeClr val="tx1"/>
                </a:solidFill>
                <a:latin typeface="Times New Roman" panose="02020603050405020304" pitchFamily="18" charset="0"/>
                <a:cs typeface="Times New Roman" panose="02020603050405020304" pitchFamily="18" charset="0"/>
              </a:rPr>
              <a:t/>
            </a:r>
            <a:br>
              <a:rPr lang="pl-PL" sz="2600" dirty="0" smtClean="0">
                <a:solidFill>
                  <a:schemeClr val="tx1"/>
                </a:solidFill>
                <a:latin typeface="Times New Roman" panose="02020603050405020304" pitchFamily="18" charset="0"/>
                <a:cs typeface="Times New Roman" panose="02020603050405020304" pitchFamily="18" charset="0"/>
              </a:rPr>
            </a:br>
            <a:r>
              <a:rPr lang="pl-PL" sz="2600" dirty="0" smtClean="0">
                <a:solidFill>
                  <a:schemeClr val="tx1"/>
                </a:solidFill>
                <a:latin typeface="Times New Roman" panose="02020603050405020304" pitchFamily="18" charset="0"/>
                <a:cs typeface="Times New Roman" panose="02020603050405020304" pitchFamily="18" charset="0"/>
              </a:rPr>
              <a:t>II </a:t>
            </a:r>
            <a:r>
              <a:rPr lang="pl-PL" sz="2600" dirty="0">
                <a:solidFill>
                  <a:schemeClr val="tx1"/>
                </a:solidFill>
                <a:latin typeface="Times New Roman" panose="02020603050405020304" pitchFamily="18" charset="0"/>
                <a:cs typeface="Times New Roman" panose="02020603050405020304" pitchFamily="18" charset="0"/>
              </a:rPr>
              <a:t>SA/Lu 893/11)</a:t>
            </a:r>
          </a:p>
          <a:p>
            <a:endParaRPr lang="pl-PL" sz="2600" dirty="0">
              <a:latin typeface="Times New Roman" panose="02020603050405020304" pitchFamily="18" charset="0"/>
              <a:cs typeface="Times New Roman" panose="02020603050405020304" pitchFamily="18" charset="0"/>
            </a:endParaRPr>
          </a:p>
          <a:p>
            <a:pPr algn="just"/>
            <a:endParaRPr lang="pl-PL" sz="2600" dirty="0" smtClean="0">
              <a:latin typeface="Times New Roman" panose="02020603050405020304" pitchFamily="18" charset="0"/>
              <a:cs typeface="Times New Roman" panose="02020603050405020304" pitchFamily="18" charset="0"/>
            </a:endParaRPr>
          </a:p>
          <a:p>
            <a:endParaRPr lang="pl-PL" dirty="0"/>
          </a:p>
          <a:p>
            <a:endParaRPr lang="pl-PL" dirty="0"/>
          </a:p>
        </p:txBody>
      </p:sp>
    </p:spTree>
    <p:extLst>
      <p:ext uri="{BB962C8B-B14F-4D97-AF65-F5344CB8AC3E}">
        <p14:creationId xmlns:p14="http://schemas.microsoft.com/office/powerpoint/2010/main" val="114381512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dirty="0">
                <a:solidFill>
                  <a:schemeClr val="tx1"/>
                </a:solidFill>
                <a:latin typeface="Times New Roman" panose="02020603050405020304" pitchFamily="18" charset="0"/>
                <a:cs typeface="Times New Roman" panose="02020603050405020304" pitchFamily="18" charset="0"/>
              </a:rPr>
              <a:t>ORZECZNICTWO SĄDOWE</a:t>
            </a:r>
            <a:endParaRPr lang="pl-PL" dirty="0"/>
          </a:p>
        </p:txBody>
      </p:sp>
      <p:sp>
        <p:nvSpPr>
          <p:cNvPr id="3" name="Symbol zastępczy zawartości 2"/>
          <p:cNvSpPr>
            <a:spLocks noGrp="1"/>
          </p:cNvSpPr>
          <p:nvPr>
            <p:ph idx="1"/>
          </p:nvPr>
        </p:nvSpPr>
        <p:spPr/>
        <p:txBody>
          <a:bodyPr>
            <a:normAutofit fontScale="92500" lnSpcReduction="10000"/>
          </a:bodyPr>
          <a:lstStyle/>
          <a:p>
            <a:pPr algn="just"/>
            <a:r>
              <a:rPr lang="pl-PL" sz="2400" dirty="0" smtClean="0">
                <a:latin typeface="Times New Roman" panose="02020603050405020304" pitchFamily="18" charset="0"/>
                <a:cs typeface="Times New Roman" panose="02020603050405020304" pitchFamily="18" charset="0"/>
              </a:rPr>
              <a:t>Z wyroku WSA w Lublinie wynika, że „</a:t>
            </a:r>
            <a:r>
              <a:rPr lang="pl-PL" sz="2400" dirty="0" smtClean="0">
                <a:solidFill>
                  <a:srgbClr val="FF0000"/>
                </a:solidFill>
                <a:latin typeface="Times New Roman" panose="02020603050405020304" pitchFamily="18" charset="0"/>
                <a:cs typeface="Times New Roman" panose="02020603050405020304" pitchFamily="18" charset="0"/>
              </a:rPr>
              <a:t>zaświadczenie o potrzebie rehabilitacji syna skarżącej nie jest adresowane wyłącznie do organu pomocy społeczne, </a:t>
            </a:r>
            <a:r>
              <a:rPr lang="pl-PL" sz="2400" dirty="0" smtClean="0">
                <a:latin typeface="Times New Roman" panose="02020603050405020304" pitchFamily="18" charset="0"/>
                <a:cs typeface="Times New Roman" panose="02020603050405020304" pitchFamily="18" charset="0"/>
              </a:rPr>
              <a:t>ale jest to zalecenie </a:t>
            </a:r>
            <a:r>
              <a:rPr lang="pl-PL" sz="2400" b="1" dirty="0" smtClean="0">
                <a:latin typeface="Times New Roman" panose="02020603050405020304" pitchFamily="18" charset="0"/>
                <a:cs typeface="Times New Roman" panose="02020603050405020304" pitchFamily="18" charset="0"/>
              </a:rPr>
              <a:t>skierowane do wszystkich którzy powinni lub mogą brać udział w terapii</a:t>
            </a:r>
            <a:r>
              <a:rPr lang="pl-PL" sz="2400" dirty="0" smtClean="0">
                <a:latin typeface="Times New Roman" panose="02020603050405020304" pitchFamily="18" charset="0"/>
                <a:cs typeface="Times New Roman" panose="02020603050405020304" pitchFamily="18" charset="0"/>
              </a:rPr>
              <a:t> syna skarżącej, przy </a:t>
            </a:r>
            <a:r>
              <a:rPr lang="pl-PL" sz="2400" u="sng" dirty="0" smtClean="0">
                <a:solidFill>
                  <a:srgbClr val="FF0000"/>
                </a:solidFill>
                <a:latin typeface="Times New Roman" panose="02020603050405020304" pitchFamily="18" charset="0"/>
                <a:cs typeface="Times New Roman" panose="02020603050405020304" pitchFamily="18" charset="0"/>
              </a:rPr>
              <a:t>czym w pierwszej kolejności rehabilitacja powinna być świadczona na podstawie ustawy o świadczeniach opieki zdrowotnej finansowanych ze środków publicznych i przez rodzinę osoby niepełnosprawnej w ramach ich uprawnień, zasobów i możliwości</a:t>
            </a:r>
            <a:r>
              <a:rPr lang="pl-PL" sz="2400" u="sng" dirty="0" smtClean="0">
                <a:latin typeface="Times New Roman" panose="02020603050405020304" pitchFamily="18" charset="0"/>
                <a:cs typeface="Times New Roman" panose="02020603050405020304" pitchFamily="18" charset="0"/>
              </a:rPr>
              <a:t>, </a:t>
            </a:r>
            <a:r>
              <a:rPr lang="pl-PL" sz="2400" dirty="0" smtClean="0">
                <a:latin typeface="Times New Roman" panose="02020603050405020304" pitchFamily="18" charset="0"/>
                <a:cs typeface="Times New Roman" panose="02020603050405020304" pitchFamily="18" charset="0"/>
              </a:rPr>
              <a:t>a dopiero w ostatniej kolejności – gdy te możliwości zostaną wykorzystane – </a:t>
            </a:r>
            <a:r>
              <a:rPr lang="pl-PL" sz="2400" b="1" dirty="0" smtClean="0">
                <a:latin typeface="Times New Roman" panose="02020603050405020304" pitchFamily="18" charset="0"/>
                <a:cs typeface="Times New Roman" panose="02020603050405020304" pitchFamily="18" charset="0"/>
              </a:rPr>
              <a:t>uzupełniona poprzez specjalistyczne usługi opiekuńcze z pomocy społecznej</a:t>
            </a:r>
            <a:r>
              <a:rPr lang="pl-PL" sz="2400" dirty="0" smtClean="0">
                <a:latin typeface="Times New Roman" panose="02020603050405020304" pitchFamily="18" charset="0"/>
                <a:cs typeface="Times New Roman" panose="02020603050405020304" pitchFamily="18" charset="0"/>
              </a:rPr>
              <a:t>” (Wyrok </a:t>
            </a:r>
            <a:r>
              <a:rPr lang="pl-PL" sz="2400" dirty="0">
                <a:solidFill>
                  <a:schemeClr val="tx1"/>
                </a:solidFill>
                <a:latin typeface="Times New Roman" panose="02020603050405020304" pitchFamily="18" charset="0"/>
                <a:cs typeface="Times New Roman" panose="02020603050405020304" pitchFamily="18" charset="0"/>
              </a:rPr>
              <a:t>Wojewódzkiego Sądu Administracyjnego </a:t>
            </a:r>
            <a:r>
              <a:rPr lang="pl-PL" sz="2400" dirty="0" smtClean="0">
                <a:solidFill>
                  <a:schemeClr val="tx1"/>
                </a:solidFill>
                <a:latin typeface="Times New Roman" panose="02020603050405020304" pitchFamily="18" charset="0"/>
                <a:cs typeface="Times New Roman" panose="02020603050405020304" pitchFamily="18" charset="0"/>
              </a:rPr>
              <a:t>w Lublinie z dnia 23 czerwca 2016 r, II SA/Lu 141/16).</a:t>
            </a:r>
            <a:endParaRPr lang="pl-PL"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499293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749644" y="1326524"/>
            <a:ext cx="9759518" cy="2123658"/>
          </a:xfrm>
          <a:prstGeom prst="rect">
            <a:avLst/>
          </a:prstGeom>
        </p:spPr>
        <p:txBody>
          <a:bodyPr wrap="square">
            <a:spAutoFit/>
          </a:bodyPr>
          <a:lstStyle/>
          <a:p>
            <a:pPr algn="ctr"/>
            <a:r>
              <a:rPr lang="pl-PL" sz="4400" b="1" dirty="0" smtClean="0">
                <a:latin typeface="Times New Roman" panose="02020603050405020304" pitchFamily="18" charset="0"/>
                <a:cs typeface="Times New Roman" panose="02020603050405020304" pitchFamily="18" charset="0"/>
              </a:rPr>
              <a:t>ORGANIZACJA SPECJALISTYCZNYCH USŁUG OPIEKUŃCZYCH</a:t>
            </a:r>
            <a:endParaRPr lang="pl-PL" sz="4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421634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4294967295"/>
          </p:nvPr>
        </p:nvSpPr>
        <p:spPr>
          <a:xfrm>
            <a:off x="914400" y="1184857"/>
            <a:ext cx="8596313" cy="5024594"/>
          </a:xfrm>
        </p:spPr>
        <p:txBody>
          <a:bodyPr>
            <a:normAutofit/>
          </a:bodyPr>
          <a:lstStyle/>
          <a:p>
            <a:pPr marL="0" indent="0">
              <a:buNone/>
            </a:pPr>
            <a:r>
              <a:rPr lang="pl-PL" altLang="pl-PL" sz="5400" b="1" dirty="0">
                <a:solidFill>
                  <a:schemeClr val="tx1"/>
                </a:solidFill>
                <a:latin typeface="Times New Roman" panose="02020603050405020304" pitchFamily="18" charset="0"/>
                <a:cs typeface="Times New Roman" panose="02020603050405020304" pitchFamily="18" charset="0"/>
              </a:rPr>
              <a:t>NIEPRAWIDŁOWOŚCI </a:t>
            </a:r>
            <a:r>
              <a:rPr lang="pl-PL" altLang="pl-PL" sz="5400" b="1" dirty="0" smtClean="0">
                <a:solidFill>
                  <a:schemeClr val="tx1"/>
                </a:solidFill>
                <a:latin typeface="Times New Roman" panose="02020603050405020304" pitchFamily="18" charset="0"/>
                <a:cs typeface="Times New Roman" panose="02020603050405020304" pitchFamily="18" charset="0"/>
              </a:rPr>
              <a:t/>
            </a:r>
            <a:br>
              <a:rPr lang="pl-PL" altLang="pl-PL" sz="5400" b="1" dirty="0" smtClean="0">
                <a:solidFill>
                  <a:schemeClr val="tx1"/>
                </a:solidFill>
                <a:latin typeface="Times New Roman" panose="02020603050405020304" pitchFamily="18" charset="0"/>
                <a:cs typeface="Times New Roman" panose="02020603050405020304" pitchFamily="18" charset="0"/>
              </a:rPr>
            </a:br>
            <a:r>
              <a:rPr lang="pl-PL" altLang="pl-PL" sz="5400" b="1" dirty="0" smtClean="0">
                <a:solidFill>
                  <a:schemeClr val="tx1"/>
                </a:solidFill>
                <a:latin typeface="Times New Roman" panose="02020603050405020304" pitchFamily="18" charset="0"/>
                <a:cs typeface="Times New Roman" panose="02020603050405020304" pitchFamily="18" charset="0"/>
              </a:rPr>
              <a:t>I </a:t>
            </a:r>
            <a:r>
              <a:rPr lang="pl-PL" altLang="pl-PL" sz="5400" b="1" dirty="0">
                <a:solidFill>
                  <a:schemeClr val="tx1"/>
                </a:solidFill>
                <a:latin typeface="Times New Roman" panose="02020603050405020304" pitchFamily="18" charset="0"/>
                <a:cs typeface="Times New Roman" panose="02020603050405020304" pitchFamily="18" charset="0"/>
              </a:rPr>
              <a:t>UCHYBIENIA STWIERDZONE W TOKU KONTROLI</a:t>
            </a:r>
            <a:endParaRPr lang="pl-PL" sz="5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7718187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Autofit/>
          </a:bodyPr>
          <a:lstStyle/>
          <a:p>
            <a:pPr algn="ctr"/>
            <a:r>
              <a:rPr lang="pl-PL" altLang="pl-PL" b="1" dirty="0">
                <a:solidFill>
                  <a:schemeClr val="tx1"/>
                </a:solidFill>
                <a:latin typeface="Garamond" pitchFamily="18" charset="0"/>
              </a:rPr>
              <a:t>NIEPRAWIDŁOWOŚCI I UCHYBIENIA STWIERDZONE W TOKU KONTROLI </a:t>
            </a:r>
            <a:r>
              <a:rPr lang="pl-PL" altLang="pl-PL" b="1" dirty="0">
                <a:latin typeface="Garamond" pitchFamily="18" charset="0"/>
              </a:rPr>
              <a:t/>
            </a:r>
            <a:br>
              <a:rPr lang="pl-PL" altLang="pl-PL" b="1" dirty="0">
                <a:latin typeface="Garamond" pitchFamily="18" charset="0"/>
              </a:rPr>
            </a:br>
            <a:endParaRPr lang="pl-PL" dirty="0"/>
          </a:p>
        </p:txBody>
      </p:sp>
      <p:sp>
        <p:nvSpPr>
          <p:cNvPr id="3" name="Symbol zastępczy zawartości 2"/>
          <p:cNvSpPr>
            <a:spLocks noGrp="1"/>
          </p:cNvSpPr>
          <p:nvPr>
            <p:ph idx="1"/>
          </p:nvPr>
        </p:nvSpPr>
        <p:spPr>
          <a:xfrm>
            <a:off x="677334" y="1930401"/>
            <a:ext cx="8596668" cy="4110962"/>
          </a:xfrm>
        </p:spPr>
        <p:txBody>
          <a:bodyPr>
            <a:normAutofit lnSpcReduction="10000"/>
          </a:bodyPr>
          <a:lstStyle/>
          <a:p>
            <a:pPr algn="just"/>
            <a:r>
              <a:rPr lang="pl-PL" sz="2400" b="1" dirty="0" smtClean="0">
                <a:latin typeface="Times New Roman" panose="02020603050405020304" pitchFamily="18" charset="0"/>
                <a:cs typeface="Times New Roman" panose="02020603050405020304" pitchFamily="18" charset="0"/>
              </a:rPr>
              <a:t>brak spełnienia wskaźnika zatrudnienia </a:t>
            </a:r>
            <a:r>
              <a:rPr lang="pl-PL" sz="2400" b="1" dirty="0">
                <a:latin typeface="Times New Roman" panose="02020603050405020304" pitchFamily="18" charset="0"/>
                <a:cs typeface="Times New Roman" panose="02020603050405020304" pitchFamily="18" charset="0"/>
              </a:rPr>
              <a:t>pracowników </a:t>
            </a:r>
            <a:r>
              <a:rPr lang="pl-PL" sz="2400" b="1" dirty="0" smtClean="0">
                <a:latin typeface="Times New Roman" panose="02020603050405020304" pitchFamily="18" charset="0"/>
                <a:cs typeface="Times New Roman" panose="02020603050405020304" pitchFamily="18" charset="0"/>
              </a:rPr>
              <a:t>socjalnych (art. 110 ust. 11 i 12 ustawy o pomocy społecznej).</a:t>
            </a:r>
          </a:p>
          <a:p>
            <a:pPr marL="0" indent="0" algn="just">
              <a:buNone/>
            </a:pPr>
            <a:r>
              <a:rPr lang="pl-PL" sz="2200" dirty="0" smtClean="0">
                <a:latin typeface="Times New Roman" panose="02020603050405020304" pitchFamily="18" charset="0"/>
                <a:cs typeface="Times New Roman" panose="02020603050405020304" pitchFamily="18" charset="0"/>
              </a:rPr>
              <a:t>Ośrodek </a:t>
            </a:r>
            <a:r>
              <a:rPr lang="pl-PL" sz="2200" dirty="0">
                <a:latin typeface="Times New Roman" panose="02020603050405020304" pitchFamily="18" charset="0"/>
                <a:cs typeface="Times New Roman" panose="02020603050405020304" pitchFamily="18" charset="0"/>
              </a:rPr>
              <a:t>pomocy społecznej zatrudnia pracowników socjalnych proporcjonalnie do liczby ludności gminy w stosunku </a:t>
            </a:r>
            <a:r>
              <a:rPr lang="pl-PL" sz="2200" u="sng" dirty="0">
                <a:solidFill>
                  <a:srgbClr val="FF0000"/>
                </a:solidFill>
                <a:latin typeface="Times New Roman" panose="02020603050405020304" pitchFamily="18" charset="0"/>
                <a:cs typeface="Times New Roman" panose="02020603050405020304" pitchFamily="18" charset="0"/>
              </a:rPr>
              <a:t>jeden pracownik socjalny zatrudniony w pełnym wymiarze czasu pracy na 2000 mieszkańców</a:t>
            </a:r>
            <a:r>
              <a:rPr lang="pl-PL" sz="2200" dirty="0">
                <a:latin typeface="Times New Roman" panose="02020603050405020304" pitchFamily="18" charset="0"/>
                <a:cs typeface="Times New Roman" panose="02020603050405020304" pitchFamily="18" charset="0"/>
              </a:rPr>
              <a:t> lub proporcjonalnie do liczby rodzin i osób samotnie gospodarujących, objętych pracą socjalną w stosunku </a:t>
            </a:r>
            <a:r>
              <a:rPr lang="pl-PL" sz="2200" u="sng" dirty="0">
                <a:solidFill>
                  <a:srgbClr val="FF0000"/>
                </a:solidFill>
                <a:latin typeface="Times New Roman" panose="02020603050405020304" pitchFamily="18" charset="0"/>
                <a:cs typeface="Times New Roman" panose="02020603050405020304" pitchFamily="18" charset="0"/>
              </a:rPr>
              <a:t>jeden pracownik socjalny zatrudniony w pełnym wymiarze czasu pracy na nie więcej niż 50 rodzin i osób samotnie gospodarujących.</a:t>
            </a:r>
          </a:p>
          <a:p>
            <a:pPr marL="0" indent="0" algn="just">
              <a:buNone/>
            </a:pPr>
            <a:r>
              <a:rPr lang="pl-PL" sz="2400" dirty="0" smtClean="0">
                <a:latin typeface="Times New Roman" panose="02020603050405020304" pitchFamily="18" charset="0"/>
                <a:cs typeface="Times New Roman" panose="02020603050405020304" pitchFamily="18" charset="0"/>
              </a:rPr>
              <a:t>Ośrodek </a:t>
            </a:r>
            <a:r>
              <a:rPr lang="pl-PL" sz="2400" dirty="0">
                <a:latin typeface="Times New Roman" panose="02020603050405020304" pitchFamily="18" charset="0"/>
                <a:cs typeface="Times New Roman" panose="02020603050405020304" pitchFamily="18" charset="0"/>
              </a:rPr>
              <a:t>pomocy społecznej zatrudnia w pełnym wymiarze czasu pracy nie mniej niż 3 pracowników socjalnych.</a:t>
            </a:r>
          </a:p>
          <a:p>
            <a:endParaRPr lang="pl-PL" sz="2400" dirty="0">
              <a:latin typeface="Times New Roman" panose="02020603050405020304" pitchFamily="18" charset="0"/>
              <a:cs typeface="Times New Roman" panose="02020603050405020304" pitchFamily="18" charset="0"/>
            </a:endParaRPr>
          </a:p>
          <a:p>
            <a:endParaRPr lang="pl-PL"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2069292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Autofit/>
          </a:bodyPr>
          <a:lstStyle/>
          <a:p>
            <a:r>
              <a:rPr lang="pl-PL" altLang="pl-PL" b="1" dirty="0">
                <a:solidFill>
                  <a:schemeClr val="tx1"/>
                </a:solidFill>
                <a:latin typeface="Garamond" pitchFamily="18" charset="0"/>
              </a:rPr>
              <a:t>NIEPRAWIDŁOWOŚCI I UCHYBIENIA STWIERDZONE W TOKU KONTROLI </a:t>
            </a:r>
            <a:r>
              <a:rPr lang="pl-PL" altLang="pl-PL" b="1" dirty="0">
                <a:latin typeface="Garamond" pitchFamily="18" charset="0"/>
              </a:rPr>
              <a:t/>
            </a:r>
            <a:br>
              <a:rPr lang="pl-PL" altLang="pl-PL" b="1" dirty="0">
                <a:latin typeface="Garamond" pitchFamily="18" charset="0"/>
              </a:rPr>
            </a:br>
            <a:endParaRPr lang="pl-PL" dirty="0"/>
          </a:p>
        </p:txBody>
      </p:sp>
      <p:sp>
        <p:nvSpPr>
          <p:cNvPr id="3" name="Symbol zastępczy zawartości 2"/>
          <p:cNvSpPr>
            <a:spLocks noGrp="1"/>
          </p:cNvSpPr>
          <p:nvPr>
            <p:ph idx="1"/>
          </p:nvPr>
        </p:nvSpPr>
        <p:spPr/>
        <p:txBody>
          <a:bodyPr>
            <a:normAutofit/>
          </a:bodyPr>
          <a:lstStyle/>
          <a:p>
            <a:r>
              <a:rPr lang="pl-PL" sz="2400" b="1" dirty="0">
                <a:latin typeface="Times New Roman" panose="02020603050405020304" pitchFamily="18" charset="0"/>
                <a:cs typeface="Times New Roman" panose="02020603050405020304" pitchFamily="18" charset="0"/>
              </a:rPr>
              <a:t>brak kwalifikacji zawodowych opiekuna do świadczenia usług dla osób z zaburzeniami psychicznymi, przebywającymi w mieszkaniu </a:t>
            </a:r>
            <a:r>
              <a:rPr lang="pl-PL" sz="2400" b="1" dirty="0" smtClean="0">
                <a:latin typeface="Times New Roman" panose="02020603050405020304" pitchFamily="18" charset="0"/>
                <a:cs typeface="Times New Roman" panose="02020603050405020304" pitchFamily="18" charset="0"/>
              </a:rPr>
              <a:t>chronionym</a:t>
            </a:r>
          </a:p>
          <a:p>
            <a:pPr marL="0" indent="0" algn="just">
              <a:buNone/>
            </a:pPr>
            <a:r>
              <a:rPr lang="pl-PL" sz="2400" dirty="0" smtClean="0">
                <a:latin typeface="Times New Roman" panose="02020603050405020304" pitchFamily="18" charset="0"/>
                <a:cs typeface="Times New Roman" panose="02020603050405020304" pitchFamily="18" charset="0"/>
              </a:rPr>
              <a:t>§ 3 ust. 1 rozporządzenia </a:t>
            </a:r>
            <a:r>
              <a:rPr lang="pl-PL" sz="2400" dirty="0" err="1" smtClean="0">
                <a:latin typeface="Times New Roman" panose="02020603050405020304" pitchFamily="18" charset="0"/>
                <a:cs typeface="Times New Roman" panose="02020603050405020304" pitchFamily="18" charset="0"/>
              </a:rPr>
              <a:t>ws</a:t>
            </a:r>
            <a:r>
              <a:rPr lang="pl-PL" sz="2400" dirty="0" smtClean="0">
                <a:latin typeface="Times New Roman" panose="02020603050405020304" pitchFamily="18" charset="0"/>
                <a:cs typeface="Times New Roman" panose="02020603050405020304" pitchFamily="18" charset="0"/>
              </a:rPr>
              <a:t>. specjalistycznych usług opiekuńczych </a:t>
            </a:r>
          </a:p>
          <a:p>
            <a:pPr marL="0" indent="0">
              <a:buNone/>
            </a:pPr>
            <a:endParaRPr lang="pl-PL" sz="2400" b="1" dirty="0">
              <a:latin typeface="Times New Roman" panose="02020603050405020304" pitchFamily="18" charset="0"/>
              <a:cs typeface="Times New Roman" panose="02020603050405020304" pitchFamily="18" charset="0"/>
            </a:endParaRPr>
          </a:p>
          <a:p>
            <a:endParaRPr lang="pl-PL"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0211859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166731" y="532327"/>
            <a:ext cx="8596668" cy="1320800"/>
          </a:xfrm>
        </p:spPr>
        <p:txBody>
          <a:bodyPr/>
          <a:lstStyle/>
          <a:p>
            <a:r>
              <a:rPr lang="pl-PL" altLang="pl-PL" b="1" dirty="0">
                <a:solidFill>
                  <a:schemeClr val="tx1"/>
                </a:solidFill>
                <a:latin typeface="Garamond" pitchFamily="18" charset="0"/>
              </a:rPr>
              <a:t>NIEPRAWIDŁOWOŚCI I UCHYBIENIA STWIERDZONE W TOKU KONTROLI</a:t>
            </a:r>
            <a:endParaRPr lang="pl-PL" dirty="0"/>
          </a:p>
        </p:txBody>
      </p:sp>
      <p:sp>
        <p:nvSpPr>
          <p:cNvPr id="3" name="Symbol zastępczy zawartości 2"/>
          <p:cNvSpPr>
            <a:spLocks noGrp="1"/>
          </p:cNvSpPr>
          <p:nvPr>
            <p:ph idx="1"/>
          </p:nvPr>
        </p:nvSpPr>
        <p:spPr>
          <a:xfrm>
            <a:off x="562003" y="1853126"/>
            <a:ext cx="9364591" cy="4229425"/>
          </a:xfrm>
        </p:spPr>
        <p:txBody>
          <a:bodyPr>
            <a:noAutofit/>
          </a:bodyPr>
          <a:lstStyle/>
          <a:p>
            <a:pPr algn="just"/>
            <a:r>
              <a:rPr lang="pl-PL" sz="2400" b="1" dirty="0">
                <a:latin typeface="Times New Roman" panose="02020603050405020304" pitchFamily="18" charset="0"/>
                <a:cs typeface="Times New Roman" panose="02020603050405020304" pitchFamily="18" charset="0"/>
              </a:rPr>
              <a:t>brak realizacji zadania własnego gminy, w </a:t>
            </a:r>
            <a:r>
              <a:rPr lang="pl-PL" sz="2400" b="1" dirty="0" smtClean="0">
                <a:latin typeface="Times New Roman" panose="02020603050405020304" pitchFamily="18" charset="0"/>
                <a:cs typeface="Times New Roman" panose="02020603050405020304" pitchFamily="18" charset="0"/>
              </a:rPr>
              <a:t>zakresie prowadzenia </a:t>
            </a:r>
            <a:br>
              <a:rPr lang="pl-PL" sz="2400" b="1" dirty="0" smtClean="0">
                <a:latin typeface="Times New Roman" panose="02020603050405020304" pitchFamily="18" charset="0"/>
                <a:cs typeface="Times New Roman" panose="02020603050405020304" pitchFamily="18" charset="0"/>
              </a:rPr>
            </a:br>
            <a:r>
              <a:rPr lang="pl-PL" sz="2400" b="1" dirty="0" smtClean="0">
                <a:latin typeface="Times New Roman" panose="02020603050405020304" pitchFamily="18" charset="0"/>
                <a:cs typeface="Times New Roman" panose="02020603050405020304" pitchFamily="18" charset="0"/>
              </a:rPr>
              <a:t>i zapewnienia </a:t>
            </a:r>
            <a:r>
              <a:rPr lang="pl-PL" sz="2400" b="1" dirty="0">
                <a:latin typeface="Times New Roman" panose="02020603050405020304" pitchFamily="18" charset="0"/>
                <a:cs typeface="Times New Roman" panose="02020603050405020304" pitchFamily="18" charset="0"/>
              </a:rPr>
              <a:t>miejsc w mieszkaniach </a:t>
            </a:r>
            <a:r>
              <a:rPr lang="pl-PL" sz="2400" b="1" dirty="0" smtClean="0">
                <a:latin typeface="Times New Roman" panose="02020603050405020304" pitchFamily="18" charset="0"/>
                <a:cs typeface="Times New Roman" panose="02020603050405020304" pitchFamily="18" charset="0"/>
              </a:rPr>
              <a:t>chronionych</a:t>
            </a:r>
          </a:p>
          <a:p>
            <a:pPr marL="0" indent="0" algn="just">
              <a:buNone/>
            </a:pPr>
            <a:r>
              <a:rPr lang="pl-PL" sz="2400" dirty="0">
                <a:latin typeface="Times New Roman" panose="02020603050405020304" pitchFamily="18" charset="0"/>
                <a:cs typeface="Times New Roman" panose="02020603050405020304" pitchFamily="18" charset="0"/>
              </a:rPr>
              <a:t>Zgodnie z art. 17 ust 1 pkt </a:t>
            </a:r>
            <a:r>
              <a:rPr lang="pl-PL" sz="2400" dirty="0" smtClean="0">
                <a:latin typeface="Times New Roman" panose="02020603050405020304" pitchFamily="18" charset="0"/>
                <a:cs typeface="Times New Roman" panose="02020603050405020304" pitchFamily="18" charset="0"/>
              </a:rPr>
              <a:t>12, do </a:t>
            </a:r>
            <a:r>
              <a:rPr lang="pl-PL" sz="2400" u="sng" dirty="0" smtClean="0">
                <a:latin typeface="Times New Roman" panose="02020603050405020304" pitchFamily="18" charset="0"/>
                <a:cs typeface="Times New Roman" panose="02020603050405020304" pitchFamily="18" charset="0"/>
              </a:rPr>
              <a:t>zadań własnych gminy o charakterze obowiązkowym</a:t>
            </a:r>
            <a:r>
              <a:rPr lang="pl-PL" sz="2400" dirty="0" smtClean="0">
                <a:latin typeface="Times New Roman" panose="02020603050405020304" pitchFamily="18" charset="0"/>
                <a:cs typeface="Times New Roman" panose="02020603050405020304" pitchFamily="18" charset="0"/>
              </a:rPr>
              <a:t> należy m.in. prowadzenie </a:t>
            </a:r>
            <a:r>
              <a:rPr lang="pl-PL" sz="2400" dirty="0">
                <a:latin typeface="Times New Roman" panose="02020603050405020304" pitchFamily="18" charset="0"/>
                <a:cs typeface="Times New Roman" panose="02020603050405020304" pitchFamily="18" charset="0"/>
              </a:rPr>
              <a:t>i zapewnienie miejsc </a:t>
            </a:r>
            <a:r>
              <a:rPr lang="pl-PL" sz="2400" dirty="0" smtClean="0">
                <a:latin typeface="Times New Roman" panose="02020603050405020304" pitchFamily="18" charset="0"/>
                <a:cs typeface="Times New Roman" panose="02020603050405020304" pitchFamily="18" charset="0"/>
              </a:rPr>
              <a:t/>
            </a:r>
            <a:br>
              <a:rPr lang="pl-PL" sz="2400" dirty="0" smtClean="0">
                <a:latin typeface="Times New Roman" panose="02020603050405020304" pitchFamily="18" charset="0"/>
                <a:cs typeface="Times New Roman" panose="02020603050405020304" pitchFamily="18" charset="0"/>
              </a:rPr>
            </a:br>
            <a:r>
              <a:rPr lang="pl-PL" sz="2400" dirty="0" smtClean="0">
                <a:latin typeface="Times New Roman" panose="02020603050405020304" pitchFamily="18" charset="0"/>
                <a:cs typeface="Times New Roman" panose="02020603050405020304" pitchFamily="18" charset="0"/>
              </a:rPr>
              <a:t>w </a:t>
            </a:r>
            <a:r>
              <a:rPr lang="pl-PL" sz="2400" dirty="0">
                <a:latin typeface="Times New Roman" panose="02020603050405020304" pitchFamily="18" charset="0"/>
                <a:cs typeface="Times New Roman" panose="02020603050405020304" pitchFamily="18" charset="0"/>
              </a:rPr>
              <a:t>mieszkaniach </a:t>
            </a:r>
            <a:r>
              <a:rPr lang="pl-PL" sz="2400" dirty="0" smtClean="0">
                <a:latin typeface="Times New Roman" panose="02020603050405020304" pitchFamily="18" charset="0"/>
                <a:cs typeface="Times New Roman" panose="02020603050405020304" pitchFamily="18" charset="0"/>
              </a:rPr>
              <a:t>chronionych.</a:t>
            </a:r>
            <a:endParaRPr lang="pl-PL" sz="2400" dirty="0">
              <a:latin typeface="Times New Roman" panose="02020603050405020304" pitchFamily="18" charset="0"/>
              <a:cs typeface="Times New Roman" panose="02020603050405020304" pitchFamily="18" charset="0"/>
            </a:endParaRPr>
          </a:p>
          <a:p>
            <a:pPr algn="just"/>
            <a:r>
              <a:rPr lang="pl-PL" sz="2400" b="1" dirty="0" smtClean="0">
                <a:solidFill>
                  <a:schemeClr val="tx1"/>
                </a:solidFill>
                <a:latin typeface="Times New Roman" panose="02020603050405020304" pitchFamily="18" charset="0"/>
                <a:cs typeface="Times New Roman" panose="02020603050405020304" pitchFamily="18" charset="0"/>
              </a:rPr>
              <a:t>brak </a:t>
            </a:r>
            <a:r>
              <a:rPr lang="pl-PL" sz="2400" b="1" dirty="0">
                <a:solidFill>
                  <a:schemeClr val="tx1"/>
                </a:solidFill>
                <a:latin typeface="Times New Roman" panose="02020603050405020304" pitchFamily="18" charset="0"/>
                <a:cs typeface="Times New Roman" panose="02020603050405020304" pitchFamily="18" charset="0"/>
              </a:rPr>
              <a:t>porozumienia pomiędzy gminami na realizację </a:t>
            </a:r>
            <a:r>
              <a:rPr lang="pl-PL" sz="2400" b="1" dirty="0" smtClean="0">
                <a:solidFill>
                  <a:schemeClr val="tx1"/>
                </a:solidFill>
                <a:latin typeface="Times New Roman" panose="02020603050405020304" pitchFamily="18" charset="0"/>
                <a:cs typeface="Times New Roman" panose="02020603050405020304" pitchFamily="18" charset="0"/>
              </a:rPr>
              <a:t>zadania dot. prowadzenia rodzinnego domu pomocy</a:t>
            </a:r>
            <a:r>
              <a:rPr lang="pl-PL" sz="2400" dirty="0" smtClean="0">
                <a:solidFill>
                  <a:schemeClr val="tx1"/>
                </a:solidFill>
                <a:latin typeface="Times New Roman" panose="02020603050405020304" pitchFamily="18" charset="0"/>
                <a:cs typeface="Times New Roman" panose="02020603050405020304" pitchFamily="18" charset="0"/>
              </a:rPr>
              <a:t>,</a:t>
            </a:r>
            <a:r>
              <a:rPr lang="pl-PL" sz="2400" b="1" dirty="0" smtClean="0">
                <a:solidFill>
                  <a:schemeClr val="tx1"/>
                </a:solidFill>
                <a:latin typeface="Times New Roman" panose="02020603050405020304" pitchFamily="18" charset="0"/>
                <a:cs typeface="Times New Roman" panose="02020603050405020304" pitchFamily="18" charset="0"/>
              </a:rPr>
              <a:t> </a:t>
            </a:r>
            <a:r>
              <a:rPr lang="pl-PL" sz="2400" dirty="0" smtClean="0">
                <a:solidFill>
                  <a:schemeClr val="tx1"/>
                </a:solidFill>
                <a:latin typeface="Times New Roman" panose="02020603050405020304" pitchFamily="18" charset="0"/>
                <a:cs typeface="Times New Roman" panose="02020603050405020304" pitchFamily="18" charset="0"/>
              </a:rPr>
              <a:t>(art. 8 ust. 1 rozporządzenia  </a:t>
            </a:r>
            <a:r>
              <a:rPr lang="pl-PL" sz="2400" dirty="0" err="1">
                <a:solidFill>
                  <a:schemeClr val="tx1"/>
                </a:solidFill>
                <a:latin typeface="Times New Roman" panose="02020603050405020304" pitchFamily="18" charset="0"/>
                <a:cs typeface="Times New Roman" panose="02020603050405020304" pitchFamily="18" charset="0"/>
              </a:rPr>
              <a:t>MPiPS</a:t>
            </a:r>
            <a:r>
              <a:rPr lang="pl-PL" sz="2400" dirty="0">
                <a:solidFill>
                  <a:schemeClr val="tx1"/>
                </a:solidFill>
                <a:latin typeface="Times New Roman" panose="02020603050405020304" pitchFamily="18" charset="0"/>
                <a:cs typeface="Times New Roman" panose="02020603050405020304" pitchFamily="18" charset="0"/>
              </a:rPr>
              <a:t> z dnia 31 maja </a:t>
            </a:r>
            <a:r>
              <a:rPr lang="pl-PL" sz="2400" dirty="0" smtClean="0">
                <a:solidFill>
                  <a:schemeClr val="tx1"/>
                </a:solidFill>
                <a:latin typeface="Times New Roman" panose="02020603050405020304" pitchFamily="18" charset="0"/>
                <a:cs typeface="Times New Roman" panose="02020603050405020304" pitchFamily="18" charset="0"/>
              </a:rPr>
              <a:t>2012 r. </a:t>
            </a:r>
            <a:r>
              <a:rPr lang="pl-PL" sz="2400" dirty="0" err="1">
                <a:solidFill>
                  <a:schemeClr val="tx1"/>
                </a:solidFill>
                <a:latin typeface="Times New Roman" panose="02020603050405020304" pitchFamily="18" charset="0"/>
                <a:cs typeface="Times New Roman" panose="02020603050405020304" pitchFamily="18" charset="0"/>
              </a:rPr>
              <a:t>ws</a:t>
            </a:r>
            <a:r>
              <a:rPr lang="pl-PL" sz="2400" dirty="0">
                <a:solidFill>
                  <a:schemeClr val="tx1"/>
                </a:solidFill>
                <a:latin typeface="Times New Roman" panose="02020603050405020304" pitchFamily="18" charset="0"/>
                <a:cs typeface="Times New Roman" panose="02020603050405020304" pitchFamily="18" charset="0"/>
              </a:rPr>
              <a:t>. rodzinnych domów </a:t>
            </a:r>
            <a:r>
              <a:rPr lang="pl-PL" sz="2400" dirty="0" smtClean="0">
                <a:solidFill>
                  <a:schemeClr val="tx1"/>
                </a:solidFill>
                <a:latin typeface="Times New Roman" panose="02020603050405020304" pitchFamily="18" charset="0"/>
                <a:cs typeface="Times New Roman" panose="02020603050405020304" pitchFamily="18" charset="0"/>
              </a:rPr>
              <a:t>pomocy) - p</a:t>
            </a:r>
            <a:r>
              <a:rPr lang="pl-PL" sz="2400" dirty="0" smtClean="0">
                <a:latin typeface="Times New Roman" panose="02020603050405020304" pitchFamily="18" charset="0"/>
                <a:cs typeface="Times New Roman" panose="02020603050405020304" pitchFamily="18" charset="0"/>
              </a:rPr>
              <a:t>obyt </a:t>
            </a:r>
            <a:r>
              <a:rPr lang="pl-PL" sz="2400" dirty="0">
                <a:latin typeface="Times New Roman" panose="02020603050405020304" pitchFamily="18" charset="0"/>
                <a:cs typeface="Times New Roman" panose="02020603050405020304" pitchFamily="18" charset="0"/>
              </a:rPr>
              <a:t>w </a:t>
            </a:r>
            <a:r>
              <a:rPr lang="pl-PL" sz="2400" dirty="0" smtClean="0">
                <a:latin typeface="Times New Roman" panose="02020603050405020304" pitchFamily="18" charset="0"/>
                <a:cs typeface="Times New Roman" panose="02020603050405020304" pitchFamily="18" charset="0"/>
              </a:rPr>
              <a:t>rodzinnym </a:t>
            </a:r>
            <a:r>
              <a:rPr lang="pl-PL" sz="2400" dirty="0">
                <a:latin typeface="Times New Roman" panose="02020603050405020304" pitchFamily="18" charset="0"/>
                <a:cs typeface="Times New Roman" panose="02020603050405020304" pitchFamily="18" charset="0"/>
              </a:rPr>
              <a:t>domu pomocy jest odpłatny do wysokości odpowiadającej poniesionym miesięcznym </a:t>
            </a:r>
            <a:r>
              <a:rPr lang="pl-PL" sz="2400" dirty="0" smtClean="0">
                <a:latin typeface="Times New Roman" panose="02020603050405020304" pitchFamily="18" charset="0"/>
                <a:cs typeface="Times New Roman" panose="02020603050405020304" pitchFamily="18" charset="0"/>
              </a:rPr>
              <a:t>wydatkom </a:t>
            </a:r>
            <a:r>
              <a:rPr lang="pl-PL" sz="2400" u="sng" dirty="0">
                <a:solidFill>
                  <a:srgbClr val="C00000"/>
                </a:solidFill>
                <a:latin typeface="Times New Roman" panose="02020603050405020304" pitchFamily="18" charset="0"/>
                <a:cs typeface="Times New Roman" panose="02020603050405020304" pitchFamily="18" charset="0"/>
              </a:rPr>
              <a:t>ustalonym w </a:t>
            </a:r>
            <a:r>
              <a:rPr lang="pl-PL" sz="2400" u="sng" dirty="0" smtClean="0">
                <a:solidFill>
                  <a:srgbClr val="C00000"/>
                </a:solidFill>
                <a:latin typeface="Times New Roman" panose="02020603050405020304" pitchFamily="18" charset="0"/>
                <a:cs typeface="Times New Roman" panose="02020603050405020304" pitchFamily="18" charset="0"/>
              </a:rPr>
              <a:t>umowie </a:t>
            </a:r>
            <a:r>
              <a:rPr lang="pl-PL" sz="2400" u="sng" dirty="0">
                <a:solidFill>
                  <a:srgbClr val="C00000"/>
                </a:solidFill>
                <a:latin typeface="Times New Roman" panose="02020603050405020304" pitchFamily="18" charset="0"/>
                <a:cs typeface="Times New Roman" panose="02020603050405020304" pitchFamily="18" charset="0"/>
              </a:rPr>
              <a:t>dotyczącej prowadzenia rodzinnego domu pomocy zawartej między gminą a </a:t>
            </a:r>
            <a:r>
              <a:rPr lang="pl-PL" sz="2400" u="sng" dirty="0" smtClean="0">
                <a:solidFill>
                  <a:srgbClr val="C00000"/>
                </a:solidFill>
                <a:latin typeface="Times New Roman" panose="02020603050405020304" pitchFamily="18" charset="0"/>
                <a:cs typeface="Times New Roman" panose="02020603050405020304" pitchFamily="18" charset="0"/>
              </a:rPr>
              <a:t>osobą </a:t>
            </a:r>
            <a:r>
              <a:rPr lang="pl-PL" sz="2400" u="sng" dirty="0">
                <a:solidFill>
                  <a:srgbClr val="C00000"/>
                </a:solidFill>
                <a:latin typeface="Times New Roman" panose="02020603050405020304" pitchFamily="18" charset="0"/>
                <a:cs typeface="Times New Roman" panose="02020603050405020304" pitchFamily="18" charset="0"/>
              </a:rPr>
              <a:t>fizyczną albo </a:t>
            </a:r>
            <a:r>
              <a:rPr lang="pl-PL" sz="2400" u="sng" dirty="0" smtClean="0">
                <a:solidFill>
                  <a:srgbClr val="C00000"/>
                </a:solidFill>
                <a:latin typeface="Times New Roman" panose="02020603050405020304" pitchFamily="18" charset="0"/>
                <a:cs typeface="Times New Roman" panose="02020603050405020304" pitchFamily="18" charset="0"/>
              </a:rPr>
              <a:t>organizacją </a:t>
            </a:r>
            <a:r>
              <a:rPr lang="pl-PL" sz="2400" u="sng" dirty="0">
                <a:solidFill>
                  <a:srgbClr val="C00000"/>
                </a:solidFill>
                <a:latin typeface="Times New Roman" panose="02020603050405020304" pitchFamily="18" charset="0"/>
                <a:cs typeface="Times New Roman" panose="02020603050405020304" pitchFamily="18" charset="0"/>
              </a:rPr>
              <a:t>pożytku publicznego, </a:t>
            </a:r>
            <a:r>
              <a:rPr lang="pl-PL" sz="2400" dirty="0">
                <a:latin typeface="Times New Roman" panose="02020603050405020304" pitchFamily="18" charset="0"/>
                <a:cs typeface="Times New Roman" panose="02020603050405020304" pitchFamily="18" charset="0"/>
              </a:rPr>
              <a:t>prowadzącymi rodzinny dom pomocy</a:t>
            </a:r>
          </a:p>
          <a:p>
            <a:pPr algn="just">
              <a:buFont typeface="Wingdings" panose="05000000000000000000" pitchFamily="2" charset="2"/>
              <a:buChar char="Ø"/>
            </a:pPr>
            <a:endParaRPr lang="pl-PL" sz="2400" b="1" dirty="0">
              <a:latin typeface="Times New Roman" panose="02020603050405020304" pitchFamily="18" charset="0"/>
              <a:cs typeface="Times New Roman" panose="02020603050405020304" pitchFamily="18" charset="0"/>
            </a:endParaRPr>
          </a:p>
          <a:p>
            <a:pPr marL="0" indent="0">
              <a:buNone/>
            </a:pPr>
            <a:endParaRPr lang="pl-PL"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6898674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ltLang="pl-PL" b="1" dirty="0">
                <a:solidFill>
                  <a:schemeClr val="tx1"/>
                </a:solidFill>
                <a:latin typeface="Garamond" pitchFamily="18" charset="0"/>
              </a:rPr>
              <a:t>NIEPRAWIDŁOWOŚCI I UCHYBIENIA STWIERDZONE W TOKU KONTROLI</a:t>
            </a:r>
            <a:endParaRPr lang="pl-PL" dirty="0"/>
          </a:p>
        </p:txBody>
      </p:sp>
      <p:sp>
        <p:nvSpPr>
          <p:cNvPr id="3" name="Symbol zastępczy zawartości 2"/>
          <p:cNvSpPr>
            <a:spLocks noGrp="1"/>
          </p:cNvSpPr>
          <p:nvPr>
            <p:ph idx="1"/>
          </p:nvPr>
        </p:nvSpPr>
        <p:spPr/>
        <p:txBody>
          <a:bodyPr>
            <a:normAutofit fontScale="92500"/>
          </a:bodyPr>
          <a:lstStyle/>
          <a:p>
            <a:pPr algn="just"/>
            <a:r>
              <a:rPr lang="pl-PL" sz="2400" b="1" dirty="0" smtClean="0">
                <a:latin typeface="Times New Roman" panose="02020603050405020304" pitchFamily="18" charset="0"/>
                <a:cs typeface="Times New Roman" panose="02020603050405020304" pitchFamily="18" charset="0"/>
              </a:rPr>
              <a:t>przeprowadzanie aktualizacji rodzinnych wywiadów środowiskowych przez pracownika socjalnego zatrudnionego przez podmiot niepubliczny.</a:t>
            </a:r>
          </a:p>
          <a:p>
            <a:pPr marL="0" indent="0" algn="just">
              <a:buNone/>
            </a:pPr>
            <a:r>
              <a:rPr lang="pl-PL" sz="2400" dirty="0" smtClean="0">
                <a:latin typeface="Times New Roman" panose="02020603050405020304" pitchFamily="18" charset="0"/>
                <a:cs typeface="Times New Roman" panose="02020603050405020304" pitchFamily="18" charset="0"/>
              </a:rPr>
              <a:t>Zgodnie z art</a:t>
            </a:r>
            <a:r>
              <a:rPr lang="pl-PL" sz="2400" dirty="0">
                <a:latin typeface="Times New Roman" panose="02020603050405020304" pitchFamily="18" charset="0"/>
                <a:cs typeface="Times New Roman" panose="02020603050405020304" pitchFamily="18" charset="0"/>
              </a:rPr>
              <a:t>. 25 ust. 2 </a:t>
            </a:r>
            <a:r>
              <a:rPr lang="pl-PL" sz="2400" dirty="0" smtClean="0">
                <a:latin typeface="Times New Roman" panose="02020603050405020304" pitchFamily="18" charset="0"/>
                <a:cs typeface="Times New Roman" panose="02020603050405020304" pitchFamily="18" charset="0"/>
              </a:rPr>
              <a:t>ustawy o pomocy społecznej, </a:t>
            </a:r>
            <a:r>
              <a:rPr lang="pl-PL" sz="2400" b="1" u="sng" dirty="0" smtClean="0">
                <a:solidFill>
                  <a:schemeClr val="tx1"/>
                </a:solidFill>
                <a:latin typeface="Times New Roman" panose="02020603050405020304" pitchFamily="18" charset="0"/>
                <a:cs typeface="Times New Roman" panose="02020603050405020304" pitchFamily="18" charset="0"/>
              </a:rPr>
              <a:t>zlecanie realizacji zadań z zakresu pomocy społecznej nie może obejmować</a:t>
            </a:r>
            <a:r>
              <a:rPr lang="pl-PL" sz="2400" dirty="0" smtClean="0">
                <a:latin typeface="Times New Roman" panose="02020603050405020304" pitchFamily="18" charset="0"/>
                <a:cs typeface="Times New Roman" panose="02020603050405020304" pitchFamily="18" charset="0"/>
              </a:rPr>
              <a:t>:</a:t>
            </a:r>
          </a:p>
          <a:p>
            <a:pPr marL="0" indent="0" algn="just">
              <a:buNone/>
            </a:pPr>
            <a:r>
              <a:rPr lang="pl-PL" sz="2400" dirty="0" smtClean="0">
                <a:latin typeface="Times New Roman" panose="02020603050405020304" pitchFamily="18" charset="0"/>
                <a:cs typeface="Times New Roman" panose="02020603050405020304" pitchFamily="18" charset="0"/>
              </a:rPr>
              <a:t>1</a:t>
            </a:r>
            <a:r>
              <a:rPr lang="pl-PL" sz="2400" dirty="0">
                <a:latin typeface="Times New Roman" panose="02020603050405020304" pitchFamily="18" charset="0"/>
                <a:cs typeface="Times New Roman" panose="02020603050405020304" pitchFamily="18" charset="0"/>
              </a:rPr>
              <a:t>)	</a:t>
            </a:r>
            <a:r>
              <a:rPr lang="pl-PL" sz="2400" dirty="0">
                <a:solidFill>
                  <a:srgbClr val="C00000"/>
                </a:solidFill>
                <a:latin typeface="Times New Roman" panose="02020603050405020304" pitchFamily="18" charset="0"/>
                <a:cs typeface="Times New Roman" panose="02020603050405020304" pitchFamily="18" charset="0"/>
              </a:rPr>
              <a:t>ustalania uprawnień do świadczeń, w tym przeprowadzania </a:t>
            </a:r>
            <a:r>
              <a:rPr lang="pl-PL" sz="2400" dirty="0" smtClean="0">
                <a:solidFill>
                  <a:srgbClr val="C00000"/>
                </a:solidFill>
                <a:latin typeface="Times New Roman" panose="02020603050405020304" pitchFamily="18" charset="0"/>
                <a:cs typeface="Times New Roman" panose="02020603050405020304" pitchFamily="18" charset="0"/>
              </a:rPr>
              <a:t>rodzinnych </a:t>
            </a:r>
            <a:r>
              <a:rPr lang="pl-PL" sz="2400" dirty="0">
                <a:solidFill>
                  <a:srgbClr val="C00000"/>
                </a:solidFill>
                <a:latin typeface="Times New Roman" panose="02020603050405020304" pitchFamily="18" charset="0"/>
                <a:cs typeface="Times New Roman" panose="02020603050405020304" pitchFamily="18" charset="0"/>
              </a:rPr>
              <a:t>wywiadów środowiskowych</a:t>
            </a:r>
            <a:r>
              <a:rPr lang="pl-PL" sz="2400" dirty="0">
                <a:latin typeface="Times New Roman" panose="02020603050405020304" pitchFamily="18" charset="0"/>
                <a:cs typeface="Times New Roman" panose="02020603050405020304" pitchFamily="18" charset="0"/>
              </a:rPr>
              <a:t>;</a:t>
            </a:r>
          </a:p>
          <a:p>
            <a:pPr marL="0" indent="0" algn="just">
              <a:buNone/>
            </a:pPr>
            <a:r>
              <a:rPr lang="pl-PL" sz="2400" dirty="0">
                <a:latin typeface="Times New Roman" panose="02020603050405020304" pitchFamily="18" charset="0"/>
                <a:cs typeface="Times New Roman" panose="02020603050405020304" pitchFamily="18" charset="0"/>
              </a:rPr>
              <a:t>2)	opłacania składek na ubezpieczenie społeczne i zdrowotne;</a:t>
            </a:r>
          </a:p>
          <a:p>
            <a:pPr marL="0" indent="0" algn="just">
              <a:buNone/>
            </a:pPr>
            <a:r>
              <a:rPr lang="pl-PL" sz="2400" dirty="0">
                <a:latin typeface="Times New Roman" panose="02020603050405020304" pitchFamily="18" charset="0"/>
                <a:cs typeface="Times New Roman" panose="02020603050405020304" pitchFamily="18" charset="0"/>
              </a:rPr>
              <a:t>3)	wypłaty świadczeń pieniężnych.</a:t>
            </a:r>
          </a:p>
          <a:p>
            <a:pPr marL="0" indent="0" algn="just">
              <a:buNone/>
            </a:pPr>
            <a:endParaRPr lang="pl-PL" sz="2400" b="1" dirty="0">
              <a:latin typeface="Times New Roman" panose="02020603050405020304" pitchFamily="18" charset="0"/>
              <a:cs typeface="Times New Roman" panose="02020603050405020304" pitchFamily="18" charset="0"/>
            </a:endParaRPr>
          </a:p>
          <a:p>
            <a:pPr algn="just"/>
            <a:endParaRPr lang="pl-PL"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3611636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altLang="pl-PL" b="1" dirty="0">
                <a:solidFill>
                  <a:schemeClr val="tx1"/>
                </a:solidFill>
                <a:latin typeface="Garamond" pitchFamily="18" charset="0"/>
              </a:rPr>
              <a:t>NIEPRAWIDŁOWOŚCI I UCHYBIENIA STWIERDZONE W TOKU KONTROLI</a:t>
            </a:r>
            <a:endParaRPr lang="pl-PL" dirty="0"/>
          </a:p>
        </p:txBody>
      </p:sp>
      <p:sp>
        <p:nvSpPr>
          <p:cNvPr id="3" name="Symbol zastępczy zawartości 2"/>
          <p:cNvSpPr>
            <a:spLocks noGrp="1"/>
          </p:cNvSpPr>
          <p:nvPr>
            <p:ph idx="1"/>
          </p:nvPr>
        </p:nvSpPr>
        <p:spPr/>
        <p:txBody>
          <a:bodyPr>
            <a:normAutofit/>
          </a:bodyPr>
          <a:lstStyle/>
          <a:p>
            <a:pPr algn="just"/>
            <a:r>
              <a:rPr lang="pl-PL" sz="2400" b="1" dirty="0">
                <a:latin typeface="Times New Roman" panose="02020603050405020304" pitchFamily="18" charset="0"/>
                <a:cs typeface="Times New Roman" panose="02020603050405020304" pitchFamily="18" charset="0"/>
              </a:rPr>
              <a:t>brak aktualizacji rodzinnych wywiadów środowiskowych osób przebywających w </a:t>
            </a:r>
            <a:r>
              <a:rPr lang="pl-PL" sz="2400" b="1" dirty="0" err="1" smtClean="0">
                <a:latin typeface="Times New Roman" panose="02020603050405020304" pitchFamily="18" charset="0"/>
                <a:cs typeface="Times New Roman" panose="02020603050405020304" pitchFamily="18" charset="0"/>
              </a:rPr>
              <a:t>śds</a:t>
            </a:r>
            <a:r>
              <a:rPr lang="pl-PL" sz="2400" b="1" dirty="0" smtClean="0">
                <a:latin typeface="Times New Roman" panose="02020603050405020304" pitchFamily="18" charset="0"/>
                <a:cs typeface="Times New Roman" panose="02020603050405020304" pitchFamily="18" charset="0"/>
              </a:rPr>
              <a:t>, co 6 miesięcy.</a:t>
            </a:r>
            <a:endParaRPr lang="pl-PL" sz="2400" b="1" dirty="0">
              <a:latin typeface="Times New Roman" panose="02020603050405020304" pitchFamily="18" charset="0"/>
              <a:cs typeface="Times New Roman" panose="02020603050405020304" pitchFamily="18" charset="0"/>
            </a:endParaRPr>
          </a:p>
          <a:p>
            <a:pPr marL="0" indent="0" algn="just">
              <a:buNone/>
            </a:pPr>
            <a:r>
              <a:rPr lang="pl-PL" sz="2400" dirty="0">
                <a:latin typeface="Times New Roman" panose="02020603050405020304" pitchFamily="18" charset="0"/>
                <a:cs typeface="Times New Roman" panose="02020603050405020304" pitchFamily="18" charset="0"/>
              </a:rPr>
              <a:t>W przypadku ubiegania się o przyznanie świadczenia z pomocy społecznej po raz kolejny, a także gdy nastąpiła zmiana danych zawartych w wywiadzie, sporządza się aktualizację wywiadu. </a:t>
            </a:r>
            <a:r>
              <a:rPr lang="pl-PL" sz="2400" dirty="0" smtClean="0">
                <a:latin typeface="Times New Roman" panose="02020603050405020304" pitchFamily="18" charset="0"/>
                <a:cs typeface="Times New Roman" panose="02020603050405020304" pitchFamily="18" charset="0"/>
              </a:rPr>
              <a:t/>
            </a:r>
            <a:br>
              <a:rPr lang="pl-PL" sz="2400" dirty="0" smtClean="0">
                <a:latin typeface="Times New Roman" panose="02020603050405020304" pitchFamily="18" charset="0"/>
                <a:cs typeface="Times New Roman" panose="02020603050405020304" pitchFamily="18" charset="0"/>
              </a:rPr>
            </a:br>
            <a:r>
              <a:rPr lang="pl-PL" sz="2400" u="sng" dirty="0" smtClean="0">
                <a:solidFill>
                  <a:srgbClr val="C00000"/>
                </a:solidFill>
                <a:latin typeface="Times New Roman" panose="02020603050405020304" pitchFamily="18" charset="0"/>
                <a:cs typeface="Times New Roman" panose="02020603050405020304" pitchFamily="18" charset="0"/>
              </a:rPr>
              <a:t>W </a:t>
            </a:r>
            <a:r>
              <a:rPr lang="pl-PL" sz="2400" u="sng" dirty="0">
                <a:solidFill>
                  <a:srgbClr val="C00000"/>
                </a:solidFill>
                <a:latin typeface="Times New Roman" panose="02020603050405020304" pitchFamily="18" charset="0"/>
                <a:cs typeface="Times New Roman" panose="02020603050405020304" pitchFamily="18" charset="0"/>
              </a:rPr>
              <a:t>przypadku osób korzystających ze stałych form pomocy aktualizację sporządza się nie rzadziej niż co 6 miesięcy, mimo braku zmiany </a:t>
            </a:r>
            <a:r>
              <a:rPr lang="pl-PL" sz="2400" u="sng" dirty="0" smtClean="0">
                <a:solidFill>
                  <a:srgbClr val="C00000"/>
                </a:solidFill>
                <a:latin typeface="Times New Roman" panose="02020603050405020304" pitchFamily="18" charset="0"/>
                <a:cs typeface="Times New Roman" panose="02020603050405020304" pitchFamily="18" charset="0"/>
              </a:rPr>
              <a:t>danych </a:t>
            </a:r>
            <a:r>
              <a:rPr lang="pl-PL" sz="2400" dirty="0" smtClean="0">
                <a:latin typeface="Times New Roman" panose="02020603050405020304" pitchFamily="18" charset="0"/>
                <a:cs typeface="Times New Roman" panose="02020603050405020304" pitchFamily="18" charset="0"/>
              </a:rPr>
              <a:t>(art. 107 ust. 4 ww. ustawy).</a:t>
            </a:r>
            <a:endParaRPr lang="pl-PL" sz="24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endParaRPr lang="pl-PL" sz="2400" b="1" dirty="0">
              <a:latin typeface="Times New Roman" panose="02020603050405020304" pitchFamily="18" charset="0"/>
              <a:cs typeface="Times New Roman" panose="02020603050405020304" pitchFamily="18" charset="0"/>
            </a:endParaRPr>
          </a:p>
          <a:p>
            <a:pPr marL="0" indent="0" algn="just">
              <a:buNone/>
            </a:pPr>
            <a:endParaRPr lang="pl-PL" sz="2400" b="1" dirty="0" smtClean="0">
              <a:latin typeface="Times New Roman" panose="02020603050405020304" pitchFamily="18" charset="0"/>
              <a:cs typeface="Times New Roman" panose="02020603050405020304" pitchFamily="18" charset="0"/>
            </a:endParaRPr>
          </a:p>
          <a:p>
            <a:endParaRPr lang="pl-PL" dirty="0"/>
          </a:p>
        </p:txBody>
      </p:sp>
    </p:spTree>
    <p:extLst>
      <p:ext uri="{BB962C8B-B14F-4D97-AF65-F5344CB8AC3E}">
        <p14:creationId xmlns:p14="http://schemas.microsoft.com/office/powerpoint/2010/main" val="390513811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just"/>
            <a:r>
              <a:rPr lang="pl-PL" altLang="pl-PL" b="1" dirty="0">
                <a:solidFill>
                  <a:schemeClr val="tx1"/>
                </a:solidFill>
                <a:latin typeface="Garamond" pitchFamily="18" charset="0"/>
              </a:rPr>
              <a:t>NIEPRAWIDŁOWOŚCI I UCHYBIENIA STWIERDZONE W TOKU KONTROLI</a:t>
            </a:r>
            <a:endParaRPr lang="pl-PL" dirty="0"/>
          </a:p>
        </p:txBody>
      </p:sp>
      <p:sp>
        <p:nvSpPr>
          <p:cNvPr id="3" name="Symbol zastępczy zawartości 2"/>
          <p:cNvSpPr>
            <a:spLocks noGrp="1"/>
          </p:cNvSpPr>
          <p:nvPr>
            <p:ph idx="1"/>
          </p:nvPr>
        </p:nvSpPr>
        <p:spPr/>
        <p:txBody>
          <a:bodyPr>
            <a:normAutofit fontScale="92500" lnSpcReduction="10000"/>
          </a:bodyPr>
          <a:lstStyle/>
          <a:p>
            <a:r>
              <a:rPr lang="pl-PL" sz="2400" b="1" dirty="0">
                <a:latin typeface="Times New Roman" panose="02020603050405020304" pitchFamily="18" charset="0"/>
                <a:cs typeface="Times New Roman" panose="02020603050405020304" pitchFamily="18" charset="0"/>
              </a:rPr>
              <a:t>w dokumentacji osoby skierowanej do </a:t>
            </a:r>
            <a:r>
              <a:rPr lang="pl-PL" sz="2400" b="1" dirty="0" err="1">
                <a:latin typeface="Times New Roman" panose="02020603050405020304" pitchFamily="18" charset="0"/>
                <a:cs typeface="Times New Roman" panose="02020603050405020304" pitchFamily="18" charset="0"/>
              </a:rPr>
              <a:t>śds</a:t>
            </a:r>
            <a:r>
              <a:rPr lang="pl-PL" sz="2400" b="1" dirty="0">
                <a:latin typeface="Times New Roman" panose="02020603050405020304" pitchFamily="18" charset="0"/>
                <a:cs typeface="Times New Roman" panose="02020603050405020304" pitchFamily="18" charset="0"/>
              </a:rPr>
              <a:t>, brak zaświadczenia lekarskiego o stanie zdrowia </a:t>
            </a:r>
            <a:r>
              <a:rPr lang="pl-PL" sz="2400" dirty="0">
                <a:latin typeface="Times New Roman" panose="02020603050405020304" pitchFamily="18" charset="0"/>
                <a:cs typeface="Times New Roman" panose="02020603050405020304" pitchFamily="18" charset="0"/>
              </a:rPr>
              <a:t>(§ 7 ust. 1 rozporządzenia </a:t>
            </a:r>
            <a:r>
              <a:rPr lang="pl-PL" sz="2400" dirty="0" err="1">
                <a:latin typeface="Times New Roman" panose="02020603050405020304" pitchFamily="18" charset="0"/>
                <a:cs typeface="Times New Roman" panose="02020603050405020304" pitchFamily="18" charset="0"/>
              </a:rPr>
              <a:t>ws</a:t>
            </a:r>
            <a:r>
              <a:rPr lang="pl-PL" sz="2400" dirty="0">
                <a:latin typeface="Times New Roman" panose="02020603050405020304" pitchFamily="18" charset="0"/>
                <a:cs typeface="Times New Roman" panose="02020603050405020304" pitchFamily="18" charset="0"/>
              </a:rPr>
              <a:t>. </a:t>
            </a:r>
            <a:r>
              <a:rPr lang="pl-PL" sz="2400" dirty="0" err="1">
                <a:latin typeface="Times New Roman" panose="02020603050405020304" pitchFamily="18" charset="0"/>
                <a:cs typeface="Times New Roman" panose="02020603050405020304" pitchFamily="18" charset="0"/>
              </a:rPr>
              <a:t>śds</a:t>
            </a:r>
            <a:r>
              <a:rPr lang="pl-PL" sz="2400" dirty="0">
                <a:latin typeface="Times New Roman" panose="02020603050405020304" pitchFamily="18" charset="0"/>
                <a:cs typeface="Times New Roman" panose="02020603050405020304" pitchFamily="18" charset="0"/>
              </a:rPr>
              <a:t>). </a:t>
            </a:r>
            <a:endParaRPr lang="pl-PL" sz="2400" dirty="0" smtClean="0">
              <a:latin typeface="Times New Roman" panose="02020603050405020304" pitchFamily="18" charset="0"/>
              <a:cs typeface="Times New Roman" panose="02020603050405020304" pitchFamily="18" charset="0"/>
            </a:endParaRPr>
          </a:p>
          <a:p>
            <a:pPr marL="0" indent="0" algn="just">
              <a:buNone/>
            </a:pPr>
            <a:r>
              <a:rPr lang="pl-PL" sz="2600" dirty="0">
                <a:latin typeface="Times New Roman" panose="02020603050405020304" pitchFamily="18" charset="0"/>
                <a:cs typeface="Times New Roman" panose="02020603050405020304" pitchFamily="18" charset="0"/>
              </a:rPr>
              <a:t>Wniosek o skierowanie do domu na pobyt dzienny lub całodobowy składa się do ośrodka pomocy społecznej właściwego ze względu na miejsce zamieszkania osoby ubiegającej się o skierowanie, </a:t>
            </a:r>
            <a:r>
              <a:rPr lang="pl-PL" sz="2600" u="sng" dirty="0">
                <a:solidFill>
                  <a:srgbClr val="C00000"/>
                </a:solidFill>
                <a:latin typeface="Times New Roman" panose="02020603050405020304" pitchFamily="18" charset="0"/>
                <a:cs typeface="Times New Roman" panose="02020603050405020304" pitchFamily="18" charset="0"/>
              </a:rPr>
              <a:t>dołączając zaświadczenie lekarskie, wydane przez lekarza psychiatrę lub lekarza neurologa, o występujących zaburzeniach psychicznych oraz zaświadczenie lekarza rodzinnego o stanie zdrowia i o braku przeciwwskazań do uczestnictwa w zajęciach domu wraz z informacją o sprawności w zakresie lokomocji osób niepełnosprawnych </a:t>
            </a:r>
            <a:r>
              <a:rPr lang="pl-PL" sz="2600" u="sng" dirty="0" smtClean="0">
                <a:solidFill>
                  <a:srgbClr val="C00000"/>
                </a:solidFill>
                <a:latin typeface="Times New Roman" panose="02020603050405020304" pitchFamily="18" charset="0"/>
                <a:cs typeface="Times New Roman" panose="02020603050405020304" pitchFamily="18" charset="0"/>
              </a:rPr>
              <a:t>fizycznie.</a:t>
            </a:r>
            <a:endParaRPr lang="pl-PL" sz="2600" b="1" u="sng" dirty="0">
              <a:solidFill>
                <a:srgbClr val="C00000"/>
              </a:solidFill>
              <a:latin typeface="Times New Roman" panose="02020603050405020304" pitchFamily="18" charset="0"/>
              <a:cs typeface="Times New Roman" panose="02020603050405020304" pitchFamily="18" charset="0"/>
            </a:endParaRPr>
          </a:p>
          <a:p>
            <a:endParaRPr lang="pl-PL" sz="2400" dirty="0"/>
          </a:p>
        </p:txBody>
      </p:sp>
    </p:spTree>
    <p:extLst>
      <p:ext uri="{BB962C8B-B14F-4D97-AF65-F5344CB8AC3E}">
        <p14:creationId xmlns:p14="http://schemas.microsoft.com/office/powerpoint/2010/main" val="281703132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just"/>
            <a:r>
              <a:rPr lang="pl-PL" altLang="pl-PL" b="1" dirty="0">
                <a:solidFill>
                  <a:schemeClr val="tx1"/>
                </a:solidFill>
                <a:latin typeface="Garamond" pitchFamily="18" charset="0"/>
              </a:rPr>
              <a:t>NIEPRAWIDŁOWOŚCI I UCHYBIENIA STWIERDZONE W TOKU KONTROLI</a:t>
            </a:r>
            <a:endParaRPr lang="pl-PL" dirty="0"/>
          </a:p>
        </p:txBody>
      </p:sp>
      <p:sp>
        <p:nvSpPr>
          <p:cNvPr id="3" name="Symbol zastępczy zawartości 2"/>
          <p:cNvSpPr>
            <a:spLocks noGrp="1"/>
          </p:cNvSpPr>
          <p:nvPr>
            <p:ph idx="1"/>
          </p:nvPr>
        </p:nvSpPr>
        <p:spPr>
          <a:xfrm>
            <a:off x="677334" y="1930400"/>
            <a:ext cx="8968942" cy="4612068"/>
          </a:xfrm>
        </p:spPr>
        <p:txBody>
          <a:bodyPr>
            <a:normAutofit/>
          </a:bodyPr>
          <a:lstStyle/>
          <a:p>
            <a:pPr algn="just"/>
            <a:r>
              <a:rPr lang="pl-PL" sz="2400" b="1" dirty="0">
                <a:latin typeface="Times New Roman" panose="02020603050405020304" pitchFamily="18" charset="0"/>
                <a:cs typeface="Times New Roman" panose="02020603050405020304" pitchFamily="18" charset="0"/>
              </a:rPr>
              <a:t>brak rodzinnego wywiadu środowiskowego przed wydaniem decyzji</a:t>
            </a:r>
          </a:p>
          <a:p>
            <a:pPr marL="0" indent="0" algn="just">
              <a:buNone/>
            </a:pPr>
            <a:r>
              <a:rPr lang="pl-PL" sz="2400" dirty="0" smtClean="0">
                <a:latin typeface="Times New Roman" panose="02020603050405020304" pitchFamily="18" charset="0"/>
                <a:cs typeface="Times New Roman" panose="02020603050405020304" pitchFamily="18" charset="0"/>
              </a:rPr>
              <a:t>Decyzję </a:t>
            </a:r>
            <a:r>
              <a:rPr lang="pl-PL" sz="2400" dirty="0">
                <a:latin typeface="Times New Roman" panose="02020603050405020304" pitchFamily="18" charset="0"/>
                <a:cs typeface="Times New Roman" panose="02020603050405020304" pitchFamily="18" charset="0"/>
              </a:rPr>
              <a:t>administracyjną o przyznaniu lub odmowie przyznania świadczenia, z wyjątkiem decyzji o odmowie przyznania biletu kredytowanego oraz decyzji w sprawach cudzoziemców, o których mowa w art. 5a, </a:t>
            </a:r>
            <a:r>
              <a:rPr lang="pl-PL" sz="2400" dirty="0">
                <a:solidFill>
                  <a:srgbClr val="C00000"/>
                </a:solidFill>
                <a:latin typeface="Times New Roman" panose="02020603050405020304" pitchFamily="18" charset="0"/>
                <a:cs typeface="Times New Roman" panose="02020603050405020304" pitchFamily="18" charset="0"/>
              </a:rPr>
              <a:t>wydaje się po przeprowadzeniu rodzinnego wywiadu </a:t>
            </a:r>
            <a:r>
              <a:rPr lang="pl-PL" sz="2400" dirty="0" smtClean="0">
                <a:solidFill>
                  <a:srgbClr val="C00000"/>
                </a:solidFill>
                <a:latin typeface="Times New Roman" panose="02020603050405020304" pitchFamily="18" charset="0"/>
                <a:cs typeface="Times New Roman" panose="02020603050405020304" pitchFamily="18" charset="0"/>
              </a:rPr>
              <a:t>środowiskowego </a:t>
            </a:r>
            <a:r>
              <a:rPr lang="pl-PL" sz="2400" dirty="0" smtClean="0">
                <a:latin typeface="Times New Roman" panose="02020603050405020304" pitchFamily="18" charset="0"/>
                <a:cs typeface="Times New Roman" panose="02020603050405020304" pitchFamily="18" charset="0"/>
              </a:rPr>
              <a:t>(art. 106 ust. 4 ustawy).</a:t>
            </a:r>
            <a:endParaRPr lang="pl-PL" sz="2400" dirty="0">
              <a:latin typeface="Times New Roman" panose="02020603050405020304" pitchFamily="18" charset="0"/>
              <a:cs typeface="Times New Roman" panose="02020603050405020304" pitchFamily="18" charset="0"/>
            </a:endParaRPr>
          </a:p>
          <a:p>
            <a:pPr marL="0" indent="0" algn="just">
              <a:buNone/>
            </a:pPr>
            <a:endParaRPr lang="pl-PL" sz="2400" dirty="0">
              <a:latin typeface="Times New Roman" panose="02020603050405020304" pitchFamily="18" charset="0"/>
              <a:cs typeface="Times New Roman" panose="02020603050405020304" pitchFamily="18" charset="0"/>
            </a:endParaRPr>
          </a:p>
          <a:p>
            <a:endParaRPr lang="pl-PL" sz="2400" dirty="0"/>
          </a:p>
        </p:txBody>
      </p:sp>
    </p:spTree>
    <p:extLst>
      <p:ext uri="{BB962C8B-B14F-4D97-AF65-F5344CB8AC3E}">
        <p14:creationId xmlns:p14="http://schemas.microsoft.com/office/powerpoint/2010/main" val="123697758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ltLang="pl-PL" b="1" dirty="0">
                <a:solidFill>
                  <a:schemeClr val="tx1"/>
                </a:solidFill>
                <a:latin typeface="Garamond" pitchFamily="18" charset="0"/>
              </a:rPr>
              <a:t>NIEPRAWIDŁOWOŚCI I UCHYBIENIA STWIERDZONE W TOKU KONTROLI</a:t>
            </a:r>
            <a:endParaRPr lang="pl-PL" dirty="0"/>
          </a:p>
        </p:txBody>
      </p:sp>
      <p:sp>
        <p:nvSpPr>
          <p:cNvPr id="3" name="Symbol zastępczy zawartości 2"/>
          <p:cNvSpPr>
            <a:spLocks noGrp="1"/>
          </p:cNvSpPr>
          <p:nvPr>
            <p:ph idx="1"/>
          </p:nvPr>
        </p:nvSpPr>
        <p:spPr/>
        <p:txBody>
          <a:bodyPr>
            <a:noAutofit/>
          </a:bodyPr>
          <a:lstStyle/>
          <a:p>
            <a:pPr algn="just"/>
            <a:r>
              <a:rPr lang="pl-PL" sz="2400" b="1" dirty="0" smtClean="0">
                <a:latin typeface="Times New Roman" panose="02020603050405020304" pitchFamily="18" charset="0"/>
                <a:cs typeface="Times New Roman" panose="02020603050405020304" pitchFamily="18" charset="0"/>
              </a:rPr>
              <a:t>ustalanie sytuacji dochodowej rodziny bez kompletu dokumentów potwierdzających status osoby bezrobotnej, bądź pozostawania w stosunku pracy.</a:t>
            </a:r>
          </a:p>
          <a:p>
            <a:pPr marL="0" indent="0" algn="just">
              <a:buNone/>
            </a:pPr>
            <a:r>
              <a:rPr lang="pl-PL" sz="2400" dirty="0" smtClean="0">
                <a:latin typeface="Times New Roman" panose="02020603050405020304" pitchFamily="18" charset="0"/>
                <a:cs typeface="Times New Roman" panose="02020603050405020304" pitchFamily="18" charset="0"/>
              </a:rPr>
              <a:t>Zgodnie </a:t>
            </a:r>
            <a:r>
              <a:rPr lang="pl-PL" sz="2400" dirty="0">
                <a:latin typeface="Times New Roman" panose="02020603050405020304" pitchFamily="18" charset="0"/>
                <a:cs typeface="Times New Roman" panose="02020603050405020304" pitchFamily="18" charset="0"/>
              </a:rPr>
              <a:t>z art. 107 ust. 5b </a:t>
            </a:r>
            <a:r>
              <a:rPr lang="pl-PL" sz="2400" dirty="0" err="1">
                <a:latin typeface="Times New Roman" panose="02020603050405020304" pitchFamily="18" charset="0"/>
                <a:cs typeface="Times New Roman" panose="02020603050405020304" pitchFamily="18" charset="0"/>
              </a:rPr>
              <a:t>u.p.s</a:t>
            </a:r>
            <a:r>
              <a:rPr lang="pl-PL" sz="2400" dirty="0">
                <a:latin typeface="Times New Roman" panose="02020603050405020304" pitchFamily="18" charset="0"/>
                <a:cs typeface="Times New Roman" panose="02020603050405020304" pitchFamily="18" charset="0"/>
              </a:rPr>
              <a:t>., </a:t>
            </a:r>
            <a:r>
              <a:rPr lang="pl-PL" sz="2400" b="1" dirty="0">
                <a:latin typeface="Times New Roman" panose="02020603050405020304" pitchFamily="18" charset="0"/>
                <a:cs typeface="Times New Roman" panose="02020603050405020304" pitchFamily="18" charset="0"/>
              </a:rPr>
              <a:t>sytuację osobistą, rodzinną, dochodową i majątkową osoby lub rodziny ustala się na podstawie m.in. następujących dokumentów:</a:t>
            </a:r>
          </a:p>
          <a:p>
            <a:pPr marL="0" indent="0" algn="just">
              <a:buNone/>
            </a:pPr>
            <a:r>
              <a:rPr lang="pl-PL" sz="2400" dirty="0">
                <a:latin typeface="Times New Roman" panose="02020603050405020304" pitchFamily="18" charset="0"/>
                <a:cs typeface="Times New Roman" panose="02020603050405020304" pitchFamily="18" charset="0"/>
              </a:rPr>
              <a:t>- zaświadczenia albo oświadczenia o wysokości wynagrodzenia z tytułu zatrudnienia, zawierającego informacje o wysokości potrąconej zaliczki na podatek dochodowy od osób fizycznych, składki na ubezpieczenie zdrowotne, składek na ubezpieczenia emerytalne i rentowe w części finansowanej przez ubezpieczonego oraz składki na ubezpieczenie chorobowe;</a:t>
            </a:r>
          </a:p>
          <a:p>
            <a:endParaRPr lang="pl-PL"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9444108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just"/>
            <a:r>
              <a:rPr lang="pl-PL" altLang="pl-PL" b="1" dirty="0">
                <a:solidFill>
                  <a:schemeClr val="tx1"/>
                </a:solidFill>
                <a:latin typeface="Garamond" pitchFamily="18" charset="0"/>
              </a:rPr>
              <a:t>NIEPRAWIDŁOWOŚCI I UCHYBIENIA STWIERDZONE W TOKU KONTROLI</a:t>
            </a:r>
            <a:endParaRPr lang="pl-PL" dirty="0"/>
          </a:p>
        </p:txBody>
      </p:sp>
      <p:sp>
        <p:nvSpPr>
          <p:cNvPr id="3" name="Symbol zastępczy zawartości 2"/>
          <p:cNvSpPr>
            <a:spLocks noGrp="1"/>
          </p:cNvSpPr>
          <p:nvPr>
            <p:ph idx="1"/>
          </p:nvPr>
        </p:nvSpPr>
        <p:spPr/>
        <p:txBody>
          <a:bodyPr/>
          <a:lstStyle/>
          <a:p>
            <a:pPr marL="0" indent="0" algn="just">
              <a:buNone/>
            </a:pPr>
            <a:r>
              <a:rPr lang="pl-PL" sz="2400" dirty="0" smtClean="0">
                <a:solidFill>
                  <a:schemeClr val="tx1"/>
                </a:solidFill>
                <a:latin typeface="Times New Roman" panose="02020603050405020304" pitchFamily="18" charset="0"/>
                <a:cs typeface="Times New Roman" panose="02020603050405020304" pitchFamily="18" charset="0"/>
              </a:rPr>
              <a:t>- </a:t>
            </a:r>
            <a:r>
              <a:rPr lang="pl-PL" sz="2400" u="sng" dirty="0" smtClean="0">
                <a:latin typeface="Times New Roman" panose="02020603050405020304" pitchFamily="18" charset="0"/>
                <a:cs typeface="Times New Roman" panose="02020603050405020304" pitchFamily="18" charset="0"/>
              </a:rPr>
              <a:t>decyzji </a:t>
            </a:r>
            <a:r>
              <a:rPr lang="pl-PL" sz="2400" u="sng" dirty="0">
                <a:latin typeface="Times New Roman" panose="02020603050405020304" pitchFamily="18" charset="0"/>
                <a:cs typeface="Times New Roman" panose="02020603050405020304" pitchFamily="18" charset="0"/>
              </a:rPr>
              <a:t>starosty </a:t>
            </a:r>
            <a:r>
              <a:rPr lang="pl-PL" sz="2400" dirty="0">
                <a:latin typeface="Times New Roman" panose="02020603050405020304" pitchFamily="18" charset="0"/>
                <a:cs typeface="Times New Roman" panose="02020603050405020304" pitchFamily="18" charset="0"/>
              </a:rPr>
              <a:t>o uznaniu lub odmowie uznania za osobę bezrobotną, utracie statusu osoby bezrobotnej, o przyznaniu, odmowie przyznania, wstrzymaniu, wznowieniu wypłaty oraz utracie lub pozbawieniu prawa do zasiłku dla bezrobotnych, świadczenia szkoleniowego, stypendium, dodatku aktywizacyjnego </a:t>
            </a:r>
            <a:r>
              <a:rPr lang="pl-PL" sz="2400" b="1" dirty="0">
                <a:latin typeface="Times New Roman" panose="02020603050405020304" pitchFamily="18" charset="0"/>
                <a:cs typeface="Times New Roman" panose="02020603050405020304" pitchFamily="18" charset="0"/>
              </a:rPr>
              <a:t>albo </a:t>
            </a:r>
            <a:r>
              <a:rPr lang="pl-PL" sz="2400" b="1" u="sng" dirty="0">
                <a:latin typeface="Times New Roman" panose="02020603050405020304" pitchFamily="18" charset="0"/>
                <a:cs typeface="Times New Roman" panose="02020603050405020304" pitchFamily="18" charset="0"/>
              </a:rPr>
              <a:t>oświadczenia o pozostawaniu w ewidencji bezrobotnych lub poszukujących </a:t>
            </a:r>
            <a:r>
              <a:rPr lang="pl-PL" sz="2400" b="1" u="sng" dirty="0" smtClean="0">
                <a:latin typeface="Times New Roman" panose="02020603050405020304" pitchFamily="18" charset="0"/>
                <a:cs typeface="Times New Roman" panose="02020603050405020304" pitchFamily="18" charset="0"/>
              </a:rPr>
              <a:t>pracy</a:t>
            </a:r>
          </a:p>
          <a:p>
            <a:pPr marL="0" indent="0" algn="just">
              <a:buNone/>
            </a:pPr>
            <a:endParaRPr lang="pl-PL" sz="2400" b="1" dirty="0">
              <a:latin typeface="Times New Roman" panose="02020603050405020304" pitchFamily="18" charset="0"/>
              <a:cs typeface="Times New Roman" panose="02020603050405020304" pitchFamily="18" charset="0"/>
            </a:endParaRPr>
          </a:p>
          <a:p>
            <a:pPr marL="0" indent="0" algn="just">
              <a:buNone/>
            </a:pPr>
            <a:endParaRPr lang="pl-PL" sz="2400" dirty="0">
              <a:latin typeface="Times New Roman" panose="02020603050405020304" pitchFamily="18" charset="0"/>
              <a:cs typeface="Times New Roman" panose="02020603050405020304" pitchFamily="18" charset="0"/>
            </a:endParaRPr>
          </a:p>
          <a:p>
            <a:endParaRPr lang="pl-PL" dirty="0"/>
          </a:p>
        </p:txBody>
      </p:sp>
    </p:spTree>
    <p:extLst>
      <p:ext uri="{BB962C8B-B14F-4D97-AF65-F5344CB8AC3E}">
        <p14:creationId xmlns:p14="http://schemas.microsoft.com/office/powerpoint/2010/main" val="177745304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4294967295"/>
          </p:nvPr>
        </p:nvSpPr>
        <p:spPr>
          <a:xfrm>
            <a:off x="939114" y="798513"/>
            <a:ext cx="8890686" cy="5408612"/>
          </a:xfrm>
        </p:spPr>
        <p:txBody>
          <a:bodyPr>
            <a:noAutofit/>
          </a:bodyPr>
          <a:lstStyle/>
          <a:p>
            <a:pPr algn="just"/>
            <a:r>
              <a:rPr lang="pl-PL" sz="2400" b="1" dirty="0" smtClean="0">
                <a:latin typeface="Times New Roman" panose="02020603050405020304" pitchFamily="18" charset="0"/>
                <a:cs typeface="Times New Roman" panose="02020603050405020304" pitchFamily="18" charset="0"/>
              </a:rPr>
              <a:t>Organizowanie </a:t>
            </a:r>
            <a:r>
              <a:rPr lang="pl-PL" sz="2400" b="1" dirty="0">
                <a:latin typeface="Times New Roman" panose="02020603050405020304" pitchFamily="18" charset="0"/>
                <a:cs typeface="Times New Roman" panose="02020603050405020304" pitchFamily="18" charset="0"/>
              </a:rPr>
              <a:t>i świadczenie </a:t>
            </a:r>
            <a:r>
              <a:rPr lang="pl-PL" sz="2400" b="1" dirty="0" smtClean="0">
                <a:latin typeface="Times New Roman" panose="02020603050405020304" pitchFamily="18" charset="0"/>
                <a:cs typeface="Times New Roman" panose="02020603050405020304" pitchFamily="18" charset="0"/>
              </a:rPr>
              <a:t>usług, wynika z przepisów prawa, tj.: </a:t>
            </a:r>
          </a:p>
          <a:p>
            <a:pPr algn="just">
              <a:buFont typeface="Wingdings" panose="05000000000000000000" pitchFamily="2" charset="2"/>
              <a:buChar char="v"/>
            </a:pPr>
            <a:r>
              <a:rPr lang="pl-PL" sz="2400" dirty="0" smtClean="0">
                <a:latin typeface="Times New Roman" panose="02020603050405020304" pitchFamily="18" charset="0"/>
                <a:cs typeface="Times New Roman" panose="02020603050405020304" pitchFamily="18" charset="0"/>
              </a:rPr>
              <a:t>ustawy </a:t>
            </a:r>
            <a:r>
              <a:rPr lang="pl-PL" sz="2400" dirty="0">
                <a:latin typeface="Times New Roman" panose="02020603050405020304" pitchFamily="18" charset="0"/>
                <a:cs typeface="Times New Roman" panose="02020603050405020304" pitchFamily="18" charset="0"/>
              </a:rPr>
              <a:t>z dnia 12 marca 2004 r. o pomocy społecznej (</a:t>
            </a:r>
            <a:r>
              <a:rPr lang="pl-PL" sz="2400" dirty="0" err="1" smtClean="0">
                <a:latin typeface="Times New Roman" panose="02020603050405020304" pitchFamily="18" charset="0"/>
                <a:cs typeface="Times New Roman" panose="02020603050405020304" pitchFamily="18" charset="0"/>
              </a:rPr>
              <a:t>t.j</a:t>
            </a:r>
            <a:r>
              <a:rPr lang="pl-PL" sz="2400" dirty="0" smtClean="0">
                <a:latin typeface="Times New Roman" panose="02020603050405020304" pitchFamily="18" charset="0"/>
                <a:cs typeface="Times New Roman" panose="02020603050405020304" pitchFamily="18" charset="0"/>
              </a:rPr>
              <a:t>. Dz</a:t>
            </a:r>
            <a:r>
              <a:rPr lang="pl-PL" sz="2400" dirty="0">
                <a:latin typeface="Times New Roman" panose="02020603050405020304" pitchFamily="18" charset="0"/>
                <a:cs typeface="Times New Roman" panose="02020603050405020304" pitchFamily="18" charset="0"/>
              </a:rPr>
              <a:t>. U. </a:t>
            </a:r>
            <a:r>
              <a:rPr lang="pl-PL" sz="2400" dirty="0" smtClean="0">
                <a:latin typeface="Times New Roman" panose="02020603050405020304" pitchFamily="18" charset="0"/>
                <a:cs typeface="Times New Roman" panose="02020603050405020304" pitchFamily="18" charset="0"/>
              </a:rPr>
              <a:t/>
            </a:r>
            <a:br>
              <a:rPr lang="pl-PL" sz="2400" dirty="0" smtClean="0">
                <a:latin typeface="Times New Roman" panose="02020603050405020304" pitchFamily="18" charset="0"/>
                <a:cs typeface="Times New Roman" panose="02020603050405020304" pitchFamily="18" charset="0"/>
              </a:rPr>
            </a:br>
            <a:r>
              <a:rPr lang="pl-PL" sz="2400" dirty="0" smtClean="0">
                <a:latin typeface="Times New Roman" panose="02020603050405020304" pitchFamily="18" charset="0"/>
                <a:cs typeface="Times New Roman" panose="02020603050405020304" pitchFamily="18" charset="0"/>
              </a:rPr>
              <a:t>z 2016 </a:t>
            </a:r>
            <a:r>
              <a:rPr lang="pl-PL" sz="2400" dirty="0">
                <a:latin typeface="Times New Roman" panose="02020603050405020304" pitchFamily="18" charset="0"/>
                <a:cs typeface="Times New Roman" panose="02020603050405020304" pitchFamily="18" charset="0"/>
              </a:rPr>
              <a:t>r., poz. </a:t>
            </a:r>
            <a:r>
              <a:rPr lang="pl-PL" sz="2400" dirty="0" smtClean="0">
                <a:latin typeface="Times New Roman" panose="02020603050405020304" pitchFamily="18" charset="0"/>
                <a:cs typeface="Times New Roman" panose="02020603050405020304" pitchFamily="18" charset="0"/>
              </a:rPr>
              <a:t>930 ze zm.), </a:t>
            </a:r>
          </a:p>
          <a:p>
            <a:pPr algn="just">
              <a:buFont typeface="Wingdings" panose="05000000000000000000" pitchFamily="2" charset="2"/>
              <a:buChar char="v"/>
            </a:pPr>
            <a:r>
              <a:rPr lang="pl-PL" sz="2400" dirty="0" smtClean="0">
                <a:latin typeface="Times New Roman" panose="02020603050405020304" pitchFamily="18" charset="0"/>
                <a:cs typeface="Times New Roman" panose="02020603050405020304" pitchFamily="18" charset="0"/>
              </a:rPr>
              <a:t>ustawy </a:t>
            </a:r>
            <a:r>
              <a:rPr lang="pl-PL" sz="2400" dirty="0">
                <a:latin typeface="Times New Roman" panose="02020603050405020304" pitchFamily="18" charset="0"/>
                <a:cs typeface="Times New Roman" panose="02020603050405020304" pitchFamily="18" charset="0"/>
              </a:rPr>
              <a:t>z dnia 19 sierpnia 1994 r. o ochronie zdrowia psychicznego (Dz. U. z </a:t>
            </a:r>
            <a:r>
              <a:rPr lang="pl-PL" sz="2400" dirty="0" smtClean="0">
                <a:latin typeface="Times New Roman" panose="02020603050405020304" pitchFamily="18" charset="0"/>
                <a:cs typeface="Times New Roman" panose="02020603050405020304" pitchFamily="18" charset="0"/>
              </a:rPr>
              <a:t>2016 r. poz. 546 ze zm.), </a:t>
            </a:r>
          </a:p>
          <a:p>
            <a:pPr algn="just">
              <a:buFont typeface="Wingdings" panose="05000000000000000000" pitchFamily="2" charset="2"/>
              <a:buChar char="v"/>
            </a:pPr>
            <a:r>
              <a:rPr lang="pl-PL" sz="2400" dirty="0">
                <a:latin typeface="Times New Roman" panose="02020603050405020304" pitchFamily="18" charset="0"/>
                <a:cs typeface="Times New Roman" panose="02020603050405020304" pitchFamily="18" charset="0"/>
              </a:rPr>
              <a:t>rozporządzenia Ministra Polityki Społecznej z dnia 22 września 2005 r. w sprawie specjalistycznych usług opiekuńczych (Dz. U. </a:t>
            </a:r>
            <a:r>
              <a:rPr lang="pl-PL" sz="2400" dirty="0" smtClean="0">
                <a:latin typeface="Times New Roman" panose="02020603050405020304" pitchFamily="18" charset="0"/>
                <a:cs typeface="Times New Roman" panose="02020603050405020304" pitchFamily="18" charset="0"/>
              </a:rPr>
              <a:t/>
            </a:r>
            <a:br>
              <a:rPr lang="pl-PL" sz="2400" dirty="0" smtClean="0">
                <a:latin typeface="Times New Roman" panose="02020603050405020304" pitchFamily="18" charset="0"/>
                <a:cs typeface="Times New Roman" panose="02020603050405020304" pitchFamily="18" charset="0"/>
              </a:rPr>
            </a:br>
            <a:r>
              <a:rPr lang="pl-PL" sz="2400" dirty="0" smtClean="0">
                <a:latin typeface="Times New Roman" panose="02020603050405020304" pitchFamily="18" charset="0"/>
                <a:cs typeface="Times New Roman" panose="02020603050405020304" pitchFamily="18" charset="0"/>
              </a:rPr>
              <a:t>Nr </a:t>
            </a:r>
            <a:r>
              <a:rPr lang="pl-PL" sz="2400" dirty="0">
                <a:latin typeface="Times New Roman" panose="02020603050405020304" pitchFamily="18" charset="0"/>
                <a:cs typeface="Times New Roman" panose="02020603050405020304" pitchFamily="18" charset="0"/>
              </a:rPr>
              <a:t>189, poz. 1598 z </a:t>
            </a:r>
            <a:r>
              <a:rPr lang="pl-PL" sz="2400" dirty="0" err="1">
                <a:latin typeface="Times New Roman" panose="02020603050405020304" pitchFamily="18" charset="0"/>
                <a:cs typeface="Times New Roman" panose="02020603050405020304" pitchFamily="18" charset="0"/>
              </a:rPr>
              <a:t>późn</a:t>
            </a:r>
            <a:r>
              <a:rPr lang="pl-PL" sz="2400" dirty="0">
                <a:latin typeface="Times New Roman" panose="02020603050405020304" pitchFamily="18" charset="0"/>
                <a:cs typeface="Times New Roman" panose="02020603050405020304" pitchFamily="18" charset="0"/>
              </a:rPr>
              <a:t>. zm.).</a:t>
            </a:r>
          </a:p>
          <a:p>
            <a:pPr marL="0" indent="0" algn="just">
              <a:buNone/>
            </a:pPr>
            <a:endParaRPr lang="pl-PL" sz="2400" dirty="0" smtClean="0">
              <a:latin typeface="Times New Roman" panose="02020603050405020304" pitchFamily="18" charset="0"/>
              <a:cs typeface="Times New Roman" panose="02020603050405020304" pitchFamily="18" charset="0"/>
            </a:endParaRPr>
          </a:p>
          <a:p>
            <a:pPr marL="0" indent="0" algn="just">
              <a:buNone/>
            </a:pPr>
            <a:r>
              <a:rPr lang="pl-PL" sz="2400" dirty="0" smtClean="0">
                <a:latin typeface="Times New Roman" panose="02020603050405020304" pitchFamily="18" charset="0"/>
                <a:cs typeface="Times New Roman" panose="02020603050405020304" pitchFamily="18" charset="0"/>
              </a:rPr>
              <a:t>.</a:t>
            </a:r>
            <a:endParaRPr lang="pl-PL"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3473328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just"/>
            <a:r>
              <a:rPr lang="pl-PL" altLang="pl-PL" b="1" dirty="0">
                <a:solidFill>
                  <a:schemeClr val="tx1"/>
                </a:solidFill>
                <a:latin typeface="Garamond" pitchFamily="18" charset="0"/>
              </a:rPr>
              <a:t>NIEPRAWIDŁOWOŚCI I UCHYBIENIA STWIERDZONE W TOKU KONTROLI</a:t>
            </a:r>
            <a:endParaRPr lang="pl-PL" dirty="0"/>
          </a:p>
        </p:txBody>
      </p:sp>
      <p:sp>
        <p:nvSpPr>
          <p:cNvPr id="3" name="Symbol zastępczy zawartości 2"/>
          <p:cNvSpPr>
            <a:spLocks noGrp="1"/>
          </p:cNvSpPr>
          <p:nvPr>
            <p:ph idx="1"/>
          </p:nvPr>
        </p:nvSpPr>
        <p:spPr>
          <a:xfrm>
            <a:off x="677334" y="1815921"/>
            <a:ext cx="8596668" cy="4225441"/>
          </a:xfrm>
        </p:spPr>
        <p:txBody>
          <a:bodyPr>
            <a:noAutofit/>
          </a:bodyPr>
          <a:lstStyle/>
          <a:p>
            <a:pPr>
              <a:spcBef>
                <a:spcPts val="600"/>
              </a:spcBef>
            </a:pPr>
            <a:r>
              <a:rPr lang="pl-PL" sz="2000" b="1" dirty="0">
                <a:latin typeface="Times New Roman" panose="02020603050405020304" pitchFamily="18" charset="0"/>
                <a:cs typeface="Times New Roman" panose="02020603050405020304" pitchFamily="18" charset="0"/>
              </a:rPr>
              <a:t>nieprawidłowe ustalenie wysokości zasiłku okresowego</a:t>
            </a:r>
          </a:p>
          <a:p>
            <a:pPr marL="0" indent="0" algn="just">
              <a:spcBef>
                <a:spcPts val="600"/>
              </a:spcBef>
              <a:buNone/>
            </a:pPr>
            <a:r>
              <a:rPr lang="pl-PL" sz="2000" dirty="0">
                <a:latin typeface="Times New Roman" panose="02020603050405020304" pitchFamily="18" charset="0"/>
                <a:cs typeface="Times New Roman" panose="02020603050405020304" pitchFamily="18" charset="0"/>
              </a:rPr>
              <a:t>a</a:t>
            </a:r>
            <a:r>
              <a:rPr lang="pl-PL" sz="2000" dirty="0" smtClean="0">
                <a:latin typeface="Times New Roman" panose="02020603050405020304" pitchFamily="18" charset="0"/>
                <a:cs typeface="Times New Roman" panose="02020603050405020304" pitchFamily="18" charset="0"/>
              </a:rPr>
              <a:t>rt. 38 ust. 2</a:t>
            </a:r>
            <a:r>
              <a:rPr lang="pl-PL" sz="2000" dirty="0">
                <a:latin typeface="Times New Roman" panose="02020603050405020304" pitchFamily="18" charset="0"/>
                <a:cs typeface="Times New Roman" panose="02020603050405020304" pitchFamily="18" charset="0"/>
              </a:rPr>
              <a:t>. </a:t>
            </a:r>
            <a:r>
              <a:rPr lang="pl-PL" sz="2000" dirty="0" smtClean="0">
                <a:latin typeface="Times New Roman" panose="02020603050405020304" pitchFamily="18" charset="0"/>
                <a:cs typeface="Times New Roman" panose="02020603050405020304" pitchFamily="18" charset="0"/>
              </a:rPr>
              <a:t>zasiłek </a:t>
            </a:r>
            <a:r>
              <a:rPr lang="pl-PL" sz="2000" dirty="0">
                <a:latin typeface="Times New Roman" panose="02020603050405020304" pitchFamily="18" charset="0"/>
                <a:cs typeface="Times New Roman" panose="02020603050405020304" pitchFamily="18" charset="0"/>
              </a:rPr>
              <a:t>okresowy ustala się:</a:t>
            </a:r>
          </a:p>
          <a:p>
            <a:pPr marL="0" indent="0" algn="just">
              <a:spcBef>
                <a:spcPts val="600"/>
              </a:spcBef>
              <a:buNone/>
            </a:pPr>
            <a:r>
              <a:rPr lang="pl-PL" sz="2000" dirty="0">
                <a:latin typeface="Times New Roman" panose="02020603050405020304" pitchFamily="18" charset="0"/>
                <a:cs typeface="Times New Roman" panose="02020603050405020304" pitchFamily="18" charset="0"/>
              </a:rPr>
              <a:t>1)	w przypadku osoby samotnie gospodarującej - </a:t>
            </a:r>
            <a:r>
              <a:rPr lang="pl-PL" sz="2000" b="1" dirty="0">
                <a:latin typeface="Times New Roman" panose="02020603050405020304" pitchFamily="18" charset="0"/>
                <a:cs typeface="Times New Roman" panose="02020603050405020304" pitchFamily="18" charset="0"/>
              </a:rPr>
              <a:t>do wysokości różnicy między kryterium dochodowym osoby samotnie gospodarującej a dochodem tej osoby, z tym że kwota zasiłku nie może być wyższa niż 418 zł miesięcznie</a:t>
            </a:r>
            <a:r>
              <a:rPr lang="pl-PL" sz="2000" dirty="0">
                <a:latin typeface="Times New Roman" panose="02020603050405020304" pitchFamily="18" charset="0"/>
                <a:cs typeface="Times New Roman" panose="02020603050405020304" pitchFamily="18" charset="0"/>
              </a:rPr>
              <a:t>;</a:t>
            </a:r>
          </a:p>
          <a:p>
            <a:pPr marL="0" indent="0" algn="just">
              <a:spcBef>
                <a:spcPts val="600"/>
              </a:spcBef>
              <a:buNone/>
            </a:pPr>
            <a:r>
              <a:rPr lang="pl-PL" sz="2000" dirty="0" smtClean="0">
                <a:latin typeface="Times New Roman" panose="02020603050405020304" pitchFamily="18" charset="0"/>
                <a:cs typeface="Times New Roman" panose="02020603050405020304" pitchFamily="18" charset="0"/>
              </a:rPr>
              <a:t>2)	w </a:t>
            </a:r>
            <a:r>
              <a:rPr lang="pl-PL" sz="2000" dirty="0">
                <a:latin typeface="Times New Roman" panose="02020603050405020304" pitchFamily="18" charset="0"/>
                <a:cs typeface="Times New Roman" panose="02020603050405020304" pitchFamily="18" charset="0"/>
              </a:rPr>
              <a:t>przypadku rodziny - </a:t>
            </a:r>
            <a:r>
              <a:rPr lang="pl-PL" sz="2000" b="1" dirty="0">
                <a:latin typeface="Times New Roman" panose="02020603050405020304" pitchFamily="18" charset="0"/>
                <a:cs typeface="Times New Roman" panose="02020603050405020304" pitchFamily="18" charset="0"/>
              </a:rPr>
              <a:t>do wysokości różnicy między kryterium dochodowym rodziny a dochodem tej rodziny</a:t>
            </a:r>
            <a:r>
              <a:rPr lang="pl-PL" sz="2000" dirty="0">
                <a:latin typeface="Times New Roman" panose="02020603050405020304" pitchFamily="18" charset="0"/>
                <a:cs typeface="Times New Roman" panose="02020603050405020304" pitchFamily="18" charset="0"/>
              </a:rPr>
              <a:t>.</a:t>
            </a:r>
          </a:p>
          <a:p>
            <a:pPr marL="0" indent="0" algn="just">
              <a:spcBef>
                <a:spcPts val="600"/>
              </a:spcBef>
              <a:buNone/>
            </a:pPr>
            <a:r>
              <a:rPr lang="pl-PL" sz="2000" dirty="0">
                <a:latin typeface="Times New Roman" panose="02020603050405020304" pitchFamily="18" charset="0"/>
                <a:cs typeface="Times New Roman" panose="02020603050405020304" pitchFamily="18" charset="0"/>
              </a:rPr>
              <a:t>3. Kwota zasiłku okresowego ustalona zgodnie z ust. 2 </a:t>
            </a:r>
            <a:r>
              <a:rPr lang="pl-PL" sz="2000" dirty="0">
                <a:solidFill>
                  <a:srgbClr val="FF0000"/>
                </a:solidFill>
                <a:latin typeface="Times New Roman" panose="02020603050405020304" pitchFamily="18" charset="0"/>
                <a:cs typeface="Times New Roman" panose="02020603050405020304" pitchFamily="18" charset="0"/>
              </a:rPr>
              <a:t>nie może być niższa niż 50% różnicy między</a:t>
            </a:r>
            <a:r>
              <a:rPr lang="pl-PL" sz="2000" dirty="0">
                <a:latin typeface="Times New Roman" panose="02020603050405020304" pitchFamily="18" charset="0"/>
                <a:cs typeface="Times New Roman" panose="02020603050405020304" pitchFamily="18" charset="0"/>
              </a:rPr>
              <a:t>:</a:t>
            </a:r>
          </a:p>
          <a:p>
            <a:pPr marL="0" indent="0" algn="just">
              <a:spcBef>
                <a:spcPts val="600"/>
              </a:spcBef>
              <a:buNone/>
            </a:pPr>
            <a:r>
              <a:rPr lang="pl-PL" sz="2000" dirty="0">
                <a:latin typeface="Times New Roman" panose="02020603050405020304" pitchFamily="18" charset="0"/>
                <a:cs typeface="Times New Roman" panose="02020603050405020304" pitchFamily="18" charset="0"/>
              </a:rPr>
              <a:t>1)	kryterium dochodowym osoby samotnie gospodarującej a dochodem tej osoby;</a:t>
            </a:r>
          </a:p>
          <a:p>
            <a:pPr marL="0" indent="0" algn="just">
              <a:spcBef>
                <a:spcPts val="600"/>
              </a:spcBef>
              <a:buNone/>
            </a:pPr>
            <a:r>
              <a:rPr lang="pl-PL" sz="2000" dirty="0">
                <a:latin typeface="Times New Roman" panose="02020603050405020304" pitchFamily="18" charset="0"/>
                <a:cs typeface="Times New Roman" panose="02020603050405020304" pitchFamily="18" charset="0"/>
              </a:rPr>
              <a:t>2)	kryterium dochodowym rodziny a dochodem tej rodziny.</a:t>
            </a:r>
          </a:p>
          <a:p>
            <a:pPr marL="0" indent="0" algn="just">
              <a:spcBef>
                <a:spcPts val="600"/>
              </a:spcBef>
              <a:buNone/>
            </a:pPr>
            <a:r>
              <a:rPr lang="pl-PL" sz="2000" dirty="0">
                <a:latin typeface="Times New Roman" panose="02020603050405020304" pitchFamily="18" charset="0"/>
                <a:cs typeface="Times New Roman" panose="02020603050405020304" pitchFamily="18" charset="0"/>
              </a:rPr>
              <a:t>4. Kwota zasiłku okresowego nie może być niższa niż 20 zł miesięcznie.</a:t>
            </a:r>
          </a:p>
        </p:txBody>
      </p:sp>
    </p:spTree>
    <p:extLst>
      <p:ext uri="{BB962C8B-B14F-4D97-AF65-F5344CB8AC3E}">
        <p14:creationId xmlns:p14="http://schemas.microsoft.com/office/powerpoint/2010/main" val="44687361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just"/>
            <a:r>
              <a:rPr lang="pl-PL" altLang="pl-PL" b="1" dirty="0">
                <a:solidFill>
                  <a:schemeClr val="tx1"/>
                </a:solidFill>
                <a:latin typeface="Garamond" pitchFamily="18" charset="0"/>
              </a:rPr>
              <a:t>NIEPRAWIDŁOWOŚCI I UCHYBIENIA STWIERDZONE W TOKU KONTROLI</a:t>
            </a:r>
            <a:endParaRPr lang="pl-PL" dirty="0"/>
          </a:p>
        </p:txBody>
      </p:sp>
      <p:sp>
        <p:nvSpPr>
          <p:cNvPr id="3" name="Symbol zastępczy zawartości 2"/>
          <p:cNvSpPr>
            <a:spLocks noGrp="1"/>
          </p:cNvSpPr>
          <p:nvPr>
            <p:ph idx="1"/>
          </p:nvPr>
        </p:nvSpPr>
        <p:spPr/>
        <p:txBody>
          <a:bodyPr>
            <a:normAutofit lnSpcReduction="10000"/>
          </a:bodyPr>
          <a:lstStyle/>
          <a:p>
            <a:r>
              <a:rPr lang="pl-PL" sz="2400" b="1" dirty="0">
                <a:latin typeface="Times New Roman" panose="02020603050405020304" pitchFamily="18" charset="0"/>
                <a:cs typeface="Times New Roman" panose="02020603050405020304" pitchFamily="18" charset="0"/>
              </a:rPr>
              <a:t>nieprawidłowo ustalony dochód </a:t>
            </a:r>
            <a:r>
              <a:rPr lang="pl-PL" sz="2400" b="1" dirty="0" smtClean="0">
                <a:latin typeface="Times New Roman" panose="02020603050405020304" pitchFamily="18" charset="0"/>
                <a:cs typeface="Times New Roman" panose="02020603050405020304" pitchFamily="18" charset="0"/>
              </a:rPr>
              <a:t>strony, wbrew art. 8 ustawy o pomocy społecznej</a:t>
            </a:r>
          </a:p>
          <a:p>
            <a:pPr algn="just"/>
            <a:r>
              <a:rPr lang="pl-PL" sz="2400" b="1" dirty="0" smtClean="0">
                <a:latin typeface="Times New Roman" panose="02020603050405020304" pitchFamily="18" charset="0"/>
                <a:cs typeface="Times New Roman" panose="02020603050405020304" pitchFamily="18" charset="0"/>
              </a:rPr>
              <a:t>naliczanie </a:t>
            </a:r>
            <a:r>
              <a:rPr lang="pl-PL" sz="2400" b="1" dirty="0">
                <a:latin typeface="Times New Roman" panose="02020603050405020304" pitchFamily="18" charset="0"/>
                <a:cs typeface="Times New Roman" panose="02020603050405020304" pitchFamily="18" charset="0"/>
              </a:rPr>
              <a:t>odpłatności za pobyt strony w mieszkaniu chronionym niezgodnie z postanowieniami uchwały rady gminy w sprawie zasad ponoszenia odpłatności za pobyt </a:t>
            </a:r>
            <a:r>
              <a:rPr lang="pl-PL" sz="2400" b="1" dirty="0" smtClean="0">
                <a:latin typeface="Times New Roman" panose="02020603050405020304" pitchFamily="18" charset="0"/>
                <a:cs typeface="Times New Roman" panose="02020603050405020304" pitchFamily="18" charset="0"/>
              </a:rPr>
              <a:t/>
            </a:r>
            <a:br>
              <a:rPr lang="pl-PL" sz="2400" b="1" dirty="0" smtClean="0">
                <a:latin typeface="Times New Roman" panose="02020603050405020304" pitchFamily="18" charset="0"/>
                <a:cs typeface="Times New Roman" panose="02020603050405020304" pitchFamily="18" charset="0"/>
              </a:rPr>
            </a:br>
            <a:r>
              <a:rPr lang="pl-PL" sz="2400" b="1" dirty="0" smtClean="0">
                <a:latin typeface="Times New Roman" panose="02020603050405020304" pitchFamily="18" charset="0"/>
                <a:cs typeface="Times New Roman" panose="02020603050405020304" pitchFamily="18" charset="0"/>
              </a:rPr>
              <a:t>w </a:t>
            </a:r>
            <a:r>
              <a:rPr lang="pl-PL" sz="2400" b="1" dirty="0">
                <a:latin typeface="Times New Roman" panose="02020603050405020304" pitchFamily="18" charset="0"/>
                <a:cs typeface="Times New Roman" panose="02020603050405020304" pitchFamily="18" charset="0"/>
              </a:rPr>
              <a:t>mieszkaniach </a:t>
            </a:r>
            <a:r>
              <a:rPr lang="pl-PL" sz="2400" b="1" dirty="0" smtClean="0">
                <a:latin typeface="Times New Roman" panose="02020603050405020304" pitchFamily="18" charset="0"/>
                <a:cs typeface="Times New Roman" panose="02020603050405020304" pitchFamily="18" charset="0"/>
              </a:rPr>
              <a:t>chronionych</a:t>
            </a:r>
          </a:p>
          <a:p>
            <a:pPr algn="just"/>
            <a:r>
              <a:rPr lang="pl-PL" sz="2400" b="1" dirty="0" smtClean="0">
                <a:latin typeface="Times New Roman" panose="02020603050405020304" pitchFamily="18" charset="0"/>
                <a:cs typeface="Times New Roman" panose="02020603050405020304" pitchFamily="18" charset="0"/>
              </a:rPr>
              <a:t>zmieniono kwotę </a:t>
            </a:r>
            <a:r>
              <a:rPr lang="pl-PL" sz="2400" b="1" dirty="0">
                <a:latin typeface="Times New Roman" panose="02020603050405020304" pitchFamily="18" charset="0"/>
                <a:cs typeface="Times New Roman" panose="02020603050405020304" pitchFamily="18" charset="0"/>
              </a:rPr>
              <a:t>odpłatności strony za pobyt w </a:t>
            </a:r>
            <a:r>
              <a:rPr lang="pl-PL" sz="2400" b="1" dirty="0" err="1">
                <a:latin typeface="Times New Roman" panose="02020603050405020304" pitchFamily="18" charset="0"/>
                <a:cs typeface="Times New Roman" panose="02020603050405020304" pitchFamily="18" charset="0"/>
              </a:rPr>
              <a:t>dps</a:t>
            </a:r>
            <a:r>
              <a:rPr lang="pl-PL" sz="2400" b="1" dirty="0">
                <a:latin typeface="Times New Roman" panose="02020603050405020304" pitchFamily="18" charset="0"/>
                <a:cs typeface="Times New Roman" panose="02020603050405020304" pitchFamily="18" charset="0"/>
              </a:rPr>
              <a:t>, pomimo braku zmiany dochodu </a:t>
            </a:r>
            <a:r>
              <a:rPr lang="pl-PL" sz="2400" b="1" dirty="0" smtClean="0">
                <a:latin typeface="Times New Roman" panose="02020603050405020304" pitchFamily="18" charset="0"/>
                <a:cs typeface="Times New Roman" panose="02020603050405020304" pitchFamily="18" charset="0"/>
              </a:rPr>
              <a:t>mieszkańca powyżej </a:t>
            </a:r>
            <a:r>
              <a:rPr lang="pl-PL" sz="2400" b="1" dirty="0">
                <a:latin typeface="Times New Roman" panose="02020603050405020304" pitchFamily="18" charset="0"/>
                <a:cs typeface="Times New Roman" panose="02020603050405020304" pitchFamily="18" charset="0"/>
              </a:rPr>
              <a:t>10% kwoty kryterium </a:t>
            </a:r>
            <a:r>
              <a:rPr lang="pl-PL" sz="2400" b="1" dirty="0" smtClean="0">
                <a:latin typeface="Times New Roman" panose="02020603050405020304" pitchFamily="18" charset="0"/>
                <a:cs typeface="Times New Roman" panose="02020603050405020304" pitchFamily="18" charset="0"/>
              </a:rPr>
              <a:t>dochodowego osoby samotnie gospodarującej </a:t>
            </a:r>
            <a:br>
              <a:rPr lang="pl-PL" sz="2400" b="1" dirty="0" smtClean="0">
                <a:latin typeface="Times New Roman" panose="02020603050405020304" pitchFamily="18" charset="0"/>
                <a:cs typeface="Times New Roman" panose="02020603050405020304" pitchFamily="18" charset="0"/>
              </a:rPr>
            </a:br>
            <a:r>
              <a:rPr lang="pl-PL" sz="2400" b="1" dirty="0" smtClean="0">
                <a:latin typeface="Times New Roman" panose="02020603050405020304" pitchFamily="18" charset="0"/>
                <a:cs typeface="Times New Roman" panose="02020603050405020304" pitchFamily="18" charset="0"/>
              </a:rPr>
              <a:t>(art. 106 ust. 3b)</a:t>
            </a:r>
            <a:endParaRPr lang="pl-PL" sz="2400" b="1" dirty="0">
              <a:latin typeface="Times New Roman" panose="02020603050405020304" pitchFamily="18" charset="0"/>
              <a:cs typeface="Times New Roman" panose="02020603050405020304" pitchFamily="18" charset="0"/>
            </a:endParaRPr>
          </a:p>
          <a:p>
            <a:pPr algn="just"/>
            <a:endParaRPr lang="pl-PL" sz="2400" b="1" dirty="0">
              <a:latin typeface="Times New Roman" panose="02020603050405020304" pitchFamily="18" charset="0"/>
              <a:cs typeface="Times New Roman" panose="02020603050405020304" pitchFamily="18" charset="0"/>
            </a:endParaRPr>
          </a:p>
          <a:p>
            <a:pPr marL="0" indent="0">
              <a:buNone/>
            </a:pPr>
            <a:endParaRPr lang="pl-PL" sz="2400" b="1" dirty="0" smtClean="0">
              <a:latin typeface="Times New Roman" panose="02020603050405020304" pitchFamily="18" charset="0"/>
              <a:cs typeface="Times New Roman" panose="02020603050405020304" pitchFamily="18" charset="0"/>
            </a:endParaRPr>
          </a:p>
          <a:p>
            <a:pPr marL="0" indent="0">
              <a:buNone/>
            </a:pPr>
            <a:endParaRPr lang="pl-PL" sz="2400" b="1" dirty="0">
              <a:latin typeface="Times New Roman" panose="02020603050405020304" pitchFamily="18" charset="0"/>
              <a:cs typeface="Times New Roman" panose="02020603050405020304" pitchFamily="18" charset="0"/>
            </a:endParaRPr>
          </a:p>
          <a:p>
            <a:endParaRPr lang="pl-PL" dirty="0"/>
          </a:p>
        </p:txBody>
      </p:sp>
    </p:spTree>
    <p:extLst>
      <p:ext uri="{BB962C8B-B14F-4D97-AF65-F5344CB8AC3E}">
        <p14:creationId xmlns:p14="http://schemas.microsoft.com/office/powerpoint/2010/main" val="48338831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just"/>
            <a:r>
              <a:rPr lang="pl-PL" altLang="pl-PL" b="1" dirty="0">
                <a:solidFill>
                  <a:schemeClr val="tx1"/>
                </a:solidFill>
                <a:latin typeface="Garamond" pitchFamily="18" charset="0"/>
              </a:rPr>
              <a:t>NIEPRAWIDŁOWOŚCI I UCHYBIENIA STWIERDZONE W TOKU KONTROLI</a:t>
            </a:r>
            <a:endParaRPr lang="pl-PL" dirty="0"/>
          </a:p>
        </p:txBody>
      </p:sp>
      <p:sp>
        <p:nvSpPr>
          <p:cNvPr id="3" name="Symbol zastępczy zawartości 2"/>
          <p:cNvSpPr>
            <a:spLocks noGrp="1"/>
          </p:cNvSpPr>
          <p:nvPr>
            <p:ph idx="1"/>
          </p:nvPr>
        </p:nvSpPr>
        <p:spPr/>
        <p:txBody>
          <a:bodyPr>
            <a:normAutofit/>
          </a:bodyPr>
          <a:lstStyle/>
          <a:p>
            <a:pPr algn="just"/>
            <a:r>
              <a:rPr lang="pl-PL" sz="2400" b="1" dirty="0" smtClean="0">
                <a:latin typeface="Times New Roman" panose="02020603050405020304" pitchFamily="18" charset="0"/>
                <a:cs typeface="Times New Roman" panose="02020603050405020304" pitchFamily="18" charset="0"/>
              </a:rPr>
              <a:t>brak wskazania w decyzji administracyjnej kwoty odpłatności strony, </a:t>
            </a:r>
            <a:r>
              <a:rPr lang="pl-PL" sz="2400" b="1" dirty="0">
                <a:latin typeface="Times New Roman" panose="02020603050405020304" pitchFamily="18" charset="0"/>
                <a:cs typeface="Times New Roman" panose="02020603050405020304" pitchFamily="18" charset="0"/>
              </a:rPr>
              <a:t>za </a:t>
            </a:r>
            <a:r>
              <a:rPr lang="pl-PL" sz="2400" b="1" dirty="0" smtClean="0">
                <a:latin typeface="Times New Roman" panose="02020603050405020304" pitchFamily="18" charset="0"/>
                <a:cs typeface="Times New Roman" panose="02020603050405020304" pitchFamily="18" charset="0"/>
              </a:rPr>
              <a:t>pobyt w </a:t>
            </a:r>
            <a:r>
              <a:rPr lang="pl-PL" sz="2400" b="1" dirty="0" err="1" smtClean="0">
                <a:latin typeface="Times New Roman" panose="02020603050405020304" pitchFamily="18" charset="0"/>
                <a:cs typeface="Times New Roman" panose="02020603050405020304" pitchFamily="18" charset="0"/>
              </a:rPr>
              <a:t>dps</a:t>
            </a:r>
            <a:r>
              <a:rPr lang="pl-PL" sz="2400" b="1" dirty="0" smtClean="0">
                <a:latin typeface="Times New Roman" panose="02020603050405020304" pitchFamily="18" charset="0"/>
                <a:cs typeface="Times New Roman" panose="02020603050405020304" pitchFamily="18" charset="0"/>
              </a:rPr>
              <a:t>,</a:t>
            </a:r>
          </a:p>
          <a:p>
            <a:pPr algn="just"/>
            <a:r>
              <a:rPr lang="pl-PL" sz="2400" b="1" dirty="0" smtClean="0">
                <a:latin typeface="Times New Roman" panose="02020603050405020304" pitchFamily="18" charset="0"/>
                <a:cs typeface="Times New Roman" panose="02020603050405020304" pitchFamily="18" charset="0"/>
              </a:rPr>
              <a:t>określanie </a:t>
            </a:r>
            <a:r>
              <a:rPr lang="pl-PL" sz="2400" b="1" dirty="0">
                <a:latin typeface="Times New Roman" panose="02020603050405020304" pitchFamily="18" charset="0"/>
                <a:cs typeface="Times New Roman" panose="02020603050405020304" pitchFamily="18" charset="0"/>
              </a:rPr>
              <a:t>w decyzjach administracyjnych </a:t>
            </a:r>
            <a:r>
              <a:rPr lang="pl-PL" sz="2400" b="1" dirty="0" smtClean="0">
                <a:latin typeface="Times New Roman" panose="02020603050405020304" pitchFamily="18" charset="0"/>
                <a:cs typeface="Times New Roman" panose="02020603050405020304" pitchFamily="18" charset="0"/>
              </a:rPr>
              <a:t>nieprawidłowego terminu </a:t>
            </a:r>
            <a:r>
              <a:rPr lang="pl-PL" sz="2400" b="1" dirty="0">
                <a:latin typeface="Times New Roman" panose="02020603050405020304" pitchFamily="18" charset="0"/>
                <a:cs typeface="Times New Roman" panose="02020603050405020304" pitchFamily="18" charset="0"/>
              </a:rPr>
              <a:t>i miejsca wnoszenia odpłatności za </a:t>
            </a:r>
            <a:r>
              <a:rPr lang="pl-PL" sz="2400" b="1" dirty="0" smtClean="0">
                <a:latin typeface="Times New Roman" panose="02020603050405020304" pitchFamily="18" charset="0"/>
                <a:cs typeface="Times New Roman" panose="02020603050405020304" pitchFamily="18" charset="0"/>
              </a:rPr>
              <a:t>specjalistyczne usługi opiekuńcze,</a:t>
            </a:r>
          </a:p>
          <a:p>
            <a:pPr marL="0" indent="0" algn="just">
              <a:buNone/>
            </a:pPr>
            <a:r>
              <a:rPr lang="pl-PL" sz="2400" dirty="0" smtClean="0">
                <a:latin typeface="Times New Roman" panose="02020603050405020304" pitchFamily="18" charset="0"/>
                <a:cs typeface="Times New Roman" panose="02020603050405020304" pitchFamily="18" charset="0"/>
              </a:rPr>
              <a:t>- </a:t>
            </a:r>
            <a:r>
              <a:rPr lang="pl-PL" sz="2400" dirty="0">
                <a:latin typeface="Times New Roman" panose="02020603050405020304" pitchFamily="18" charset="0"/>
                <a:cs typeface="Times New Roman" panose="02020603050405020304" pitchFamily="18" charset="0"/>
              </a:rPr>
              <a:t>opłatę </a:t>
            </a:r>
            <a:r>
              <a:rPr lang="pl-PL" sz="2400" dirty="0" smtClean="0">
                <a:latin typeface="Times New Roman" panose="02020603050405020304" pitchFamily="18" charset="0"/>
                <a:cs typeface="Times New Roman" panose="02020603050405020304" pitchFamily="18" charset="0"/>
              </a:rPr>
              <a:t>za specjalistyczne usługi opiekuńcze wnosi </a:t>
            </a:r>
            <a:r>
              <a:rPr lang="pl-PL" sz="2400" dirty="0">
                <a:latin typeface="Times New Roman" panose="02020603050405020304" pitchFamily="18" charset="0"/>
                <a:cs typeface="Times New Roman" panose="02020603050405020304" pitchFamily="18" charset="0"/>
              </a:rPr>
              <a:t>się do kasy urzędu gminy do 15 dnia każdego miesiąca następującego po miesiącu, w którym wykonano usługę, </a:t>
            </a:r>
            <a:r>
              <a:rPr lang="pl-PL" sz="2400" dirty="0" smtClean="0">
                <a:latin typeface="Times New Roman" panose="02020603050405020304" pitchFamily="18" charset="0"/>
                <a:cs typeface="Times New Roman" panose="02020603050405020304" pitchFamily="18" charset="0"/>
              </a:rPr>
              <a:t>(§ 5 rozporządzenia MPS z dnia 22 września 2005 r. </a:t>
            </a:r>
            <a:r>
              <a:rPr lang="pl-PL" sz="2400" dirty="0" err="1" smtClean="0">
                <a:latin typeface="Times New Roman" panose="02020603050405020304" pitchFamily="18" charset="0"/>
                <a:cs typeface="Times New Roman" panose="02020603050405020304" pitchFamily="18" charset="0"/>
              </a:rPr>
              <a:t>ws</a:t>
            </a:r>
            <a:r>
              <a:rPr lang="pl-PL" sz="2400" dirty="0" smtClean="0">
                <a:latin typeface="Times New Roman" panose="02020603050405020304" pitchFamily="18" charset="0"/>
                <a:cs typeface="Times New Roman" panose="02020603050405020304" pitchFamily="18" charset="0"/>
              </a:rPr>
              <a:t>. specjalistycznych usług opiekuńczych),</a:t>
            </a:r>
          </a:p>
        </p:txBody>
      </p:sp>
    </p:spTree>
    <p:extLst>
      <p:ext uri="{BB962C8B-B14F-4D97-AF65-F5344CB8AC3E}">
        <p14:creationId xmlns:p14="http://schemas.microsoft.com/office/powerpoint/2010/main" val="93270774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just"/>
            <a:r>
              <a:rPr lang="pl-PL" altLang="pl-PL" b="1" dirty="0">
                <a:solidFill>
                  <a:schemeClr val="tx1"/>
                </a:solidFill>
                <a:latin typeface="Garamond" pitchFamily="18" charset="0"/>
              </a:rPr>
              <a:t>NIEPRAWIDŁOWOŚCI I UCHYBIENIA STWIERDZONE W TOKU KONTROLI</a:t>
            </a:r>
            <a:endParaRPr lang="pl-PL" dirty="0"/>
          </a:p>
        </p:txBody>
      </p:sp>
      <p:sp>
        <p:nvSpPr>
          <p:cNvPr id="3" name="Symbol zastępczy zawartości 2"/>
          <p:cNvSpPr>
            <a:spLocks noGrp="1"/>
          </p:cNvSpPr>
          <p:nvPr>
            <p:ph idx="1"/>
          </p:nvPr>
        </p:nvSpPr>
        <p:spPr/>
        <p:txBody>
          <a:bodyPr>
            <a:normAutofit/>
          </a:bodyPr>
          <a:lstStyle/>
          <a:p>
            <a:pPr algn="just"/>
            <a:r>
              <a:rPr lang="pl-PL" sz="2400" b="1" dirty="0">
                <a:latin typeface="Times New Roman" panose="02020603050405020304" pitchFamily="18" charset="0"/>
                <a:cs typeface="Times New Roman" panose="02020603050405020304" pitchFamily="18" charset="0"/>
              </a:rPr>
              <a:t>dokonywanie odręcznych wpisów w decyzji administracyjnej sporządzonej w formie wydruku komputerowego,</a:t>
            </a:r>
          </a:p>
          <a:p>
            <a:pPr algn="just"/>
            <a:r>
              <a:rPr lang="pl-PL" sz="2400" b="1" dirty="0">
                <a:solidFill>
                  <a:schemeClr val="tx1"/>
                </a:solidFill>
                <a:latin typeface="Times New Roman" panose="02020603050405020304" pitchFamily="18" charset="0"/>
                <a:cs typeface="Times New Roman" panose="02020603050405020304" pitchFamily="18" charset="0"/>
              </a:rPr>
              <a:t>nieprawidłowe ustalenie miesiąca, od którego dokonano zmiany odpłatności za pobyt w </a:t>
            </a:r>
            <a:r>
              <a:rPr lang="pl-PL" sz="2400" b="1" dirty="0" err="1">
                <a:solidFill>
                  <a:schemeClr val="tx1"/>
                </a:solidFill>
                <a:latin typeface="Times New Roman" panose="02020603050405020304" pitchFamily="18" charset="0"/>
                <a:cs typeface="Times New Roman" panose="02020603050405020304" pitchFamily="18" charset="0"/>
              </a:rPr>
              <a:t>dps</a:t>
            </a:r>
            <a:r>
              <a:rPr lang="pl-PL" sz="2400" b="1" dirty="0" smtClean="0">
                <a:solidFill>
                  <a:schemeClr val="tx1"/>
                </a:solidFill>
                <a:latin typeface="Times New Roman" panose="02020603050405020304" pitchFamily="18" charset="0"/>
                <a:cs typeface="Times New Roman" panose="02020603050405020304" pitchFamily="18" charset="0"/>
              </a:rPr>
              <a:t>,</a:t>
            </a:r>
          </a:p>
          <a:p>
            <a:pPr algn="just"/>
            <a:r>
              <a:rPr lang="pl-PL" sz="2400" b="1" dirty="0">
                <a:latin typeface="Times New Roman" panose="02020603050405020304" pitchFamily="18" charset="0"/>
                <a:cs typeface="Times New Roman" panose="02020603050405020304" pitchFamily="18" charset="0"/>
              </a:rPr>
              <a:t>decyzję kierującą do Domu Dziennego Pobytu wydano wstecz tj. przed datą złożenia wniosku.</a:t>
            </a:r>
          </a:p>
          <a:p>
            <a:pPr algn="just"/>
            <a:r>
              <a:rPr lang="pl-PL" sz="2400" b="1" dirty="0">
                <a:latin typeface="Times New Roman" panose="02020603050405020304" pitchFamily="18" charset="0"/>
                <a:cs typeface="Times New Roman" panose="02020603050405020304" pitchFamily="18" charset="0"/>
              </a:rPr>
              <a:t>decyzję administracyjną przyznającą usługi opiekuńcze wydano wstecz, po upływie dnia wskazanego w decyzji jako rozpoczęcie realizacji usług,</a:t>
            </a:r>
          </a:p>
          <a:p>
            <a:pPr algn="just"/>
            <a:endParaRPr lang="pl-PL" sz="2400" b="1" dirty="0">
              <a:solidFill>
                <a:schemeClr val="tx1"/>
              </a:solidFill>
              <a:latin typeface="Times New Roman" panose="02020603050405020304" pitchFamily="18" charset="0"/>
              <a:cs typeface="Times New Roman" panose="02020603050405020304" pitchFamily="18" charset="0"/>
            </a:endParaRPr>
          </a:p>
          <a:p>
            <a:pPr algn="just"/>
            <a:endParaRPr lang="pl-PL" sz="2400" b="1" dirty="0">
              <a:solidFill>
                <a:srgbClr val="C00000"/>
              </a:solidFill>
              <a:latin typeface="Times New Roman" panose="02020603050405020304" pitchFamily="18" charset="0"/>
              <a:cs typeface="Times New Roman" panose="02020603050405020304" pitchFamily="18" charset="0"/>
            </a:endParaRPr>
          </a:p>
          <a:p>
            <a:endParaRPr lang="pl-PL" dirty="0"/>
          </a:p>
        </p:txBody>
      </p:sp>
    </p:spTree>
    <p:extLst>
      <p:ext uri="{BB962C8B-B14F-4D97-AF65-F5344CB8AC3E}">
        <p14:creationId xmlns:p14="http://schemas.microsoft.com/office/powerpoint/2010/main" val="347434582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ltLang="pl-PL" b="1" dirty="0">
                <a:solidFill>
                  <a:schemeClr val="tx1"/>
                </a:solidFill>
                <a:latin typeface="Garamond" pitchFamily="18" charset="0"/>
              </a:rPr>
              <a:t>NIEPRAWIDŁOWOŚCI I UCHYBIENIA STWIERDZONE W TOKU KONTROLI</a:t>
            </a:r>
            <a:endParaRPr lang="pl-PL" dirty="0"/>
          </a:p>
        </p:txBody>
      </p:sp>
      <p:sp>
        <p:nvSpPr>
          <p:cNvPr id="3" name="Symbol zastępczy zawartości 2"/>
          <p:cNvSpPr>
            <a:spLocks noGrp="1"/>
          </p:cNvSpPr>
          <p:nvPr>
            <p:ph idx="1"/>
          </p:nvPr>
        </p:nvSpPr>
        <p:spPr/>
        <p:txBody>
          <a:bodyPr>
            <a:normAutofit/>
          </a:bodyPr>
          <a:lstStyle/>
          <a:p>
            <a:pPr algn="just"/>
            <a:r>
              <a:rPr lang="pl-PL" sz="2400" b="1" dirty="0" smtClean="0">
                <a:latin typeface="Times New Roman" panose="02020603050405020304" pitchFamily="18" charset="0"/>
                <a:cs typeface="Times New Roman" panose="02020603050405020304" pitchFamily="18" charset="0"/>
              </a:rPr>
              <a:t>dochód </a:t>
            </a:r>
            <a:r>
              <a:rPr lang="pl-PL" sz="2400" b="1" dirty="0">
                <a:latin typeface="Times New Roman" panose="02020603050405020304" pitchFamily="18" charset="0"/>
                <a:cs typeface="Times New Roman" panose="02020603050405020304" pitchFamily="18" charset="0"/>
              </a:rPr>
              <a:t>strony ustalono wbrew zasadzie wynikającej </a:t>
            </a:r>
            <a:br>
              <a:rPr lang="pl-PL" sz="2400" b="1" dirty="0">
                <a:latin typeface="Times New Roman" panose="02020603050405020304" pitchFamily="18" charset="0"/>
                <a:cs typeface="Times New Roman" panose="02020603050405020304" pitchFamily="18" charset="0"/>
              </a:rPr>
            </a:br>
            <a:r>
              <a:rPr lang="pl-PL" sz="2400" b="1" dirty="0">
                <a:latin typeface="Times New Roman" panose="02020603050405020304" pitchFamily="18" charset="0"/>
                <a:cs typeface="Times New Roman" panose="02020603050405020304" pitchFamily="18" charset="0"/>
              </a:rPr>
              <a:t>art. 8 ust. 3 ustawy o pomocy społecznej tj. </a:t>
            </a:r>
            <a:r>
              <a:rPr lang="pl-PL" sz="2400" dirty="0">
                <a:latin typeface="Times New Roman" panose="02020603050405020304" pitchFamily="18" charset="0"/>
                <a:cs typeface="Times New Roman" panose="02020603050405020304" pitchFamily="18" charset="0"/>
              </a:rPr>
              <a:t>nie z miesiąca poprzedzającego złożenie wniosku.  </a:t>
            </a:r>
            <a:endParaRPr lang="pl-PL" sz="2400" dirty="0" smtClean="0">
              <a:latin typeface="Times New Roman" panose="02020603050405020304" pitchFamily="18" charset="0"/>
              <a:cs typeface="Times New Roman" panose="02020603050405020304" pitchFamily="18" charset="0"/>
            </a:endParaRPr>
          </a:p>
          <a:p>
            <a:pPr lvl="0" algn="just"/>
            <a:r>
              <a:rPr lang="pl-PL" sz="2400" b="1" dirty="0">
                <a:latin typeface="Times New Roman" panose="02020603050405020304" pitchFamily="18" charset="0"/>
                <a:cs typeface="Times New Roman" panose="02020603050405020304" pitchFamily="18" charset="0"/>
              </a:rPr>
              <a:t>kierowanie mieszkańców </a:t>
            </a:r>
            <a:r>
              <a:rPr lang="pl-PL" sz="2400" b="1" dirty="0" err="1">
                <a:latin typeface="Times New Roman" panose="02020603050405020304" pitchFamily="18" charset="0"/>
                <a:cs typeface="Times New Roman" panose="02020603050405020304" pitchFamily="18" charset="0"/>
              </a:rPr>
              <a:t>dps</a:t>
            </a:r>
            <a:r>
              <a:rPr lang="pl-PL" sz="2400" b="1" dirty="0">
                <a:latin typeface="Times New Roman" panose="02020603050405020304" pitchFamily="18" charset="0"/>
                <a:cs typeface="Times New Roman" panose="02020603050405020304" pitchFamily="18" charset="0"/>
              </a:rPr>
              <a:t> przewlekle psychicznie chorych, do rodzinnego domu pomocy,</a:t>
            </a:r>
          </a:p>
          <a:p>
            <a:pPr lvl="0" algn="just"/>
            <a:r>
              <a:rPr lang="pl-PL" sz="2400" b="1" dirty="0">
                <a:latin typeface="Times New Roman" panose="02020603050405020304" pitchFamily="18" charset="0"/>
                <a:cs typeface="Times New Roman" panose="02020603050405020304" pitchFamily="18" charset="0"/>
              </a:rPr>
              <a:t>przyznawanie usług opiekuńczych na 2 miesiące, bez uwzględnienia potrzeb i oczekiwań strony,</a:t>
            </a:r>
          </a:p>
          <a:p>
            <a:endParaRPr lang="pl-PL" sz="2400" dirty="0">
              <a:latin typeface="Times New Roman" panose="02020603050405020304" pitchFamily="18" charset="0"/>
              <a:cs typeface="Times New Roman" panose="02020603050405020304" pitchFamily="18" charset="0"/>
            </a:endParaRPr>
          </a:p>
          <a:p>
            <a:endParaRPr lang="pl-PL"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9414438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ltLang="pl-PL" b="1" dirty="0">
                <a:solidFill>
                  <a:schemeClr val="tx1"/>
                </a:solidFill>
                <a:latin typeface="Garamond" pitchFamily="18" charset="0"/>
              </a:rPr>
              <a:t>NIEPRAWIDŁOWOŚCI I UCHYBIENIA STWIERDZONE W TOKU KONTROLI</a:t>
            </a:r>
            <a:endParaRPr lang="pl-PL" dirty="0"/>
          </a:p>
        </p:txBody>
      </p:sp>
      <p:sp>
        <p:nvSpPr>
          <p:cNvPr id="3" name="Symbol zastępczy zawartości 2"/>
          <p:cNvSpPr>
            <a:spLocks noGrp="1"/>
          </p:cNvSpPr>
          <p:nvPr>
            <p:ph idx="1"/>
          </p:nvPr>
        </p:nvSpPr>
        <p:spPr/>
        <p:txBody>
          <a:bodyPr>
            <a:normAutofit fontScale="92500" lnSpcReduction="10000"/>
          </a:bodyPr>
          <a:lstStyle/>
          <a:p>
            <a:pPr algn="just"/>
            <a:r>
              <a:rPr lang="pl-PL" sz="2400" b="1" dirty="0">
                <a:latin typeface="Times New Roman" panose="02020603050405020304" pitchFamily="18" charset="0"/>
                <a:cs typeface="Times New Roman" panose="02020603050405020304" pitchFamily="18" charset="0"/>
              </a:rPr>
              <a:t>zasiłek stały </a:t>
            </a:r>
            <a:r>
              <a:rPr lang="pl-PL" sz="2400" b="1" dirty="0" smtClean="0">
                <a:latin typeface="Times New Roman" panose="02020603050405020304" pitchFamily="18" charset="0"/>
                <a:cs typeface="Times New Roman" panose="02020603050405020304" pitchFamily="18" charset="0"/>
              </a:rPr>
              <a:t>przyznano osobie </a:t>
            </a:r>
            <a:r>
              <a:rPr lang="pl-PL" sz="2400" b="1" dirty="0">
                <a:latin typeface="Times New Roman" panose="02020603050405020304" pitchFamily="18" charset="0"/>
                <a:cs typeface="Times New Roman" panose="02020603050405020304" pitchFamily="18" charset="0"/>
              </a:rPr>
              <a:t>nie posiadającej uprawnień do przyznania tego </a:t>
            </a:r>
            <a:r>
              <a:rPr lang="pl-PL" sz="2400" b="1" dirty="0" smtClean="0">
                <a:latin typeface="Times New Roman" panose="02020603050405020304" pitchFamily="18" charset="0"/>
                <a:cs typeface="Times New Roman" panose="02020603050405020304" pitchFamily="18" charset="0"/>
              </a:rPr>
              <a:t>świadczenia, z </a:t>
            </a:r>
            <a:r>
              <a:rPr lang="pl-PL" sz="2400" b="1" dirty="0">
                <a:latin typeface="Times New Roman" panose="02020603050405020304" pitchFamily="18" charset="0"/>
                <a:cs typeface="Times New Roman" panose="02020603050405020304" pitchFamily="18" charset="0"/>
              </a:rPr>
              <a:t>tytułu wieku. </a:t>
            </a:r>
            <a:r>
              <a:rPr lang="pl-PL" sz="2400" dirty="0">
                <a:latin typeface="Times New Roman" panose="02020603050405020304" pitchFamily="18" charset="0"/>
                <a:cs typeface="Times New Roman" panose="02020603050405020304" pitchFamily="18" charset="0"/>
              </a:rPr>
              <a:t>Strona </a:t>
            </a:r>
            <a:r>
              <a:rPr lang="pl-PL" sz="2400" dirty="0" smtClean="0">
                <a:latin typeface="Times New Roman" panose="02020603050405020304" pitchFamily="18" charset="0"/>
                <a:cs typeface="Times New Roman" panose="02020603050405020304" pitchFamily="18" charset="0"/>
              </a:rPr>
              <a:t>postępowania, </a:t>
            </a:r>
            <a:br>
              <a:rPr lang="pl-PL" sz="2400" dirty="0" smtClean="0">
                <a:latin typeface="Times New Roman" panose="02020603050405020304" pitchFamily="18" charset="0"/>
                <a:cs typeface="Times New Roman" panose="02020603050405020304" pitchFamily="18" charset="0"/>
              </a:rPr>
            </a:br>
            <a:r>
              <a:rPr lang="pl-PL" sz="2400" dirty="0" smtClean="0">
                <a:latin typeface="Times New Roman" panose="02020603050405020304" pitchFamily="18" charset="0"/>
                <a:cs typeface="Times New Roman" panose="02020603050405020304" pitchFamily="18" charset="0"/>
              </a:rPr>
              <a:t>w </a:t>
            </a:r>
            <a:r>
              <a:rPr lang="pl-PL" sz="2400" dirty="0">
                <a:latin typeface="Times New Roman" panose="02020603050405020304" pitchFamily="18" charset="0"/>
                <a:cs typeface="Times New Roman" panose="02020603050405020304" pitchFamily="18" charset="0"/>
              </a:rPr>
              <a:t>dacie przyznania zasiłku </a:t>
            </a:r>
            <a:r>
              <a:rPr lang="pl-PL" sz="2400" dirty="0" smtClean="0">
                <a:latin typeface="Times New Roman" panose="02020603050405020304" pitchFamily="18" charset="0"/>
                <a:cs typeface="Times New Roman" panose="02020603050405020304" pitchFamily="18" charset="0"/>
              </a:rPr>
              <a:t>stałego, nie </a:t>
            </a:r>
            <a:r>
              <a:rPr lang="pl-PL" sz="2400" dirty="0">
                <a:latin typeface="Times New Roman" panose="02020603050405020304" pitchFamily="18" charset="0"/>
                <a:cs typeface="Times New Roman" panose="02020603050405020304" pitchFamily="18" charset="0"/>
              </a:rPr>
              <a:t>osiągnęła wieku </a:t>
            </a:r>
            <a:r>
              <a:rPr lang="pl-PL" sz="2400" dirty="0" smtClean="0">
                <a:latin typeface="Times New Roman" panose="02020603050405020304" pitchFamily="18" charset="0"/>
                <a:cs typeface="Times New Roman" panose="02020603050405020304" pitchFamily="18" charset="0"/>
              </a:rPr>
              <a:t>emerytalnego.</a:t>
            </a:r>
          </a:p>
          <a:p>
            <a:pPr algn="just"/>
            <a:r>
              <a:rPr lang="pl-PL" sz="2400" b="1" dirty="0">
                <a:latin typeface="Times New Roman" panose="02020603050405020304" pitchFamily="18" charset="0"/>
                <a:cs typeface="Times New Roman" panose="02020603050405020304" pitchFamily="18" charset="0"/>
              </a:rPr>
              <a:t>w dokumentacji spraw dot. zasiłków stałych brak wywiadów alimentacyjnych u osób zobowiązanych do </a:t>
            </a:r>
            <a:r>
              <a:rPr lang="pl-PL" sz="2400" b="1" dirty="0" smtClean="0">
                <a:latin typeface="Times New Roman" panose="02020603050405020304" pitchFamily="18" charset="0"/>
                <a:cs typeface="Times New Roman" panose="02020603050405020304" pitchFamily="18" charset="0"/>
              </a:rPr>
              <a:t>alimentacji (art. 107 </a:t>
            </a:r>
            <a:br>
              <a:rPr lang="pl-PL" sz="2400" b="1" dirty="0" smtClean="0">
                <a:latin typeface="Times New Roman" panose="02020603050405020304" pitchFamily="18" charset="0"/>
                <a:cs typeface="Times New Roman" panose="02020603050405020304" pitchFamily="18" charset="0"/>
              </a:rPr>
            </a:br>
            <a:r>
              <a:rPr lang="pl-PL" sz="2400" b="1" dirty="0" smtClean="0">
                <a:latin typeface="Times New Roman" panose="02020603050405020304" pitchFamily="18" charset="0"/>
                <a:cs typeface="Times New Roman" panose="02020603050405020304" pitchFamily="18" charset="0"/>
              </a:rPr>
              <a:t>ust. 1 ustawy).</a:t>
            </a:r>
          </a:p>
          <a:p>
            <a:pPr algn="just"/>
            <a:r>
              <a:rPr lang="pl-PL" sz="2400" b="1" dirty="0" smtClean="0">
                <a:latin typeface="Times New Roman" panose="02020603050405020304" pitchFamily="18" charset="0"/>
                <a:cs typeface="Times New Roman" panose="02020603050405020304" pitchFamily="18" charset="0"/>
              </a:rPr>
              <a:t>rozstrzygnięcie </a:t>
            </a:r>
            <a:r>
              <a:rPr lang="pl-PL" sz="2400" b="1" dirty="0">
                <a:latin typeface="Times New Roman" panose="02020603050405020304" pitchFamily="18" charset="0"/>
                <a:cs typeface="Times New Roman" panose="02020603050405020304" pitchFamily="18" charset="0"/>
              </a:rPr>
              <a:t>spraw obarczone wadą nieważności (art.156 §1 pkt 2 k.p.a.) i skierowanie mieszkańca do placówki zapewniającej  całodobową opiekę osobom niepełnosprawnym, przewlekle chorym lub osobom w </a:t>
            </a:r>
            <a:r>
              <a:rPr lang="pl-PL" sz="2400" b="1" dirty="0" smtClean="0">
                <a:latin typeface="Times New Roman" panose="02020603050405020304" pitchFamily="18" charset="0"/>
                <a:cs typeface="Times New Roman" panose="02020603050405020304" pitchFamily="18" charset="0"/>
              </a:rPr>
              <a:t>podeszłym </a:t>
            </a:r>
            <a:r>
              <a:rPr lang="pl-PL" sz="2400" b="1" dirty="0">
                <a:latin typeface="Times New Roman" panose="02020603050405020304" pitchFamily="18" charset="0"/>
                <a:cs typeface="Times New Roman" panose="02020603050405020304" pitchFamily="18" charset="0"/>
              </a:rPr>
              <a:t>wieku, zamiast do domu pomocy </a:t>
            </a:r>
            <a:r>
              <a:rPr lang="pl-PL" sz="2400" b="1" dirty="0" smtClean="0">
                <a:latin typeface="Times New Roman" panose="02020603050405020304" pitchFamily="18" charset="0"/>
                <a:cs typeface="Times New Roman" panose="02020603050405020304" pitchFamily="18" charset="0"/>
              </a:rPr>
              <a:t>społecznej.</a:t>
            </a:r>
            <a:endParaRPr lang="pl-PL" sz="2400" b="1" dirty="0">
              <a:latin typeface="Times New Roman" panose="02020603050405020304" pitchFamily="18" charset="0"/>
              <a:cs typeface="Times New Roman" panose="02020603050405020304" pitchFamily="18" charset="0"/>
            </a:endParaRPr>
          </a:p>
          <a:p>
            <a:pPr algn="just"/>
            <a:endParaRPr lang="pl-PL" sz="2400" b="1" dirty="0">
              <a:latin typeface="Times New Roman" panose="02020603050405020304" pitchFamily="18" charset="0"/>
              <a:cs typeface="Times New Roman" panose="02020603050405020304" pitchFamily="18" charset="0"/>
            </a:endParaRPr>
          </a:p>
          <a:p>
            <a:pPr algn="just"/>
            <a:endParaRPr lang="pl-PL"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1625485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ltLang="pl-PL" b="1" dirty="0">
                <a:solidFill>
                  <a:schemeClr val="tx1"/>
                </a:solidFill>
                <a:latin typeface="Garamond" pitchFamily="18" charset="0"/>
              </a:rPr>
              <a:t>NIEPRAWIDŁOWOŚCI I UCHYBIENIA STWIERDZONE W TOKU KONTROLI</a:t>
            </a:r>
            <a:endParaRPr lang="pl-PL" dirty="0"/>
          </a:p>
        </p:txBody>
      </p:sp>
      <p:sp>
        <p:nvSpPr>
          <p:cNvPr id="3" name="Symbol zastępczy zawartości 2"/>
          <p:cNvSpPr>
            <a:spLocks noGrp="1"/>
          </p:cNvSpPr>
          <p:nvPr>
            <p:ph idx="1"/>
          </p:nvPr>
        </p:nvSpPr>
        <p:spPr/>
        <p:txBody>
          <a:bodyPr/>
          <a:lstStyle/>
          <a:p>
            <a:pPr algn="just"/>
            <a:r>
              <a:rPr lang="pl-PL" sz="2400" b="1" dirty="0">
                <a:latin typeface="Times New Roman" panose="02020603050405020304" pitchFamily="18" charset="0"/>
                <a:cs typeface="Times New Roman" panose="02020603050405020304" pitchFamily="18" charset="0"/>
              </a:rPr>
              <a:t>brak poświadczenia odbioru decyzji</a:t>
            </a:r>
            <a:r>
              <a:rPr lang="pl-PL" sz="2400" b="1" dirty="0" smtClean="0">
                <a:latin typeface="Times New Roman" panose="02020603050405020304" pitchFamily="18" charset="0"/>
                <a:cs typeface="Times New Roman" panose="02020603050405020304" pitchFamily="18" charset="0"/>
              </a:rPr>
              <a:t>.</a:t>
            </a:r>
          </a:p>
          <a:p>
            <a:pPr algn="just"/>
            <a:r>
              <a:rPr lang="pl-PL" sz="2400" b="1" dirty="0">
                <a:latin typeface="Times New Roman" panose="02020603050405020304" pitchFamily="18" charset="0"/>
                <a:cs typeface="Times New Roman" panose="02020603050405020304" pitchFamily="18" charset="0"/>
              </a:rPr>
              <a:t>o</a:t>
            </a:r>
            <a:r>
              <a:rPr lang="pl-PL" sz="2400" b="1" dirty="0" smtClean="0">
                <a:latin typeface="Times New Roman" panose="02020603050405020304" pitchFamily="18" charset="0"/>
                <a:cs typeface="Times New Roman" panose="02020603050405020304" pitchFamily="18" charset="0"/>
              </a:rPr>
              <a:t>rgan nie </a:t>
            </a:r>
            <a:r>
              <a:rPr lang="pl-PL" sz="2400" b="1" dirty="0">
                <a:latin typeface="Times New Roman" panose="02020603050405020304" pitchFamily="18" charset="0"/>
                <a:cs typeface="Times New Roman" panose="02020603050405020304" pitchFamily="18" charset="0"/>
              </a:rPr>
              <a:t>zastosował trybu art. 99 ust</a:t>
            </a:r>
            <a:r>
              <a:rPr lang="pl-PL" sz="2400" b="1" dirty="0" smtClean="0">
                <a:latin typeface="Times New Roman" panose="02020603050405020304" pitchFamily="18" charset="0"/>
                <a:cs typeface="Times New Roman" panose="02020603050405020304" pitchFamily="18" charset="0"/>
              </a:rPr>
              <a:t>. 1 </a:t>
            </a:r>
            <a:r>
              <a:rPr lang="pl-PL" sz="2400" b="1" dirty="0">
                <a:latin typeface="Times New Roman" panose="02020603050405020304" pitchFamily="18" charset="0"/>
                <a:cs typeface="Times New Roman" panose="02020603050405020304" pitchFamily="18" charset="0"/>
              </a:rPr>
              <a:t>ustawy o pomocy </a:t>
            </a:r>
            <a:r>
              <a:rPr lang="pl-PL" sz="2400" b="1" dirty="0" smtClean="0">
                <a:latin typeface="Times New Roman" panose="02020603050405020304" pitchFamily="18" charset="0"/>
                <a:cs typeface="Times New Roman" panose="02020603050405020304" pitchFamily="18" charset="0"/>
              </a:rPr>
              <a:t>społecznej </a:t>
            </a:r>
            <a:r>
              <a:rPr lang="pl-PL" sz="2400" dirty="0" smtClean="0">
                <a:latin typeface="Times New Roman" panose="02020603050405020304" pitchFamily="18" charset="0"/>
                <a:cs typeface="Times New Roman" panose="02020603050405020304" pitchFamily="18" charset="0"/>
              </a:rPr>
              <a:t>(osobie</a:t>
            </a:r>
            <a:r>
              <a:rPr lang="pl-PL" sz="2400" dirty="0">
                <a:latin typeface="Times New Roman" panose="02020603050405020304" pitchFamily="18" charset="0"/>
                <a:cs typeface="Times New Roman" panose="02020603050405020304" pitchFamily="18" charset="0"/>
              </a:rPr>
              <a:t>, której przyznano emeryturę lub rentę za okres, za który wypłacono zasiłek stały lub zasiłek okresowy, Zakład Ubezpieczeń Społecznych oraz inne organy rentowe, które przyznały emeryturę lub rentę, wypłacają to świadczenie pomniejszone o kwotę odpowiadającą wysokości wypłaconych za ten okres zasiłków i przekazują te kwoty na rachunek bankowy właściwego ośrodka pomocy </a:t>
            </a:r>
            <a:r>
              <a:rPr lang="pl-PL" sz="2400" dirty="0" smtClean="0">
                <a:latin typeface="Times New Roman" panose="02020603050405020304" pitchFamily="18" charset="0"/>
                <a:cs typeface="Times New Roman" panose="02020603050405020304" pitchFamily="18" charset="0"/>
              </a:rPr>
              <a:t>społecznej).</a:t>
            </a:r>
            <a:endParaRPr lang="pl-PL" sz="2400" dirty="0">
              <a:latin typeface="Times New Roman" panose="02020603050405020304" pitchFamily="18" charset="0"/>
              <a:cs typeface="Times New Roman" panose="02020603050405020304" pitchFamily="18" charset="0"/>
            </a:endParaRPr>
          </a:p>
          <a:p>
            <a:pPr algn="just"/>
            <a:endParaRPr lang="pl-PL" sz="2400" b="1" dirty="0">
              <a:latin typeface="Times New Roman" panose="02020603050405020304" pitchFamily="18" charset="0"/>
              <a:cs typeface="Times New Roman" panose="02020603050405020304" pitchFamily="18" charset="0"/>
            </a:endParaRPr>
          </a:p>
          <a:p>
            <a:endParaRPr lang="pl-PL" sz="2400" b="1" dirty="0">
              <a:latin typeface="Times New Roman" panose="02020603050405020304" pitchFamily="18" charset="0"/>
              <a:cs typeface="Times New Roman" panose="02020603050405020304" pitchFamily="18" charset="0"/>
            </a:endParaRPr>
          </a:p>
          <a:p>
            <a:endParaRPr lang="pl-PL" dirty="0"/>
          </a:p>
        </p:txBody>
      </p:sp>
    </p:spTree>
    <p:extLst>
      <p:ext uri="{BB962C8B-B14F-4D97-AF65-F5344CB8AC3E}">
        <p14:creationId xmlns:p14="http://schemas.microsoft.com/office/powerpoint/2010/main" val="51747477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just"/>
            <a:r>
              <a:rPr lang="pl-PL" altLang="pl-PL" b="1" dirty="0">
                <a:solidFill>
                  <a:schemeClr val="tx1"/>
                </a:solidFill>
                <a:latin typeface="Garamond" pitchFamily="18" charset="0"/>
              </a:rPr>
              <a:t>NIEPRAWIDŁOWOŚCI I UCHYBIENIA STWIERDZONE W TOKU KONTROLI</a:t>
            </a:r>
            <a:endParaRPr lang="pl-PL" dirty="0"/>
          </a:p>
        </p:txBody>
      </p:sp>
      <p:sp>
        <p:nvSpPr>
          <p:cNvPr id="3" name="Symbol zastępczy zawartości 2"/>
          <p:cNvSpPr>
            <a:spLocks noGrp="1"/>
          </p:cNvSpPr>
          <p:nvPr>
            <p:ph idx="1"/>
          </p:nvPr>
        </p:nvSpPr>
        <p:spPr/>
        <p:txBody>
          <a:bodyPr>
            <a:normAutofit/>
          </a:bodyPr>
          <a:lstStyle/>
          <a:p>
            <a:pPr algn="just"/>
            <a:r>
              <a:rPr lang="pl-PL" sz="2400" b="1" dirty="0" smtClean="0">
                <a:latin typeface="Times New Roman" panose="02020603050405020304" pitchFamily="18" charset="0"/>
                <a:cs typeface="Times New Roman" panose="02020603050405020304" pitchFamily="18" charset="0"/>
              </a:rPr>
              <a:t>w </a:t>
            </a:r>
            <a:r>
              <a:rPr lang="pl-PL" sz="2400" b="1" dirty="0">
                <a:latin typeface="Times New Roman" panose="02020603050405020304" pitchFamily="18" charset="0"/>
                <a:cs typeface="Times New Roman" panose="02020603050405020304" pitchFamily="18" charset="0"/>
              </a:rPr>
              <a:t>decyzji przyznającej usługi opiekuńcze nie podano zakresu, okresu i miejsca ich </a:t>
            </a:r>
            <a:r>
              <a:rPr lang="pl-PL" sz="2400" b="1" dirty="0" smtClean="0">
                <a:latin typeface="Times New Roman" panose="02020603050405020304" pitchFamily="18" charset="0"/>
                <a:cs typeface="Times New Roman" panose="02020603050405020304" pitchFamily="18" charset="0"/>
              </a:rPr>
              <a:t>świadczenia, wbrew </a:t>
            </a:r>
            <a:r>
              <a:rPr lang="pl-PL" sz="2400" b="1" dirty="0">
                <a:latin typeface="Times New Roman" panose="02020603050405020304" pitchFamily="18" charset="0"/>
                <a:cs typeface="Times New Roman" panose="02020603050405020304" pitchFamily="18" charset="0"/>
              </a:rPr>
              <a:t>wymogowi art. 50 ust</a:t>
            </a:r>
            <a:r>
              <a:rPr lang="pl-PL" sz="2400" b="1" dirty="0" smtClean="0">
                <a:latin typeface="Times New Roman" panose="02020603050405020304" pitchFamily="18" charset="0"/>
                <a:cs typeface="Times New Roman" panose="02020603050405020304" pitchFamily="18" charset="0"/>
              </a:rPr>
              <a:t>. 5 </a:t>
            </a:r>
            <a:r>
              <a:rPr lang="pl-PL" sz="2400" b="1" dirty="0" err="1" smtClean="0">
                <a:latin typeface="Times New Roman" panose="02020603050405020304" pitchFamily="18" charset="0"/>
                <a:cs typeface="Times New Roman" panose="02020603050405020304" pitchFamily="18" charset="0"/>
              </a:rPr>
              <a:t>u.p.s</a:t>
            </a:r>
            <a:r>
              <a:rPr lang="pl-PL" sz="2400" b="1" dirty="0" smtClean="0">
                <a:latin typeface="Times New Roman" panose="02020603050405020304" pitchFamily="18" charset="0"/>
                <a:cs typeface="Times New Roman" panose="02020603050405020304" pitchFamily="18" charset="0"/>
              </a:rPr>
              <a:t>.</a:t>
            </a:r>
          </a:p>
          <a:p>
            <a:pPr algn="just"/>
            <a:r>
              <a:rPr lang="pl-PL" sz="2400" b="1" dirty="0">
                <a:solidFill>
                  <a:schemeClr val="tx1"/>
                </a:solidFill>
                <a:latin typeface="Times New Roman" panose="02020603050405020304" pitchFamily="18" charset="0"/>
                <a:cs typeface="Times New Roman" panose="02020603050405020304" pitchFamily="18" charset="0"/>
              </a:rPr>
              <a:t>brak wszczęcia postępowania </a:t>
            </a:r>
            <a:r>
              <a:rPr lang="pl-PL" sz="2400" b="1" dirty="0" smtClean="0">
                <a:solidFill>
                  <a:schemeClr val="tx1"/>
                </a:solidFill>
                <a:latin typeface="Times New Roman" panose="02020603050405020304" pitchFamily="18" charset="0"/>
                <a:cs typeface="Times New Roman" panose="02020603050405020304" pitchFamily="18" charset="0"/>
              </a:rPr>
              <a:t>– (strona </a:t>
            </a:r>
            <a:r>
              <a:rPr lang="pl-PL" sz="2400" b="1" dirty="0">
                <a:solidFill>
                  <a:schemeClr val="tx1"/>
                </a:solidFill>
                <a:latin typeface="Times New Roman" panose="02020603050405020304" pitchFamily="18" charset="0"/>
                <a:cs typeface="Times New Roman" panose="02020603050405020304" pitchFamily="18" charset="0"/>
              </a:rPr>
              <a:t>postępowania nie otrzymała informacji o wszczęciu </a:t>
            </a:r>
            <a:r>
              <a:rPr lang="pl-PL" sz="2400" b="1" dirty="0" smtClean="0">
                <a:solidFill>
                  <a:schemeClr val="tx1"/>
                </a:solidFill>
                <a:latin typeface="Times New Roman" panose="02020603050405020304" pitchFamily="18" charset="0"/>
                <a:cs typeface="Times New Roman" panose="02020603050405020304" pitchFamily="18" charset="0"/>
              </a:rPr>
              <a:t>postępowania)</a:t>
            </a:r>
            <a:endParaRPr lang="pl-PL" sz="2400" b="1" dirty="0">
              <a:solidFill>
                <a:schemeClr val="tx1"/>
              </a:solidFill>
              <a:latin typeface="Times New Roman" panose="02020603050405020304" pitchFamily="18" charset="0"/>
              <a:cs typeface="Times New Roman" panose="02020603050405020304" pitchFamily="18" charset="0"/>
            </a:endParaRPr>
          </a:p>
          <a:p>
            <a:pPr algn="just"/>
            <a:endParaRPr lang="pl-PL"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8414019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just"/>
            <a:r>
              <a:rPr lang="pl-PL" altLang="pl-PL" b="1" dirty="0">
                <a:solidFill>
                  <a:schemeClr val="tx1"/>
                </a:solidFill>
                <a:latin typeface="Garamond" pitchFamily="18" charset="0"/>
              </a:rPr>
              <a:t>NIEPRAWIDŁOWOŚCI I UCHYBIENIA STWIERDZONE W TOKU KONTROLI</a:t>
            </a:r>
            <a:endParaRPr lang="pl-PL" dirty="0"/>
          </a:p>
        </p:txBody>
      </p:sp>
      <p:sp>
        <p:nvSpPr>
          <p:cNvPr id="3" name="Symbol zastępczy zawartości 2"/>
          <p:cNvSpPr>
            <a:spLocks noGrp="1"/>
          </p:cNvSpPr>
          <p:nvPr>
            <p:ph idx="1"/>
          </p:nvPr>
        </p:nvSpPr>
        <p:spPr/>
        <p:txBody>
          <a:bodyPr>
            <a:normAutofit/>
          </a:bodyPr>
          <a:lstStyle/>
          <a:p>
            <a:pPr algn="just"/>
            <a:r>
              <a:rPr lang="pl-PL" sz="2400" b="1" dirty="0">
                <a:latin typeface="Times New Roman" panose="02020603050405020304" pitchFamily="18" charset="0"/>
                <a:cs typeface="Times New Roman" panose="02020603050405020304" pitchFamily="18" charset="0"/>
              </a:rPr>
              <a:t>realizacja decyzji, która nie została dostarczona stronie (dot. wypłaty zasiłku stałego</a:t>
            </a:r>
            <a:r>
              <a:rPr lang="pl-PL" sz="2400" b="1" dirty="0" smtClean="0">
                <a:latin typeface="Times New Roman" panose="02020603050405020304" pitchFamily="18" charset="0"/>
                <a:cs typeface="Times New Roman" panose="02020603050405020304" pitchFamily="18" charset="0"/>
              </a:rPr>
              <a:t>).</a:t>
            </a:r>
          </a:p>
          <a:p>
            <a:pPr algn="just"/>
            <a:r>
              <a:rPr lang="pl-PL" sz="2400" b="1" dirty="0" smtClean="0">
                <a:latin typeface="Times New Roman" panose="02020603050405020304" pitchFamily="18" charset="0"/>
                <a:cs typeface="Times New Roman" panose="02020603050405020304" pitchFamily="18" charset="0"/>
              </a:rPr>
              <a:t>Skierowanie do mieszkania chronionego, usług opiekuńczych, świadczone </a:t>
            </a:r>
            <a:r>
              <a:rPr lang="pl-PL" sz="2400" b="1" dirty="0">
                <a:latin typeface="Times New Roman" panose="02020603050405020304" pitchFamily="18" charset="0"/>
                <a:cs typeface="Times New Roman" panose="02020603050405020304" pitchFamily="18" charset="0"/>
              </a:rPr>
              <a:t>bez decyzji administracyjnej, wbrew art. 106 ust. 1 ustawy. </a:t>
            </a:r>
            <a:endParaRPr lang="pl-PL" sz="2400" b="1" dirty="0" smtClean="0">
              <a:latin typeface="Times New Roman" panose="02020603050405020304" pitchFamily="18" charset="0"/>
              <a:cs typeface="Times New Roman" panose="02020603050405020304" pitchFamily="18" charset="0"/>
            </a:endParaRPr>
          </a:p>
          <a:p>
            <a:pPr algn="just"/>
            <a:r>
              <a:rPr lang="pl-PL" sz="2400" b="1" dirty="0" smtClean="0">
                <a:solidFill>
                  <a:schemeClr val="tx1"/>
                </a:solidFill>
                <a:latin typeface="Times New Roman" panose="02020603050405020304" pitchFamily="18" charset="0"/>
                <a:cs typeface="Times New Roman" panose="02020603050405020304" pitchFamily="18" charset="0"/>
              </a:rPr>
              <a:t>Pobieranie przez pracownika socjalnego PCPR dodatku do wynagrodzenia w kwocie 250 zł, pomimo, że nie przeprowadzał wywiadów środowiskowych (art. 121 ust. 3a ustawy o pomocy społecznej).</a:t>
            </a:r>
          </a:p>
          <a:p>
            <a:pPr algn="just"/>
            <a:endParaRPr lang="pl-PL" sz="2400" b="1" dirty="0">
              <a:latin typeface="Times New Roman" panose="02020603050405020304" pitchFamily="18" charset="0"/>
              <a:cs typeface="Times New Roman" panose="02020603050405020304" pitchFamily="18" charset="0"/>
            </a:endParaRPr>
          </a:p>
          <a:p>
            <a:pPr algn="just"/>
            <a:endParaRPr lang="pl-PL"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4408055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just"/>
            <a:r>
              <a:rPr lang="pl-PL" altLang="pl-PL" b="1" dirty="0">
                <a:solidFill>
                  <a:schemeClr val="tx1"/>
                </a:solidFill>
                <a:latin typeface="Garamond" pitchFamily="18" charset="0"/>
              </a:rPr>
              <a:t>NIEPRAWIDŁOWOŚCI I UCHYBIENIA STWIERDZONE W TOKU KONTROLI</a:t>
            </a:r>
            <a:endParaRPr lang="pl-PL" dirty="0"/>
          </a:p>
        </p:txBody>
      </p:sp>
      <p:sp>
        <p:nvSpPr>
          <p:cNvPr id="3" name="Symbol zastępczy zawartości 2"/>
          <p:cNvSpPr>
            <a:spLocks noGrp="1"/>
          </p:cNvSpPr>
          <p:nvPr>
            <p:ph idx="1"/>
          </p:nvPr>
        </p:nvSpPr>
        <p:spPr/>
        <p:txBody>
          <a:bodyPr/>
          <a:lstStyle/>
          <a:p>
            <a:pPr algn="just"/>
            <a:r>
              <a:rPr lang="pl-PL" sz="2400" dirty="0" smtClean="0">
                <a:latin typeface="Times New Roman" panose="02020603050405020304" pitchFamily="18" charset="0"/>
                <a:cs typeface="Times New Roman" panose="02020603050405020304" pitchFamily="18" charset="0"/>
              </a:rPr>
              <a:t>art. 121 ust. 3a </a:t>
            </a:r>
            <a:r>
              <a:rPr lang="pl-PL" sz="2400" dirty="0" err="1" smtClean="0">
                <a:latin typeface="Times New Roman" panose="02020603050405020304" pitchFamily="18" charset="0"/>
                <a:cs typeface="Times New Roman" panose="02020603050405020304" pitchFamily="18" charset="0"/>
              </a:rPr>
              <a:t>u.p.s</a:t>
            </a:r>
            <a:r>
              <a:rPr lang="pl-PL" sz="2400" dirty="0" smtClean="0">
                <a:latin typeface="Times New Roman" panose="02020603050405020304" pitchFamily="18" charset="0"/>
                <a:cs typeface="Times New Roman" panose="02020603050405020304" pitchFamily="18" charset="0"/>
              </a:rPr>
              <a:t>. -</a:t>
            </a:r>
            <a:r>
              <a:rPr lang="pl-PL" sz="2400" dirty="0">
                <a:latin typeface="Times New Roman" panose="02020603050405020304" pitchFamily="18" charset="0"/>
                <a:cs typeface="Times New Roman" panose="02020603050405020304" pitchFamily="18" charset="0"/>
              </a:rPr>
              <a:t> </a:t>
            </a:r>
            <a:r>
              <a:rPr lang="pl-PL" sz="2400" dirty="0" smtClean="0">
                <a:latin typeface="Times New Roman" panose="02020603050405020304" pitchFamily="18" charset="0"/>
                <a:cs typeface="Times New Roman" panose="02020603050405020304" pitchFamily="18" charset="0"/>
              </a:rPr>
              <a:t>pracownikowi </a:t>
            </a:r>
            <a:r>
              <a:rPr lang="pl-PL" sz="2400" dirty="0">
                <a:latin typeface="Times New Roman" panose="02020603050405020304" pitchFamily="18" charset="0"/>
                <a:cs typeface="Times New Roman" panose="02020603050405020304" pitchFamily="18" charset="0"/>
              </a:rPr>
              <a:t>socjalnemu zatrudnionemu w </a:t>
            </a:r>
            <a:r>
              <a:rPr lang="pl-PL" sz="2400" u="sng" dirty="0">
                <a:latin typeface="Times New Roman" panose="02020603050405020304" pitchFamily="18" charset="0"/>
                <a:cs typeface="Times New Roman" panose="02020603050405020304" pitchFamily="18" charset="0"/>
              </a:rPr>
              <a:t>pełnym wymiarze czasu pracy w samorządowych jednostkach organizacyjnych pomocy społecznej, </a:t>
            </a:r>
            <a:r>
              <a:rPr lang="pl-PL" sz="2400" dirty="0">
                <a:solidFill>
                  <a:srgbClr val="C00000"/>
                </a:solidFill>
                <a:latin typeface="Times New Roman" panose="02020603050405020304" pitchFamily="18" charset="0"/>
                <a:cs typeface="Times New Roman" panose="02020603050405020304" pitchFamily="18" charset="0"/>
              </a:rPr>
              <a:t>do którego </a:t>
            </a:r>
            <a:r>
              <a:rPr lang="pl-PL" sz="2400" u="sng" dirty="0">
                <a:solidFill>
                  <a:srgbClr val="C00000"/>
                </a:solidFill>
                <a:latin typeface="Times New Roman" panose="02020603050405020304" pitchFamily="18" charset="0"/>
                <a:cs typeface="Times New Roman" panose="02020603050405020304" pitchFamily="18" charset="0"/>
              </a:rPr>
              <a:t>podstawowych obowiązków należy świadczenie pracy socjalnej w środowisku</a:t>
            </a:r>
            <a:r>
              <a:rPr lang="pl-PL" sz="2400" dirty="0">
                <a:solidFill>
                  <a:srgbClr val="C00000"/>
                </a:solidFill>
                <a:latin typeface="Times New Roman" panose="02020603050405020304" pitchFamily="18" charset="0"/>
                <a:cs typeface="Times New Roman" panose="02020603050405020304" pitchFamily="18" charset="0"/>
              </a:rPr>
              <a:t>, </a:t>
            </a:r>
            <a:r>
              <a:rPr lang="pl-PL" sz="2400" dirty="0" smtClean="0">
                <a:solidFill>
                  <a:srgbClr val="C00000"/>
                </a:solidFill>
                <a:latin typeface="Times New Roman" panose="02020603050405020304" pitchFamily="18" charset="0"/>
                <a:cs typeface="Times New Roman" panose="02020603050405020304" pitchFamily="18" charset="0"/>
              </a:rPr>
              <a:t/>
            </a:r>
            <a:br>
              <a:rPr lang="pl-PL" sz="2400" dirty="0" smtClean="0">
                <a:solidFill>
                  <a:srgbClr val="C00000"/>
                </a:solidFill>
                <a:latin typeface="Times New Roman" panose="02020603050405020304" pitchFamily="18" charset="0"/>
                <a:cs typeface="Times New Roman" panose="02020603050405020304" pitchFamily="18" charset="0"/>
              </a:rPr>
            </a:br>
            <a:r>
              <a:rPr lang="pl-PL" sz="2400" dirty="0" smtClean="0">
                <a:solidFill>
                  <a:srgbClr val="C00000"/>
                </a:solidFill>
                <a:latin typeface="Times New Roman" panose="02020603050405020304" pitchFamily="18" charset="0"/>
                <a:cs typeface="Times New Roman" panose="02020603050405020304" pitchFamily="18" charset="0"/>
              </a:rPr>
              <a:t>w </a:t>
            </a:r>
            <a:r>
              <a:rPr lang="pl-PL" sz="2400" dirty="0">
                <a:solidFill>
                  <a:srgbClr val="C00000"/>
                </a:solidFill>
                <a:latin typeface="Times New Roman" panose="02020603050405020304" pitchFamily="18" charset="0"/>
                <a:cs typeface="Times New Roman" panose="02020603050405020304" pitchFamily="18" charset="0"/>
              </a:rPr>
              <a:t>tym </a:t>
            </a:r>
            <a:r>
              <a:rPr lang="pl-PL" sz="2400" u="sng" dirty="0">
                <a:solidFill>
                  <a:srgbClr val="C00000"/>
                </a:solidFill>
                <a:latin typeface="Times New Roman" panose="02020603050405020304" pitchFamily="18" charset="0"/>
                <a:cs typeface="Times New Roman" panose="02020603050405020304" pitchFamily="18" charset="0"/>
              </a:rPr>
              <a:t>przeprowadzanie rodzinnych wywiadów środowiskowych poza siedzibą jednostki,</a:t>
            </a:r>
            <a:r>
              <a:rPr lang="pl-PL" sz="2400" u="sng" dirty="0">
                <a:latin typeface="Times New Roman" panose="02020603050405020304" pitchFamily="18" charset="0"/>
                <a:cs typeface="Times New Roman" panose="02020603050405020304" pitchFamily="18" charset="0"/>
              </a:rPr>
              <a:t> </a:t>
            </a:r>
            <a:r>
              <a:rPr lang="pl-PL" sz="2400" dirty="0">
                <a:latin typeface="Times New Roman" panose="02020603050405020304" pitchFamily="18" charset="0"/>
                <a:cs typeface="Times New Roman" panose="02020603050405020304" pitchFamily="18" charset="0"/>
              </a:rPr>
              <a:t>przysługuje wypłacany co miesiąc dodatek do wynagrodzenia w wysokości 250 zł. W przypadku zatrudnienia w mniejszym wymiarze czasu pracy dodatek przysługuje w wysokości proporcjonalnej do czasu pracy.</a:t>
            </a:r>
          </a:p>
          <a:p>
            <a:endParaRPr lang="pl-PL" dirty="0"/>
          </a:p>
        </p:txBody>
      </p:sp>
    </p:spTree>
    <p:extLst>
      <p:ext uri="{BB962C8B-B14F-4D97-AF65-F5344CB8AC3E}">
        <p14:creationId xmlns:p14="http://schemas.microsoft.com/office/powerpoint/2010/main" val="20599235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rostokąt 5"/>
          <p:cNvSpPr/>
          <p:nvPr/>
        </p:nvSpPr>
        <p:spPr>
          <a:xfrm>
            <a:off x="1046206" y="1836690"/>
            <a:ext cx="7916562" cy="3539430"/>
          </a:xfrm>
          <a:prstGeom prst="rect">
            <a:avLst/>
          </a:prstGeom>
        </p:spPr>
        <p:txBody>
          <a:bodyPr wrap="square">
            <a:spAutoFit/>
          </a:bodyPr>
          <a:lstStyle/>
          <a:p>
            <a:pPr algn="just"/>
            <a:r>
              <a:rPr lang="pl-PL" sz="2800" dirty="0">
                <a:latin typeface="Times New Roman" panose="02020603050405020304" pitchFamily="18" charset="0"/>
                <a:cs typeface="Times New Roman" panose="02020603050405020304" pitchFamily="18" charset="0"/>
              </a:rPr>
              <a:t>Organizowanie i świadczenie specjalistycznych usług opiekuńczych </a:t>
            </a:r>
            <a:r>
              <a:rPr lang="pl-PL" sz="2800" dirty="0" smtClean="0">
                <a:latin typeface="Times New Roman" panose="02020603050405020304" pitchFamily="18" charset="0"/>
                <a:cs typeface="Times New Roman" panose="02020603050405020304" pitchFamily="18" charset="0"/>
              </a:rPr>
              <a:t>w </a:t>
            </a:r>
            <a:r>
              <a:rPr lang="pl-PL" sz="2800" dirty="0">
                <a:latin typeface="Times New Roman" panose="02020603050405020304" pitchFamily="18" charset="0"/>
                <a:cs typeface="Times New Roman" panose="02020603050405020304" pitchFamily="18" charset="0"/>
              </a:rPr>
              <a:t>miejscu zamieszkania dla osób </a:t>
            </a:r>
            <a:r>
              <a:rPr lang="pl-PL" sz="2800" dirty="0" smtClean="0">
                <a:latin typeface="Times New Roman" panose="02020603050405020304" pitchFamily="18" charset="0"/>
                <a:cs typeface="Times New Roman" panose="02020603050405020304" pitchFamily="18" charset="0"/>
              </a:rPr>
              <a:t/>
            </a:r>
            <a:br>
              <a:rPr lang="pl-PL" sz="2800" dirty="0" smtClean="0">
                <a:latin typeface="Times New Roman" panose="02020603050405020304" pitchFamily="18" charset="0"/>
                <a:cs typeface="Times New Roman" panose="02020603050405020304" pitchFamily="18" charset="0"/>
              </a:rPr>
            </a:br>
            <a:r>
              <a:rPr lang="pl-PL" sz="2800" dirty="0" smtClean="0">
                <a:latin typeface="Times New Roman" panose="02020603050405020304" pitchFamily="18" charset="0"/>
                <a:cs typeface="Times New Roman" panose="02020603050405020304" pitchFamily="18" charset="0"/>
              </a:rPr>
              <a:t>z </a:t>
            </a:r>
            <a:r>
              <a:rPr lang="pl-PL" sz="2800" dirty="0">
                <a:latin typeface="Times New Roman" panose="02020603050405020304" pitchFamily="18" charset="0"/>
                <a:cs typeface="Times New Roman" panose="02020603050405020304" pitchFamily="18" charset="0"/>
              </a:rPr>
              <a:t>zaburzeniami psychicznymi jest </a:t>
            </a:r>
            <a:r>
              <a:rPr lang="pl-PL" sz="2800" u="sng" dirty="0">
                <a:latin typeface="Times New Roman" panose="02020603050405020304" pitchFamily="18" charset="0"/>
                <a:cs typeface="Times New Roman" panose="02020603050405020304" pitchFamily="18" charset="0"/>
              </a:rPr>
              <a:t>zadaniem zleconym z zakresu administracji rządowej </a:t>
            </a:r>
            <a:r>
              <a:rPr lang="pl-PL" sz="2800" dirty="0">
                <a:latin typeface="Times New Roman" panose="02020603050405020304" pitchFamily="18" charset="0"/>
                <a:cs typeface="Times New Roman" panose="02020603050405020304" pitchFamily="18" charset="0"/>
              </a:rPr>
              <a:t>realizowanym przez jednostki samorządu terytorialnego. Wojewoda zapewnia środki na realizację zadania oraz nadzoruje i ustala sposób jego realizacji na terenie województwa.</a:t>
            </a:r>
          </a:p>
        </p:txBody>
      </p:sp>
    </p:spTree>
    <p:extLst>
      <p:ext uri="{BB962C8B-B14F-4D97-AF65-F5344CB8AC3E}">
        <p14:creationId xmlns:p14="http://schemas.microsoft.com/office/powerpoint/2010/main" val="11331010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just"/>
            <a:r>
              <a:rPr lang="pl-PL" altLang="pl-PL" b="1" dirty="0">
                <a:solidFill>
                  <a:schemeClr val="tx1"/>
                </a:solidFill>
                <a:latin typeface="Garamond" pitchFamily="18" charset="0"/>
              </a:rPr>
              <a:t>NIEPRAWIDŁOWOŚCI I UCHYBIENIA STWIERDZONE W TOKU KONTROLI</a:t>
            </a:r>
            <a:endParaRPr lang="pl-PL" dirty="0"/>
          </a:p>
        </p:txBody>
      </p:sp>
      <p:sp>
        <p:nvSpPr>
          <p:cNvPr id="3" name="Symbol zastępczy zawartości 2"/>
          <p:cNvSpPr>
            <a:spLocks noGrp="1"/>
          </p:cNvSpPr>
          <p:nvPr>
            <p:ph idx="1"/>
          </p:nvPr>
        </p:nvSpPr>
        <p:spPr/>
        <p:txBody>
          <a:bodyPr>
            <a:normAutofit fontScale="77500" lnSpcReduction="20000"/>
          </a:bodyPr>
          <a:lstStyle/>
          <a:p>
            <a:pPr algn="just"/>
            <a:r>
              <a:rPr lang="pl-PL" sz="2400" b="1" dirty="0" smtClean="0">
                <a:latin typeface="Times New Roman" panose="02020603050405020304" pitchFamily="18" charset="0"/>
                <a:cs typeface="Times New Roman" panose="02020603050405020304" pitchFamily="18" charset="0"/>
              </a:rPr>
              <a:t>Brak uchwały rady </a:t>
            </a:r>
            <a:r>
              <a:rPr lang="pl-PL" sz="2400" b="1" dirty="0">
                <a:latin typeface="Times New Roman" panose="02020603050405020304" pitchFamily="18" charset="0"/>
                <a:cs typeface="Times New Roman" panose="02020603050405020304" pitchFamily="18" charset="0"/>
              </a:rPr>
              <a:t>powiatu lub </a:t>
            </a:r>
            <a:r>
              <a:rPr lang="pl-PL" sz="2400" b="1" dirty="0" smtClean="0">
                <a:latin typeface="Times New Roman" panose="02020603050405020304" pitchFamily="18" charset="0"/>
                <a:cs typeface="Times New Roman" panose="02020603050405020304" pitchFamily="18" charset="0"/>
              </a:rPr>
              <a:t>rady gminy, w </a:t>
            </a:r>
            <a:r>
              <a:rPr lang="pl-PL" sz="2400" b="1" dirty="0">
                <a:latin typeface="Times New Roman" panose="02020603050405020304" pitchFamily="18" charset="0"/>
                <a:cs typeface="Times New Roman" panose="02020603050405020304" pitchFamily="18" charset="0"/>
              </a:rPr>
              <a:t>zakresie zadań własnych, </a:t>
            </a:r>
            <a:r>
              <a:rPr lang="pl-PL" sz="2400" b="1" dirty="0" smtClean="0">
                <a:latin typeface="Times New Roman" panose="02020603050405020304" pitchFamily="18" charset="0"/>
                <a:cs typeface="Times New Roman" panose="02020603050405020304" pitchFamily="18" charset="0"/>
              </a:rPr>
              <a:t/>
            </a:r>
            <a:br>
              <a:rPr lang="pl-PL" sz="2400" b="1" dirty="0" smtClean="0">
                <a:latin typeface="Times New Roman" panose="02020603050405020304" pitchFamily="18" charset="0"/>
                <a:cs typeface="Times New Roman" panose="02020603050405020304" pitchFamily="18" charset="0"/>
              </a:rPr>
            </a:br>
            <a:r>
              <a:rPr lang="pl-PL" sz="2400" b="1" dirty="0" smtClean="0">
                <a:latin typeface="Times New Roman" panose="02020603050405020304" pitchFamily="18" charset="0"/>
                <a:cs typeface="Times New Roman" panose="02020603050405020304" pitchFamily="18" charset="0"/>
              </a:rPr>
              <a:t>w sprawie szczegółowych zasad </a:t>
            </a:r>
            <a:r>
              <a:rPr lang="pl-PL" sz="2400" b="1" dirty="0">
                <a:latin typeface="Times New Roman" panose="02020603050405020304" pitchFamily="18" charset="0"/>
                <a:cs typeface="Times New Roman" panose="02020603050405020304" pitchFamily="18" charset="0"/>
              </a:rPr>
              <a:t>ponoszenia odpłatności za pobyt w ośrodkach wsparcia i mieszkaniach </a:t>
            </a:r>
            <a:r>
              <a:rPr lang="pl-PL" sz="2400" b="1" dirty="0" smtClean="0">
                <a:latin typeface="Times New Roman" panose="02020603050405020304" pitchFamily="18" charset="0"/>
                <a:cs typeface="Times New Roman" panose="02020603050405020304" pitchFamily="18" charset="0"/>
              </a:rPr>
              <a:t>chronionych (art. 97 ust. 5 ustawy o pomocy społecznej)</a:t>
            </a:r>
          </a:p>
          <a:p>
            <a:pPr marL="0" indent="0" algn="just">
              <a:buNone/>
            </a:pPr>
            <a:r>
              <a:rPr lang="pl-PL" sz="2400" u="sng" dirty="0" smtClean="0">
                <a:latin typeface="Times New Roman" panose="02020603050405020304" pitchFamily="18" charset="0"/>
                <a:cs typeface="Times New Roman" panose="02020603050405020304" pitchFamily="18" charset="0"/>
              </a:rPr>
              <a:t>Z przepisu prawa wynika, że każda gmina i powiat, winien posiadać uchwałę w ww. sprawie.</a:t>
            </a:r>
          </a:p>
          <a:p>
            <a:pPr algn="just"/>
            <a:r>
              <a:rPr lang="pl-PL" sz="2600" b="1" dirty="0" smtClean="0">
                <a:latin typeface="Times New Roman" panose="02020603050405020304" pitchFamily="18" charset="0"/>
                <a:cs typeface="Times New Roman" panose="02020603050405020304" pitchFamily="18" charset="0"/>
              </a:rPr>
              <a:t>Ponoszenie odpłatności za pobyt </a:t>
            </a:r>
            <a:r>
              <a:rPr lang="pl-PL" sz="2600" b="1" dirty="0">
                <a:latin typeface="Times New Roman" panose="02020603050405020304" pitchFamily="18" charset="0"/>
                <a:cs typeface="Times New Roman" panose="02020603050405020304" pitchFamily="18" charset="0"/>
              </a:rPr>
              <a:t>w ośrodkach wsparcia i mieszkaniach chronionych </a:t>
            </a:r>
            <a:r>
              <a:rPr lang="pl-PL" sz="2600" b="1" dirty="0" smtClean="0">
                <a:latin typeface="Times New Roman" panose="02020603050405020304" pitchFamily="18" charset="0"/>
                <a:cs typeface="Times New Roman" panose="02020603050405020304" pitchFamily="18" charset="0"/>
              </a:rPr>
              <a:t>przez osoby, którym dochód nie przekraczał kryterium dochodowego.</a:t>
            </a:r>
          </a:p>
          <a:p>
            <a:pPr algn="just"/>
            <a:r>
              <a:rPr lang="pl-PL" sz="2600" dirty="0" smtClean="0">
                <a:latin typeface="Times New Roman" panose="02020603050405020304" pitchFamily="18" charset="0"/>
                <a:cs typeface="Times New Roman" panose="02020603050405020304" pitchFamily="18" charset="0"/>
              </a:rPr>
              <a:t>Opłatę za pobyt w ośrodkach wsparcia i mieszkaniach chronionych ustala </a:t>
            </a:r>
            <a:r>
              <a:rPr lang="pl-PL" sz="2600" dirty="0">
                <a:latin typeface="Times New Roman" panose="02020603050405020304" pitchFamily="18" charset="0"/>
                <a:cs typeface="Times New Roman" panose="02020603050405020304" pitchFamily="18" charset="0"/>
              </a:rPr>
              <a:t>podmiot kierujący w </a:t>
            </a:r>
            <a:r>
              <a:rPr lang="pl-PL" sz="2600" dirty="0">
                <a:solidFill>
                  <a:srgbClr val="C00000"/>
                </a:solidFill>
                <a:latin typeface="Times New Roman" panose="02020603050405020304" pitchFamily="18" charset="0"/>
                <a:cs typeface="Times New Roman" panose="02020603050405020304" pitchFamily="18" charset="0"/>
              </a:rPr>
              <a:t>uzgodnieniu z osobą kierowaną, uwzględniając przyznany zakres usług. Osoby nie ponoszą opłat, jeżeli dochód osoby samotnie gospodarującej lub dochód na osobę w rodzinie nie przekracza kwoty kryterium dochodowego</a:t>
            </a:r>
            <a:r>
              <a:rPr lang="pl-PL" sz="2600" dirty="0" smtClean="0">
                <a:latin typeface="Times New Roman" panose="02020603050405020304" pitchFamily="18" charset="0"/>
                <a:cs typeface="Times New Roman" panose="02020603050405020304" pitchFamily="18" charset="0"/>
              </a:rPr>
              <a:t>. (art. 97 ust. 1 </a:t>
            </a:r>
            <a:r>
              <a:rPr lang="pl-PL" sz="2600" dirty="0" err="1" smtClean="0">
                <a:latin typeface="Times New Roman" panose="02020603050405020304" pitchFamily="18" charset="0"/>
                <a:cs typeface="Times New Roman" panose="02020603050405020304" pitchFamily="18" charset="0"/>
              </a:rPr>
              <a:t>u.p.s</a:t>
            </a:r>
            <a:r>
              <a:rPr lang="pl-PL" sz="2600" dirty="0" smtClean="0">
                <a:latin typeface="Times New Roman" panose="02020603050405020304" pitchFamily="18" charset="0"/>
                <a:cs typeface="Times New Roman" panose="02020603050405020304" pitchFamily="18" charset="0"/>
              </a:rPr>
              <a:t>.)</a:t>
            </a:r>
            <a:endParaRPr lang="pl-PL" sz="2600" dirty="0">
              <a:latin typeface="Times New Roman" panose="02020603050405020304" pitchFamily="18" charset="0"/>
              <a:cs typeface="Times New Roman" panose="02020603050405020304" pitchFamily="18" charset="0"/>
            </a:endParaRPr>
          </a:p>
          <a:p>
            <a:pPr algn="just"/>
            <a:endParaRPr lang="pl-PL" sz="2400" dirty="0" smtClean="0">
              <a:latin typeface="Times New Roman" panose="02020603050405020304" pitchFamily="18" charset="0"/>
              <a:cs typeface="Times New Roman" panose="02020603050405020304" pitchFamily="18" charset="0"/>
            </a:endParaRPr>
          </a:p>
          <a:p>
            <a:pPr algn="just"/>
            <a:endParaRPr lang="pl-PL" sz="2400" dirty="0">
              <a:latin typeface="Times New Roman" panose="02020603050405020304" pitchFamily="18" charset="0"/>
              <a:cs typeface="Times New Roman" panose="02020603050405020304" pitchFamily="18" charset="0"/>
            </a:endParaRPr>
          </a:p>
          <a:p>
            <a:pPr algn="just"/>
            <a:endParaRPr lang="pl-PL" sz="2400" dirty="0"/>
          </a:p>
        </p:txBody>
      </p:sp>
    </p:spTree>
    <p:extLst>
      <p:ext uri="{BB962C8B-B14F-4D97-AF65-F5344CB8AC3E}">
        <p14:creationId xmlns:p14="http://schemas.microsoft.com/office/powerpoint/2010/main" val="157302762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just"/>
            <a:r>
              <a:rPr lang="pl-PL" altLang="pl-PL" b="1" dirty="0">
                <a:solidFill>
                  <a:schemeClr val="tx1"/>
                </a:solidFill>
                <a:latin typeface="Garamond" pitchFamily="18" charset="0"/>
              </a:rPr>
              <a:t>NIEPRAWIDŁOWOŚCI I UCHYBIENIA STWIERDZONE W TOKU KONTROLI</a:t>
            </a:r>
            <a:endParaRPr lang="pl-PL" dirty="0"/>
          </a:p>
        </p:txBody>
      </p:sp>
      <p:sp>
        <p:nvSpPr>
          <p:cNvPr id="3" name="Symbol zastępczy zawartości 2"/>
          <p:cNvSpPr>
            <a:spLocks noGrp="1"/>
          </p:cNvSpPr>
          <p:nvPr>
            <p:ph idx="1"/>
          </p:nvPr>
        </p:nvSpPr>
        <p:spPr/>
        <p:txBody>
          <a:bodyPr>
            <a:normAutofit/>
          </a:bodyPr>
          <a:lstStyle/>
          <a:p>
            <a:pPr algn="just"/>
            <a:r>
              <a:rPr lang="pl-PL" sz="2400" b="1" dirty="0" smtClean="0">
                <a:latin typeface="Times New Roman" panose="02020603050405020304" pitchFamily="18" charset="0"/>
                <a:cs typeface="Times New Roman" panose="02020603050405020304" pitchFamily="18" charset="0"/>
              </a:rPr>
              <a:t>przekroczono </a:t>
            </a:r>
            <a:r>
              <a:rPr lang="pl-PL" sz="2400" b="1" dirty="0">
                <a:latin typeface="Times New Roman" panose="02020603050405020304" pitchFamily="18" charset="0"/>
                <a:cs typeface="Times New Roman" panose="02020603050405020304" pitchFamily="18" charset="0"/>
              </a:rPr>
              <a:t>termin załatwienia sprawy wynikający z art. 35 </a:t>
            </a:r>
            <a:r>
              <a:rPr lang="pl-PL" sz="2400" b="1" dirty="0" smtClean="0">
                <a:latin typeface="Times New Roman" panose="02020603050405020304" pitchFamily="18" charset="0"/>
                <a:cs typeface="Times New Roman" panose="02020603050405020304" pitchFamily="18" charset="0"/>
              </a:rPr>
              <a:t>Kodeksu postępowania administracyjnego, </a:t>
            </a:r>
            <a:r>
              <a:rPr lang="pl-PL" sz="2400" b="1" dirty="0">
                <a:latin typeface="Times New Roman" panose="02020603050405020304" pitchFamily="18" charset="0"/>
                <a:cs typeface="Times New Roman" panose="02020603050405020304" pitchFamily="18" charset="0"/>
              </a:rPr>
              <a:t>jak również nie wywiązano się z obowiązku poinformowania strony </a:t>
            </a:r>
            <a:r>
              <a:rPr lang="pl-PL" sz="2400" b="1" dirty="0" smtClean="0">
                <a:latin typeface="Times New Roman" panose="02020603050405020304" pitchFamily="18" charset="0"/>
                <a:cs typeface="Times New Roman" panose="02020603050405020304" pitchFamily="18" charset="0"/>
              </a:rPr>
              <a:t/>
            </a:r>
            <a:br>
              <a:rPr lang="pl-PL" sz="2400" b="1" dirty="0" smtClean="0">
                <a:latin typeface="Times New Roman" panose="02020603050405020304" pitchFamily="18" charset="0"/>
                <a:cs typeface="Times New Roman" panose="02020603050405020304" pitchFamily="18" charset="0"/>
              </a:rPr>
            </a:br>
            <a:r>
              <a:rPr lang="pl-PL" sz="2400" b="1" dirty="0" smtClean="0">
                <a:latin typeface="Times New Roman" panose="02020603050405020304" pitchFamily="18" charset="0"/>
                <a:cs typeface="Times New Roman" panose="02020603050405020304" pitchFamily="18" charset="0"/>
              </a:rPr>
              <a:t>o </a:t>
            </a:r>
            <a:r>
              <a:rPr lang="pl-PL" sz="2400" b="1" dirty="0">
                <a:latin typeface="Times New Roman" panose="02020603050405020304" pitchFamily="18" charset="0"/>
                <a:cs typeface="Times New Roman" panose="02020603050405020304" pitchFamily="18" charset="0"/>
              </a:rPr>
              <a:t>niezałatwieniu sprawy w terminie, o czym stanowi art. 36 kpa. </a:t>
            </a:r>
            <a:endParaRPr lang="pl-PL" sz="2400" b="1" dirty="0" smtClean="0">
              <a:latin typeface="Times New Roman" panose="02020603050405020304" pitchFamily="18" charset="0"/>
              <a:cs typeface="Times New Roman" panose="02020603050405020304" pitchFamily="18" charset="0"/>
            </a:endParaRPr>
          </a:p>
          <a:p>
            <a:pPr algn="just"/>
            <a:r>
              <a:rPr lang="pl-PL" sz="2400" b="1" dirty="0">
                <a:latin typeface="Times New Roman" panose="02020603050405020304" pitchFamily="18" charset="0"/>
                <a:cs typeface="Times New Roman" panose="02020603050405020304" pitchFamily="18" charset="0"/>
              </a:rPr>
              <a:t>Dokumenty organizacyjne jednostki tj. statut i regulamin organizacyjny wymagały aktualizacji w zakresie zadań pomocy społecznej, określonych w ustawie z dnia 12 marca 2004 r. o pomocy społecznej. </a:t>
            </a:r>
          </a:p>
          <a:p>
            <a:endParaRPr lang="pl-PL" sz="2400" b="1" dirty="0">
              <a:latin typeface="Times New Roman" panose="02020603050405020304" pitchFamily="18" charset="0"/>
              <a:cs typeface="Times New Roman" panose="02020603050405020304" pitchFamily="18" charset="0"/>
            </a:endParaRPr>
          </a:p>
          <a:p>
            <a:pPr algn="just"/>
            <a:endParaRPr lang="pl-PL" sz="2400" dirty="0">
              <a:latin typeface="Times New Roman" panose="02020603050405020304" pitchFamily="18" charset="0"/>
              <a:cs typeface="Times New Roman" panose="02020603050405020304" pitchFamily="18" charset="0"/>
            </a:endParaRPr>
          </a:p>
          <a:p>
            <a:pPr algn="just"/>
            <a:endParaRPr lang="pl-PL" sz="2400" dirty="0"/>
          </a:p>
        </p:txBody>
      </p:sp>
    </p:spTree>
    <p:extLst>
      <p:ext uri="{BB962C8B-B14F-4D97-AF65-F5344CB8AC3E}">
        <p14:creationId xmlns:p14="http://schemas.microsoft.com/office/powerpoint/2010/main" val="178465019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ltLang="pl-PL" b="1" dirty="0">
                <a:solidFill>
                  <a:schemeClr val="tx1"/>
                </a:solidFill>
                <a:latin typeface="Garamond" pitchFamily="18" charset="0"/>
              </a:rPr>
              <a:t>NIEPRAWIDŁOWOŚCI I UCHYBIENIA STWIERDZONE W TOKU KONTROLI</a:t>
            </a:r>
            <a:endParaRPr lang="pl-PL" dirty="0"/>
          </a:p>
        </p:txBody>
      </p:sp>
      <p:sp>
        <p:nvSpPr>
          <p:cNvPr id="3" name="Symbol zastępczy zawartości 2"/>
          <p:cNvSpPr>
            <a:spLocks noGrp="1"/>
          </p:cNvSpPr>
          <p:nvPr>
            <p:ph idx="1"/>
          </p:nvPr>
        </p:nvSpPr>
        <p:spPr>
          <a:xfrm>
            <a:off x="677334" y="1803043"/>
            <a:ext cx="8596668" cy="4238320"/>
          </a:xfrm>
        </p:spPr>
        <p:txBody>
          <a:bodyPr>
            <a:noAutofit/>
          </a:bodyPr>
          <a:lstStyle/>
          <a:p>
            <a:pPr algn="just"/>
            <a:r>
              <a:rPr lang="pl-PL" sz="2400" b="1" dirty="0" smtClean="0">
                <a:latin typeface="Times New Roman" panose="02020603050405020304" pitchFamily="18" charset="0"/>
                <a:cs typeface="Times New Roman" panose="02020603050405020304" pitchFamily="18" charset="0"/>
              </a:rPr>
              <a:t>Brak standardów w mieszkaniu chronionym, </a:t>
            </a:r>
            <a:r>
              <a:rPr lang="pl-PL" sz="2400" b="1" dirty="0">
                <a:latin typeface="Times New Roman" panose="02020603050405020304" pitchFamily="18" charset="0"/>
                <a:cs typeface="Times New Roman" panose="02020603050405020304" pitchFamily="18" charset="0"/>
              </a:rPr>
              <a:t>jakie zostały określone przez Ministra Pracy i Polityki Społecznej w rozporządzeniu z dnia 14 marca 2012 r. w sprawie mieszkań </a:t>
            </a:r>
            <a:r>
              <a:rPr lang="pl-PL" sz="2400" b="1" dirty="0" smtClean="0">
                <a:latin typeface="Times New Roman" panose="02020603050405020304" pitchFamily="18" charset="0"/>
                <a:cs typeface="Times New Roman" panose="02020603050405020304" pitchFamily="18" charset="0"/>
              </a:rPr>
              <a:t>chronionych </a:t>
            </a:r>
            <a:r>
              <a:rPr lang="pl-PL" sz="2400" dirty="0" smtClean="0">
                <a:latin typeface="Times New Roman" panose="02020603050405020304" pitchFamily="18" charset="0"/>
                <a:cs typeface="Times New Roman" panose="02020603050405020304" pitchFamily="18" charset="0"/>
              </a:rPr>
              <a:t>(np. bariery </a:t>
            </a:r>
            <a:r>
              <a:rPr lang="pl-PL" sz="2400" dirty="0">
                <a:latin typeface="Times New Roman" panose="02020603050405020304" pitchFamily="18" charset="0"/>
                <a:cs typeface="Times New Roman" panose="02020603050405020304" pitchFamily="18" charset="0"/>
              </a:rPr>
              <a:t>architektoniczne, metraż </a:t>
            </a:r>
            <a:r>
              <a:rPr lang="pl-PL" sz="2400" dirty="0" smtClean="0">
                <a:latin typeface="Times New Roman" panose="02020603050405020304" pitchFamily="18" charset="0"/>
                <a:cs typeface="Times New Roman" panose="02020603050405020304" pitchFamily="18" charset="0"/>
              </a:rPr>
              <a:t>mieszkania).</a:t>
            </a:r>
          </a:p>
          <a:p>
            <a:pPr algn="just"/>
            <a:r>
              <a:rPr lang="pl-PL" sz="2400" b="1" dirty="0">
                <a:latin typeface="Times New Roman" panose="02020603050405020304" pitchFamily="18" charset="0"/>
                <a:cs typeface="Times New Roman" panose="02020603050405020304" pitchFamily="18" charset="0"/>
              </a:rPr>
              <a:t>Procedura przyjęcia i pobytu w mieszkaniu chronionym niezgodna z  rozporządzeniem Ministra Pracy i Polityki Społecznej z dnia 14 marca </a:t>
            </a:r>
            <a:r>
              <a:rPr lang="pl-PL" sz="2400" b="1" dirty="0" smtClean="0">
                <a:latin typeface="Times New Roman" panose="02020603050405020304" pitchFamily="18" charset="0"/>
                <a:cs typeface="Times New Roman" panose="02020603050405020304" pitchFamily="18" charset="0"/>
              </a:rPr>
              <a:t>2012 r</a:t>
            </a:r>
            <a:r>
              <a:rPr lang="pl-PL" sz="2400" b="1" dirty="0">
                <a:latin typeface="Times New Roman" panose="02020603050405020304" pitchFamily="18" charset="0"/>
                <a:cs typeface="Times New Roman" panose="02020603050405020304" pitchFamily="18" charset="0"/>
              </a:rPr>
              <a:t>. w sprawie mieszkań chronionych</a:t>
            </a:r>
            <a:r>
              <a:rPr lang="pl-PL" sz="2400" dirty="0">
                <a:latin typeface="Times New Roman" panose="02020603050405020304" pitchFamily="18" charset="0"/>
                <a:cs typeface="Times New Roman" panose="02020603050405020304" pitchFamily="18" charset="0"/>
              </a:rPr>
              <a:t> </a:t>
            </a:r>
            <a:r>
              <a:rPr lang="pl-PL" sz="2400" i="1" dirty="0" smtClean="0">
                <a:latin typeface="Times New Roman" panose="02020603050405020304" pitchFamily="18" charset="0"/>
                <a:cs typeface="Times New Roman" panose="02020603050405020304" pitchFamily="18" charset="0"/>
              </a:rPr>
              <a:t>(brak </a:t>
            </a:r>
            <a:r>
              <a:rPr lang="pl-PL" sz="2400" i="1" dirty="0">
                <a:latin typeface="Times New Roman" panose="02020603050405020304" pitchFamily="18" charset="0"/>
                <a:cs typeface="Times New Roman" panose="02020603050405020304" pitchFamily="18" charset="0"/>
              </a:rPr>
              <a:t>uzgodnień, oceny sytuacji osoby, opieki </a:t>
            </a:r>
            <a:r>
              <a:rPr lang="pl-PL" sz="2400" i="1" dirty="0" smtClean="0">
                <a:latin typeface="Times New Roman" panose="02020603050405020304" pitchFamily="18" charset="0"/>
                <a:cs typeface="Times New Roman" panose="02020603050405020304" pitchFamily="18" charset="0"/>
              </a:rPr>
              <a:t>specjalistów</a:t>
            </a:r>
            <a:r>
              <a:rPr lang="pl-PL" sz="2400" i="1" dirty="0" smtClean="0">
                <a:latin typeface="Times New Roman" panose="02020603050405020304" pitchFamily="18" charset="0"/>
                <a:cs typeface="Times New Roman" panose="02020603050405020304" pitchFamily="18" charset="0"/>
              </a:rPr>
              <a:t>).</a:t>
            </a:r>
            <a:endParaRPr lang="pl-PL" sz="24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3015565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ltLang="pl-PL" b="1" dirty="0">
                <a:solidFill>
                  <a:schemeClr val="tx1"/>
                </a:solidFill>
                <a:latin typeface="Garamond" pitchFamily="18" charset="0"/>
              </a:rPr>
              <a:t>NIEPRAWIDŁOWOŚCI I UCHYBIENIA STWIERDZONE W TOKU KONTROLI</a:t>
            </a:r>
            <a:endParaRPr lang="pl-PL" dirty="0"/>
          </a:p>
        </p:txBody>
      </p:sp>
      <p:sp>
        <p:nvSpPr>
          <p:cNvPr id="3" name="Symbol zastępczy zawartości 2"/>
          <p:cNvSpPr>
            <a:spLocks noGrp="1"/>
          </p:cNvSpPr>
          <p:nvPr>
            <p:ph idx="1"/>
          </p:nvPr>
        </p:nvSpPr>
        <p:spPr/>
        <p:txBody>
          <a:bodyPr>
            <a:normAutofit fontScale="92500" lnSpcReduction="20000"/>
          </a:bodyPr>
          <a:lstStyle/>
          <a:p>
            <a:pPr algn="just"/>
            <a:r>
              <a:rPr lang="pl-PL" sz="2600" b="1" dirty="0" smtClean="0">
                <a:latin typeface="Times New Roman" panose="02020603050405020304" pitchFamily="18" charset="0"/>
                <a:cs typeface="Times New Roman" panose="02020603050405020304" pitchFamily="18" charset="0"/>
              </a:rPr>
              <a:t>Brak zatwierdzenia </a:t>
            </a:r>
            <a:r>
              <a:rPr lang="pl-PL" sz="2600" b="1" dirty="0">
                <a:latin typeface="Times New Roman" panose="02020603050405020304" pitchFamily="18" charset="0"/>
                <a:cs typeface="Times New Roman" panose="02020603050405020304" pitchFamily="18" charset="0"/>
              </a:rPr>
              <a:t>indywidualnego planu </a:t>
            </a:r>
            <a:r>
              <a:rPr lang="pl-PL" sz="2600" b="1" dirty="0" smtClean="0">
                <a:latin typeface="Times New Roman" panose="02020603050405020304" pitchFamily="18" charset="0"/>
                <a:cs typeface="Times New Roman" panose="02020603050405020304" pitchFamily="18" charset="0"/>
              </a:rPr>
              <a:t>osoby usamodzielnianej, przez </a:t>
            </a:r>
            <a:r>
              <a:rPr lang="pl-PL" sz="2600" b="1" dirty="0">
                <a:latin typeface="Times New Roman" panose="02020603050405020304" pitchFamily="18" charset="0"/>
                <a:cs typeface="Times New Roman" panose="02020603050405020304" pitchFamily="18" charset="0"/>
              </a:rPr>
              <a:t>kierownika </a:t>
            </a:r>
            <a:r>
              <a:rPr lang="pl-PL" sz="2600" b="1" dirty="0" smtClean="0">
                <a:latin typeface="Times New Roman" panose="02020603050405020304" pitchFamily="18" charset="0"/>
                <a:cs typeface="Times New Roman" panose="02020603050405020304" pitchFamily="18" charset="0"/>
              </a:rPr>
              <a:t>PCPR, </a:t>
            </a:r>
            <a:r>
              <a:rPr lang="pl-PL" sz="2600" b="1" dirty="0">
                <a:latin typeface="Times New Roman" panose="02020603050405020304" pitchFamily="18" charset="0"/>
                <a:cs typeface="Times New Roman" panose="02020603050405020304" pitchFamily="18" charset="0"/>
              </a:rPr>
              <a:t>co jest naruszeniem art. 88 ust. 6 ustawy o pomocy społecznej.</a:t>
            </a:r>
          </a:p>
          <a:p>
            <a:pPr algn="just"/>
            <a:r>
              <a:rPr lang="pl-PL" sz="2600" b="1" dirty="0" smtClean="0">
                <a:latin typeface="Times New Roman" panose="02020603050405020304" pitchFamily="18" charset="0"/>
                <a:cs typeface="Times New Roman" panose="02020603050405020304" pitchFamily="18" charset="0"/>
              </a:rPr>
              <a:t>Świadczenie </a:t>
            </a:r>
            <a:r>
              <a:rPr lang="pl-PL" sz="2600" b="1" dirty="0">
                <a:latin typeface="Times New Roman" panose="02020603050405020304" pitchFamily="18" charset="0"/>
                <a:cs typeface="Times New Roman" panose="02020603050405020304" pitchFamily="18" charset="0"/>
              </a:rPr>
              <a:t>usług opiekuńczych w wymiarze niezgodnym </a:t>
            </a:r>
            <a:r>
              <a:rPr lang="pl-PL" sz="2600" b="1" dirty="0" smtClean="0">
                <a:latin typeface="Times New Roman" panose="02020603050405020304" pitchFamily="18" charset="0"/>
                <a:cs typeface="Times New Roman" panose="02020603050405020304" pitchFamily="18" charset="0"/>
              </a:rPr>
              <a:t/>
            </a:r>
            <a:br>
              <a:rPr lang="pl-PL" sz="2600" b="1" dirty="0" smtClean="0">
                <a:latin typeface="Times New Roman" panose="02020603050405020304" pitchFamily="18" charset="0"/>
                <a:cs typeface="Times New Roman" panose="02020603050405020304" pitchFamily="18" charset="0"/>
              </a:rPr>
            </a:br>
            <a:r>
              <a:rPr lang="pl-PL" sz="2600" b="1" dirty="0" smtClean="0">
                <a:latin typeface="Times New Roman" panose="02020603050405020304" pitchFamily="18" charset="0"/>
                <a:cs typeface="Times New Roman" panose="02020603050405020304" pitchFamily="18" charset="0"/>
              </a:rPr>
              <a:t>z wydaną decyzją administracyjną.</a:t>
            </a:r>
            <a:endParaRPr lang="pl-PL" sz="2600" b="1" dirty="0">
              <a:latin typeface="Times New Roman" panose="02020603050405020304" pitchFamily="18" charset="0"/>
              <a:cs typeface="Times New Roman" panose="02020603050405020304" pitchFamily="18" charset="0"/>
            </a:endParaRPr>
          </a:p>
          <a:p>
            <a:pPr algn="just"/>
            <a:r>
              <a:rPr lang="pl-PL" sz="2600" b="1" dirty="0">
                <a:latin typeface="Times New Roman" panose="02020603050405020304" pitchFamily="18" charset="0"/>
                <a:cs typeface="Times New Roman" panose="02020603050405020304" pitchFamily="18" charset="0"/>
              </a:rPr>
              <a:t>Świadczenie specjalistycznych usług opiekuńczych dla osób </a:t>
            </a:r>
            <a:r>
              <a:rPr lang="pl-PL" sz="2600" b="1" dirty="0" smtClean="0">
                <a:latin typeface="Times New Roman" panose="02020603050405020304" pitchFamily="18" charset="0"/>
                <a:cs typeface="Times New Roman" panose="02020603050405020304" pitchFamily="18" charset="0"/>
              </a:rPr>
              <a:t/>
            </a:r>
            <a:br>
              <a:rPr lang="pl-PL" sz="2600" b="1" dirty="0" smtClean="0">
                <a:latin typeface="Times New Roman" panose="02020603050405020304" pitchFamily="18" charset="0"/>
                <a:cs typeface="Times New Roman" panose="02020603050405020304" pitchFamily="18" charset="0"/>
              </a:rPr>
            </a:br>
            <a:r>
              <a:rPr lang="pl-PL" sz="2600" b="1" dirty="0" smtClean="0">
                <a:latin typeface="Times New Roman" panose="02020603050405020304" pitchFamily="18" charset="0"/>
                <a:cs typeface="Times New Roman" panose="02020603050405020304" pitchFamily="18" charset="0"/>
              </a:rPr>
              <a:t>z </a:t>
            </a:r>
            <a:r>
              <a:rPr lang="pl-PL" sz="2600" b="1" dirty="0">
                <a:latin typeface="Times New Roman" panose="02020603050405020304" pitchFamily="18" charset="0"/>
                <a:cs typeface="Times New Roman" panose="02020603050405020304" pitchFamily="18" charset="0"/>
              </a:rPr>
              <a:t>zaburzeniami psychicznymi </a:t>
            </a:r>
            <a:r>
              <a:rPr lang="pl-PL" sz="2600" b="1" dirty="0" smtClean="0">
                <a:latin typeface="Times New Roman" panose="02020603050405020304" pitchFamily="18" charset="0"/>
                <a:cs typeface="Times New Roman" panose="02020603050405020304" pitchFamily="18" charset="0"/>
              </a:rPr>
              <a:t>przez </a:t>
            </a:r>
            <a:r>
              <a:rPr lang="pl-PL" sz="2600" b="1" dirty="0">
                <a:latin typeface="Times New Roman" panose="02020603050405020304" pitchFamily="18" charset="0"/>
                <a:cs typeface="Times New Roman" panose="02020603050405020304" pitchFamily="18" charset="0"/>
              </a:rPr>
              <a:t>osoby nie spełniające niezbędnych wymagań kwalifikacyjnych, określonych w § 3 rozporządzenie Ministra Polityki Społecznej z dnia </a:t>
            </a:r>
            <a:r>
              <a:rPr lang="pl-PL" sz="2600" b="1" dirty="0" smtClean="0">
                <a:latin typeface="Times New Roman" panose="02020603050405020304" pitchFamily="18" charset="0"/>
                <a:cs typeface="Times New Roman" panose="02020603050405020304" pitchFamily="18" charset="0"/>
              </a:rPr>
              <a:t/>
            </a:r>
            <a:br>
              <a:rPr lang="pl-PL" sz="2600" b="1" dirty="0" smtClean="0">
                <a:latin typeface="Times New Roman" panose="02020603050405020304" pitchFamily="18" charset="0"/>
                <a:cs typeface="Times New Roman" panose="02020603050405020304" pitchFamily="18" charset="0"/>
              </a:rPr>
            </a:br>
            <a:r>
              <a:rPr lang="pl-PL" sz="2600" b="1" dirty="0" smtClean="0">
                <a:latin typeface="Times New Roman" panose="02020603050405020304" pitchFamily="18" charset="0"/>
                <a:cs typeface="Times New Roman" panose="02020603050405020304" pitchFamily="18" charset="0"/>
              </a:rPr>
              <a:t>22 </a:t>
            </a:r>
            <a:r>
              <a:rPr lang="pl-PL" sz="2600" b="1" dirty="0">
                <a:latin typeface="Times New Roman" panose="02020603050405020304" pitchFamily="18" charset="0"/>
                <a:cs typeface="Times New Roman" panose="02020603050405020304" pitchFamily="18" charset="0"/>
              </a:rPr>
              <a:t>września 2005 r. w sprawie specjalistycznych usług opiekuńczych.</a:t>
            </a:r>
          </a:p>
          <a:p>
            <a:pPr algn="just"/>
            <a:endParaRPr lang="pl-PL" sz="2600" b="1" dirty="0">
              <a:latin typeface="Times New Roman" panose="02020603050405020304" pitchFamily="18" charset="0"/>
              <a:cs typeface="Times New Roman" panose="02020603050405020304" pitchFamily="18" charset="0"/>
            </a:endParaRPr>
          </a:p>
          <a:p>
            <a:pPr algn="just"/>
            <a:endParaRPr lang="pl-PL" sz="2400" b="1" dirty="0">
              <a:latin typeface="Times New Roman" panose="02020603050405020304" pitchFamily="18" charset="0"/>
              <a:cs typeface="Times New Roman" panose="02020603050405020304" pitchFamily="18" charset="0"/>
            </a:endParaRPr>
          </a:p>
          <a:p>
            <a:endParaRPr lang="pl-PL" dirty="0"/>
          </a:p>
        </p:txBody>
      </p:sp>
    </p:spTree>
    <p:extLst>
      <p:ext uri="{BB962C8B-B14F-4D97-AF65-F5344CB8AC3E}">
        <p14:creationId xmlns:p14="http://schemas.microsoft.com/office/powerpoint/2010/main" val="138422461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just"/>
            <a:r>
              <a:rPr lang="pl-PL" altLang="pl-PL" b="1" dirty="0">
                <a:solidFill>
                  <a:schemeClr val="tx1"/>
                </a:solidFill>
                <a:latin typeface="Garamond" pitchFamily="18" charset="0"/>
              </a:rPr>
              <a:t>NIEPRAWIDŁOWOŚCI I UCHYBIENIA STWIERDZONE W TOKU KONTROLI</a:t>
            </a:r>
            <a:endParaRPr lang="pl-PL" dirty="0"/>
          </a:p>
        </p:txBody>
      </p:sp>
      <p:sp>
        <p:nvSpPr>
          <p:cNvPr id="3" name="Symbol zastępczy zawartości 2"/>
          <p:cNvSpPr>
            <a:spLocks noGrp="1"/>
          </p:cNvSpPr>
          <p:nvPr>
            <p:ph idx="1"/>
          </p:nvPr>
        </p:nvSpPr>
        <p:spPr>
          <a:xfrm>
            <a:off x="677334" y="1930399"/>
            <a:ext cx="8596668" cy="4483279"/>
          </a:xfrm>
        </p:spPr>
        <p:txBody>
          <a:bodyPr>
            <a:noAutofit/>
          </a:bodyPr>
          <a:lstStyle/>
          <a:p>
            <a:pPr algn="just"/>
            <a:r>
              <a:rPr lang="pl-PL" sz="2400" b="1" dirty="0" smtClean="0">
                <a:latin typeface="Times New Roman" panose="02020603050405020304" pitchFamily="18" charset="0"/>
                <a:cs typeface="Times New Roman" panose="02020603050405020304" pitchFamily="18" charset="0"/>
              </a:rPr>
              <a:t>Realizowanie </a:t>
            </a:r>
            <a:r>
              <a:rPr lang="pl-PL" sz="2400" b="1" dirty="0">
                <a:latin typeface="Times New Roman" panose="02020603050405020304" pitchFamily="18" charset="0"/>
                <a:cs typeface="Times New Roman" panose="02020603050405020304" pitchFamily="18" charset="0"/>
              </a:rPr>
              <a:t>usług </a:t>
            </a:r>
            <a:r>
              <a:rPr lang="pl-PL" sz="2400" b="1" dirty="0" smtClean="0">
                <a:latin typeface="Times New Roman" panose="02020603050405020304" pitchFamily="18" charset="0"/>
                <a:cs typeface="Times New Roman" panose="02020603050405020304" pitchFamily="18" charset="0"/>
              </a:rPr>
              <a:t>opiekuńczych, w </a:t>
            </a:r>
            <a:r>
              <a:rPr lang="pl-PL" sz="2400" b="1" dirty="0">
                <a:latin typeface="Times New Roman" panose="02020603050405020304" pitchFamily="18" charset="0"/>
                <a:cs typeface="Times New Roman" panose="02020603050405020304" pitchFamily="18" charset="0"/>
              </a:rPr>
              <a:t>środowiskach wymagających specjalistycznych usług opiekuńczych dla osób z zaburzeniami psychicznymi.</a:t>
            </a:r>
          </a:p>
          <a:p>
            <a:pPr algn="just"/>
            <a:r>
              <a:rPr lang="pl-PL" sz="2400" b="1" dirty="0" smtClean="0">
                <a:latin typeface="Times New Roman" panose="02020603050405020304" pitchFamily="18" charset="0"/>
                <a:cs typeface="Times New Roman" panose="02020603050405020304" pitchFamily="18" charset="0"/>
              </a:rPr>
              <a:t>Wydawanie </a:t>
            </a:r>
            <a:r>
              <a:rPr lang="pl-PL" sz="2400" b="1" dirty="0" smtClean="0">
                <a:latin typeface="Times New Roman" panose="02020603050405020304" pitchFamily="18" charset="0"/>
                <a:cs typeface="Times New Roman" panose="02020603050405020304" pitchFamily="18" charset="0"/>
              </a:rPr>
              <a:t>kolejnej </a:t>
            </a:r>
            <a:r>
              <a:rPr lang="pl-PL" sz="2400" b="1" dirty="0">
                <a:latin typeface="Times New Roman" panose="02020603050405020304" pitchFamily="18" charset="0"/>
                <a:cs typeface="Times New Roman" panose="02020603050405020304" pitchFamily="18" charset="0"/>
              </a:rPr>
              <a:t>decyzji kierującej do środowiskowego domu samopomocy na  czas </a:t>
            </a:r>
            <a:r>
              <a:rPr lang="pl-PL" sz="2400" b="1" dirty="0" smtClean="0">
                <a:latin typeface="Times New Roman" panose="02020603050405020304" pitchFamily="18" charset="0"/>
                <a:cs typeface="Times New Roman" panose="02020603050405020304" pitchFamily="18" charset="0"/>
              </a:rPr>
              <a:t>określony, </a:t>
            </a:r>
            <a:r>
              <a:rPr lang="pl-PL" sz="2400" b="1" dirty="0">
                <a:latin typeface="Times New Roman" panose="02020603050405020304" pitchFamily="18" charset="0"/>
                <a:cs typeface="Times New Roman" panose="02020603050405020304" pitchFamily="18" charset="0"/>
              </a:rPr>
              <a:t>bez uzgodnienia z kierownikiem </a:t>
            </a:r>
            <a:r>
              <a:rPr lang="pl-PL" sz="2400" b="1" dirty="0" err="1">
                <a:latin typeface="Times New Roman" panose="02020603050405020304" pitchFamily="18" charset="0"/>
                <a:cs typeface="Times New Roman" panose="02020603050405020304" pitchFamily="18" charset="0"/>
              </a:rPr>
              <a:t>śds</a:t>
            </a:r>
            <a:r>
              <a:rPr lang="pl-PL" sz="2400" b="1" dirty="0">
                <a:latin typeface="Times New Roman" panose="02020603050405020304" pitchFamily="18" charset="0"/>
                <a:cs typeface="Times New Roman" panose="02020603050405020304" pitchFamily="18" charset="0"/>
              </a:rPr>
              <a:t>, bez informacji </a:t>
            </a:r>
            <a:r>
              <a:rPr lang="pl-PL" sz="2400" b="1" dirty="0" smtClean="0">
                <a:latin typeface="Times New Roman" panose="02020603050405020304" pitchFamily="18" charset="0"/>
                <a:cs typeface="Times New Roman" panose="02020603050405020304" pitchFamily="18" charset="0"/>
              </a:rPr>
              <a:t>z </a:t>
            </a:r>
            <a:r>
              <a:rPr lang="pl-PL" sz="2400" b="1" dirty="0" err="1" smtClean="0">
                <a:latin typeface="Times New Roman" panose="02020603050405020304" pitchFamily="18" charset="0"/>
                <a:cs typeface="Times New Roman" panose="02020603050405020304" pitchFamily="18" charset="0"/>
              </a:rPr>
              <a:t>śds</a:t>
            </a:r>
            <a:r>
              <a:rPr lang="pl-PL" sz="2400" b="1" dirty="0" smtClean="0">
                <a:latin typeface="Times New Roman" panose="02020603050405020304" pitchFamily="18" charset="0"/>
                <a:cs typeface="Times New Roman" panose="02020603050405020304" pitchFamily="18" charset="0"/>
              </a:rPr>
              <a:t>, na </a:t>
            </a:r>
            <a:r>
              <a:rPr lang="pl-PL" sz="2400" b="1" dirty="0">
                <a:latin typeface="Times New Roman" panose="02020603050405020304" pitchFamily="18" charset="0"/>
                <a:cs typeface="Times New Roman" panose="02020603050405020304" pitchFamily="18" charset="0"/>
              </a:rPr>
              <a:t>temat okresu jaki jest niezbędny do realizacji indywidualnego planu postępowania wspierająco-aktywizującego</a:t>
            </a:r>
            <a:r>
              <a:rPr lang="pl-PL" sz="2400" b="1" dirty="0" smtClean="0">
                <a:latin typeface="Times New Roman" panose="02020603050405020304" pitchFamily="18" charset="0"/>
                <a:cs typeface="Times New Roman" panose="02020603050405020304" pitchFamily="18" charset="0"/>
              </a:rPr>
              <a:t>.</a:t>
            </a:r>
          </a:p>
          <a:p>
            <a:pPr algn="just"/>
            <a:r>
              <a:rPr lang="pl-PL" sz="2400" b="1" dirty="0">
                <a:latin typeface="Times New Roman" panose="02020603050405020304" pitchFamily="18" charset="0"/>
                <a:cs typeface="Times New Roman" panose="02020603050405020304" pitchFamily="18" charset="0"/>
              </a:rPr>
              <a:t>Skierowanie osoby do nieodpowiedniego dla niej typu domu pomocy społecznej, wbrew art. 54 ust. 2 </a:t>
            </a:r>
            <a:r>
              <a:rPr lang="pl-PL" sz="2400" b="1" dirty="0" err="1" smtClean="0">
                <a:latin typeface="Times New Roman" panose="02020603050405020304" pitchFamily="18" charset="0"/>
                <a:cs typeface="Times New Roman" panose="02020603050405020304" pitchFamily="18" charset="0"/>
              </a:rPr>
              <a:t>u.p.s</a:t>
            </a:r>
            <a:r>
              <a:rPr lang="pl-PL" sz="2400" b="1" dirty="0" smtClean="0">
                <a:latin typeface="Times New Roman" panose="02020603050405020304" pitchFamily="18" charset="0"/>
                <a:cs typeface="Times New Roman" panose="02020603050405020304" pitchFamily="18" charset="0"/>
              </a:rPr>
              <a:t>.</a:t>
            </a:r>
            <a:endParaRPr lang="pl-PL"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5130017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just"/>
            <a:r>
              <a:rPr lang="pl-PL" altLang="pl-PL" b="1" dirty="0">
                <a:solidFill>
                  <a:schemeClr val="tx1"/>
                </a:solidFill>
                <a:latin typeface="Garamond" pitchFamily="18" charset="0"/>
              </a:rPr>
              <a:t>NIEPRAWIDŁOWOŚCI I UCHYBIENIA STWIERDZONE W TOKU KONTROLI</a:t>
            </a:r>
            <a:endParaRPr lang="pl-PL" dirty="0"/>
          </a:p>
        </p:txBody>
      </p:sp>
      <p:sp>
        <p:nvSpPr>
          <p:cNvPr id="3" name="Symbol zastępczy zawartości 2"/>
          <p:cNvSpPr>
            <a:spLocks noGrp="1"/>
          </p:cNvSpPr>
          <p:nvPr>
            <p:ph idx="1"/>
          </p:nvPr>
        </p:nvSpPr>
        <p:spPr/>
        <p:txBody>
          <a:bodyPr>
            <a:normAutofit/>
          </a:bodyPr>
          <a:lstStyle/>
          <a:p>
            <a:pPr algn="just"/>
            <a:r>
              <a:rPr lang="pl-PL" sz="2400" b="1" dirty="0">
                <a:latin typeface="Times New Roman" panose="02020603050405020304" pitchFamily="18" charset="0"/>
                <a:cs typeface="Times New Roman" panose="02020603050405020304" pitchFamily="18" charset="0"/>
              </a:rPr>
              <a:t>Zatrudnianie na stanowisku pracownika socjalnego osób nie spełniających wymogów kwalifikacyjnych określonych </a:t>
            </a:r>
            <a:r>
              <a:rPr lang="pl-PL" sz="2400" b="1" dirty="0" smtClean="0">
                <a:latin typeface="Times New Roman" panose="02020603050405020304" pitchFamily="18" charset="0"/>
                <a:cs typeface="Times New Roman" panose="02020603050405020304" pitchFamily="18" charset="0"/>
              </a:rPr>
              <a:t/>
            </a:r>
            <a:br>
              <a:rPr lang="pl-PL" sz="2400" b="1" dirty="0" smtClean="0">
                <a:latin typeface="Times New Roman" panose="02020603050405020304" pitchFamily="18" charset="0"/>
                <a:cs typeface="Times New Roman" panose="02020603050405020304" pitchFamily="18" charset="0"/>
              </a:rPr>
            </a:br>
            <a:r>
              <a:rPr lang="pl-PL" sz="2400" b="1" dirty="0" smtClean="0">
                <a:latin typeface="Times New Roman" panose="02020603050405020304" pitchFamily="18" charset="0"/>
                <a:cs typeface="Times New Roman" panose="02020603050405020304" pitchFamily="18" charset="0"/>
              </a:rPr>
              <a:t>w </a:t>
            </a:r>
            <a:r>
              <a:rPr lang="pl-PL" sz="2400" b="1" dirty="0">
                <a:latin typeface="Times New Roman" panose="02020603050405020304" pitchFamily="18" charset="0"/>
                <a:cs typeface="Times New Roman" panose="02020603050405020304" pitchFamily="18" charset="0"/>
              </a:rPr>
              <a:t>ustawie o pomocy społecznej.</a:t>
            </a:r>
          </a:p>
          <a:p>
            <a:pPr algn="just"/>
            <a:r>
              <a:rPr lang="pl-PL" sz="2400" b="1" dirty="0">
                <a:latin typeface="Times New Roman" panose="02020603050405020304" pitchFamily="18" charset="0"/>
                <a:cs typeface="Times New Roman" panose="02020603050405020304" pitchFamily="18" charset="0"/>
              </a:rPr>
              <a:t>Brak dokumentowania działań ośrodka pomocy społecznej  potwierdzających </a:t>
            </a:r>
            <a:r>
              <a:rPr lang="pl-PL" sz="2400" b="1" dirty="0" smtClean="0">
                <a:latin typeface="Times New Roman" panose="02020603050405020304" pitchFamily="18" charset="0"/>
                <a:cs typeface="Times New Roman" panose="02020603050405020304" pitchFamily="18" charset="0"/>
              </a:rPr>
              <a:t>poszukiwania </a:t>
            </a:r>
            <a:r>
              <a:rPr lang="pl-PL" sz="2400" b="1" dirty="0">
                <a:latin typeface="Times New Roman" panose="02020603050405020304" pitchFamily="18" charset="0"/>
                <a:cs typeface="Times New Roman" panose="02020603050405020304" pitchFamily="18" charset="0"/>
              </a:rPr>
              <a:t>wolnych miejsc w domu pomocy społecznej o zasięgu gminnym lub powiatowym przed skierowaniem do </a:t>
            </a:r>
            <a:r>
              <a:rPr lang="pl-PL" sz="2400" b="1" dirty="0" err="1">
                <a:latin typeface="Times New Roman" panose="02020603050405020304" pitchFamily="18" charset="0"/>
                <a:cs typeface="Times New Roman" panose="02020603050405020304" pitchFamily="18" charset="0"/>
              </a:rPr>
              <a:t>dps</a:t>
            </a:r>
            <a:r>
              <a:rPr lang="pl-PL" sz="2400" b="1" dirty="0">
                <a:latin typeface="Times New Roman" panose="02020603050405020304" pitchFamily="18" charset="0"/>
                <a:cs typeface="Times New Roman" panose="02020603050405020304" pitchFamily="18" charset="0"/>
              </a:rPr>
              <a:t>, który nie jest prowadzony na zlecenie wójta (burmistrza, prezydenta miasta), co narusza art. 65 ust. 2 ustawy o pomocy społecznej.</a:t>
            </a:r>
          </a:p>
          <a:p>
            <a:pPr marL="0" indent="0" algn="just">
              <a:buNone/>
            </a:pPr>
            <a:endParaRPr lang="pl-PL" sz="2400" b="1" dirty="0" smtClean="0">
              <a:latin typeface="Times New Roman" panose="02020603050405020304" pitchFamily="18" charset="0"/>
              <a:cs typeface="Times New Roman" panose="02020603050405020304" pitchFamily="18" charset="0"/>
            </a:endParaRPr>
          </a:p>
          <a:p>
            <a:pPr algn="just"/>
            <a:endParaRPr lang="pl-PL" sz="2400" b="1" dirty="0">
              <a:latin typeface="Times New Roman" panose="02020603050405020304" pitchFamily="18" charset="0"/>
              <a:cs typeface="Times New Roman" panose="02020603050405020304" pitchFamily="18" charset="0"/>
            </a:endParaRPr>
          </a:p>
          <a:p>
            <a:pPr algn="just"/>
            <a:endParaRPr lang="pl-PL" sz="2400" dirty="0"/>
          </a:p>
        </p:txBody>
      </p:sp>
    </p:spTree>
    <p:extLst>
      <p:ext uri="{BB962C8B-B14F-4D97-AF65-F5344CB8AC3E}">
        <p14:creationId xmlns:p14="http://schemas.microsoft.com/office/powerpoint/2010/main" val="320369639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ltLang="pl-PL" b="1" dirty="0">
                <a:solidFill>
                  <a:schemeClr val="tx1"/>
                </a:solidFill>
                <a:latin typeface="Garamond" pitchFamily="18" charset="0"/>
              </a:rPr>
              <a:t>NIEPRAWIDŁOWOŚCI I UCHYBIENIA STWIERDZONE W TOKU KONTROLI</a:t>
            </a:r>
            <a:endParaRPr lang="pl-PL" dirty="0"/>
          </a:p>
        </p:txBody>
      </p:sp>
      <p:sp>
        <p:nvSpPr>
          <p:cNvPr id="3" name="Symbol zastępczy zawartości 2"/>
          <p:cNvSpPr>
            <a:spLocks noGrp="1"/>
          </p:cNvSpPr>
          <p:nvPr>
            <p:ph idx="1"/>
          </p:nvPr>
        </p:nvSpPr>
        <p:spPr/>
        <p:txBody>
          <a:bodyPr>
            <a:normAutofit fontScale="92500" lnSpcReduction="20000"/>
          </a:bodyPr>
          <a:lstStyle/>
          <a:p>
            <a:pPr algn="just"/>
            <a:r>
              <a:rPr lang="pl-PL" sz="2400" b="1" dirty="0">
                <a:latin typeface="Times New Roman" panose="02020603050405020304" pitchFamily="18" charset="0"/>
                <a:cs typeface="Times New Roman" panose="02020603050405020304" pitchFamily="18" charset="0"/>
              </a:rPr>
              <a:t>Brak nadzoru nad dokumentowaniem sposobu prowadzenia pracy socjalnej, tj. brak stosownych zapisów w kwestionariuszach rodzinnych wywiadów środowiskowych.</a:t>
            </a:r>
          </a:p>
          <a:p>
            <a:pPr algn="just"/>
            <a:r>
              <a:rPr lang="pl-PL" sz="2400" b="1" dirty="0">
                <a:latin typeface="Times New Roman" panose="02020603050405020304" pitchFamily="18" charset="0"/>
                <a:cs typeface="Times New Roman" panose="02020603050405020304" pitchFamily="18" charset="0"/>
              </a:rPr>
              <a:t>Zawieranie umów na podstawie art. 103 ust. 2 ustawy o pomocy społecznej z osobami zobowiązanymi do partycypowania </a:t>
            </a:r>
            <a:r>
              <a:rPr lang="pl-PL" sz="2400" b="1" dirty="0" smtClean="0">
                <a:latin typeface="Times New Roman" panose="02020603050405020304" pitchFamily="18" charset="0"/>
                <a:cs typeface="Times New Roman" panose="02020603050405020304" pitchFamily="18" charset="0"/>
              </a:rPr>
              <a:t/>
            </a:r>
            <a:br>
              <a:rPr lang="pl-PL" sz="2400" b="1" dirty="0" smtClean="0">
                <a:latin typeface="Times New Roman" panose="02020603050405020304" pitchFamily="18" charset="0"/>
                <a:cs typeface="Times New Roman" panose="02020603050405020304" pitchFamily="18" charset="0"/>
              </a:rPr>
            </a:br>
            <a:r>
              <a:rPr lang="pl-PL" sz="2400" b="1" dirty="0" smtClean="0">
                <a:latin typeface="Times New Roman" panose="02020603050405020304" pitchFamily="18" charset="0"/>
                <a:cs typeface="Times New Roman" panose="02020603050405020304" pitchFamily="18" charset="0"/>
              </a:rPr>
              <a:t>w </a:t>
            </a:r>
            <a:r>
              <a:rPr lang="pl-PL" sz="2400" b="1" dirty="0">
                <a:latin typeface="Times New Roman" panose="02020603050405020304" pitchFamily="18" charset="0"/>
                <a:cs typeface="Times New Roman" panose="02020603050405020304" pitchFamily="18" charset="0"/>
              </a:rPr>
              <a:t>kosztach za pobyt w </a:t>
            </a:r>
            <a:r>
              <a:rPr lang="pl-PL" sz="2400" b="1" dirty="0" err="1">
                <a:latin typeface="Times New Roman" panose="02020603050405020304" pitchFamily="18" charset="0"/>
                <a:cs typeface="Times New Roman" panose="02020603050405020304" pitchFamily="18" charset="0"/>
              </a:rPr>
              <a:t>dps</a:t>
            </a:r>
            <a:r>
              <a:rPr lang="pl-PL" sz="2400" b="1" dirty="0">
                <a:latin typeface="Times New Roman" panose="02020603050405020304" pitchFamily="18" charset="0"/>
                <a:cs typeface="Times New Roman" panose="02020603050405020304" pitchFamily="18" charset="0"/>
              </a:rPr>
              <a:t>, których dochód nie przekraczał odpowiednio 300% kryterium dochodowego </a:t>
            </a:r>
            <a:r>
              <a:rPr lang="pl-PL" sz="2400" b="1" dirty="0" smtClean="0">
                <a:latin typeface="Times New Roman" panose="02020603050405020304" pitchFamily="18" charset="0"/>
                <a:cs typeface="Times New Roman" panose="02020603050405020304" pitchFamily="18" charset="0"/>
              </a:rPr>
              <a:t>osoby </a:t>
            </a:r>
            <a:r>
              <a:rPr lang="pl-PL" sz="2400" b="1" dirty="0">
                <a:latin typeface="Times New Roman" panose="02020603050405020304" pitchFamily="18" charset="0"/>
                <a:cs typeface="Times New Roman" panose="02020603050405020304" pitchFamily="18" charset="0"/>
              </a:rPr>
              <a:t>samotnie gospodarującej lub 300% kryterium na osobę w </a:t>
            </a:r>
            <a:r>
              <a:rPr lang="pl-PL" sz="2400" b="1" dirty="0" smtClean="0">
                <a:latin typeface="Times New Roman" panose="02020603050405020304" pitchFamily="18" charset="0"/>
                <a:cs typeface="Times New Roman" panose="02020603050405020304" pitchFamily="18" charset="0"/>
              </a:rPr>
              <a:t>rodzinie.</a:t>
            </a:r>
          </a:p>
          <a:p>
            <a:pPr algn="just"/>
            <a:r>
              <a:rPr lang="pl-PL" sz="2400" b="1" dirty="0">
                <a:latin typeface="Times New Roman" panose="02020603050405020304" pitchFamily="18" charset="0"/>
                <a:cs typeface="Times New Roman" panose="02020603050405020304" pitchFamily="18" charset="0"/>
              </a:rPr>
              <a:t>Brak uchwały rady gminy w sprawie zasad zwrotu wydatków za świadczenia pomocy społecznej na usługi, pomoc rzeczową, zasiłki na ekonomiczne usamodzielnienie, zasiłki okresowe i zasiłki celowe przyznane pod warunkiem zwrotu, co jest naruszeniem art. 96 ust. 4 </a:t>
            </a:r>
            <a:r>
              <a:rPr lang="pl-PL" sz="2400" b="1" dirty="0" err="1" smtClean="0">
                <a:latin typeface="Times New Roman" panose="02020603050405020304" pitchFamily="18" charset="0"/>
                <a:cs typeface="Times New Roman" panose="02020603050405020304" pitchFamily="18" charset="0"/>
              </a:rPr>
              <a:t>u.p.s</a:t>
            </a:r>
            <a:r>
              <a:rPr lang="pl-PL" sz="2400" b="1" dirty="0">
                <a:latin typeface="Times New Roman" panose="02020603050405020304" pitchFamily="18" charset="0"/>
                <a:cs typeface="Times New Roman" panose="02020603050405020304" pitchFamily="18" charset="0"/>
              </a:rPr>
              <a:t>.</a:t>
            </a:r>
          </a:p>
          <a:p>
            <a:pPr marL="0" indent="0">
              <a:buNone/>
            </a:pPr>
            <a:endParaRPr lang="pl-PL" sz="2400" dirty="0">
              <a:latin typeface="Times New Roman" panose="02020603050405020304" pitchFamily="18" charset="0"/>
              <a:cs typeface="Times New Roman" panose="02020603050405020304" pitchFamily="18" charset="0"/>
            </a:endParaRPr>
          </a:p>
          <a:p>
            <a:endParaRPr lang="pl-PL" dirty="0"/>
          </a:p>
        </p:txBody>
      </p:sp>
    </p:spTree>
    <p:extLst>
      <p:ext uri="{BB962C8B-B14F-4D97-AF65-F5344CB8AC3E}">
        <p14:creationId xmlns:p14="http://schemas.microsoft.com/office/powerpoint/2010/main" val="154975694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ltLang="pl-PL" b="1" dirty="0">
                <a:solidFill>
                  <a:schemeClr val="tx1"/>
                </a:solidFill>
                <a:latin typeface="Garamond" pitchFamily="18" charset="0"/>
              </a:rPr>
              <a:t>NIEPRAWIDŁOWOŚCI I UCHYBIENIA STWIERDZONE W TOKU KONTROLI</a:t>
            </a:r>
            <a:endParaRPr lang="pl-PL" dirty="0"/>
          </a:p>
        </p:txBody>
      </p:sp>
      <p:sp>
        <p:nvSpPr>
          <p:cNvPr id="3" name="Symbol zastępczy zawartości 2"/>
          <p:cNvSpPr>
            <a:spLocks noGrp="1"/>
          </p:cNvSpPr>
          <p:nvPr>
            <p:ph idx="1"/>
          </p:nvPr>
        </p:nvSpPr>
        <p:spPr/>
        <p:txBody>
          <a:bodyPr/>
          <a:lstStyle/>
          <a:p>
            <a:pPr algn="just"/>
            <a:r>
              <a:rPr lang="pl-PL" sz="2400" b="1" dirty="0" smtClean="0">
                <a:latin typeface="Times New Roman" panose="02020603050405020304" pitchFamily="18" charset="0"/>
                <a:cs typeface="Times New Roman" panose="02020603050405020304" pitchFamily="18" charset="0"/>
              </a:rPr>
              <a:t>Brak realizacji </a:t>
            </a:r>
            <a:r>
              <a:rPr lang="pl-PL" sz="2400" b="1" dirty="0">
                <a:latin typeface="Times New Roman" panose="02020603050405020304" pitchFamily="18" charset="0"/>
                <a:cs typeface="Times New Roman" panose="02020603050405020304" pitchFamily="18" charset="0"/>
              </a:rPr>
              <a:t>zadania wynikającego z art. 110 ust. 9 ustawy o pomocy społecznej </a:t>
            </a:r>
            <a:r>
              <a:rPr lang="pl-PL" sz="2400" dirty="0">
                <a:latin typeface="Times New Roman" panose="02020603050405020304" pitchFamily="18" charset="0"/>
                <a:cs typeface="Times New Roman" panose="02020603050405020304" pitchFamily="18" charset="0"/>
              </a:rPr>
              <a:t>tj.</a:t>
            </a:r>
            <a:r>
              <a:rPr lang="pl-PL" sz="2400" b="1" dirty="0">
                <a:latin typeface="Times New Roman" panose="02020603050405020304" pitchFamily="18" charset="0"/>
                <a:cs typeface="Times New Roman" panose="02020603050405020304" pitchFamily="18" charset="0"/>
              </a:rPr>
              <a:t> </a:t>
            </a:r>
            <a:r>
              <a:rPr lang="pl-PL" sz="2400" dirty="0" smtClean="0">
                <a:latin typeface="Times New Roman" panose="02020603050405020304" pitchFamily="18" charset="0"/>
                <a:cs typeface="Times New Roman" panose="02020603050405020304" pitchFamily="18" charset="0"/>
              </a:rPr>
              <a:t>brak składania radzie </a:t>
            </a:r>
            <a:r>
              <a:rPr lang="pl-PL" sz="2400" dirty="0">
                <a:latin typeface="Times New Roman" panose="02020603050405020304" pitchFamily="18" charset="0"/>
                <a:cs typeface="Times New Roman" panose="02020603050405020304" pitchFamily="18" charset="0"/>
              </a:rPr>
              <a:t>gminy corocznego sprawozdania merytorycznego z działalności ośrodka wraz </a:t>
            </a:r>
            <a:r>
              <a:rPr lang="pl-PL" sz="2400" dirty="0" smtClean="0">
                <a:latin typeface="Times New Roman" panose="02020603050405020304" pitchFamily="18" charset="0"/>
                <a:cs typeface="Times New Roman" panose="02020603050405020304" pitchFamily="18" charset="0"/>
              </a:rPr>
              <a:t/>
            </a:r>
            <a:br>
              <a:rPr lang="pl-PL" sz="2400" dirty="0" smtClean="0">
                <a:latin typeface="Times New Roman" panose="02020603050405020304" pitchFamily="18" charset="0"/>
                <a:cs typeface="Times New Roman" panose="02020603050405020304" pitchFamily="18" charset="0"/>
              </a:rPr>
            </a:br>
            <a:r>
              <a:rPr lang="pl-PL" sz="2400" dirty="0" smtClean="0">
                <a:latin typeface="Times New Roman" panose="02020603050405020304" pitchFamily="18" charset="0"/>
                <a:cs typeface="Times New Roman" panose="02020603050405020304" pitchFamily="18" charset="0"/>
              </a:rPr>
              <a:t>z </a:t>
            </a:r>
            <a:r>
              <a:rPr lang="pl-PL" sz="2400" dirty="0">
                <a:latin typeface="Times New Roman" panose="02020603050405020304" pitchFamily="18" charset="0"/>
                <a:cs typeface="Times New Roman" panose="02020603050405020304" pitchFamily="18" charset="0"/>
              </a:rPr>
              <a:t>wykazem potrzeb. </a:t>
            </a:r>
          </a:p>
          <a:p>
            <a:pPr algn="just"/>
            <a:r>
              <a:rPr lang="pl-PL" sz="2400" b="1" dirty="0" smtClean="0">
                <a:latin typeface="Times New Roman" panose="02020603050405020304" pitchFamily="18" charset="0"/>
                <a:cs typeface="Times New Roman" panose="02020603050405020304" pitchFamily="18" charset="0"/>
              </a:rPr>
              <a:t>Naruszenie </a:t>
            </a:r>
            <a:r>
              <a:rPr lang="pl-PL" sz="2400" b="1" dirty="0">
                <a:latin typeface="Times New Roman" panose="02020603050405020304" pitchFamily="18" charset="0"/>
                <a:cs typeface="Times New Roman" panose="02020603050405020304" pitchFamily="18" charset="0"/>
              </a:rPr>
              <a:t>terminu przeprowadzenia rodzinnego wywiadu środowiskowego określonego w § 2 rozporządzenia Ministra Pracy i Polityki Społecznej z 25 sierpnia 2016 r. w sprawie rodzinnego wywiadu środowiskowego</a:t>
            </a:r>
            <a:r>
              <a:rPr lang="pl-PL" sz="2400" b="1" dirty="0" smtClean="0">
                <a:latin typeface="Times New Roman" panose="02020603050405020304" pitchFamily="18" charset="0"/>
                <a:cs typeface="Times New Roman" panose="02020603050405020304" pitchFamily="18" charset="0"/>
              </a:rPr>
              <a:t>.</a:t>
            </a:r>
          </a:p>
          <a:p>
            <a:pPr algn="just"/>
            <a:endParaRPr lang="pl-PL" sz="2400" b="1" dirty="0">
              <a:latin typeface="Times New Roman" panose="02020603050405020304" pitchFamily="18" charset="0"/>
              <a:cs typeface="Times New Roman" panose="02020603050405020304" pitchFamily="18" charset="0"/>
            </a:endParaRPr>
          </a:p>
          <a:p>
            <a:pPr algn="just"/>
            <a:endParaRPr lang="pl-PL" sz="2400" b="1" dirty="0">
              <a:latin typeface="Times New Roman" panose="02020603050405020304" pitchFamily="18" charset="0"/>
              <a:cs typeface="Times New Roman" panose="02020603050405020304" pitchFamily="18" charset="0"/>
            </a:endParaRPr>
          </a:p>
          <a:p>
            <a:endParaRPr lang="pl-PL" dirty="0"/>
          </a:p>
        </p:txBody>
      </p:sp>
    </p:spTree>
    <p:extLst>
      <p:ext uri="{BB962C8B-B14F-4D97-AF65-F5344CB8AC3E}">
        <p14:creationId xmlns:p14="http://schemas.microsoft.com/office/powerpoint/2010/main" val="101574034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ltLang="pl-PL" b="1" dirty="0">
                <a:solidFill>
                  <a:schemeClr val="tx1"/>
                </a:solidFill>
                <a:latin typeface="Garamond" pitchFamily="18" charset="0"/>
              </a:rPr>
              <a:t>NIEPRAWIDŁOWOŚCI I UCHYBIENIA STWIERDZONE W TOKU KONTROLI</a:t>
            </a:r>
            <a:endParaRPr lang="pl-PL" dirty="0"/>
          </a:p>
        </p:txBody>
      </p:sp>
      <p:sp>
        <p:nvSpPr>
          <p:cNvPr id="3" name="Symbol zastępczy zawartości 2"/>
          <p:cNvSpPr>
            <a:spLocks noGrp="1"/>
          </p:cNvSpPr>
          <p:nvPr>
            <p:ph idx="1"/>
          </p:nvPr>
        </p:nvSpPr>
        <p:spPr/>
        <p:txBody>
          <a:bodyPr>
            <a:noAutofit/>
          </a:bodyPr>
          <a:lstStyle/>
          <a:p>
            <a:pPr algn="just"/>
            <a:r>
              <a:rPr lang="pl-PL" sz="2400" b="1" dirty="0">
                <a:latin typeface="Times New Roman" panose="02020603050405020304" pitchFamily="18" charset="0"/>
                <a:cs typeface="Times New Roman" panose="02020603050405020304" pitchFamily="18" charset="0"/>
              </a:rPr>
              <a:t>Kierowanie do środowiskowego domu samopomocy znajdującego się na terenie innej gminy bez pisemnego porozumienia między gminami, </a:t>
            </a:r>
            <a:r>
              <a:rPr lang="pl-PL" sz="2400" dirty="0">
                <a:latin typeface="Times New Roman" panose="02020603050405020304" pitchFamily="18" charset="0"/>
                <a:cs typeface="Times New Roman" panose="02020603050405020304" pitchFamily="18" charset="0"/>
              </a:rPr>
              <a:t>co jest naruszeniem § 7 ust. 4 rozporządzenie Ministra Pracy i Polityki Społecznej z dnia </a:t>
            </a:r>
            <a:r>
              <a:rPr lang="pl-PL" sz="2400" dirty="0" smtClean="0">
                <a:latin typeface="Times New Roman" panose="02020603050405020304" pitchFamily="18" charset="0"/>
                <a:cs typeface="Times New Roman" panose="02020603050405020304" pitchFamily="18" charset="0"/>
              </a:rPr>
              <a:t/>
            </a:r>
            <a:br>
              <a:rPr lang="pl-PL" sz="2400" dirty="0" smtClean="0">
                <a:latin typeface="Times New Roman" panose="02020603050405020304" pitchFamily="18" charset="0"/>
                <a:cs typeface="Times New Roman" panose="02020603050405020304" pitchFamily="18" charset="0"/>
              </a:rPr>
            </a:br>
            <a:r>
              <a:rPr lang="pl-PL" sz="2400" dirty="0" smtClean="0">
                <a:latin typeface="Times New Roman" panose="02020603050405020304" pitchFamily="18" charset="0"/>
                <a:cs typeface="Times New Roman" panose="02020603050405020304" pitchFamily="18" charset="0"/>
              </a:rPr>
              <a:t>9 </a:t>
            </a:r>
            <a:r>
              <a:rPr lang="pl-PL" sz="2400" dirty="0">
                <a:latin typeface="Times New Roman" panose="02020603050405020304" pitchFamily="18" charset="0"/>
                <a:cs typeface="Times New Roman" panose="02020603050405020304" pitchFamily="18" charset="0"/>
              </a:rPr>
              <a:t>grudnia 2010 r.  w spawie </a:t>
            </a:r>
            <a:r>
              <a:rPr lang="pl-PL" sz="2400" dirty="0" err="1">
                <a:latin typeface="Times New Roman" panose="02020603050405020304" pitchFamily="18" charset="0"/>
                <a:cs typeface="Times New Roman" panose="02020603050405020304" pitchFamily="18" charset="0"/>
              </a:rPr>
              <a:t>śds</a:t>
            </a:r>
            <a:r>
              <a:rPr lang="pl-PL" sz="2400" dirty="0">
                <a:latin typeface="Times New Roman" panose="02020603050405020304" pitchFamily="18" charset="0"/>
                <a:cs typeface="Times New Roman" panose="02020603050405020304" pitchFamily="18" charset="0"/>
              </a:rPr>
              <a:t>. </a:t>
            </a:r>
          </a:p>
          <a:p>
            <a:pPr algn="just"/>
            <a:r>
              <a:rPr lang="pl-PL" sz="2400" b="1" dirty="0">
                <a:latin typeface="Times New Roman" panose="02020603050405020304" pitchFamily="18" charset="0"/>
                <a:cs typeface="Times New Roman" panose="02020603050405020304" pitchFamily="18" charset="0"/>
              </a:rPr>
              <a:t>Przyznawanie świadczeń pieniężnych z pomocy społecznej </a:t>
            </a:r>
            <a:r>
              <a:rPr lang="pl-PL" sz="2400" b="1" dirty="0" smtClean="0">
                <a:latin typeface="Times New Roman" panose="02020603050405020304" pitchFamily="18" charset="0"/>
                <a:cs typeface="Times New Roman" panose="02020603050405020304" pitchFamily="18" charset="0"/>
              </a:rPr>
              <a:t/>
            </a:r>
            <a:br>
              <a:rPr lang="pl-PL" sz="2400" b="1" dirty="0" smtClean="0">
                <a:latin typeface="Times New Roman" panose="02020603050405020304" pitchFamily="18" charset="0"/>
                <a:cs typeface="Times New Roman" panose="02020603050405020304" pitchFamily="18" charset="0"/>
              </a:rPr>
            </a:br>
            <a:r>
              <a:rPr lang="pl-PL" sz="2400" b="1" dirty="0" smtClean="0">
                <a:latin typeface="Times New Roman" panose="02020603050405020304" pitchFamily="18" charset="0"/>
                <a:cs typeface="Times New Roman" panose="02020603050405020304" pitchFamily="18" charset="0"/>
              </a:rPr>
              <a:t>z </a:t>
            </a:r>
            <a:r>
              <a:rPr lang="pl-PL" sz="2400" b="1" dirty="0">
                <a:latin typeface="Times New Roman" panose="02020603050405020304" pitchFamily="18" charset="0"/>
                <a:cs typeface="Times New Roman" panose="02020603050405020304" pitchFamily="18" charset="0"/>
              </a:rPr>
              <a:t>naruszeniem art. 106 ust. 3 ustawy o pomocy społecznej</a:t>
            </a:r>
            <a:r>
              <a:rPr lang="pl-PL" sz="2400" b="1" dirty="0" smtClean="0">
                <a:latin typeface="Times New Roman" panose="02020603050405020304" pitchFamily="18" charset="0"/>
                <a:cs typeface="Times New Roman" panose="02020603050405020304" pitchFamily="18" charset="0"/>
              </a:rPr>
              <a:t>.</a:t>
            </a:r>
          </a:p>
          <a:p>
            <a:pPr algn="just"/>
            <a:r>
              <a:rPr lang="pl-PL" sz="2400" b="1" dirty="0">
                <a:latin typeface="Times New Roman" panose="02020603050405020304" pitchFamily="18" charset="0"/>
                <a:cs typeface="Times New Roman" panose="02020603050405020304" pitchFamily="18" charset="0"/>
              </a:rPr>
              <a:t>Brak w aktach sprawy kwestionariusza rodzinnego wywiadu </a:t>
            </a:r>
            <a:r>
              <a:rPr lang="pl-PL" sz="2400" b="1" dirty="0" smtClean="0">
                <a:latin typeface="Times New Roman" panose="02020603050405020304" pitchFamily="18" charset="0"/>
                <a:cs typeface="Times New Roman" panose="02020603050405020304" pitchFamily="18" charset="0"/>
              </a:rPr>
              <a:t>środowiskowego. Przyznanie </a:t>
            </a:r>
            <a:r>
              <a:rPr lang="pl-PL" sz="2400" b="1" dirty="0">
                <a:latin typeface="Times New Roman" panose="02020603050405020304" pitchFamily="18" charset="0"/>
                <a:cs typeface="Times New Roman" panose="02020603050405020304" pitchFamily="18" charset="0"/>
              </a:rPr>
              <a:t>pomocy </a:t>
            </a:r>
            <a:r>
              <a:rPr lang="pl-PL" sz="2400" b="1" dirty="0" smtClean="0">
                <a:latin typeface="Times New Roman" panose="02020603050405020304" pitchFamily="18" charset="0"/>
                <a:cs typeface="Times New Roman" panose="02020603050405020304" pitchFamily="18" charset="0"/>
              </a:rPr>
              <a:t>nastąpiło na </a:t>
            </a:r>
            <a:r>
              <a:rPr lang="pl-PL" sz="2400" b="1" dirty="0">
                <a:latin typeface="Times New Roman" panose="02020603050405020304" pitchFamily="18" charset="0"/>
                <a:cs typeface="Times New Roman" panose="02020603050405020304" pitchFamily="18" charset="0"/>
              </a:rPr>
              <a:t>podstawie </a:t>
            </a:r>
            <a:r>
              <a:rPr lang="pl-PL" sz="2400" b="1" dirty="0" smtClean="0">
                <a:latin typeface="Times New Roman" panose="02020603050405020304" pitchFamily="18" charset="0"/>
                <a:cs typeface="Times New Roman" panose="02020603050405020304" pitchFamily="18" charset="0"/>
              </a:rPr>
              <a:t> </a:t>
            </a:r>
            <a:r>
              <a:rPr lang="pl-PL" sz="2400" b="1" dirty="0">
                <a:latin typeface="Times New Roman" panose="02020603050405020304" pitchFamily="18" charset="0"/>
                <a:cs typeface="Times New Roman" panose="02020603050405020304" pitchFamily="18" charset="0"/>
              </a:rPr>
              <a:t>aktualizacji wywiadu. </a:t>
            </a:r>
          </a:p>
        </p:txBody>
      </p:sp>
    </p:spTree>
    <p:extLst>
      <p:ext uri="{BB962C8B-B14F-4D97-AF65-F5344CB8AC3E}">
        <p14:creationId xmlns:p14="http://schemas.microsoft.com/office/powerpoint/2010/main" val="330131225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ltLang="pl-PL" b="1" dirty="0">
                <a:solidFill>
                  <a:schemeClr val="tx1"/>
                </a:solidFill>
                <a:latin typeface="Garamond" pitchFamily="18" charset="0"/>
              </a:rPr>
              <a:t>NIEPRAWIDŁOWOŚCI I UCHYBIENIA STWIERDZONE W TOKU KONTROLI</a:t>
            </a:r>
            <a:endParaRPr lang="pl-PL" dirty="0"/>
          </a:p>
        </p:txBody>
      </p:sp>
      <p:sp>
        <p:nvSpPr>
          <p:cNvPr id="3" name="Symbol zastępczy zawartości 2"/>
          <p:cNvSpPr>
            <a:spLocks noGrp="1"/>
          </p:cNvSpPr>
          <p:nvPr>
            <p:ph idx="1"/>
          </p:nvPr>
        </p:nvSpPr>
        <p:spPr/>
        <p:txBody>
          <a:bodyPr>
            <a:normAutofit fontScale="92500" lnSpcReduction="10000"/>
          </a:bodyPr>
          <a:lstStyle/>
          <a:p>
            <a:pPr algn="just"/>
            <a:r>
              <a:rPr lang="pl-PL" sz="2400" b="1" dirty="0">
                <a:latin typeface="Times New Roman" panose="02020603050405020304" pitchFamily="18" charset="0"/>
                <a:cs typeface="Times New Roman" panose="02020603050405020304" pitchFamily="18" charset="0"/>
              </a:rPr>
              <a:t>Naruszenie art. 62 ust. </a:t>
            </a:r>
            <a:r>
              <a:rPr lang="pl-PL" sz="2400" b="1" dirty="0" smtClean="0">
                <a:latin typeface="Times New Roman" panose="02020603050405020304" pitchFamily="18" charset="0"/>
                <a:cs typeface="Times New Roman" panose="02020603050405020304" pitchFamily="18" charset="0"/>
              </a:rPr>
              <a:t>2 </a:t>
            </a:r>
            <a:r>
              <a:rPr lang="pl-PL" sz="2400" b="1" dirty="0" err="1" smtClean="0">
                <a:latin typeface="Times New Roman" panose="02020603050405020304" pitchFamily="18" charset="0"/>
                <a:cs typeface="Times New Roman" panose="02020603050405020304" pitchFamily="18" charset="0"/>
              </a:rPr>
              <a:t>u.p.s</a:t>
            </a:r>
            <a:r>
              <a:rPr lang="pl-PL" sz="2400" b="1" dirty="0" smtClean="0">
                <a:latin typeface="Times New Roman" panose="02020603050405020304" pitchFamily="18" charset="0"/>
                <a:cs typeface="Times New Roman" panose="02020603050405020304" pitchFamily="18" charset="0"/>
              </a:rPr>
              <a:t>., </a:t>
            </a:r>
            <a:r>
              <a:rPr lang="pl-PL" sz="2400" b="1" dirty="0">
                <a:latin typeface="Times New Roman" panose="02020603050405020304" pitchFamily="18" charset="0"/>
                <a:cs typeface="Times New Roman" panose="02020603050405020304" pitchFamily="18" charset="0"/>
              </a:rPr>
              <a:t>tj. wnoszenie opłaty przez osobę zobowiązaną do ponoszenia odpłatności za </a:t>
            </a:r>
            <a:r>
              <a:rPr lang="pl-PL" sz="2400" b="1" dirty="0" err="1">
                <a:latin typeface="Times New Roman" panose="02020603050405020304" pitchFamily="18" charset="0"/>
                <a:cs typeface="Times New Roman" panose="02020603050405020304" pitchFamily="18" charset="0"/>
              </a:rPr>
              <a:t>dps</a:t>
            </a:r>
            <a:r>
              <a:rPr lang="pl-PL" sz="2400" b="1" dirty="0">
                <a:latin typeface="Times New Roman" panose="02020603050405020304" pitchFamily="18" charset="0"/>
                <a:cs typeface="Times New Roman" panose="02020603050405020304" pitchFamily="18" charset="0"/>
              </a:rPr>
              <a:t>,  w trybie art. 103 ust. 2 </a:t>
            </a:r>
            <a:r>
              <a:rPr lang="pl-PL" sz="2400" b="1" dirty="0" err="1" smtClean="0">
                <a:latin typeface="Times New Roman" panose="02020603050405020304" pitchFamily="18" charset="0"/>
                <a:cs typeface="Times New Roman" panose="02020603050405020304" pitchFamily="18" charset="0"/>
              </a:rPr>
              <a:t>u.p.s</a:t>
            </a:r>
            <a:r>
              <a:rPr lang="pl-PL" sz="2400" b="1" dirty="0" smtClean="0">
                <a:latin typeface="Times New Roman" panose="02020603050405020304" pitchFamily="18" charset="0"/>
                <a:cs typeface="Times New Roman" panose="02020603050405020304" pitchFamily="18" charset="0"/>
              </a:rPr>
              <a:t>., </a:t>
            </a:r>
            <a:r>
              <a:rPr lang="pl-PL" sz="2400" b="1" dirty="0">
                <a:latin typeface="Times New Roman" panose="02020603050405020304" pitchFamily="18" charset="0"/>
                <a:cs typeface="Times New Roman" panose="02020603050405020304" pitchFamily="18" charset="0"/>
              </a:rPr>
              <a:t>na rachunek bankowy </a:t>
            </a:r>
            <a:r>
              <a:rPr lang="pl-PL" sz="2400" b="1" dirty="0" err="1" smtClean="0">
                <a:latin typeface="Times New Roman" panose="02020603050405020304" pitchFamily="18" charset="0"/>
                <a:cs typeface="Times New Roman" panose="02020603050405020304" pitchFamily="18" charset="0"/>
              </a:rPr>
              <a:t>dps</a:t>
            </a:r>
            <a:r>
              <a:rPr lang="pl-PL" sz="2400" b="1" dirty="0" smtClean="0">
                <a:latin typeface="Times New Roman" panose="02020603050405020304" pitchFamily="18" charset="0"/>
                <a:cs typeface="Times New Roman" panose="02020603050405020304" pitchFamily="18" charset="0"/>
              </a:rPr>
              <a:t>, </a:t>
            </a:r>
            <a:r>
              <a:rPr lang="pl-PL" sz="2400" b="1" dirty="0">
                <a:latin typeface="Times New Roman" panose="02020603050405020304" pitchFamily="18" charset="0"/>
                <a:cs typeface="Times New Roman" panose="02020603050405020304" pitchFamily="18" charset="0"/>
              </a:rPr>
              <a:t>zamiast do kasy lub na rachunek bankowy gminy. </a:t>
            </a:r>
          </a:p>
          <a:p>
            <a:pPr algn="just"/>
            <a:r>
              <a:rPr lang="pl-PL" sz="2400" b="1" dirty="0" smtClean="0">
                <a:latin typeface="Times New Roman" panose="02020603050405020304" pitchFamily="18" charset="0"/>
                <a:cs typeface="Times New Roman" panose="02020603050405020304" pitchFamily="18" charset="0"/>
              </a:rPr>
              <a:t>Udzielanie </a:t>
            </a:r>
            <a:r>
              <a:rPr lang="pl-PL" sz="2400" b="1" dirty="0">
                <a:latin typeface="Times New Roman" panose="02020603050405020304" pitchFamily="18" charset="0"/>
                <a:cs typeface="Times New Roman" panose="02020603050405020304" pitchFamily="18" charset="0"/>
              </a:rPr>
              <a:t>pomocy w formie </a:t>
            </a:r>
            <a:r>
              <a:rPr lang="pl-PL" sz="2400" b="1" dirty="0" smtClean="0">
                <a:latin typeface="Times New Roman" panose="02020603050405020304" pitchFamily="18" charset="0"/>
                <a:cs typeface="Times New Roman" panose="02020603050405020304" pitchFamily="18" charset="0"/>
              </a:rPr>
              <a:t>schronienia, </a:t>
            </a:r>
            <a:r>
              <a:rPr lang="pl-PL" sz="2400" b="1" dirty="0">
                <a:latin typeface="Times New Roman" panose="02020603050405020304" pitchFamily="18" charset="0"/>
                <a:cs typeface="Times New Roman" panose="02020603050405020304" pitchFamily="18" charset="0"/>
              </a:rPr>
              <a:t>w </a:t>
            </a:r>
            <a:r>
              <a:rPr lang="pl-PL" sz="2400" b="1" dirty="0" smtClean="0">
                <a:latin typeface="Times New Roman" panose="02020603050405020304" pitchFamily="18" charset="0"/>
                <a:cs typeface="Times New Roman" panose="02020603050405020304" pitchFamily="18" charset="0"/>
              </a:rPr>
              <a:t>schronisku, </a:t>
            </a:r>
            <a:r>
              <a:rPr lang="pl-PL" sz="2400" b="1" dirty="0">
                <a:latin typeface="Times New Roman" panose="02020603050405020304" pitchFamily="18" charset="0"/>
                <a:cs typeface="Times New Roman" panose="02020603050405020304" pitchFamily="18" charset="0"/>
              </a:rPr>
              <a:t>bez </a:t>
            </a:r>
            <a:r>
              <a:rPr lang="pl-PL" sz="2400" b="1" dirty="0" smtClean="0">
                <a:latin typeface="Times New Roman" panose="02020603050405020304" pitchFamily="18" charset="0"/>
                <a:cs typeface="Times New Roman" panose="02020603050405020304" pitchFamily="18" charset="0"/>
              </a:rPr>
              <a:t>wydania </a:t>
            </a:r>
            <a:r>
              <a:rPr lang="pl-PL" sz="2400" b="1" dirty="0">
                <a:latin typeface="Times New Roman" panose="02020603050405020304" pitchFamily="18" charset="0"/>
                <a:cs typeface="Times New Roman" panose="02020603050405020304" pitchFamily="18" charset="0"/>
              </a:rPr>
              <a:t>decyzji administracyjnej w tej sprawie, co jest naruszeniem  art. 106 ust. 1 ustawy o pomocy społecznej.</a:t>
            </a:r>
          </a:p>
          <a:p>
            <a:pPr algn="just"/>
            <a:r>
              <a:rPr lang="pl-PL" sz="2400" b="1" dirty="0">
                <a:solidFill>
                  <a:schemeClr val="tx1"/>
                </a:solidFill>
                <a:latin typeface="Times New Roman" panose="02020603050405020304" pitchFamily="18" charset="0"/>
                <a:cs typeface="Times New Roman" panose="02020603050405020304" pitchFamily="18" charset="0"/>
              </a:rPr>
              <a:t>Przyznanie zasiłków stałych od dnia złożenia wniosku, </a:t>
            </a:r>
            <a:r>
              <a:rPr lang="pl-PL" sz="2400" b="1" dirty="0">
                <a:solidFill>
                  <a:srgbClr val="C00000"/>
                </a:solidFill>
                <a:latin typeface="Times New Roman" panose="02020603050405020304" pitchFamily="18" charset="0"/>
                <a:cs typeface="Times New Roman" panose="02020603050405020304" pitchFamily="18" charset="0"/>
              </a:rPr>
              <a:t>mimo </a:t>
            </a:r>
            <a:r>
              <a:rPr lang="pl-PL" sz="2400" b="1" dirty="0" smtClean="0">
                <a:solidFill>
                  <a:srgbClr val="C00000"/>
                </a:solidFill>
                <a:latin typeface="Times New Roman" panose="02020603050405020304" pitchFamily="18" charset="0"/>
                <a:cs typeface="Times New Roman" panose="02020603050405020304" pitchFamily="18" charset="0"/>
              </a:rPr>
              <a:t/>
            </a:r>
            <a:br>
              <a:rPr lang="pl-PL" sz="2400" b="1" dirty="0" smtClean="0">
                <a:solidFill>
                  <a:srgbClr val="C00000"/>
                </a:solidFill>
                <a:latin typeface="Times New Roman" panose="02020603050405020304" pitchFamily="18" charset="0"/>
                <a:cs typeface="Times New Roman" panose="02020603050405020304" pitchFamily="18" charset="0"/>
              </a:rPr>
            </a:br>
            <a:r>
              <a:rPr lang="pl-PL" sz="2400" b="1" dirty="0" smtClean="0">
                <a:solidFill>
                  <a:srgbClr val="C00000"/>
                </a:solidFill>
                <a:latin typeface="Times New Roman" panose="02020603050405020304" pitchFamily="18" charset="0"/>
                <a:cs typeface="Times New Roman" panose="02020603050405020304" pitchFamily="18" charset="0"/>
              </a:rPr>
              <a:t>że </a:t>
            </a:r>
            <a:r>
              <a:rPr lang="pl-PL" sz="2400" b="1" dirty="0">
                <a:solidFill>
                  <a:srgbClr val="C00000"/>
                </a:solidFill>
                <a:latin typeface="Times New Roman" panose="02020603050405020304" pitchFamily="18" charset="0"/>
                <a:cs typeface="Times New Roman" panose="02020603050405020304" pitchFamily="18" charset="0"/>
              </a:rPr>
              <a:t>uprawnienie do świadczenia przysługiwało od początku miesiąca kalendarzowego w którym złożono wniosek, co narusza przepis </a:t>
            </a:r>
            <a:r>
              <a:rPr lang="pl-PL" sz="2400" b="1" dirty="0" smtClean="0">
                <a:solidFill>
                  <a:srgbClr val="C00000"/>
                </a:solidFill>
                <a:latin typeface="Times New Roman" panose="02020603050405020304" pitchFamily="18" charset="0"/>
                <a:cs typeface="Times New Roman" panose="02020603050405020304" pitchFamily="18" charset="0"/>
              </a:rPr>
              <a:t/>
            </a:r>
            <a:br>
              <a:rPr lang="pl-PL" sz="2400" b="1" dirty="0" smtClean="0">
                <a:solidFill>
                  <a:srgbClr val="C00000"/>
                </a:solidFill>
                <a:latin typeface="Times New Roman" panose="02020603050405020304" pitchFamily="18" charset="0"/>
                <a:cs typeface="Times New Roman" panose="02020603050405020304" pitchFamily="18" charset="0"/>
              </a:rPr>
            </a:br>
            <a:r>
              <a:rPr lang="pl-PL" sz="2400" b="1" dirty="0" smtClean="0">
                <a:solidFill>
                  <a:srgbClr val="C00000"/>
                </a:solidFill>
                <a:latin typeface="Times New Roman" panose="02020603050405020304" pitchFamily="18" charset="0"/>
                <a:cs typeface="Times New Roman" panose="02020603050405020304" pitchFamily="18" charset="0"/>
              </a:rPr>
              <a:t>art</a:t>
            </a:r>
            <a:r>
              <a:rPr lang="pl-PL" sz="2400" b="1" dirty="0">
                <a:solidFill>
                  <a:srgbClr val="C00000"/>
                </a:solidFill>
                <a:latin typeface="Times New Roman" panose="02020603050405020304" pitchFamily="18" charset="0"/>
                <a:cs typeface="Times New Roman" panose="02020603050405020304" pitchFamily="18" charset="0"/>
              </a:rPr>
              <a:t>. 106 ust. 3 ustawy o pomocy społecznej.</a:t>
            </a:r>
          </a:p>
          <a:p>
            <a:endParaRPr lang="pl-PL" dirty="0"/>
          </a:p>
          <a:p>
            <a:endParaRPr lang="pl-PL" dirty="0"/>
          </a:p>
        </p:txBody>
      </p:sp>
    </p:spTree>
    <p:extLst>
      <p:ext uri="{BB962C8B-B14F-4D97-AF65-F5344CB8AC3E}">
        <p14:creationId xmlns:p14="http://schemas.microsoft.com/office/powerpoint/2010/main" val="12787050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zawartości 6"/>
          <p:cNvSpPr>
            <a:spLocks noGrp="1"/>
          </p:cNvSpPr>
          <p:nvPr>
            <p:ph idx="4294967295"/>
          </p:nvPr>
        </p:nvSpPr>
        <p:spPr>
          <a:xfrm>
            <a:off x="683742" y="1103871"/>
            <a:ext cx="8649728" cy="4736328"/>
          </a:xfrm>
        </p:spPr>
        <p:txBody>
          <a:bodyPr>
            <a:normAutofit/>
          </a:bodyPr>
          <a:lstStyle/>
          <a:p>
            <a:pPr marL="0" indent="0" algn="just">
              <a:buNone/>
            </a:pPr>
            <a:r>
              <a:rPr lang="pl-PL" sz="2400" dirty="0" smtClean="0">
                <a:latin typeface="Times New Roman" panose="02020603050405020304" pitchFamily="18" charset="0"/>
                <a:cs typeface="Times New Roman" panose="02020603050405020304" pitchFamily="18" charset="0"/>
              </a:rPr>
              <a:t>	</a:t>
            </a:r>
            <a:r>
              <a:rPr lang="pl-PL" sz="2400" dirty="0">
                <a:latin typeface="Times New Roman" panose="02020603050405020304" pitchFamily="18" charset="0"/>
                <a:cs typeface="Times New Roman" panose="02020603050405020304" pitchFamily="18" charset="0"/>
              </a:rPr>
              <a:t>Nadmienić należy, że do zadań własnych gminy o charakterze obowiązkowym należy m.in. organizowanie i świadczenie usług opiekuńczych, w tym specjalistycznych, w miejscu zamieszkania, </a:t>
            </a:r>
            <a:br>
              <a:rPr lang="pl-PL" sz="2400" dirty="0">
                <a:latin typeface="Times New Roman" panose="02020603050405020304" pitchFamily="18" charset="0"/>
                <a:cs typeface="Times New Roman" panose="02020603050405020304" pitchFamily="18" charset="0"/>
              </a:rPr>
            </a:br>
            <a:r>
              <a:rPr lang="pl-PL" sz="2400" dirty="0">
                <a:latin typeface="Times New Roman" panose="02020603050405020304" pitchFamily="18" charset="0"/>
                <a:cs typeface="Times New Roman" panose="02020603050405020304" pitchFamily="18" charset="0"/>
              </a:rPr>
              <a:t>z wyłączeniem specjalistycznych usług opiekuńczych dla osób </a:t>
            </a:r>
            <a:br>
              <a:rPr lang="pl-PL" sz="2400" dirty="0">
                <a:latin typeface="Times New Roman" panose="02020603050405020304" pitchFamily="18" charset="0"/>
                <a:cs typeface="Times New Roman" panose="02020603050405020304" pitchFamily="18" charset="0"/>
              </a:rPr>
            </a:br>
            <a:r>
              <a:rPr lang="pl-PL" sz="2400" dirty="0">
                <a:latin typeface="Times New Roman" panose="02020603050405020304" pitchFamily="18" charset="0"/>
                <a:cs typeface="Times New Roman" panose="02020603050405020304" pitchFamily="18" charset="0"/>
              </a:rPr>
              <a:t>z zaburzeniami psychicznymi (art. 17 ust. 1 pkt 11)</a:t>
            </a:r>
          </a:p>
          <a:p>
            <a:pPr marL="0" indent="0" algn="just">
              <a:buNone/>
            </a:pPr>
            <a:r>
              <a:rPr lang="pl-PL" sz="2400" dirty="0" smtClean="0">
                <a:latin typeface="Times New Roman" panose="02020603050405020304" pitchFamily="18" charset="0"/>
                <a:cs typeface="Times New Roman" panose="02020603050405020304" pitchFamily="18" charset="0"/>
              </a:rPr>
              <a:t>	Zgodnie </a:t>
            </a:r>
            <a:r>
              <a:rPr lang="pl-PL" sz="2400" dirty="0">
                <a:latin typeface="Times New Roman" panose="02020603050405020304" pitchFamily="18" charset="0"/>
                <a:cs typeface="Times New Roman" panose="02020603050405020304" pitchFamily="18" charset="0"/>
              </a:rPr>
              <a:t>z art. 25 ustawy o pomocy społecznej organy samorządu terytorialnego mogą zlecać organizacjom pozarządowym realizację zadania z </a:t>
            </a:r>
            <a:r>
              <a:rPr lang="pl-PL" sz="2400" dirty="0" smtClean="0">
                <a:latin typeface="Times New Roman" panose="02020603050405020304" pitchFamily="18" charset="0"/>
                <a:cs typeface="Times New Roman" panose="02020603050405020304" pitchFamily="18" charset="0"/>
              </a:rPr>
              <a:t>zakresu </a:t>
            </a:r>
            <a:r>
              <a:rPr lang="pl-PL" sz="2400" dirty="0">
                <a:latin typeface="Times New Roman" panose="02020603050405020304" pitchFamily="18" charset="0"/>
                <a:cs typeface="Times New Roman" panose="02020603050405020304" pitchFamily="18" charset="0"/>
              </a:rPr>
              <a:t>świadczenia usług </a:t>
            </a:r>
            <a:r>
              <a:rPr lang="pl-PL" sz="2400" dirty="0" smtClean="0">
                <a:latin typeface="Times New Roman" panose="02020603050405020304" pitchFamily="18" charset="0"/>
                <a:cs typeface="Times New Roman" panose="02020603050405020304" pitchFamily="18" charset="0"/>
              </a:rPr>
              <a:t>specjalistycznych, w tym dla </a:t>
            </a:r>
            <a:r>
              <a:rPr lang="pl-PL" sz="2400" dirty="0">
                <a:latin typeface="Times New Roman" panose="02020603050405020304" pitchFamily="18" charset="0"/>
                <a:cs typeface="Times New Roman" panose="02020603050405020304" pitchFamily="18" charset="0"/>
              </a:rPr>
              <a:t>osób z zaburzeniami </a:t>
            </a:r>
            <a:r>
              <a:rPr lang="pl-PL" sz="2400" dirty="0" smtClean="0">
                <a:latin typeface="Times New Roman" panose="02020603050405020304" pitchFamily="18" charset="0"/>
                <a:cs typeface="Times New Roman" panose="02020603050405020304" pitchFamily="18" charset="0"/>
              </a:rPr>
              <a:t>psychicznymi.</a:t>
            </a:r>
            <a:endParaRPr lang="pl-PL"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27372163"/>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ltLang="pl-PL" b="1" dirty="0">
                <a:solidFill>
                  <a:schemeClr val="tx1"/>
                </a:solidFill>
                <a:latin typeface="Garamond" pitchFamily="18" charset="0"/>
              </a:rPr>
              <a:t>NIEPRAWIDŁOWOŚCI I UCHYBIENIA STWIERDZONE W TOKU KONTROLI</a:t>
            </a:r>
            <a:endParaRPr lang="pl-PL" dirty="0"/>
          </a:p>
        </p:txBody>
      </p:sp>
      <p:sp>
        <p:nvSpPr>
          <p:cNvPr id="3" name="Symbol zastępczy zawartości 2"/>
          <p:cNvSpPr>
            <a:spLocks noGrp="1"/>
          </p:cNvSpPr>
          <p:nvPr>
            <p:ph idx="1"/>
          </p:nvPr>
        </p:nvSpPr>
        <p:spPr/>
        <p:txBody>
          <a:bodyPr>
            <a:normAutofit/>
          </a:bodyPr>
          <a:lstStyle/>
          <a:p>
            <a:pPr algn="just"/>
            <a:r>
              <a:rPr lang="pl-PL" sz="2400" b="1" dirty="0">
                <a:solidFill>
                  <a:schemeClr val="tx1"/>
                </a:solidFill>
                <a:latin typeface="Times New Roman" panose="02020603050405020304" pitchFamily="18" charset="0"/>
                <a:cs typeface="Times New Roman" panose="02020603050405020304" pitchFamily="18" charset="0"/>
              </a:rPr>
              <a:t>Naruszono art. 106 ust. 3b ustawy o pomocy społecznej </a:t>
            </a:r>
            <a:br>
              <a:rPr lang="pl-PL" sz="2400" b="1" dirty="0">
                <a:solidFill>
                  <a:schemeClr val="tx1"/>
                </a:solidFill>
                <a:latin typeface="Times New Roman" panose="02020603050405020304" pitchFamily="18" charset="0"/>
                <a:cs typeface="Times New Roman" panose="02020603050405020304" pitchFamily="18" charset="0"/>
              </a:rPr>
            </a:br>
            <a:r>
              <a:rPr lang="pl-PL" sz="2400" b="1" dirty="0">
                <a:solidFill>
                  <a:schemeClr val="tx1"/>
                </a:solidFill>
                <a:latin typeface="Times New Roman" panose="02020603050405020304" pitchFamily="18" charset="0"/>
                <a:cs typeface="Times New Roman" panose="02020603050405020304" pitchFamily="18" charset="0"/>
              </a:rPr>
              <a:t>w postępowaniu dot. naliczania odpłatności osobie przebywającej w domu pomocy społecznej. Gmina ponosiła zawyżoną odpłatność za pobyt mieszkańca </a:t>
            </a:r>
            <a:r>
              <a:rPr lang="pl-PL" sz="2400" b="1" dirty="0" smtClean="0">
                <a:solidFill>
                  <a:schemeClr val="tx1"/>
                </a:solidFill>
                <a:latin typeface="Times New Roman" panose="02020603050405020304" pitchFamily="18" charset="0"/>
                <a:cs typeface="Times New Roman" panose="02020603050405020304" pitchFamily="18" charset="0"/>
              </a:rPr>
              <a:t>w </a:t>
            </a:r>
            <a:r>
              <a:rPr lang="pl-PL" sz="2400" b="1" dirty="0" err="1">
                <a:solidFill>
                  <a:schemeClr val="tx1"/>
                </a:solidFill>
                <a:latin typeface="Times New Roman" panose="02020603050405020304" pitchFamily="18" charset="0"/>
                <a:cs typeface="Times New Roman" panose="02020603050405020304" pitchFamily="18" charset="0"/>
              </a:rPr>
              <a:t>dps</a:t>
            </a:r>
            <a:r>
              <a:rPr lang="pl-PL" sz="2400" b="1" dirty="0">
                <a:solidFill>
                  <a:schemeClr val="tx1"/>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31621226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pPr algn="ctr"/>
            <a:r>
              <a:rPr lang="pl-PL" b="1" dirty="0" smtClean="0">
                <a:solidFill>
                  <a:schemeClr val="tx1"/>
                </a:solidFill>
                <a:latin typeface="Times New Roman" panose="02020603050405020304" pitchFamily="18" charset="0"/>
                <a:cs typeface="Times New Roman" panose="02020603050405020304" pitchFamily="18" charset="0"/>
              </a:rPr>
              <a:t>ŁĄCZENIE JEDNOSTEK POMOCY SPOŁECZNEJ - ZMIANY</a:t>
            </a:r>
            <a:endParaRPr lang="pl-PL" b="1" dirty="0">
              <a:solidFill>
                <a:schemeClr val="tx1"/>
              </a:solidFill>
              <a:latin typeface="Times New Roman" panose="02020603050405020304" pitchFamily="18" charset="0"/>
              <a:cs typeface="Times New Roman" panose="02020603050405020304" pitchFamily="18" charset="0"/>
            </a:endParaRPr>
          </a:p>
        </p:txBody>
      </p:sp>
      <p:sp>
        <p:nvSpPr>
          <p:cNvPr id="3" name="Symbol zastępczy zawartości 2"/>
          <p:cNvSpPr>
            <a:spLocks noGrp="1"/>
          </p:cNvSpPr>
          <p:nvPr>
            <p:ph idx="1"/>
          </p:nvPr>
        </p:nvSpPr>
        <p:spPr/>
        <p:txBody>
          <a:bodyPr>
            <a:normAutofit lnSpcReduction="10000"/>
          </a:bodyPr>
          <a:lstStyle/>
          <a:p>
            <a:pPr algn="just"/>
            <a:r>
              <a:rPr lang="pl-PL" sz="2400" dirty="0">
                <a:latin typeface="Times New Roman" panose="02020603050405020304" pitchFamily="18" charset="0"/>
                <a:cs typeface="Times New Roman" panose="02020603050405020304" pitchFamily="18" charset="0"/>
              </a:rPr>
              <a:t>Art. 111a. </a:t>
            </a:r>
            <a:r>
              <a:rPr lang="pl-PL" sz="2400" dirty="0" smtClean="0">
                <a:latin typeface="Times New Roman" panose="02020603050405020304" pitchFamily="18" charset="0"/>
                <a:cs typeface="Times New Roman" panose="02020603050405020304" pitchFamily="18" charset="0"/>
              </a:rPr>
              <a:t>1.</a:t>
            </a:r>
            <a:r>
              <a:rPr lang="pl-PL" sz="2400" dirty="0">
                <a:latin typeface="Times New Roman" panose="02020603050405020304" pitchFamily="18" charset="0"/>
                <a:cs typeface="Times New Roman" panose="02020603050405020304" pitchFamily="18" charset="0"/>
              </a:rPr>
              <a:t> Gmina może połączyć:</a:t>
            </a:r>
          </a:p>
          <a:p>
            <a:pPr algn="just"/>
            <a:r>
              <a:rPr lang="pl-PL" sz="2400" dirty="0">
                <a:latin typeface="Times New Roman" panose="02020603050405020304" pitchFamily="18" charset="0"/>
                <a:cs typeface="Times New Roman" panose="02020603050405020304" pitchFamily="18" charset="0"/>
              </a:rPr>
              <a:t>1)	ośrodek pomocy społecznej z ośrodkiem wsparcia, </a:t>
            </a:r>
            <a:r>
              <a:rPr lang="pl-PL" sz="2400" dirty="0" smtClean="0">
                <a:latin typeface="Times New Roman" panose="02020603050405020304" pitchFamily="18" charset="0"/>
                <a:cs typeface="Times New Roman" panose="02020603050405020304" pitchFamily="18" charset="0"/>
              </a:rPr>
              <a:t/>
            </a:r>
            <a:br>
              <a:rPr lang="pl-PL" sz="2400" dirty="0" smtClean="0">
                <a:latin typeface="Times New Roman" panose="02020603050405020304" pitchFamily="18" charset="0"/>
                <a:cs typeface="Times New Roman" panose="02020603050405020304" pitchFamily="18" charset="0"/>
              </a:rPr>
            </a:br>
            <a:r>
              <a:rPr lang="pl-PL" sz="2400" dirty="0" smtClean="0">
                <a:solidFill>
                  <a:srgbClr val="FF0000"/>
                </a:solidFill>
                <a:latin typeface="Times New Roman" panose="02020603050405020304" pitchFamily="18" charset="0"/>
                <a:cs typeface="Times New Roman" panose="02020603050405020304" pitchFamily="18" charset="0"/>
              </a:rPr>
              <a:t>z </a:t>
            </a:r>
            <a:r>
              <a:rPr lang="pl-PL" sz="2400" dirty="0">
                <a:solidFill>
                  <a:srgbClr val="FF0000"/>
                </a:solidFill>
                <a:latin typeface="Times New Roman" panose="02020603050405020304" pitchFamily="18" charset="0"/>
                <a:cs typeface="Times New Roman" panose="02020603050405020304" pitchFamily="18" charset="0"/>
              </a:rPr>
              <a:t>wyłączeniem ośrodka wsparcia dla osób z zaburzeniami psychicznymi;</a:t>
            </a:r>
          </a:p>
          <a:p>
            <a:pPr algn="just"/>
            <a:r>
              <a:rPr lang="pl-PL" sz="2400" dirty="0">
                <a:latin typeface="Times New Roman" panose="02020603050405020304" pitchFamily="18" charset="0"/>
                <a:cs typeface="Times New Roman" panose="02020603050405020304" pitchFamily="18" charset="0"/>
              </a:rPr>
              <a:t>2)	dom pomocy społecznej dla osób w podeszłym wieku lub dla osób przewlekle somatycznie chorych z ośrodkiem wsparcia przeznaczonym dla osób starszych.</a:t>
            </a:r>
          </a:p>
          <a:p>
            <a:pPr algn="just"/>
            <a:r>
              <a:rPr lang="pl-PL" sz="2400" dirty="0">
                <a:latin typeface="Times New Roman" panose="02020603050405020304" pitchFamily="18" charset="0"/>
                <a:cs typeface="Times New Roman" panose="02020603050405020304" pitchFamily="18" charset="0"/>
              </a:rPr>
              <a:t>2. W przypadku połączenia, o którym mowa w ust. 1, ośrodek wsparcia działa w strukturze odpowiednio ośrodka pomocy społecznej lub domu pomocy społecznej.</a:t>
            </a:r>
          </a:p>
          <a:p>
            <a:pPr algn="just"/>
            <a:endParaRPr lang="pl-PL" dirty="0"/>
          </a:p>
        </p:txBody>
      </p:sp>
    </p:spTree>
    <p:extLst>
      <p:ext uri="{BB962C8B-B14F-4D97-AF65-F5344CB8AC3E}">
        <p14:creationId xmlns:p14="http://schemas.microsoft.com/office/powerpoint/2010/main" val="103168515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b="1" dirty="0">
                <a:solidFill>
                  <a:schemeClr val="tx1"/>
                </a:solidFill>
                <a:latin typeface="Times New Roman" panose="02020603050405020304" pitchFamily="18" charset="0"/>
                <a:cs typeface="Times New Roman" panose="02020603050405020304" pitchFamily="18" charset="0"/>
              </a:rPr>
              <a:t>ŁĄCZENIE JEDNOSTEK POMOCY SPOŁECZNEJ - ZMIANY</a:t>
            </a:r>
            <a:endParaRPr lang="pl-PL" dirty="0"/>
          </a:p>
        </p:txBody>
      </p:sp>
      <p:sp>
        <p:nvSpPr>
          <p:cNvPr id="3" name="Symbol zastępczy zawartości 2"/>
          <p:cNvSpPr>
            <a:spLocks noGrp="1"/>
          </p:cNvSpPr>
          <p:nvPr>
            <p:ph idx="1"/>
          </p:nvPr>
        </p:nvSpPr>
        <p:spPr/>
        <p:txBody>
          <a:bodyPr>
            <a:normAutofit/>
          </a:bodyPr>
          <a:lstStyle/>
          <a:p>
            <a:pPr algn="just"/>
            <a:r>
              <a:rPr lang="pl-PL" sz="2400" dirty="0">
                <a:latin typeface="Times New Roman" panose="02020603050405020304" pitchFamily="18" charset="0"/>
                <a:cs typeface="Times New Roman" panose="02020603050405020304" pitchFamily="18" charset="0"/>
              </a:rPr>
              <a:t>Art. 112a</a:t>
            </a:r>
            <a:r>
              <a:rPr lang="pl-PL" sz="2400" b="1" dirty="0">
                <a:latin typeface="Times New Roman" panose="02020603050405020304" pitchFamily="18" charset="0"/>
                <a:cs typeface="Times New Roman" panose="02020603050405020304" pitchFamily="18" charset="0"/>
              </a:rPr>
              <a:t>. </a:t>
            </a:r>
            <a:r>
              <a:rPr lang="pl-PL" sz="2400" dirty="0" smtClean="0">
                <a:latin typeface="Times New Roman" panose="02020603050405020304" pitchFamily="18" charset="0"/>
                <a:cs typeface="Times New Roman" panose="02020603050405020304" pitchFamily="18" charset="0"/>
              </a:rPr>
              <a:t>1.</a:t>
            </a:r>
            <a:r>
              <a:rPr lang="pl-PL" sz="2400" dirty="0">
                <a:latin typeface="Times New Roman" panose="02020603050405020304" pitchFamily="18" charset="0"/>
                <a:cs typeface="Times New Roman" panose="02020603050405020304" pitchFamily="18" charset="0"/>
              </a:rPr>
              <a:t> Powiat może połączyć powiatowe centrum pomocy rodzinie z ośrodkiem interwencji </a:t>
            </a:r>
            <a:r>
              <a:rPr lang="pl-PL" sz="2400" dirty="0" smtClean="0">
                <a:latin typeface="Times New Roman" panose="02020603050405020304" pitchFamily="18" charset="0"/>
                <a:cs typeface="Times New Roman" panose="02020603050405020304" pitchFamily="18" charset="0"/>
              </a:rPr>
              <a:t>kryzysowej, ust. 2, w przypadku połączenia, o którym mowa w ust. 1, ośrodek interwencji kryzysowej działa w strukturze powiatowego centrum pomocy rodzinie.</a:t>
            </a:r>
          </a:p>
          <a:p>
            <a:pPr algn="just"/>
            <a:endParaRPr lang="pl-PL" sz="2400" dirty="0" smtClean="0">
              <a:latin typeface="Times New Roman" panose="02020603050405020304" pitchFamily="18" charset="0"/>
              <a:cs typeface="Times New Roman" panose="02020603050405020304" pitchFamily="18" charset="0"/>
            </a:endParaRPr>
          </a:p>
          <a:p>
            <a:pPr algn="just"/>
            <a:endParaRPr lang="pl-PL"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4882771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b="1" dirty="0">
                <a:solidFill>
                  <a:schemeClr val="tx1"/>
                </a:solidFill>
                <a:latin typeface="Times New Roman" panose="02020603050405020304" pitchFamily="18" charset="0"/>
                <a:cs typeface="Times New Roman" panose="02020603050405020304" pitchFamily="18" charset="0"/>
              </a:rPr>
              <a:t>ŁĄCZENIE JEDNOSTEK POMOCY SPOŁECZNEJ - ZMIANY</a:t>
            </a:r>
            <a:endParaRPr lang="pl-PL" dirty="0"/>
          </a:p>
        </p:txBody>
      </p:sp>
      <p:sp>
        <p:nvSpPr>
          <p:cNvPr id="3" name="Symbol zastępczy zawartości 2"/>
          <p:cNvSpPr>
            <a:spLocks noGrp="1"/>
          </p:cNvSpPr>
          <p:nvPr>
            <p:ph idx="1"/>
          </p:nvPr>
        </p:nvSpPr>
        <p:spPr/>
        <p:txBody>
          <a:bodyPr/>
          <a:lstStyle/>
          <a:p>
            <a:pPr algn="just"/>
            <a:r>
              <a:rPr lang="pl-PL" b="1" dirty="0">
                <a:latin typeface="Times New Roman" panose="02020603050405020304" pitchFamily="18" charset="0"/>
                <a:cs typeface="Times New Roman" panose="02020603050405020304" pitchFamily="18" charset="0"/>
              </a:rPr>
              <a:t>Art. 113c.</a:t>
            </a:r>
            <a:r>
              <a:rPr lang="pl-PL" dirty="0">
                <a:latin typeface="Times New Roman" panose="02020603050405020304" pitchFamily="18" charset="0"/>
                <a:cs typeface="Times New Roman" panose="02020603050405020304" pitchFamily="18" charset="0"/>
              </a:rPr>
              <a:t> </a:t>
            </a:r>
            <a:r>
              <a:rPr lang="pl-PL" b="1" dirty="0" smtClean="0">
                <a:latin typeface="Times New Roman" panose="02020603050405020304" pitchFamily="18" charset="0"/>
                <a:cs typeface="Times New Roman" panose="02020603050405020304" pitchFamily="18" charset="0"/>
              </a:rPr>
              <a:t>Jednostka </a:t>
            </a:r>
            <a:r>
              <a:rPr lang="pl-PL" b="1" dirty="0">
                <a:latin typeface="Times New Roman" panose="02020603050405020304" pitchFamily="18" charset="0"/>
                <a:cs typeface="Times New Roman" panose="02020603050405020304" pitchFamily="18" charset="0"/>
              </a:rPr>
              <a:t>organizacyjna pomocy społecznej zapewniająca całodobowe usługi nie może się mieścić w jednym budynku z:</a:t>
            </a:r>
          </a:p>
          <a:p>
            <a:pPr marL="0" indent="0" algn="just">
              <a:buNone/>
            </a:pPr>
            <a:r>
              <a:rPr lang="pl-PL" dirty="0">
                <a:latin typeface="Times New Roman" panose="02020603050405020304" pitchFamily="18" charset="0"/>
                <a:cs typeface="Times New Roman" panose="02020603050405020304" pitchFamily="18" charset="0"/>
              </a:rPr>
              <a:t>1)	placówką zapewniającą całodobową opiekę osobom niepełnosprawnym, przewlekle chorym lub osobom w podeszłym wieku;</a:t>
            </a:r>
          </a:p>
          <a:p>
            <a:pPr marL="0" indent="0" algn="just">
              <a:buNone/>
            </a:pPr>
            <a:r>
              <a:rPr lang="pl-PL" dirty="0">
                <a:latin typeface="Times New Roman" panose="02020603050405020304" pitchFamily="18" charset="0"/>
                <a:cs typeface="Times New Roman" panose="02020603050405020304" pitchFamily="18" charset="0"/>
              </a:rPr>
              <a:t>2)	placówką opiekuńczo-wychowawczą, regionalną placówką opiekuńczo-terapeutyczną lub interwencyjnym ośrodkiem </a:t>
            </a:r>
            <a:r>
              <a:rPr lang="pl-PL" dirty="0" err="1">
                <a:latin typeface="Times New Roman" panose="02020603050405020304" pitchFamily="18" charset="0"/>
                <a:cs typeface="Times New Roman" panose="02020603050405020304" pitchFamily="18" charset="0"/>
              </a:rPr>
              <a:t>preadopcyjnym</a:t>
            </a:r>
            <a:r>
              <a:rPr lang="pl-PL" dirty="0">
                <a:latin typeface="Times New Roman" panose="02020603050405020304" pitchFamily="18" charset="0"/>
                <a:cs typeface="Times New Roman" panose="02020603050405020304" pitchFamily="18" charset="0"/>
              </a:rPr>
              <a:t>;</a:t>
            </a:r>
          </a:p>
          <a:p>
            <a:pPr marL="0" indent="0" algn="just">
              <a:buNone/>
            </a:pPr>
            <a:r>
              <a:rPr lang="pl-PL" dirty="0">
                <a:latin typeface="Times New Roman" panose="02020603050405020304" pitchFamily="18" charset="0"/>
                <a:cs typeface="Times New Roman" panose="02020603050405020304" pitchFamily="18" charset="0"/>
              </a:rPr>
              <a:t>3)	specjalistycznym ośrodkiem wsparcia dla ofiar przemocy w rodzinie lub ośrodkiem wsparcia dla ofiar przemocy w rodzinie;</a:t>
            </a:r>
          </a:p>
          <a:p>
            <a:pPr marL="0" indent="0" algn="just">
              <a:buNone/>
            </a:pPr>
            <a:r>
              <a:rPr lang="pl-PL" dirty="0">
                <a:latin typeface="Times New Roman" panose="02020603050405020304" pitchFamily="18" charset="0"/>
                <a:cs typeface="Times New Roman" panose="02020603050405020304" pitchFamily="18" charset="0"/>
              </a:rPr>
              <a:t>4)	jednostką organizacyjną wymiaru sprawiedliwości;</a:t>
            </a:r>
          </a:p>
          <a:p>
            <a:pPr marL="0" indent="0" algn="just">
              <a:buNone/>
            </a:pPr>
            <a:r>
              <a:rPr lang="pl-PL" dirty="0">
                <a:latin typeface="Times New Roman" panose="02020603050405020304" pitchFamily="18" charset="0"/>
                <a:cs typeface="Times New Roman" panose="02020603050405020304" pitchFamily="18" charset="0"/>
              </a:rPr>
              <a:t>5)	zakładem aktywności zawodowej;</a:t>
            </a:r>
          </a:p>
          <a:p>
            <a:pPr marL="0" indent="0" algn="just">
              <a:buNone/>
            </a:pPr>
            <a:r>
              <a:rPr lang="pl-PL" dirty="0">
                <a:latin typeface="Times New Roman" panose="02020603050405020304" pitchFamily="18" charset="0"/>
                <a:cs typeface="Times New Roman" panose="02020603050405020304" pitchFamily="18" charset="0"/>
              </a:rPr>
              <a:t>6)	izbą wytrzeźwień.</a:t>
            </a:r>
          </a:p>
          <a:p>
            <a:endParaRPr lang="pl-PL" dirty="0"/>
          </a:p>
        </p:txBody>
      </p:sp>
    </p:spTree>
    <p:extLst>
      <p:ext uri="{BB962C8B-B14F-4D97-AF65-F5344CB8AC3E}">
        <p14:creationId xmlns:p14="http://schemas.microsoft.com/office/powerpoint/2010/main" val="208242765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dirty="0" smtClean="0">
                <a:solidFill>
                  <a:schemeClr val="tx1"/>
                </a:solidFill>
                <a:latin typeface="Times New Roman" panose="02020603050405020304" pitchFamily="18" charset="0"/>
                <a:cs typeface="Times New Roman" panose="02020603050405020304" pitchFamily="18" charset="0"/>
              </a:rPr>
              <a:t>UWAGI OGÓLNE</a:t>
            </a:r>
            <a:endParaRPr lang="pl-PL" dirty="0">
              <a:solidFill>
                <a:schemeClr val="tx1"/>
              </a:solidFill>
              <a:latin typeface="Times New Roman" panose="02020603050405020304" pitchFamily="18" charset="0"/>
              <a:cs typeface="Times New Roman" panose="02020603050405020304" pitchFamily="18" charset="0"/>
            </a:endParaRPr>
          </a:p>
        </p:txBody>
      </p:sp>
      <p:sp>
        <p:nvSpPr>
          <p:cNvPr id="3" name="Symbol zastępczy zawartości 2"/>
          <p:cNvSpPr>
            <a:spLocks noGrp="1"/>
          </p:cNvSpPr>
          <p:nvPr>
            <p:ph idx="1"/>
          </p:nvPr>
        </p:nvSpPr>
        <p:spPr/>
        <p:txBody>
          <a:bodyPr>
            <a:normAutofit/>
          </a:bodyPr>
          <a:lstStyle/>
          <a:p>
            <a:pPr algn="just"/>
            <a:r>
              <a:rPr lang="pl-PL" sz="2400" b="1" dirty="0">
                <a:latin typeface="Times New Roman" panose="02020603050405020304" pitchFamily="18" charset="0"/>
                <a:cs typeface="Times New Roman" panose="02020603050405020304" pitchFamily="18" charset="0"/>
              </a:rPr>
              <a:t>Ośrodek nie może przyznawać zasiłku celowego na </a:t>
            </a:r>
            <a:r>
              <a:rPr lang="pl-PL" sz="2400" b="1" dirty="0" smtClean="0">
                <a:latin typeface="Times New Roman" panose="02020603050405020304" pitchFamily="18" charset="0"/>
                <a:cs typeface="Times New Roman" panose="02020603050405020304" pitchFamily="18" charset="0"/>
              </a:rPr>
              <a:t>pobyt w schronisku, pobyt </a:t>
            </a:r>
            <a:r>
              <a:rPr lang="pl-PL" sz="2400" b="1" dirty="0">
                <a:latin typeface="Times New Roman" panose="02020603050405020304" pitchFamily="18" charset="0"/>
                <a:cs typeface="Times New Roman" panose="02020603050405020304" pitchFamily="18" charset="0"/>
              </a:rPr>
              <a:t>w mieszkaniu </a:t>
            </a:r>
            <a:r>
              <a:rPr lang="pl-PL" sz="2400" b="1" dirty="0" smtClean="0">
                <a:latin typeface="Times New Roman" panose="02020603050405020304" pitchFamily="18" charset="0"/>
                <a:cs typeface="Times New Roman" panose="02020603050405020304" pitchFamily="18" charset="0"/>
              </a:rPr>
              <a:t>chronionym, pobyt w placówce całodobowej opieki. Zasiłek celowy przyznawany jest indywidualnie dla strony w przypadku spełnienia przesłanek do jego przyznania. </a:t>
            </a:r>
            <a:endParaRPr lang="pl-PL" sz="2400" b="1" dirty="0">
              <a:latin typeface="Times New Roman" panose="02020603050405020304" pitchFamily="18" charset="0"/>
              <a:cs typeface="Times New Roman" panose="02020603050405020304" pitchFamily="18" charset="0"/>
            </a:endParaRPr>
          </a:p>
          <a:p>
            <a:pPr algn="just"/>
            <a:r>
              <a:rPr lang="pl-PL" sz="2400" b="1" dirty="0">
                <a:latin typeface="Times New Roman" panose="02020603050405020304" pitchFamily="18" charset="0"/>
                <a:cs typeface="Times New Roman" panose="02020603050405020304" pitchFamily="18" charset="0"/>
              </a:rPr>
              <a:t>Ośrodki Pomocy Społecznej winny </a:t>
            </a:r>
            <a:r>
              <a:rPr lang="pl-PL" sz="2400" b="1" dirty="0" smtClean="0">
                <a:latin typeface="Times New Roman" panose="02020603050405020304" pitchFamily="18" charset="0"/>
                <a:cs typeface="Times New Roman" panose="02020603050405020304" pitchFamily="18" charset="0"/>
              </a:rPr>
              <a:t>podjąć działania w celu założenia e-</a:t>
            </a:r>
            <a:r>
              <a:rPr lang="pl-PL" sz="2400" b="1" dirty="0" err="1" smtClean="0">
                <a:latin typeface="Times New Roman" panose="02020603050405020304" pitchFamily="18" charset="0"/>
                <a:cs typeface="Times New Roman" panose="02020603050405020304" pitchFamily="18" charset="0"/>
              </a:rPr>
              <a:t>PUAPu</a:t>
            </a:r>
            <a:r>
              <a:rPr lang="pl-PL" sz="2400" b="1" dirty="0" smtClean="0">
                <a:latin typeface="Times New Roman" panose="02020603050405020304" pitchFamily="18" charset="0"/>
                <a:cs typeface="Times New Roman" panose="02020603050405020304" pitchFamily="18" charset="0"/>
              </a:rPr>
              <a:t> (</a:t>
            </a:r>
            <a:r>
              <a:rPr lang="pl-PL" sz="2400" b="1" dirty="0">
                <a:latin typeface="Times New Roman" panose="02020603050405020304" pitchFamily="18" charset="0"/>
                <a:cs typeface="Times New Roman" panose="02020603050405020304" pitchFamily="18" charset="0"/>
              </a:rPr>
              <a:t>8 OPS-ów nie posiada </a:t>
            </a:r>
            <a:r>
              <a:rPr lang="pl-PL" sz="2400" b="1" dirty="0" smtClean="0">
                <a:latin typeface="Times New Roman" panose="02020603050405020304" pitchFamily="18" charset="0"/>
                <a:cs typeface="Times New Roman" panose="02020603050405020304" pitchFamily="18" charset="0"/>
              </a:rPr>
              <a:t>e-</a:t>
            </a:r>
            <a:r>
              <a:rPr lang="pl-PL" sz="2400" b="1" dirty="0" err="1" smtClean="0">
                <a:latin typeface="Times New Roman" panose="02020603050405020304" pitchFamily="18" charset="0"/>
                <a:cs typeface="Times New Roman" panose="02020603050405020304" pitchFamily="18" charset="0"/>
              </a:rPr>
              <a:t>PUAPu</a:t>
            </a:r>
            <a:r>
              <a:rPr lang="pl-PL" sz="2400" b="1" dirty="0" smtClean="0">
                <a:latin typeface="Times New Roman" panose="02020603050405020304" pitchFamily="18" charset="0"/>
                <a:cs typeface="Times New Roman" panose="02020603050405020304" pitchFamily="18" charset="0"/>
              </a:rPr>
              <a:t>).</a:t>
            </a:r>
            <a:endParaRPr lang="pl-PL"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9091157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
          <p:cNvSpPr txBox="1">
            <a:spLocks noGrp="1" noChangeArrowheads="1"/>
          </p:cNvSpPr>
          <p:nvPr>
            <p:ph idx="4294967295"/>
          </p:nvPr>
        </p:nvSpPr>
        <p:spPr bwMode="auto">
          <a:xfrm>
            <a:off x="270457" y="811369"/>
            <a:ext cx="9878096" cy="50117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8556" rIns="90000" bIns="45000"/>
          <a:lstStyle>
            <a:lvl1pPr>
              <a:lnSpc>
                <a:spcPct val="93000"/>
              </a:lnSpc>
              <a:buClr>
                <a:srgbClr val="000000"/>
              </a:buClr>
              <a:buSzPct val="100000"/>
              <a:buFont typeface="Times New Roman" panose="02020603050405020304" pitchFamily="18" charset="0"/>
              <a:tabLst>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 pos="8535988" algn="l"/>
                <a:tab pos="8985250" algn="l"/>
                <a:tab pos="9434513" algn="l"/>
                <a:tab pos="9883775" algn="l"/>
                <a:tab pos="10333038" algn="l"/>
              </a:tabLst>
              <a:defRPr>
                <a:solidFill>
                  <a:schemeClr val="tx1"/>
                </a:solidFill>
                <a:latin typeface="Arial" panose="020B0604020202020204" pitchFamily="34" charset="0"/>
                <a:ea typeface="Lucida Sans Unicode" panose="020B0602030504020204" pitchFamily="34" charset="0"/>
                <a:cs typeface="Lucida Sans Unicode" panose="020B0602030504020204" pitchFamily="34" charset="0"/>
              </a:defRPr>
            </a:lvl1pPr>
            <a:lvl2pPr>
              <a:lnSpc>
                <a:spcPct val="93000"/>
              </a:lnSpc>
              <a:buClr>
                <a:srgbClr val="000000"/>
              </a:buClr>
              <a:buSzPct val="100000"/>
              <a:buFont typeface="Times New Roman" panose="02020603050405020304" pitchFamily="18" charset="0"/>
              <a:tabLst>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 pos="8535988" algn="l"/>
                <a:tab pos="8985250" algn="l"/>
                <a:tab pos="9434513" algn="l"/>
                <a:tab pos="9883775" algn="l"/>
                <a:tab pos="10333038" algn="l"/>
              </a:tabLst>
              <a:defRPr>
                <a:solidFill>
                  <a:schemeClr val="tx1"/>
                </a:solidFill>
                <a:latin typeface="Arial" panose="020B0604020202020204" pitchFamily="34" charset="0"/>
                <a:ea typeface="Lucida Sans Unicode" panose="020B0602030504020204" pitchFamily="34" charset="0"/>
                <a:cs typeface="Lucida Sans Unicode" panose="020B0602030504020204" pitchFamily="34" charset="0"/>
              </a:defRPr>
            </a:lvl2pPr>
            <a:lvl3pPr>
              <a:lnSpc>
                <a:spcPct val="93000"/>
              </a:lnSpc>
              <a:buClr>
                <a:srgbClr val="000000"/>
              </a:buClr>
              <a:buSzPct val="100000"/>
              <a:buFont typeface="Times New Roman" panose="02020603050405020304" pitchFamily="18" charset="0"/>
              <a:tabLst>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 pos="8535988" algn="l"/>
                <a:tab pos="8985250" algn="l"/>
                <a:tab pos="9434513" algn="l"/>
                <a:tab pos="9883775" algn="l"/>
                <a:tab pos="10333038" algn="l"/>
              </a:tabLst>
              <a:defRPr>
                <a:solidFill>
                  <a:schemeClr val="tx1"/>
                </a:solidFill>
                <a:latin typeface="Arial" panose="020B0604020202020204" pitchFamily="34" charset="0"/>
                <a:ea typeface="Lucida Sans Unicode" panose="020B0602030504020204" pitchFamily="34" charset="0"/>
                <a:cs typeface="Lucida Sans Unicode" panose="020B0602030504020204" pitchFamily="34" charset="0"/>
              </a:defRPr>
            </a:lvl3pPr>
            <a:lvl4pPr>
              <a:lnSpc>
                <a:spcPct val="93000"/>
              </a:lnSpc>
              <a:buClr>
                <a:srgbClr val="000000"/>
              </a:buClr>
              <a:buSzPct val="100000"/>
              <a:buFont typeface="Times New Roman" panose="02020603050405020304" pitchFamily="18" charset="0"/>
              <a:tabLst>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 pos="8535988" algn="l"/>
                <a:tab pos="8985250" algn="l"/>
                <a:tab pos="9434513" algn="l"/>
                <a:tab pos="9883775" algn="l"/>
                <a:tab pos="10333038" algn="l"/>
              </a:tabLst>
              <a:defRPr>
                <a:solidFill>
                  <a:schemeClr val="tx1"/>
                </a:solidFill>
                <a:latin typeface="Arial" panose="020B0604020202020204" pitchFamily="34" charset="0"/>
                <a:ea typeface="Lucida Sans Unicode" panose="020B0602030504020204" pitchFamily="34" charset="0"/>
                <a:cs typeface="Lucida Sans Unicode" panose="020B0602030504020204" pitchFamily="34" charset="0"/>
              </a:defRPr>
            </a:lvl4pPr>
            <a:lvl5pPr>
              <a:lnSpc>
                <a:spcPct val="93000"/>
              </a:lnSpc>
              <a:buClr>
                <a:srgbClr val="000000"/>
              </a:buClr>
              <a:buSzPct val="100000"/>
              <a:buFont typeface="Times New Roman" panose="02020603050405020304" pitchFamily="18" charset="0"/>
              <a:tabLst>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 pos="8535988" algn="l"/>
                <a:tab pos="8985250" algn="l"/>
                <a:tab pos="9434513" algn="l"/>
                <a:tab pos="9883775" algn="l"/>
                <a:tab pos="10333038" algn="l"/>
              </a:tabLst>
              <a:defRPr>
                <a:solidFill>
                  <a:schemeClr val="tx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 pos="8535988" algn="l"/>
                <a:tab pos="8985250" algn="l"/>
                <a:tab pos="9434513" algn="l"/>
                <a:tab pos="9883775" algn="l"/>
                <a:tab pos="10333038" algn="l"/>
              </a:tabLst>
              <a:defRPr>
                <a:solidFill>
                  <a:schemeClr val="tx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 pos="8535988" algn="l"/>
                <a:tab pos="8985250" algn="l"/>
                <a:tab pos="9434513" algn="l"/>
                <a:tab pos="9883775" algn="l"/>
                <a:tab pos="10333038" algn="l"/>
              </a:tabLst>
              <a:defRPr>
                <a:solidFill>
                  <a:schemeClr val="tx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 pos="8535988" algn="l"/>
                <a:tab pos="8985250" algn="l"/>
                <a:tab pos="9434513" algn="l"/>
                <a:tab pos="9883775" algn="l"/>
                <a:tab pos="10333038" algn="l"/>
              </a:tabLst>
              <a:defRPr>
                <a:solidFill>
                  <a:schemeClr val="tx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 pos="8535988" algn="l"/>
                <a:tab pos="8985250" algn="l"/>
                <a:tab pos="9434513" algn="l"/>
                <a:tab pos="9883775" algn="l"/>
                <a:tab pos="10333038" algn="l"/>
              </a:tabLst>
              <a:defRPr>
                <a:solidFill>
                  <a:schemeClr val="tx1"/>
                </a:solidFill>
                <a:latin typeface="Arial" panose="020B0604020202020204" pitchFamily="34" charset="0"/>
                <a:ea typeface="Lucida Sans Unicode" panose="020B0602030504020204" pitchFamily="34" charset="0"/>
                <a:cs typeface="Lucida Sans Unicode" panose="020B0602030504020204" pitchFamily="34" charset="0"/>
              </a:defRPr>
            </a:lvl9pPr>
          </a:lstStyle>
          <a:p>
            <a:pPr algn="ctr" eaLnBrk="1" hangingPunct="1">
              <a:lnSpc>
                <a:spcPct val="99000"/>
              </a:lnSpc>
              <a:spcBef>
                <a:spcPts val="1000"/>
              </a:spcBef>
            </a:pPr>
            <a:endParaRPr lang="pl-PL" altLang="pl-PL" sz="2800" b="1" dirty="0" smtClean="0">
              <a:solidFill>
                <a:srgbClr val="404040"/>
              </a:solidFill>
              <a:latin typeface="Century Gothic" panose="020B0502020202020204" pitchFamily="34" charset="0"/>
              <a:ea typeface="Arial Unicode MS" panose="020B0604020202020204" pitchFamily="34" charset="-128"/>
              <a:cs typeface="Arial Unicode MS" panose="020B0604020202020204" pitchFamily="34" charset="-128"/>
            </a:endParaRPr>
          </a:p>
          <a:p>
            <a:pPr algn="ctr" eaLnBrk="1" hangingPunct="1">
              <a:lnSpc>
                <a:spcPct val="99000"/>
              </a:lnSpc>
              <a:spcBef>
                <a:spcPts val="1000"/>
              </a:spcBef>
            </a:pPr>
            <a:endParaRPr lang="pl-PL" altLang="pl-PL" sz="2800" b="1" dirty="0" smtClean="0">
              <a:solidFill>
                <a:srgbClr val="404040"/>
              </a:solidFill>
              <a:latin typeface="Century Gothic" panose="020B0502020202020204" pitchFamily="34" charset="0"/>
              <a:ea typeface="Arial Unicode MS" panose="020B0604020202020204" pitchFamily="34" charset="-128"/>
              <a:cs typeface="Arial Unicode MS" panose="020B0604020202020204" pitchFamily="34" charset="-128"/>
            </a:endParaRPr>
          </a:p>
          <a:p>
            <a:pPr algn="ctr" eaLnBrk="1" hangingPunct="1">
              <a:lnSpc>
                <a:spcPct val="99000"/>
              </a:lnSpc>
              <a:spcBef>
                <a:spcPts val="1000"/>
              </a:spcBef>
            </a:pPr>
            <a:endParaRPr lang="pl-PL" altLang="pl-PL" sz="2800" b="1" dirty="0" smtClean="0">
              <a:solidFill>
                <a:srgbClr val="404040"/>
              </a:solidFill>
              <a:latin typeface="Century Gothic" panose="020B0502020202020204" pitchFamily="34" charset="0"/>
              <a:ea typeface="Arial Unicode MS" panose="020B0604020202020204" pitchFamily="34" charset="-128"/>
              <a:cs typeface="Arial Unicode MS" panose="020B0604020202020204" pitchFamily="34" charset="-128"/>
            </a:endParaRPr>
          </a:p>
          <a:p>
            <a:pPr algn="ctr" eaLnBrk="1" hangingPunct="1">
              <a:lnSpc>
                <a:spcPct val="99000"/>
              </a:lnSpc>
              <a:spcBef>
                <a:spcPts val="1000"/>
              </a:spcBef>
            </a:pPr>
            <a:endParaRPr lang="pl-PL" altLang="pl-PL" sz="2800" b="1" dirty="0" smtClean="0">
              <a:solidFill>
                <a:srgbClr val="404040"/>
              </a:solidFill>
              <a:latin typeface="Century Gothic" panose="020B0502020202020204" pitchFamily="34" charset="0"/>
              <a:ea typeface="Arial Unicode MS" panose="020B0604020202020204" pitchFamily="34" charset="-128"/>
              <a:cs typeface="Arial Unicode MS" panose="020B0604020202020204" pitchFamily="34" charset="-128"/>
            </a:endParaRPr>
          </a:p>
          <a:p>
            <a:pPr marL="0" indent="0" algn="ctr" eaLnBrk="1" hangingPunct="1">
              <a:lnSpc>
                <a:spcPct val="99000"/>
              </a:lnSpc>
              <a:spcBef>
                <a:spcPts val="1000"/>
              </a:spcBef>
              <a:buNone/>
            </a:pPr>
            <a:r>
              <a:rPr lang="pl-PL" altLang="pl-PL" sz="6600" dirty="0" smtClean="0">
                <a:solidFill>
                  <a:srgbClr val="000000"/>
                </a:solidFill>
                <a:latin typeface="Times New Roman" panose="02020603050405020304" pitchFamily="18" charset="0"/>
                <a:ea typeface="Arial Unicode MS" panose="020B0604020202020204" pitchFamily="34" charset="-128"/>
                <a:cs typeface="Times New Roman" panose="02020603050405020304" pitchFamily="18" charset="0"/>
              </a:rPr>
              <a:t>DZIĘKUJĘ ZA UWAGĘ    </a:t>
            </a:r>
            <a:endParaRPr lang="pl-PL" altLang="pl-PL" sz="6600" dirty="0">
              <a:solidFill>
                <a:srgbClr val="000000"/>
              </a:solidFill>
              <a:latin typeface="Times New Roman" panose="02020603050405020304" pitchFamily="18" charset="0"/>
              <a:ea typeface="Arial Unicode MS" panose="020B0604020202020204" pitchFamily="34" charset="-128"/>
              <a:cs typeface="Times New Roman" panose="02020603050405020304" pitchFamily="18" charset="0"/>
            </a:endParaRPr>
          </a:p>
        </p:txBody>
      </p:sp>
    </p:spTree>
    <p:extLst>
      <p:ext uri="{BB962C8B-B14F-4D97-AF65-F5344CB8AC3E}">
        <p14:creationId xmlns:p14="http://schemas.microsoft.com/office/powerpoint/2010/main" val="20654194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ytuł 6"/>
          <p:cNvSpPr>
            <a:spLocks noGrp="1"/>
          </p:cNvSpPr>
          <p:nvPr>
            <p:ph type="title"/>
          </p:nvPr>
        </p:nvSpPr>
        <p:spPr>
          <a:xfrm>
            <a:off x="677334" y="450761"/>
            <a:ext cx="8596668" cy="1479639"/>
          </a:xfrm>
        </p:spPr>
        <p:txBody>
          <a:bodyPr/>
          <a:lstStyle/>
          <a:p>
            <a:pPr algn="ctr"/>
            <a:r>
              <a:rPr lang="pl-PL" dirty="0" smtClean="0">
                <a:solidFill>
                  <a:schemeClr val="tx1"/>
                </a:solidFill>
                <a:latin typeface="Times New Roman" panose="02020603050405020304" pitchFamily="18" charset="0"/>
                <a:cs typeface="Times New Roman" panose="02020603050405020304" pitchFamily="18" charset="0"/>
              </a:rPr>
              <a:t>SPECJALISTYCZNE USŁUGI OPIEKUŃCZE</a:t>
            </a:r>
            <a:endParaRPr lang="pl-PL" dirty="0">
              <a:solidFill>
                <a:schemeClr val="tx1"/>
              </a:solidFill>
            </a:endParaRPr>
          </a:p>
        </p:txBody>
      </p:sp>
      <p:sp>
        <p:nvSpPr>
          <p:cNvPr id="8" name="Symbol zastępczy zawartości 7"/>
          <p:cNvSpPr>
            <a:spLocks noGrp="1"/>
          </p:cNvSpPr>
          <p:nvPr>
            <p:ph idx="1"/>
          </p:nvPr>
        </p:nvSpPr>
        <p:spPr>
          <a:xfrm>
            <a:off x="450762" y="1635617"/>
            <a:ext cx="9672032" cy="4803820"/>
          </a:xfrm>
        </p:spPr>
        <p:txBody>
          <a:bodyPr>
            <a:noAutofit/>
          </a:bodyPr>
          <a:lstStyle/>
          <a:p>
            <a:pPr algn="just"/>
            <a:r>
              <a:rPr lang="pl-PL" sz="2400" dirty="0">
                <a:latin typeface="Times New Roman" panose="02020603050405020304" pitchFamily="18" charset="0"/>
                <a:cs typeface="Times New Roman" panose="02020603050405020304" pitchFamily="18" charset="0"/>
              </a:rPr>
              <a:t>Specjalistyczne usługi opiekuńcze są to usługi dostosowane do szczególnych potrzeb wynikających z rodzaju schorzenia lub niepełnosprawności, świadczone przez osoby ze specjalistycznym przygotowaniem zawodowym</a:t>
            </a:r>
            <a:r>
              <a:rPr lang="pl-PL" sz="2400" dirty="0" smtClean="0">
                <a:latin typeface="Times New Roman" panose="02020603050405020304" pitchFamily="18" charset="0"/>
                <a:cs typeface="Times New Roman" panose="02020603050405020304" pitchFamily="18" charset="0"/>
              </a:rPr>
              <a:t>.</a:t>
            </a:r>
          </a:p>
          <a:p>
            <a:pPr algn="just"/>
            <a:r>
              <a:rPr lang="pl-PL" sz="2400" b="1" dirty="0">
                <a:latin typeface="Times New Roman" panose="02020603050405020304" pitchFamily="18" charset="0"/>
                <a:cs typeface="Times New Roman" panose="02020603050405020304" pitchFamily="18" charset="0"/>
              </a:rPr>
              <a:t>Kwalifikacje osób świadczących specjalistyczne usługi</a:t>
            </a:r>
            <a:r>
              <a:rPr lang="pl-PL" sz="2400" dirty="0">
                <a:latin typeface="Times New Roman" panose="02020603050405020304" pitchFamily="18" charset="0"/>
                <a:cs typeface="Times New Roman" panose="02020603050405020304" pitchFamily="18" charset="0"/>
              </a:rPr>
              <a:t>, określone </a:t>
            </a:r>
            <a:r>
              <a:rPr lang="pl-PL" sz="2400" dirty="0" smtClean="0">
                <a:latin typeface="Times New Roman" panose="02020603050405020304" pitchFamily="18" charset="0"/>
                <a:cs typeface="Times New Roman" panose="02020603050405020304" pitchFamily="18" charset="0"/>
              </a:rPr>
              <a:t>są w § 3 </a:t>
            </a:r>
            <a:r>
              <a:rPr lang="pl-PL" sz="2400" dirty="0">
                <a:latin typeface="Times New Roman" panose="02020603050405020304" pitchFamily="18" charset="0"/>
                <a:cs typeface="Times New Roman" panose="02020603050405020304" pitchFamily="18" charset="0"/>
              </a:rPr>
              <a:t>rozporządzenia </a:t>
            </a:r>
            <a:r>
              <a:rPr lang="pl-PL" sz="2400" dirty="0" smtClean="0">
                <a:latin typeface="Times New Roman" panose="02020603050405020304" pitchFamily="18" charset="0"/>
                <a:cs typeface="Times New Roman" panose="02020603050405020304" pitchFamily="18" charset="0"/>
              </a:rPr>
              <a:t>MPS z dnia 22 września 2005 r. w </a:t>
            </a:r>
            <a:r>
              <a:rPr lang="pl-PL" sz="2400" dirty="0">
                <a:latin typeface="Times New Roman" panose="02020603050405020304" pitchFamily="18" charset="0"/>
                <a:cs typeface="Times New Roman" panose="02020603050405020304" pitchFamily="18" charset="0"/>
              </a:rPr>
              <a:t>sprawie specjalistycznych usług opiekuńczych</a:t>
            </a:r>
            <a:r>
              <a:rPr lang="pl-PL" sz="2400" b="1" dirty="0">
                <a:latin typeface="Times New Roman" panose="02020603050405020304" pitchFamily="18" charset="0"/>
                <a:cs typeface="Times New Roman" panose="02020603050405020304" pitchFamily="18" charset="0"/>
              </a:rPr>
              <a:t>: Specjalistyczne usługi mogą być świadczone przez osoby posiadające kwalifikacje do wykonywania zawodu: </a:t>
            </a:r>
            <a:r>
              <a:rPr lang="pl-PL" sz="2400" dirty="0">
                <a:latin typeface="Times New Roman" panose="02020603050405020304" pitchFamily="18" charset="0"/>
                <a:cs typeface="Times New Roman" panose="02020603050405020304" pitchFamily="18" charset="0"/>
              </a:rPr>
              <a:t>pracownika socjalnego, psychologa, pedagoga, logopedy, terapeuty zajęciowego, pielęgniarki, asystenta osoby niepełnosprawnej, opiekunki środowiskowej, specjalisty w zakresie rehabilitacji medycznej, fizjoterapeuty lub innego zawodu dającego wiedzę i umiejętności pozwalające świadczyć określone specjalistyczne usługi.  </a:t>
            </a:r>
          </a:p>
        </p:txBody>
      </p:sp>
    </p:spTree>
    <p:extLst>
      <p:ext uri="{BB962C8B-B14F-4D97-AF65-F5344CB8AC3E}">
        <p14:creationId xmlns:p14="http://schemas.microsoft.com/office/powerpoint/2010/main" val="37370774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dirty="0">
                <a:solidFill>
                  <a:schemeClr val="tx1"/>
                </a:solidFill>
                <a:latin typeface="Times New Roman" panose="02020603050405020304" pitchFamily="18" charset="0"/>
                <a:cs typeface="Times New Roman" panose="02020603050405020304" pitchFamily="18" charset="0"/>
              </a:rPr>
              <a:t>SPECJALISTYCZNE USŁUGI OPIEKUŃCZE</a:t>
            </a:r>
            <a:endParaRPr lang="pl-PL" dirty="0"/>
          </a:p>
        </p:txBody>
      </p:sp>
      <p:sp>
        <p:nvSpPr>
          <p:cNvPr id="3" name="Symbol zastępczy zawartości 2"/>
          <p:cNvSpPr>
            <a:spLocks noGrp="1"/>
          </p:cNvSpPr>
          <p:nvPr>
            <p:ph idx="1"/>
          </p:nvPr>
        </p:nvSpPr>
        <p:spPr/>
        <p:txBody>
          <a:bodyPr>
            <a:normAutofit lnSpcReduction="10000"/>
          </a:bodyPr>
          <a:lstStyle/>
          <a:p>
            <a:pPr algn="just"/>
            <a:r>
              <a:rPr lang="pl-PL" sz="2400" dirty="0">
                <a:latin typeface="Times New Roman" panose="02020603050405020304" pitchFamily="18" charset="0"/>
                <a:cs typeface="Times New Roman" panose="02020603050405020304" pitchFamily="18" charset="0"/>
              </a:rPr>
              <a:t>Ponadto </a:t>
            </a:r>
            <a:r>
              <a:rPr lang="pl-PL" sz="2400" dirty="0">
                <a:solidFill>
                  <a:srgbClr val="C00000"/>
                </a:solidFill>
                <a:latin typeface="Times New Roman" panose="02020603050405020304" pitchFamily="18" charset="0"/>
                <a:cs typeface="Times New Roman" panose="02020603050405020304" pitchFamily="18" charset="0"/>
              </a:rPr>
              <a:t>osoba świadcząca </a:t>
            </a:r>
            <a:r>
              <a:rPr lang="pl-PL" sz="2400" dirty="0" smtClean="0">
                <a:solidFill>
                  <a:srgbClr val="C00000"/>
                </a:solidFill>
                <a:latin typeface="Times New Roman" panose="02020603050405020304" pitchFamily="18" charset="0"/>
                <a:cs typeface="Times New Roman" panose="02020603050405020304" pitchFamily="18" charset="0"/>
              </a:rPr>
              <a:t>specjalistyczne usługi opiekuńcze dla osób z zaburzeniami psychicznymi, powinna </a:t>
            </a:r>
            <a:r>
              <a:rPr lang="pl-PL" sz="2400" dirty="0">
                <a:solidFill>
                  <a:srgbClr val="C00000"/>
                </a:solidFill>
                <a:latin typeface="Times New Roman" panose="02020603050405020304" pitchFamily="18" charset="0"/>
                <a:cs typeface="Times New Roman" panose="02020603050405020304" pitchFamily="18" charset="0"/>
              </a:rPr>
              <a:t>legitymować się co najmniej półrocznym stażem </a:t>
            </a:r>
            <a:r>
              <a:rPr lang="pl-PL" sz="2400" dirty="0">
                <a:latin typeface="Times New Roman" panose="02020603050405020304" pitchFamily="18" charset="0"/>
                <a:cs typeface="Times New Roman" panose="02020603050405020304" pitchFamily="18" charset="0"/>
              </a:rPr>
              <a:t>w jednej z następujących jednostek: </a:t>
            </a:r>
            <a:r>
              <a:rPr lang="pl-PL" sz="2400" b="1" dirty="0">
                <a:latin typeface="Times New Roman" panose="02020603050405020304" pitchFamily="18" charset="0"/>
                <a:cs typeface="Times New Roman" panose="02020603050405020304" pitchFamily="18" charset="0"/>
              </a:rPr>
              <a:t>szpitalu psychiatrycznym, jednostce organizacyjnej pomocy społecznej dla osób z zaburzeniami psychicznymi, placówce terapii lub placówce oświatowej, do której uczęszczają dzieci z zaburzeniami rozwoju lub upośledzeniem umysłowym, ośrodku </a:t>
            </a:r>
            <a:r>
              <a:rPr lang="pl-PL" sz="2400" b="1" dirty="0" smtClean="0">
                <a:latin typeface="Times New Roman" panose="02020603050405020304" pitchFamily="18" charset="0"/>
                <a:cs typeface="Times New Roman" panose="02020603050405020304" pitchFamily="18" charset="0"/>
              </a:rPr>
              <a:t>terapeutyczno - </a:t>
            </a:r>
            <a:r>
              <a:rPr lang="pl-PL" sz="2400" b="1" dirty="0" err="1" smtClean="0">
                <a:latin typeface="Times New Roman" panose="02020603050405020304" pitchFamily="18" charset="0"/>
                <a:cs typeface="Times New Roman" panose="02020603050405020304" pitchFamily="18" charset="0"/>
              </a:rPr>
              <a:t>edukacyjno</a:t>
            </a:r>
            <a:r>
              <a:rPr lang="pl-PL" sz="2400" b="1" dirty="0" smtClean="0">
                <a:latin typeface="Times New Roman" panose="02020603050405020304" pitchFamily="18" charset="0"/>
                <a:cs typeface="Times New Roman" panose="02020603050405020304" pitchFamily="18" charset="0"/>
              </a:rPr>
              <a:t> - wychowawczym, zakładzie rehabilitacji</a:t>
            </a:r>
            <a:r>
              <a:rPr lang="pl-PL" sz="2400" b="1" dirty="0">
                <a:latin typeface="Times New Roman" panose="02020603050405020304" pitchFamily="18" charset="0"/>
                <a:cs typeface="Times New Roman" panose="02020603050405020304" pitchFamily="18" charset="0"/>
              </a:rPr>
              <a:t>, innej jednostce niż wymienione świadczącej specjalistyczne usługi opiekuńcze dla osób z zaburzeniami psychicznymi. </a:t>
            </a:r>
          </a:p>
        </p:txBody>
      </p:sp>
    </p:spTree>
    <p:extLst>
      <p:ext uri="{BB962C8B-B14F-4D97-AF65-F5344CB8AC3E}">
        <p14:creationId xmlns:p14="http://schemas.microsoft.com/office/powerpoint/2010/main" val="7830387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dirty="0">
                <a:solidFill>
                  <a:schemeClr val="tx1"/>
                </a:solidFill>
                <a:latin typeface="Times New Roman" panose="02020603050405020304" pitchFamily="18" charset="0"/>
                <a:cs typeface="Times New Roman" panose="02020603050405020304" pitchFamily="18" charset="0"/>
              </a:rPr>
              <a:t>SPECJALISTYCZNE USŁUGI OPIEKUŃCZE</a:t>
            </a:r>
            <a:endParaRPr lang="pl-PL" dirty="0"/>
          </a:p>
        </p:txBody>
      </p:sp>
      <p:sp>
        <p:nvSpPr>
          <p:cNvPr id="3" name="Symbol zastępczy zawartości 2"/>
          <p:cNvSpPr>
            <a:spLocks noGrp="1"/>
          </p:cNvSpPr>
          <p:nvPr>
            <p:ph idx="1"/>
          </p:nvPr>
        </p:nvSpPr>
        <p:spPr/>
        <p:txBody>
          <a:bodyPr>
            <a:normAutofit/>
          </a:bodyPr>
          <a:lstStyle/>
          <a:p>
            <a:pPr algn="just"/>
            <a:r>
              <a:rPr lang="pl-PL" sz="2400" dirty="0" smtClean="0">
                <a:latin typeface="Times New Roman" panose="02020603050405020304" pitchFamily="18" charset="0"/>
                <a:cs typeface="Times New Roman" panose="02020603050405020304" pitchFamily="18" charset="0"/>
              </a:rPr>
              <a:t>W </a:t>
            </a:r>
            <a:r>
              <a:rPr lang="pl-PL" sz="2400" dirty="0">
                <a:latin typeface="Times New Roman" panose="02020603050405020304" pitchFamily="18" charset="0"/>
                <a:cs typeface="Times New Roman" panose="02020603050405020304" pitchFamily="18" charset="0"/>
              </a:rPr>
              <a:t>uzasadnionych przypadkach specjalistyczne usługi </a:t>
            </a:r>
            <a:r>
              <a:rPr lang="pl-PL" sz="2400" dirty="0" smtClean="0">
                <a:latin typeface="Times New Roman" panose="02020603050405020304" pitchFamily="18" charset="0"/>
                <a:cs typeface="Times New Roman" panose="02020603050405020304" pitchFamily="18" charset="0"/>
              </a:rPr>
              <a:t>opiekuńcze dla osób z zaburzeniami psychicznymi mogą </a:t>
            </a:r>
            <a:r>
              <a:rPr lang="pl-PL" sz="2400" dirty="0">
                <a:latin typeface="Times New Roman" panose="02020603050405020304" pitchFamily="18" charset="0"/>
                <a:cs typeface="Times New Roman" panose="02020603050405020304" pitchFamily="18" charset="0"/>
              </a:rPr>
              <a:t>być świadczone przez osoby, które </a:t>
            </a:r>
            <a:r>
              <a:rPr lang="pl-PL" sz="2400" u="sng" dirty="0">
                <a:solidFill>
                  <a:srgbClr val="C00000"/>
                </a:solidFill>
                <a:latin typeface="Times New Roman" panose="02020603050405020304" pitchFamily="18" charset="0"/>
                <a:cs typeface="Times New Roman" panose="02020603050405020304" pitchFamily="18" charset="0"/>
              </a:rPr>
              <a:t>zdobywają lub podnoszą wymagane kwalifikacje zawodowe określone w ust. 1</a:t>
            </a:r>
            <a:r>
              <a:rPr lang="pl-PL" sz="2400" dirty="0">
                <a:latin typeface="Times New Roman" panose="02020603050405020304" pitchFamily="18" charset="0"/>
                <a:cs typeface="Times New Roman" panose="02020603050405020304" pitchFamily="18" charset="0"/>
              </a:rPr>
              <a:t>, posiadają co najmniej roczny staż pracy w jednostkach, o których mowa w ust. 2, i mają zapewnioną możliwość konsultacji z osobami świadczącymi specjalistyczne usługi, posiadającymi wymagane </a:t>
            </a:r>
            <a:r>
              <a:rPr lang="pl-PL" sz="2400" dirty="0" smtClean="0">
                <a:latin typeface="Times New Roman" panose="02020603050405020304" pitchFamily="18" charset="0"/>
                <a:cs typeface="Times New Roman" panose="02020603050405020304" pitchFamily="18" charset="0"/>
              </a:rPr>
              <a:t>kwalifikacje </a:t>
            </a:r>
            <a:br>
              <a:rPr lang="pl-PL" sz="2400" dirty="0" smtClean="0">
                <a:latin typeface="Times New Roman" panose="02020603050405020304" pitchFamily="18" charset="0"/>
                <a:cs typeface="Times New Roman" panose="02020603050405020304" pitchFamily="18" charset="0"/>
              </a:rPr>
            </a:br>
            <a:r>
              <a:rPr lang="pl-PL" sz="2400" dirty="0" smtClean="0">
                <a:latin typeface="Times New Roman" panose="02020603050405020304" pitchFamily="18" charset="0"/>
                <a:cs typeface="Times New Roman" panose="02020603050405020304" pitchFamily="18" charset="0"/>
              </a:rPr>
              <a:t>(§ </a:t>
            </a:r>
            <a:r>
              <a:rPr lang="pl-PL" sz="2400" dirty="0">
                <a:latin typeface="Times New Roman" panose="02020603050405020304" pitchFamily="18" charset="0"/>
                <a:cs typeface="Times New Roman" panose="02020603050405020304" pitchFamily="18" charset="0"/>
              </a:rPr>
              <a:t>3 ust. 3 ww. </a:t>
            </a:r>
            <a:r>
              <a:rPr lang="pl-PL" sz="2400" dirty="0" smtClean="0">
                <a:latin typeface="Times New Roman" panose="02020603050405020304" pitchFamily="18" charset="0"/>
                <a:cs typeface="Times New Roman" panose="02020603050405020304" pitchFamily="18" charset="0"/>
              </a:rPr>
              <a:t>rozporządzenia).</a:t>
            </a:r>
            <a:endParaRPr lang="pl-PL" sz="2400" dirty="0">
              <a:latin typeface="Times New Roman" panose="02020603050405020304" pitchFamily="18" charset="0"/>
              <a:cs typeface="Times New Roman" panose="02020603050405020304" pitchFamily="18" charset="0"/>
            </a:endParaRPr>
          </a:p>
          <a:p>
            <a:pPr algn="just"/>
            <a:endParaRPr lang="pl-PL"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08726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dirty="0">
                <a:solidFill>
                  <a:schemeClr val="tx1"/>
                </a:solidFill>
                <a:latin typeface="Times New Roman" panose="02020603050405020304" pitchFamily="18" charset="0"/>
                <a:cs typeface="Times New Roman" panose="02020603050405020304" pitchFamily="18" charset="0"/>
              </a:rPr>
              <a:t>SPECJALISTYCZNE USŁUGI OPIEKUŃCZE</a:t>
            </a:r>
            <a:endParaRPr lang="pl-PL" dirty="0"/>
          </a:p>
        </p:txBody>
      </p:sp>
      <p:sp>
        <p:nvSpPr>
          <p:cNvPr id="3" name="Symbol zastępczy zawartości 2"/>
          <p:cNvSpPr>
            <a:spLocks noGrp="1"/>
          </p:cNvSpPr>
          <p:nvPr>
            <p:ph idx="1"/>
          </p:nvPr>
        </p:nvSpPr>
        <p:spPr>
          <a:xfrm>
            <a:off x="677333" y="2160589"/>
            <a:ext cx="9071973" cy="3880773"/>
          </a:xfrm>
        </p:spPr>
        <p:txBody>
          <a:bodyPr>
            <a:normAutofit lnSpcReduction="10000"/>
          </a:bodyPr>
          <a:lstStyle/>
          <a:p>
            <a:pPr algn="just"/>
            <a:r>
              <a:rPr lang="pl-PL" sz="2400" dirty="0">
                <a:latin typeface="Times New Roman" panose="02020603050405020304" pitchFamily="18" charset="0"/>
                <a:cs typeface="Times New Roman" panose="02020603050405020304" pitchFamily="18" charset="0"/>
              </a:rPr>
              <a:t>Osoby świadczące usługi poprzez kształtowanie umiejętności zaspokajania podstawowych potrzeb życiowych i umiejętności społecznego funkcjonowania, motywowanie do aktywności, leczenia i rehabilitacji, prowadzenie treningów umiejętności samoobsługi </a:t>
            </a:r>
            <a:r>
              <a:rPr lang="pl-PL" sz="2400" dirty="0" smtClean="0">
                <a:latin typeface="Times New Roman" panose="02020603050405020304" pitchFamily="18" charset="0"/>
                <a:cs typeface="Times New Roman" panose="02020603050405020304" pitchFamily="18" charset="0"/>
              </a:rPr>
              <a:t/>
            </a:r>
            <a:br>
              <a:rPr lang="pl-PL" sz="2400" dirty="0" smtClean="0">
                <a:latin typeface="Times New Roman" panose="02020603050405020304" pitchFamily="18" charset="0"/>
                <a:cs typeface="Times New Roman" panose="02020603050405020304" pitchFamily="18" charset="0"/>
              </a:rPr>
            </a:br>
            <a:r>
              <a:rPr lang="pl-PL" sz="2400" dirty="0" smtClean="0">
                <a:latin typeface="Times New Roman" panose="02020603050405020304" pitchFamily="18" charset="0"/>
                <a:cs typeface="Times New Roman" panose="02020603050405020304" pitchFamily="18" charset="0"/>
              </a:rPr>
              <a:t>i </a:t>
            </a:r>
            <a:r>
              <a:rPr lang="pl-PL" sz="2400" dirty="0">
                <a:latin typeface="Times New Roman" panose="02020603050405020304" pitchFamily="18" charset="0"/>
                <a:cs typeface="Times New Roman" panose="02020603050405020304" pitchFamily="18" charset="0"/>
              </a:rPr>
              <a:t>umiejętności społecznych oraz wspieranie, także w formie asystowania w codziennych czynnościach życiowych (§ 2 pkt 1 lit. a ww. rozporządzenia</a:t>
            </a:r>
            <a:r>
              <a:rPr lang="pl-PL" sz="2400" dirty="0" smtClean="0">
                <a:latin typeface="Times New Roman" panose="02020603050405020304" pitchFamily="18" charset="0"/>
                <a:cs typeface="Times New Roman" panose="02020603050405020304" pitchFamily="18" charset="0"/>
              </a:rPr>
              <a:t>), </a:t>
            </a:r>
            <a:r>
              <a:rPr lang="pl-PL" sz="2400" b="1" dirty="0" smtClean="0">
                <a:latin typeface="Times New Roman" panose="02020603050405020304" pitchFamily="18" charset="0"/>
                <a:cs typeface="Times New Roman" panose="02020603050405020304" pitchFamily="18" charset="0"/>
              </a:rPr>
              <a:t>muszą </a:t>
            </a:r>
            <a:r>
              <a:rPr lang="pl-PL" sz="2400" b="1" dirty="0">
                <a:latin typeface="Times New Roman" panose="02020603050405020304" pitchFamily="18" charset="0"/>
                <a:cs typeface="Times New Roman" panose="02020603050405020304" pitchFamily="18" charset="0"/>
              </a:rPr>
              <a:t>posiadać przeszkolenie </a:t>
            </a:r>
            <a:r>
              <a:rPr lang="pl-PL" sz="2400" b="1" dirty="0" smtClean="0">
                <a:latin typeface="Times New Roman" panose="02020603050405020304" pitchFamily="18" charset="0"/>
                <a:cs typeface="Times New Roman" panose="02020603050405020304" pitchFamily="18" charset="0"/>
              </a:rPr>
              <a:t/>
            </a:r>
            <a:br>
              <a:rPr lang="pl-PL" sz="2400" b="1" dirty="0" smtClean="0">
                <a:latin typeface="Times New Roman" panose="02020603050405020304" pitchFamily="18" charset="0"/>
                <a:cs typeface="Times New Roman" panose="02020603050405020304" pitchFamily="18" charset="0"/>
              </a:rPr>
            </a:br>
            <a:r>
              <a:rPr lang="pl-PL" sz="2400" b="1" dirty="0" smtClean="0">
                <a:latin typeface="Times New Roman" panose="02020603050405020304" pitchFamily="18" charset="0"/>
                <a:cs typeface="Times New Roman" panose="02020603050405020304" pitchFamily="18" charset="0"/>
              </a:rPr>
              <a:t>i </a:t>
            </a:r>
            <a:r>
              <a:rPr lang="pl-PL" sz="2400" b="1" dirty="0">
                <a:latin typeface="Times New Roman" panose="02020603050405020304" pitchFamily="18" charset="0"/>
                <a:cs typeface="Times New Roman" panose="02020603050405020304" pitchFamily="18" charset="0"/>
              </a:rPr>
              <a:t>doświadczenie w </a:t>
            </a:r>
            <a:r>
              <a:rPr lang="pl-PL" sz="2400" b="1" dirty="0" smtClean="0">
                <a:latin typeface="Times New Roman" panose="02020603050405020304" pitchFamily="18" charset="0"/>
                <a:cs typeface="Times New Roman" panose="02020603050405020304" pitchFamily="18" charset="0"/>
              </a:rPr>
              <a:t>zakresie</a:t>
            </a:r>
            <a:r>
              <a:rPr lang="pl-PL" sz="2400" dirty="0" smtClean="0">
                <a:latin typeface="Times New Roman" panose="02020603050405020304" pitchFamily="18" charset="0"/>
                <a:cs typeface="Times New Roman" panose="02020603050405020304" pitchFamily="18" charset="0"/>
              </a:rPr>
              <a:t>: </a:t>
            </a:r>
            <a:r>
              <a:rPr lang="pl-PL" sz="2400" dirty="0">
                <a:latin typeface="Times New Roman" panose="02020603050405020304" pitchFamily="18" charset="0"/>
                <a:cs typeface="Times New Roman" panose="02020603050405020304" pitchFamily="18" charset="0"/>
              </a:rPr>
              <a:t>1) umiejętności kształtowania motywacji do akceptowanych przez otoczenie zachowań, 2) kształtowania nawyków celowej aktywności, 3) prowadzenia treningu zachowań społecznych.</a:t>
            </a:r>
          </a:p>
          <a:p>
            <a:endParaRPr lang="pl-PL" dirty="0"/>
          </a:p>
        </p:txBody>
      </p:sp>
    </p:spTree>
    <p:extLst>
      <p:ext uri="{BB962C8B-B14F-4D97-AF65-F5344CB8AC3E}">
        <p14:creationId xmlns:p14="http://schemas.microsoft.com/office/powerpoint/2010/main" val="3926670094"/>
      </p:ext>
    </p:extLst>
  </p:cSld>
  <p:clrMapOvr>
    <a:masterClrMapping/>
  </p:clrMapOvr>
</p:sld>
</file>

<file path=ppt/theme/theme1.xml><?xml version="1.0" encoding="utf-8"?>
<a:theme xmlns:a="http://schemas.openxmlformats.org/drawingml/2006/main" name="Faseta">
  <a:themeElements>
    <a:clrScheme name="Fase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se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s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2236</TotalTime>
  <Words>2302</Words>
  <Application>Microsoft Office PowerPoint</Application>
  <PresentationFormat>Panoramiczny</PresentationFormat>
  <Paragraphs>204</Paragraphs>
  <Slides>55</Slides>
  <Notes>0</Notes>
  <HiddenSlides>0</HiddenSlides>
  <MMClips>0</MMClips>
  <ScaleCrop>false</ScaleCrop>
  <HeadingPairs>
    <vt:vector size="6" baseType="variant">
      <vt:variant>
        <vt:lpstr>Używane czcionki</vt:lpstr>
      </vt:variant>
      <vt:variant>
        <vt:i4>8</vt:i4>
      </vt:variant>
      <vt:variant>
        <vt:lpstr>Motyw</vt:lpstr>
      </vt:variant>
      <vt:variant>
        <vt:i4>1</vt:i4>
      </vt:variant>
      <vt:variant>
        <vt:lpstr>Tytuły slajdów</vt:lpstr>
      </vt:variant>
      <vt:variant>
        <vt:i4>55</vt:i4>
      </vt:variant>
    </vt:vector>
  </HeadingPairs>
  <TitlesOfParts>
    <vt:vector size="64" baseType="lpstr">
      <vt:lpstr>Arial Unicode MS</vt:lpstr>
      <vt:lpstr>Arial</vt:lpstr>
      <vt:lpstr>Century Gothic</vt:lpstr>
      <vt:lpstr>Garamond</vt:lpstr>
      <vt:lpstr>Times New Roman</vt:lpstr>
      <vt:lpstr>Trebuchet MS</vt:lpstr>
      <vt:lpstr>Wingdings</vt:lpstr>
      <vt:lpstr>Wingdings 3</vt:lpstr>
      <vt:lpstr>Faseta</vt:lpstr>
      <vt:lpstr>NARADA  OŚRODKÓW POMOCY SPOŁECZNEJ, POWIATOWYCH CENTRÓW POMOCY RODZINIE </vt:lpstr>
      <vt:lpstr>Prezentacja programu PowerPoint</vt:lpstr>
      <vt:lpstr>Prezentacja programu PowerPoint</vt:lpstr>
      <vt:lpstr>Prezentacja programu PowerPoint</vt:lpstr>
      <vt:lpstr>Prezentacja programu PowerPoint</vt:lpstr>
      <vt:lpstr>SPECJALISTYCZNE USŁUGI OPIEKUŃCZE</vt:lpstr>
      <vt:lpstr>SPECJALISTYCZNE USŁUGI OPIEKUŃCZE</vt:lpstr>
      <vt:lpstr>SPECJALISTYCZNE USŁUGI OPIEKUŃCZE</vt:lpstr>
      <vt:lpstr>SPECJALISTYCZNE USŁUGI OPIEKUŃCZE</vt:lpstr>
      <vt:lpstr>ADRESACI SPECJALISTYCZNYCH USŁUG OPIEKUŃCZYCH</vt:lpstr>
      <vt:lpstr>WSPARCIE DLA DZIECI I MŁODZIEŻY  Z ZABURZENIAMI PSYCHICZNYMI</vt:lpstr>
      <vt:lpstr>WSPARCIE DLA DZIECI I MŁODZIEŻY  Z ZABURZENIAMI PSYCHICZNYMI</vt:lpstr>
      <vt:lpstr>Prezentacja programu PowerPoint</vt:lpstr>
      <vt:lpstr>Prezentacja programu PowerPoint</vt:lpstr>
      <vt:lpstr>Prezentacja programu PowerPoint</vt:lpstr>
      <vt:lpstr>Prezentacja programu PowerPoint</vt:lpstr>
      <vt:lpstr>ORZECZNICTWO SĄDOWE</vt:lpstr>
      <vt:lpstr>ORZECZNICTWO SĄDOWE</vt:lpstr>
      <vt:lpstr>ORZECZNICTWO SĄDOWE</vt:lpstr>
      <vt:lpstr>Prezentacja programu PowerPoint</vt:lpstr>
      <vt:lpstr>NIEPRAWIDŁOWOŚCI I UCHYBIENIA STWIERDZONE W TOKU KONTROLI  </vt:lpstr>
      <vt:lpstr>NIEPRAWIDŁOWOŚCI I UCHYBIENIA STWIERDZONE W TOKU KONTROLI  </vt:lpstr>
      <vt:lpstr>NIEPRAWIDŁOWOŚCI I UCHYBIENIA STWIERDZONE W TOKU KONTROLI</vt:lpstr>
      <vt:lpstr>NIEPRAWIDŁOWOŚCI I UCHYBIENIA STWIERDZONE W TOKU KONTROLI</vt:lpstr>
      <vt:lpstr>NIEPRAWIDŁOWOŚCI I UCHYBIENIA STWIERDZONE W TOKU KONTROLI</vt:lpstr>
      <vt:lpstr>NIEPRAWIDŁOWOŚCI I UCHYBIENIA STWIERDZONE W TOKU KONTROLI</vt:lpstr>
      <vt:lpstr>NIEPRAWIDŁOWOŚCI I UCHYBIENIA STWIERDZONE W TOKU KONTROLI</vt:lpstr>
      <vt:lpstr>NIEPRAWIDŁOWOŚCI I UCHYBIENIA STWIERDZONE W TOKU KONTROLI</vt:lpstr>
      <vt:lpstr>NIEPRAWIDŁOWOŚCI I UCHYBIENIA STWIERDZONE W TOKU KONTROLI</vt:lpstr>
      <vt:lpstr>NIEPRAWIDŁOWOŚCI I UCHYBIENIA STWIERDZONE W TOKU KONTROLI</vt:lpstr>
      <vt:lpstr>NIEPRAWIDŁOWOŚCI I UCHYBIENIA STWIERDZONE W TOKU KONTROLI</vt:lpstr>
      <vt:lpstr>NIEPRAWIDŁOWOŚCI I UCHYBIENIA STWIERDZONE W TOKU KONTROLI</vt:lpstr>
      <vt:lpstr>NIEPRAWIDŁOWOŚCI I UCHYBIENIA STWIERDZONE W TOKU KONTROLI</vt:lpstr>
      <vt:lpstr>NIEPRAWIDŁOWOŚCI I UCHYBIENIA STWIERDZONE W TOKU KONTROLI</vt:lpstr>
      <vt:lpstr>NIEPRAWIDŁOWOŚCI I UCHYBIENIA STWIERDZONE W TOKU KONTROLI</vt:lpstr>
      <vt:lpstr>NIEPRAWIDŁOWOŚCI I UCHYBIENIA STWIERDZONE W TOKU KONTROLI</vt:lpstr>
      <vt:lpstr>NIEPRAWIDŁOWOŚCI I UCHYBIENIA STWIERDZONE W TOKU KONTROLI</vt:lpstr>
      <vt:lpstr>NIEPRAWIDŁOWOŚCI I UCHYBIENIA STWIERDZONE W TOKU KONTROLI</vt:lpstr>
      <vt:lpstr>NIEPRAWIDŁOWOŚCI I UCHYBIENIA STWIERDZONE W TOKU KONTROLI</vt:lpstr>
      <vt:lpstr>NIEPRAWIDŁOWOŚCI I UCHYBIENIA STWIERDZONE W TOKU KONTROLI</vt:lpstr>
      <vt:lpstr>NIEPRAWIDŁOWOŚCI I UCHYBIENIA STWIERDZONE W TOKU KONTROLI</vt:lpstr>
      <vt:lpstr>NIEPRAWIDŁOWOŚCI I UCHYBIENIA STWIERDZONE W TOKU KONTROLI</vt:lpstr>
      <vt:lpstr>NIEPRAWIDŁOWOŚCI I UCHYBIENIA STWIERDZONE W TOKU KONTROLI</vt:lpstr>
      <vt:lpstr>NIEPRAWIDŁOWOŚCI I UCHYBIENIA STWIERDZONE W TOKU KONTROLI</vt:lpstr>
      <vt:lpstr>NIEPRAWIDŁOWOŚCI I UCHYBIENIA STWIERDZONE W TOKU KONTROLI</vt:lpstr>
      <vt:lpstr>NIEPRAWIDŁOWOŚCI I UCHYBIENIA STWIERDZONE W TOKU KONTROLI</vt:lpstr>
      <vt:lpstr>NIEPRAWIDŁOWOŚCI I UCHYBIENIA STWIERDZONE W TOKU KONTROLI</vt:lpstr>
      <vt:lpstr>NIEPRAWIDŁOWOŚCI I UCHYBIENIA STWIERDZONE W TOKU KONTROLI</vt:lpstr>
      <vt:lpstr>NIEPRAWIDŁOWOŚCI I UCHYBIENIA STWIERDZONE W TOKU KONTROLI</vt:lpstr>
      <vt:lpstr>NIEPRAWIDŁOWOŚCI I UCHYBIENIA STWIERDZONE W TOKU KONTROLI</vt:lpstr>
      <vt:lpstr>ŁĄCZENIE JEDNOSTEK POMOCY SPOŁECZNEJ - ZMIANY</vt:lpstr>
      <vt:lpstr>ŁĄCZENIE JEDNOSTEK POMOCY SPOŁECZNEJ - ZMIANY</vt:lpstr>
      <vt:lpstr>ŁĄCZENIE JEDNOSTEK POMOCY SPOŁECZNEJ - ZMIANY</vt:lpstr>
      <vt:lpstr>UWAGI OGÓLNE</vt:lpstr>
      <vt:lpstr>Prezentacja programu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Prezentacja programu PowerPoint</dc:title>
  <dc:creator>Łukasz</dc:creator>
  <cp:lastModifiedBy>Ewa Puzio</cp:lastModifiedBy>
  <cp:revision>165</cp:revision>
  <cp:lastPrinted>2016-12-09T07:01:42Z</cp:lastPrinted>
  <dcterms:created xsi:type="dcterms:W3CDTF">2016-12-01T17:04:36Z</dcterms:created>
  <dcterms:modified xsi:type="dcterms:W3CDTF">2016-12-29T07:18:47Z</dcterms:modified>
</cp:coreProperties>
</file>