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60" r:id="rId5"/>
    <p:sldId id="303" r:id="rId6"/>
    <p:sldId id="310" r:id="rId7"/>
    <p:sldId id="312" r:id="rId8"/>
    <p:sldId id="313" r:id="rId9"/>
    <p:sldId id="314" r:id="rId10"/>
    <p:sldId id="315" r:id="rId11"/>
    <p:sldId id="316" r:id="rId12"/>
    <p:sldId id="317" r:id="rId13"/>
    <p:sldId id="318" r:id="rId14"/>
    <p:sldId id="319" r:id="rId15"/>
    <p:sldId id="320" r:id="rId16"/>
    <p:sldId id="305" r:id="rId17"/>
    <p:sldId id="304" r:id="rId18"/>
  </p:sldIdLst>
  <p:sldSz cx="9144000" cy="5143500" type="screen16x9"/>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ławomir Wieczorek" initials="SW" lastIdx="10" clrIdx="0">
    <p:extLst>
      <p:ext uri="{19B8F6BF-5375-455C-9EA6-DF929625EA0E}">
        <p15:presenceInfo xmlns:p15="http://schemas.microsoft.com/office/powerpoint/2012/main" userId="S-1-5-21-3207413595-2161433757-774780966-23642" providerId="AD"/>
      </p:ext>
    </p:extLst>
  </p:cmAuthor>
  <p:cmAuthor id="2" name="Katarzyna Banaszak" initials="KB" lastIdx="6" clrIdx="1">
    <p:extLst>
      <p:ext uri="{19B8F6BF-5375-455C-9EA6-DF929625EA0E}">
        <p15:presenceInfo xmlns:p15="http://schemas.microsoft.com/office/powerpoint/2012/main" userId="21246cdbe093011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3523"/>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962" autoAdjust="0"/>
    <p:restoredTop sz="80992" autoAdjust="0"/>
  </p:normalViewPr>
  <p:slideViewPr>
    <p:cSldViewPr>
      <p:cViewPr varScale="1">
        <p:scale>
          <a:sx n="67" d="100"/>
          <a:sy n="67" d="100"/>
        </p:scale>
        <p:origin x="868" y="4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E230C5-89F6-4389-ACE9-04565EABF64B}" type="datetimeFigureOut">
              <a:rPr lang="pl-PL" smtClean="0"/>
              <a:t>15.04.2026</a:t>
            </a:fld>
            <a:endParaRPr lang="pl-PL"/>
          </a:p>
        </p:txBody>
      </p:sp>
      <p:sp>
        <p:nvSpPr>
          <p:cNvPr id="4" name="Symbol zastępczy obrazu slajdu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952197-D98B-4E30-AEE3-436D1DF369A6}" type="slidenum">
              <a:rPr lang="pl-PL" smtClean="0"/>
              <a:t>‹#›</a:t>
            </a:fld>
            <a:endParaRPr lang="pl-PL"/>
          </a:p>
        </p:txBody>
      </p:sp>
    </p:spTree>
    <p:extLst>
      <p:ext uri="{BB962C8B-B14F-4D97-AF65-F5344CB8AC3E}">
        <p14:creationId xmlns:p14="http://schemas.microsoft.com/office/powerpoint/2010/main" val="554394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37952197-D98B-4E30-AEE3-436D1DF369A6}" type="slidenum">
              <a:rPr lang="pl-PL" smtClean="0"/>
              <a:t>1</a:t>
            </a:fld>
            <a:endParaRPr lang="pl-PL"/>
          </a:p>
        </p:txBody>
      </p:sp>
    </p:spTree>
    <p:extLst>
      <p:ext uri="{BB962C8B-B14F-4D97-AF65-F5344CB8AC3E}">
        <p14:creationId xmlns:p14="http://schemas.microsoft.com/office/powerpoint/2010/main" val="31405745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37952197-D98B-4E30-AEE3-436D1DF369A6}" type="slidenum">
              <a:rPr lang="pl-PL" smtClean="0"/>
              <a:t>2</a:t>
            </a:fld>
            <a:endParaRPr lang="pl-PL"/>
          </a:p>
        </p:txBody>
      </p:sp>
    </p:spTree>
    <p:extLst>
      <p:ext uri="{BB962C8B-B14F-4D97-AF65-F5344CB8AC3E}">
        <p14:creationId xmlns:p14="http://schemas.microsoft.com/office/powerpoint/2010/main" val="3419039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E954B-92E2-CCDB-E2E3-B959F2B96B34}"/>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FBA62947-AC37-E443-C6F3-1538642044CE}"/>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1C7FFF47-F6B4-F859-3C8B-FECD36B8B3AF}"/>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6A2D5262-8CE5-BE9C-799F-4A337668249B}"/>
              </a:ext>
            </a:extLst>
          </p:cNvPr>
          <p:cNvSpPr>
            <a:spLocks noGrp="1"/>
          </p:cNvSpPr>
          <p:nvPr>
            <p:ph type="sldNum" sz="quarter" idx="5"/>
          </p:nvPr>
        </p:nvSpPr>
        <p:spPr/>
        <p:txBody>
          <a:bodyPr/>
          <a:lstStyle/>
          <a:p>
            <a:fld id="{37952197-D98B-4E30-AEE3-436D1DF369A6}" type="slidenum">
              <a:rPr lang="pl-PL" smtClean="0"/>
              <a:t>3</a:t>
            </a:fld>
            <a:endParaRPr lang="pl-PL"/>
          </a:p>
        </p:txBody>
      </p:sp>
    </p:spTree>
    <p:extLst>
      <p:ext uri="{BB962C8B-B14F-4D97-AF65-F5344CB8AC3E}">
        <p14:creationId xmlns:p14="http://schemas.microsoft.com/office/powerpoint/2010/main" val="2006941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62814-3BA6-374C-6F66-2A4201D80A1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BEFE273-A145-5E0A-CAF6-67BBCF40C90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EEDB06CF-2112-1837-5C60-18800E2D4812}"/>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0DF6DDA-A94C-1E80-9725-8FFF45244D0D}"/>
              </a:ext>
            </a:extLst>
          </p:cNvPr>
          <p:cNvSpPr>
            <a:spLocks noGrp="1"/>
          </p:cNvSpPr>
          <p:nvPr>
            <p:ph type="sldNum" sz="quarter" idx="5"/>
          </p:nvPr>
        </p:nvSpPr>
        <p:spPr/>
        <p:txBody>
          <a:bodyPr/>
          <a:lstStyle/>
          <a:p>
            <a:fld id="{37952197-D98B-4E30-AEE3-436D1DF369A6}" type="slidenum">
              <a:rPr lang="pl-PL" smtClean="0"/>
              <a:t>4</a:t>
            </a:fld>
            <a:endParaRPr lang="pl-PL"/>
          </a:p>
        </p:txBody>
      </p:sp>
    </p:spTree>
    <p:extLst>
      <p:ext uri="{BB962C8B-B14F-4D97-AF65-F5344CB8AC3E}">
        <p14:creationId xmlns:p14="http://schemas.microsoft.com/office/powerpoint/2010/main" val="455717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F8B1B-B43E-2ADB-FD4B-6028C8C04A5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0775EB0A-576E-8E19-B83C-AA298A4709D7}"/>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B24C822-8497-AF72-52A6-232C96EEFC6E}"/>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6896698-917D-58D7-F005-B109C1806097}"/>
              </a:ext>
            </a:extLst>
          </p:cNvPr>
          <p:cNvSpPr>
            <a:spLocks noGrp="1"/>
          </p:cNvSpPr>
          <p:nvPr>
            <p:ph type="sldNum" sz="quarter" idx="5"/>
          </p:nvPr>
        </p:nvSpPr>
        <p:spPr/>
        <p:txBody>
          <a:bodyPr/>
          <a:lstStyle/>
          <a:p>
            <a:fld id="{37952197-D98B-4E30-AEE3-436D1DF369A6}" type="slidenum">
              <a:rPr lang="pl-PL" smtClean="0"/>
              <a:t>5</a:t>
            </a:fld>
            <a:endParaRPr lang="pl-PL"/>
          </a:p>
        </p:txBody>
      </p:sp>
    </p:spTree>
    <p:extLst>
      <p:ext uri="{BB962C8B-B14F-4D97-AF65-F5344CB8AC3E}">
        <p14:creationId xmlns:p14="http://schemas.microsoft.com/office/powerpoint/2010/main" val="37603861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15C69-4FBC-2820-37DB-94704C83814E}"/>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A284ACCA-3A4B-E95D-E5E0-3FE5EE62C4CA}"/>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6509E704-13D4-2CF3-00CC-A4F66BF4B70F}"/>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DA7B8627-96BA-D77E-1CC8-F991E811E595}"/>
              </a:ext>
            </a:extLst>
          </p:cNvPr>
          <p:cNvSpPr>
            <a:spLocks noGrp="1"/>
          </p:cNvSpPr>
          <p:nvPr>
            <p:ph type="sldNum" sz="quarter" idx="5"/>
          </p:nvPr>
        </p:nvSpPr>
        <p:spPr/>
        <p:txBody>
          <a:bodyPr/>
          <a:lstStyle/>
          <a:p>
            <a:fld id="{37952197-D98B-4E30-AEE3-436D1DF369A6}" type="slidenum">
              <a:rPr lang="pl-PL" smtClean="0"/>
              <a:t>6</a:t>
            </a:fld>
            <a:endParaRPr lang="pl-PL"/>
          </a:p>
        </p:txBody>
      </p:sp>
    </p:spTree>
    <p:extLst>
      <p:ext uri="{BB962C8B-B14F-4D97-AF65-F5344CB8AC3E}">
        <p14:creationId xmlns:p14="http://schemas.microsoft.com/office/powerpoint/2010/main" val="751684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1EA62-B9AE-D4D9-8E7F-E24511DE6163}"/>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2C1A76E8-7FB0-1899-AD50-AA021F9B7896}"/>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E6CA856-CA56-A28D-0AFD-C2B58ECB104C}"/>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58FB6CBC-82B3-1E07-7428-AEF98DC05716}"/>
              </a:ext>
            </a:extLst>
          </p:cNvPr>
          <p:cNvSpPr>
            <a:spLocks noGrp="1"/>
          </p:cNvSpPr>
          <p:nvPr>
            <p:ph type="sldNum" sz="quarter" idx="5"/>
          </p:nvPr>
        </p:nvSpPr>
        <p:spPr/>
        <p:txBody>
          <a:bodyPr/>
          <a:lstStyle/>
          <a:p>
            <a:fld id="{37952197-D98B-4E30-AEE3-436D1DF369A6}" type="slidenum">
              <a:rPr lang="pl-PL" smtClean="0"/>
              <a:t>7</a:t>
            </a:fld>
            <a:endParaRPr lang="pl-PL"/>
          </a:p>
        </p:txBody>
      </p:sp>
    </p:spTree>
    <p:extLst>
      <p:ext uri="{BB962C8B-B14F-4D97-AF65-F5344CB8AC3E}">
        <p14:creationId xmlns:p14="http://schemas.microsoft.com/office/powerpoint/2010/main" val="1284988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F475B-5CF0-6E5D-C192-C95030C5ADB9}"/>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0A5FE56C-3C65-86BE-79CC-9D0FB8E601D1}"/>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E415E687-A0A8-D796-9DD1-4BDD413EA8C1}"/>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E986C39F-272C-5E9D-117B-DF8E8B4A9063}"/>
              </a:ext>
            </a:extLst>
          </p:cNvPr>
          <p:cNvSpPr>
            <a:spLocks noGrp="1"/>
          </p:cNvSpPr>
          <p:nvPr>
            <p:ph type="sldNum" sz="quarter" idx="5"/>
          </p:nvPr>
        </p:nvSpPr>
        <p:spPr/>
        <p:txBody>
          <a:bodyPr/>
          <a:lstStyle/>
          <a:p>
            <a:fld id="{37952197-D98B-4E30-AEE3-436D1DF369A6}" type="slidenum">
              <a:rPr lang="pl-PL" smtClean="0"/>
              <a:t>8</a:t>
            </a:fld>
            <a:endParaRPr lang="pl-PL"/>
          </a:p>
        </p:txBody>
      </p:sp>
    </p:spTree>
    <p:extLst>
      <p:ext uri="{BB962C8B-B14F-4D97-AF65-F5344CB8AC3E}">
        <p14:creationId xmlns:p14="http://schemas.microsoft.com/office/powerpoint/2010/main" val="3923596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51A02-00F5-F464-60F6-ADC41E5B8C42}"/>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400AF19F-DF92-E1DE-CB3A-944F16AAA685}"/>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22577263-EA92-3AEF-FE2E-14BD37FBC125}"/>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BA17FFB6-FEB9-BB43-2766-F2E17B648DB1}"/>
              </a:ext>
            </a:extLst>
          </p:cNvPr>
          <p:cNvSpPr>
            <a:spLocks noGrp="1"/>
          </p:cNvSpPr>
          <p:nvPr>
            <p:ph type="sldNum" sz="quarter" idx="5"/>
          </p:nvPr>
        </p:nvSpPr>
        <p:spPr/>
        <p:txBody>
          <a:bodyPr/>
          <a:lstStyle/>
          <a:p>
            <a:fld id="{37952197-D98B-4E30-AEE3-436D1DF369A6}" type="slidenum">
              <a:rPr lang="pl-PL" smtClean="0"/>
              <a:t>9</a:t>
            </a:fld>
            <a:endParaRPr lang="pl-PL"/>
          </a:p>
        </p:txBody>
      </p:sp>
    </p:spTree>
    <p:extLst>
      <p:ext uri="{BB962C8B-B14F-4D97-AF65-F5344CB8AC3E}">
        <p14:creationId xmlns:p14="http://schemas.microsoft.com/office/powerpoint/2010/main" val="32445184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BA264-C510-1639-D12F-2F1D73EB7E2B}"/>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64EE23D5-2359-E7E8-930A-74357C5D5F7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8F05F56F-A2F6-1138-F21A-B6DBA316786C}"/>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98EF80F4-A2C2-4914-72B8-45BD11416E74}"/>
              </a:ext>
            </a:extLst>
          </p:cNvPr>
          <p:cNvSpPr>
            <a:spLocks noGrp="1"/>
          </p:cNvSpPr>
          <p:nvPr>
            <p:ph type="sldNum" sz="quarter" idx="5"/>
          </p:nvPr>
        </p:nvSpPr>
        <p:spPr/>
        <p:txBody>
          <a:bodyPr/>
          <a:lstStyle/>
          <a:p>
            <a:fld id="{37952197-D98B-4E30-AEE3-436D1DF369A6}" type="slidenum">
              <a:rPr lang="pl-PL" smtClean="0"/>
              <a:t>10</a:t>
            </a:fld>
            <a:endParaRPr lang="pl-PL"/>
          </a:p>
        </p:txBody>
      </p:sp>
    </p:spTree>
    <p:extLst>
      <p:ext uri="{BB962C8B-B14F-4D97-AF65-F5344CB8AC3E}">
        <p14:creationId xmlns:p14="http://schemas.microsoft.com/office/powerpoint/2010/main" val="1123856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318AD-4ECC-61AD-0951-83B9460EEAE5}"/>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90DA2E0C-B0E8-421A-D9F1-15E253D7DCD4}"/>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038A2534-B1A2-93FF-F7F3-44198B35A55B}"/>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12F82ABA-B152-1993-752C-CD6F0D11579F}"/>
              </a:ext>
            </a:extLst>
          </p:cNvPr>
          <p:cNvSpPr>
            <a:spLocks noGrp="1"/>
          </p:cNvSpPr>
          <p:nvPr>
            <p:ph type="sldNum" sz="quarter" idx="5"/>
          </p:nvPr>
        </p:nvSpPr>
        <p:spPr/>
        <p:txBody>
          <a:bodyPr/>
          <a:lstStyle/>
          <a:p>
            <a:fld id="{37952197-D98B-4E30-AEE3-436D1DF369A6}" type="slidenum">
              <a:rPr lang="pl-PL" smtClean="0"/>
              <a:t>11</a:t>
            </a:fld>
            <a:endParaRPr lang="pl-PL"/>
          </a:p>
        </p:txBody>
      </p:sp>
    </p:spTree>
    <p:extLst>
      <p:ext uri="{BB962C8B-B14F-4D97-AF65-F5344CB8AC3E}">
        <p14:creationId xmlns:p14="http://schemas.microsoft.com/office/powerpoint/2010/main" val="377089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6BF76-D78F-863B-B73C-4139EB64405D}"/>
            </a:ext>
          </a:extLst>
        </p:cNvPr>
        <p:cNvGrpSpPr/>
        <p:nvPr/>
      </p:nvGrpSpPr>
      <p:grpSpPr>
        <a:xfrm>
          <a:off x="0" y="0"/>
          <a:ext cx="0" cy="0"/>
          <a:chOff x="0" y="0"/>
          <a:chExt cx="0" cy="0"/>
        </a:xfrm>
      </p:grpSpPr>
      <p:sp>
        <p:nvSpPr>
          <p:cNvPr id="2" name="Symbol zastępczy obrazu slajdu 1">
            <a:extLst>
              <a:ext uri="{FF2B5EF4-FFF2-40B4-BE49-F238E27FC236}">
                <a16:creationId xmlns:a16="http://schemas.microsoft.com/office/drawing/2014/main" id="{710EA686-95F8-2104-F9A7-4E07FE55CDEB}"/>
              </a:ext>
            </a:extLst>
          </p:cNvPr>
          <p:cNvSpPr>
            <a:spLocks noGrp="1" noRot="1" noChangeAspect="1"/>
          </p:cNvSpPr>
          <p:nvPr>
            <p:ph type="sldImg"/>
          </p:nvPr>
        </p:nvSpPr>
        <p:spPr/>
      </p:sp>
      <p:sp>
        <p:nvSpPr>
          <p:cNvPr id="3" name="Symbol zastępczy notatek 2">
            <a:extLst>
              <a:ext uri="{FF2B5EF4-FFF2-40B4-BE49-F238E27FC236}">
                <a16:creationId xmlns:a16="http://schemas.microsoft.com/office/drawing/2014/main" id="{76020F65-B726-CCE8-2731-243626142931}"/>
              </a:ext>
            </a:extLst>
          </p:cNvPr>
          <p:cNvSpPr>
            <a:spLocks noGrp="1"/>
          </p:cNvSpPr>
          <p:nvPr>
            <p:ph type="body" idx="1"/>
          </p:nvPr>
        </p:nvSpPr>
        <p:spPr/>
        <p:txBody>
          <a:bodyPr/>
          <a:lstStyle/>
          <a:p>
            <a:endParaRPr lang="pl-PL" dirty="0"/>
          </a:p>
        </p:txBody>
      </p:sp>
      <p:sp>
        <p:nvSpPr>
          <p:cNvPr id="4" name="Symbol zastępczy numeru slajdu 3">
            <a:extLst>
              <a:ext uri="{FF2B5EF4-FFF2-40B4-BE49-F238E27FC236}">
                <a16:creationId xmlns:a16="http://schemas.microsoft.com/office/drawing/2014/main" id="{7C88C282-0851-DB56-0587-5E72CA7EF029}"/>
              </a:ext>
            </a:extLst>
          </p:cNvPr>
          <p:cNvSpPr>
            <a:spLocks noGrp="1"/>
          </p:cNvSpPr>
          <p:nvPr>
            <p:ph type="sldNum" sz="quarter" idx="5"/>
          </p:nvPr>
        </p:nvSpPr>
        <p:spPr/>
        <p:txBody>
          <a:bodyPr/>
          <a:lstStyle/>
          <a:p>
            <a:fld id="{37952197-D98B-4E30-AEE3-436D1DF369A6}" type="slidenum">
              <a:rPr lang="pl-PL" smtClean="0"/>
              <a:t>12</a:t>
            </a:fld>
            <a:endParaRPr lang="pl-PL"/>
          </a:p>
        </p:txBody>
      </p:sp>
    </p:spTree>
    <p:extLst>
      <p:ext uri="{BB962C8B-B14F-4D97-AF65-F5344CB8AC3E}">
        <p14:creationId xmlns:p14="http://schemas.microsoft.com/office/powerpoint/2010/main" val="1545624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37952197-D98B-4E30-AEE3-436D1DF369A6}" type="slidenum">
              <a:rPr lang="pl-PL" smtClean="0"/>
              <a:t>13</a:t>
            </a:fld>
            <a:endParaRPr lang="pl-PL"/>
          </a:p>
        </p:txBody>
      </p:sp>
    </p:spTree>
    <p:extLst>
      <p:ext uri="{BB962C8B-B14F-4D97-AF65-F5344CB8AC3E}">
        <p14:creationId xmlns:p14="http://schemas.microsoft.com/office/powerpoint/2010/main" val="2977714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37952197-D98B-4E30-AEE3-436D1DF369A6}" type="slidenum">
              <a:rPr lang="pl-PL" smtClean="0"/>
              <a:t>14</a:t>
            </a:fld>
            <a:endParaRPr lang="pl-PL"/>
          </a:p>
        </p:txBody>
      </p:sp>
    </p:spTree>
    <p:extLst>
      <p:ext uri="{BB962C8B-B14F-4D97-AF65-F5344CB8AC3E}">
        <p14:creationId xmlns:p14="http://schemas.microsoft.com/office/powerpoint/2010/main" val="4100186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1597819"/>
            <a:ext cx="7772400" cy="1102519"/>
          </a:xfrm>
        </p:spPr>
        <p:txBody>
          <a:bodyPr/>
          <a:lstStyle/>
          <a:p>
            <a:r>
              <a:rPr lang="pl-PL"/>
              <a:t>Kliknij, aby edytować styl</a:t>
            </a:r>
          </a:p>
        </p:txBody>
      </p:sp>
      <p:sp>
        <p:nvSpPr>
          <p:cNvPr id="3" name="Podtytuł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a:t>Kliknij, aby edytować styl wzorca podtytułu</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3055731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6678755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3305176"/>
            <a:ext cx="7772400" cy="1021556"/>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2238654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D92C4593-0A0D-4907-BC3F-77B15CD6B4D3}" type="datetimeFigureOut">
              <a:rPr lang="pl-PL" smtClean="0"/>
              <a:t>15.04.2026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2618402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05979"/>
            <a:ext cx="8229600" cy="857250"/>
          </a:xfrm>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D92C4593-0A0D-4907-BC3F-77B15CD6B4D3}" type="datetimeFigureOut">
              <a:rPr lang="pl-PL" smtClean="0"/>
              <a:t>15.04.2026</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834954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D92C4593-0A0D-4907-BC3F-77B15CD6B4D3}" type="datetimeFigureOut">
              <a:rPr lang="pl-PL" smtClean="0"/>
              <a:t>15.04.2026</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3934151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D92C4593-0A0D-4907-BC3F-77B15CD6B4D3}" type="datetimeFigureOut">
              <a:rPr lang="pl-PL" smtClean="0"/>
              <a:t>15.04.2026</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41768235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1" y="204787"/>
            <a:ext cx="3008313" cy="871538"/>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D92C4593-0A0D-4907-BC3F-77B15CD6B4D3}" type="datetimeFigureOut">
              <a:rPr lang="pl-PL" smtClean="0"/>
              <a:t>15.04.2026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2834749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3600450"/>
            <a:ext cx="5486400" cy="425054"/>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D92C4593-0A0D-4907-BC3F-77B15CD6B4D3}" type="datetimeFigureOut">
              <a:rPr lang="pl-PL" smtClean="0"/>
              <a:t>15.04.2026</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3347168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677318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154781"/>
            <a:ext cx="2057400" cy="329088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457200" y="154781"/>
            <a:ext cx="6019800" cy="329088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D92C4593-0A0D-4907-BC3F-77B15CD6B4D3}" type="datetimeFigureOut">
              <a:rPr lang="pl-PL" smtClean="0"/>
              <a:t>15.04.2026</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517304C6-7339-4A62-AB3D-AC62E751FFEA}" type="slidenum">
              <a:rPr lang="pl-PL" smtClean="0"/>
              <a:t>‹#›</a:t>
            </a:fld>
            <a:endParaRPr lang="pl-PL"/>
          </a:p>
        </p:txBody>
      </p:sp>
    </p:spTree>
    <p:extLst>
      <p:ext uri="{BB962C8B-B14F-4D97-AF65-F5344CB8AC3E}">
        <p14:creationId xmlns:p14="http://schemas.microsoft.com/office/powerpoint/2010/main" val="31934434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92C4593-0A0D-4907-BC3F-77B15CD6B4D3}" type="datetimeFigureOut">
              <a:rPr lang="pl-PL" smtClean="0"/>
              <a:t>15.04.2026</a:t>
            </a:fld>
            <a:endParaRPr lang="pl-PL"/>
          </a:p>
        </p:txBody>
      </p:sp>
      <p:sp>
        <p:nvSpPr>
          <p:cNvPr id="5" name="Symbol zastępczy stopki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517304C6-7339-4A62-AB3D-AC62E751FFEA}" type="slidenum">
              <a:rPr lang="pl-PL" smtClean="0"/>
              <a:t>‹#›</a:t>
            </a:fld>
            <a:endParaRPr lang="pl-PL"/>
          </a:p>
        </p:txBody>
      </p:sp>
    </p:spTree>
    <p:extLst>
      <p:ext uri="{BB962C8B-B14F-4D97-AF65-F5344CB8AC3E}">
        <p14:creationId xmlns:p14="http://schemas.microsoft.com/office/powerpoint/2010/main" val="25205377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9.jp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ójkąt prostokątny 4"/>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rójkąt prostokątny 8"/>
          <p:cNvSpPr/>
          <p:nvPr/>
        </p:nvSpPr>
        <p:spPr>
          <a:xfrm>
            <a:off x="0" y="3795886"/>
            <a:ext cx="8804047" cy="1347614"/>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0" name="Trójkąt prostokątny 9"/>
          <p:cNvSpPr/>
          <p:nvPr/>
        </p:nvSpPr>
        <p:spPr>
          <a:xfrm>
            <a:off x="-9525" y="3795886"/>
            <a:ext cx="8804047" cy="1347614"/>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1600" dirty="0"/>
              <a:t>Spotkanie informacyjne</a:t>
            </a:r>
          </a:p>
          <a:p>
            <a:pPr algn="ctr"/>
            <a:r>
              <a:rPr lang="pl-PL" sz="1600" dirty="0"/>
              <a:t>Warszawa 21.04.2026 r.</a:t>
            </a:r>
          </a:p>
        </p:txBody>
      </p:sp>
      <p:pic>
        <p:nvPicPr>
          <p:cNvPr id="2" name="Obraz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29579"/>
            <a:ext cx="5184576" cy="2224167"/>
          </a:xfrm>
          <a:prstGeom prst="rect">
            <a:avLst/>
          </a:prstGeom>
        </p:spPr>
      </p:pic>
      <p:sp>
        <p:nvSpPr>
          <p:cNvPr id="4" name="pole tekstowe 3">
            <a:extLst>
              <a:ext uri="{FF2B5EF4-FFF2-40B4-BE49-F238E27FC236}">
                <a16:creationId xmlns:a16="http://schemas.microsoft.com/office/drawing/2014/main" id="{5515D5D7-A51E-3C74-0EC9-DDE791DE4AA1}"/>
              </a:ext>
            </a:extLst>
          </p:cNvPr>
          <p:cNvSpPr txBox="1"/>
          <p:nvPr/>
        </p:nvSpPr>
        <p:spPr>
          <a:xfrm>
            <a:off x="899592" y="2198426"/>
            <a:ext cx="4824536" cy="880369"/>
          </a:xfrm>
          <a:prstGeom prst="rect">
            <a:avLst/>
          </a:prstGeom>
          <a:noFill/>
        </p:spPr>
        <p:txBody>
          <a:bodyPr wrap="square">
            <a:spAutoFit/>
          </a:bodyPr>
          <a:lstStyle/>
          <a:p>
            <a:pPr>
              <a:lnSpc>
                <a:spcPct val="150000"/>
              </a:lnSpc>
            </a:pPr>
            <a:r>
              <a:rPr lang="pl-PL" b="1" dirty="0">
                <a:solidFill>
                  <a:schemeClr val="tx2">
                    <a:lumMod val="50000"/>
                  </a:schemeClr>
                </a:solidFill>
                <a:effectLst/>
                <a:latin typeface="Calibri Light" panose="020F0302020204030204" pitchFamily="34" charset="0"/>
                <a:ea typeface="Calibri Light" panose="020F0302020204030204" pitchFamily="34" charset="0"/>
                <a:cs typeface="Calibri Light" panose="020F0302020204030204" pitchFamily="34" charset="0"/>
              </a:rPr>
              <a:t>Opinie organów do projektu Programu </a:t>
            </a:r>
            <a:br>
              <a:rPr lang="pl-PL" b="1" dirty="0">
                <a:solidFill>
                  <a:schemeClr val="tx2">
                    <a:lumMod val="50000"/>
                  </a:schemeClr>
                </a:solidFill>
                <a:effectLst/>
                <a:latin typeface="Calibri Light" panose="020F0302020204030204" pitchFamily="34" charset="0"/>
                <a:ea typeface="Calibri Light" panose="020F0302020204030204" pitchFamily="34" charset="0"/>
                <a:cs typeface="Calibri Light" panose="020F0302020204030204" pitchFamily="34" charset="0"/>
              </a:rPr>
            </a:br>
            <a:r>
              <a:rPr lang="pl-PL" b="1" dirty="0">
                <a:solidFill>
                  <a:schemeClr val="tx2">
                    <a:lumMod val="50000"/>
                  </a:schemeClr>
                </a:solidFill>
                <a:effectLst/>
                <a:latin typeface="Calibri Light" panose="020F0302020204030204" pitchFamily="34" charset="0"/>
                <a:ea typeface="Calibri Light" panose="020F0302020204030204" pitchFamily="34" charset="0"/>
                <a:cs typeface="Calibri Light" panose="020F0302020204030204" pitchFamily="34" charset="0"/>
              </a:rPr>
              <a:t>i Prognozy oddziaływania na środowisko</a:t>
            </a:r>
            <a:endParaRPr lang="pl-PL" b="1"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7" name="Obraz 6">
            <a:extLst>
              <a:ext uri="{FF2B5EF4-FFF2-40B4-BE49-F238E27FC236}">
                <a16:creationId xmlns:a16="http://schemas.microsoft.com/office/drawing/2014/main" id="{29AF1234-B4D7-836C-3A7D-48FA2C2D94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16339" y="0"/>
            <a:ext cx="3427661" cy="5143500"/>
          </a:xfrm>
          <a:prstGeom prst="rect">
            <a:avLst/>
          </a:prstGeom>
        </p:spPr>
      </p:pic>
      <p:sp>
        <p:nvSpPr>
          <p:cNvPr id="12" name="pole tekstowe 11">
            <a:extLst>
              <a:ext uri="{FF2B5EF4-FFF2-40B4-BE49-F238E27FC236}">
                <a16:creationId xmlns:a16="http://schemas.microsoft.com/office/drawing/2014/main" id="{5EA64332-D742-4114-F547-88D4FE4A675C}"/>
              </a:ext>
            </a:extLst>
          </p:cNvPr>
          <p:cNvSpPr txBox="1"/>
          <p:nvPr/>
        </p:nvSpPr>
        <p:spPr>
          <a:xfrm>
            <a:off x="5698217" y="4897279"/>
            <a:ext cx="2063660" cy="246221"/>
          </a:xfrm>
          <a:prstGeom prst="rect">
            <a:avLst/>
          </a:prstGeom>
          <a:noFill/>
        </p:spPr>
        <p:txBody>
          <a:bodyPr wrap="square" rtlCol="0">
            <a:spAutoFit/>
          </a:bodyPr>
          <a:lstStyle/>
          <a:p>
            <a:r>
              <a:rPr lang="pl-PL" sz="10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źródło: www.pixabay.com</a:t>
            </a:r>
          </a:p>
        </p:txBody>
      </p:sp>
    </p:spTree>
    <p:extLst>
      <p:ext uri="{BB962C8B-B14F-4D97-AF65-F5344CB8AC3E}">
        <p14:creationId xmlns:p14="http://schemas.microsoft.com/office/powerpoint/2010/main" val="2507855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ójkąt prostokątny 4"/>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p:cNvSpPr txBox="1"/>
          <p:nvPr/>
        </p:nvSpPr>
        <p:spPr>
          <a:xfrm>
            <a:off x="528330" y="279797"/>
            <a:ext cx="5852179" cy="369332"/>
          </a:xfrm>
          <a:prstGeom prst="rect">
            <a:avLst/>
          </a:prstGeom>
          <a:noFill/>
        </p:spPr>
        <p:txBody>
          <a:bodyPr wrap="none" rtlCol="0">
            <a:spAutoFit/>
          </a:bodyPr>
          <a:lstStyle/>
          <a:p>
            <a:pPr algn="l"/>
            <a:r>
              <a:rPr lang="pl-PL" dirty="0">
                <a:latin typeface="Calibri Light" panose="020F0302020204030204" pitchFamily="34" charset="0"/>
                <a:ea typeface="Calibri Light" panose="020F0302020204030204" pitchFamily="34" charset="0"/>
                <a:cs typeface="Calibri Light" panose="020F0302020204030204" pitchFamily="34" charset="0"/>
              </a:rPr>
              <a:t>Przedłożenie projektu POBM wraz z Prognozą do opiniowania</a:t>
            </a:r>
            <a:endParaRPr lang="en-PL" dirty="0">
              <a:latin typeface="Calibri Light" panose="020F0302020204030204" pitchFamily="34" charset="0"/>
              <a:ea typeface="Calibri Light" panose="020F0302020204030204" pitchFamily="34" charset="0"/>
              <a:cs typeface="Calibri Light" panose="020F0302020204030204" pitchFamily="34" charset="0"/>
            </a:endParaRPr>
          </a:p>
        </p:txBody>
      </p:sp>
      <p:grpSp>
        <p:nvGrpSpPr>
          <p:cNvPr id="10" name="Grupa 9"/>
          <p:cNvGrpSpPr/>
          <p:nvPr/>
        </p:nvGrpSpPr>
        <p:grpSpPr>
          <a:xfrm>
            <a:off x="360011" y="1612284"/>
            <a:ext cx="8276080" cy="2000325"/>
            <a:chOff x="589473" y="1141587"/>
            <a:chExt cx="8219191" cy="2000325"/>
          </a:xfrm>
        </p:grpSpPr>
        <p:sp>
          <p:nvSpPr>
            <p:cNvPr id="11" name="Prostokąt zaokrąglony 10"/>
            <p:cNvSpPr/>
            <p:nvPr/>
          </p:nvSpPr>
          <p:spPr>
            <a:xfrm>
              <a:off x="989634" y="1359006"/>
              <a:ext cx="3674145" cy="738664"/>
            </a:xfrm>
            <a:prstGeom prst="roundRect">
              <a:avLst>
                <a:gd name="adj" fmla="val 14204"/>
              </a:avLst>
            </a:prstGeom>
            <a:solidFill>
              <a:schemeClr val="accent5">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3" name="Elipsa 12"/>
            <p:cNvSpPr/>
            <p:nvPr/>
          </p:nvSpPr>
          <p:spPr>
            <a:xfrm>
              <a:off x="589473" y="1186156"/>
              <a:ext cx="760189" cy="760189"/>
            </a:xfrm>
            <a:prstGeom prst="ellipse">
              <a:avLst/>
            </a:prstGeom>
            <a:solidFill>
              <a:schemeClr val="accent1">
                <a:lumMod val="75000"/>
              </a:schemeClr>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000" b="1" dirty="0">
                  <a:latin typeface="Calibri Light" panose="020F0302020204030204" pitchFamily="34" charset="0"/>
                  <a:ea typeface="Lato Light" panose="020F0502020204030203" pitchFamily="34" charset="0"/>
                  <a:cs typeface="Lato Light" panose="020F0502020204030203" pitchFamily="34" charset="0"/>
                </a:rPr>
                <a:t>1</a:t>
              </a:r>
            </a:p>
          </p:txBody>
        </p:sp>
        <p:sp>
          <p:nvSpPr>
            <p:cNvPr id="14" name="pole tekstowe 13"/>
            <p:cNvSpPr txBox="1"/>
            <p:nvPr/>
          </p:nvSpPr>
          <p:spPr>
            <a:xfrm>
              <a:off x="1446798" y="2403248"/>
              <a:ext cx="2867579" cy="738664"/>
            </a:xfrm>
            <a:prstGeom prst="rect">
              <a:avLst/>
            </a:prstGeom>
            <a:noFill/>
          </p:spPr>
          <p:txBody>
            <a:bodyPr wrap="square" rtlCol="0">
              <a:spAutoFit/>
            </a:bodyPr>
            <a:lstStyle/>
            <a:p>
              <a:r>
                <a:rPr lang="pl-PL" sz="1400" b="1" spc="200" dirty="0">
                  <a:solidFill>
                    <a:schemeClr val="accent5"/>
                  </a:solidFill>
                  <a:latin typeface="Lato Light" panose="020F0502020204030203" pitchFamily="34" charset="0"/>
                  <a:ea typeface="Lato Light" panose="020F0502020204030203" pitchFamily="34" charset="0"/>
                  <a:cs typeface="Lato Light" panose="020F0502020204030203" pitchFamily="34" charset="0"/>
                </a:rPr>
                <a:t>Generalnemu Dyrektorowi Ochrony Środowiska (GDOŚ)</a:t>
              </a:r>
            </a:p>
          </p:txBody>
        </p:sp>
        <p:sp>
          <p:nvSpPr>
            <p:cNvPr id="15" name="Prostokąt zaokrąglony 14"/>
            <p:cNvSpPr/>
            <p:nvPr/>
          </p:nvSpPr>
          <p:spPr>
            <a:xfrm>
              <a:off x="5226933" y="1301785"/>
              <a:ext cx="3581731" cy="724873"/>
            </a:xfrm>
            <a:prstGeom prst="roundRect">
              <a:avLst>
                <a:gd name="adj" fmla="val 14204"/>
              </a:avLst>
            </a:prstGeom>
            <a:solidFill>
              <a:schemeClr val="accent5">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17" name="Elipsa 16"/>
            <p:cNvSpPr/>
            <p:nvPr/>
          </p:nvSpPr>
          <p:spPr>
            <a:xfrm>
              <a:off x="4737505" y="1141587"/>
              <a:ext cx="760189" cy="760189"/>
            </a:xfrm>
            <a:prstGeom prst="ellipse">
              <a:avLst/>
            </a:prstGeom>
            <a:solidFill>
              <a:schemeClr val="accent1">
                <a:lumMod val="75000"/>
              </a:schemeClr>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000" b="1" dirty="0">
                  <a:latin typeface="Calibri Light" panose="020F0302020204030204" pitchFamily="34" charset="0"/>
                  <a:ea typeface="Lato Light" panose="020F0502020204030203" pitchFamily="34" charset="0"/>
                  <a:cs typeface="Lato Light" panose="020F0502020204030203" pitchFamily="34" charset="0"/>
                </a:rPr>
                <a:t>2</a:t>
              </a:r>
            </a:p>
          </p:txBody>
        </p:sp>
      </p:grpSp>
      <p:grpSp>
        <p:nvGrpSpPr>
          <p:cNvPr id="21" name="Grupa 20"/>
          <p:cNvGrpSpPr/>
          <p:nvPr/>
        </p:nvGrpSpPr>
        <p:grpSpPr>
          <a:xfrm>
            <a:off x="355469" y="1911694"/>
            <a:ext cx="8297786" cy="1781140"/>
            <a:chOff x="633332" y="370749"/>
            <a:chExt cx="8192133" cy="1781140"/>
          </a:xfrm>
        </p:grpSpPr>
        <p:sp>
          <p:nvSpPr>
            <p:cNvPr id="26" name="Prostokąt zaokrąglony 25"/>
            <p:cNvSpPr/>
            <p:nvPr/>
          </p:nvSpPr>
          <p:spPr>
            <a:xfrm>
              <a:off x="5022080" y="1334983"/>
              <a:ext cx="3803385" cy="755091"/>
            </a:xfrm>
            <a:prstGeom prst="roundRect">
              <a:avLst>
                <a:gd name="adj" fmla="val 14204"/>
              </a:avLst>
            </a:prstGeom>
            <a:solidFill>
              <a:schemeClr val="accent5">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
          <p:nvSpPr>
            <p:cNvPr id="22" name="Prostokąt zaokrąglony 21"/>
            <p:cNvSpPr/>
            <p:nvPr/>
          </p:nvSpPr>
          <p:spPr>
            <a:xfrm>
              <a:off x="1040748" y="1359005"/>
              <a:ext cx="3670911" cy="707046"/>
            </a:xfrm>
            <a:prstGeom prst="roundRect">
              <a:avLst>
                <a:gd name="adj" fmla="val 14204"/>
              </a:avLst>
            </a:prstGeom>
            <a:solidFill>
              <a:schemeClr val="accent5">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24" name="Elipsa 23"/>
            <p:cNvSpPr/>
            <p:nvPr/>
          </p:nvSpPr>
          <p:spPr>
            <a:xfrm>
              <a:off x="633332" y="1185513"/>
              <a:ext cx="760189" cy="760189"/>
            </a:xfrm>
            <a:prstGeom prst="ellipse">
              <a:avLst/>
            </a:prstGeom>
            <a:solidFill>
              <a:schemeClr val="accent1">
                <a:lumMod val="75000"/>
              </a:schemeClr>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000" b="1" dirty="0">
                  <a:latin typeface="Calibri Light" panose="020F0302020204030204" pitchFamily="34" charset="0"/>
                  <a:ea typeface="Lato Light" panose="020F0502020204030203" pitchFamily="34" charset="0"/>
                  <a:cs typeface="Lato Light" panose="020F0502020204030203" pitchFamily="34" charset="0"/>
                </a:rPr>
                <a:t>3</a:t>
              </a:r>
            </a:p>
          </p:txBody>
        </p:sp>
        <p:sp>
          <p:nvSpPr>
            <p:cNvPr id="25" name="pole tekstowe 24"/>
            <p:cNvSpPr txBox="1"/>
            <p:nvPr/>
          </p:nvSpPr>
          <p:spPr>
            <a:xfrm>
              <a:off x="5620809" y="1413225"/>
              <a:ext cx="3069804" cy="738664"/>
            </a:xfrm>
            <a:prstGeom prst="rect">
              <a:avLst/>
            </a:prstGeom>
            <a:noFill/>
          </p:spPr>
          <p:txBody>
            <a:bodyPr wrap="square" rtlCol="0">
              <a:spAutoFit/>
            </a:bodyPr>
            <a:lstStyle/>
            <a:p>
              <a:r>
                <a:rPr lang="pl-PL" sz="1400" b="1" spc="200" dirty="0">
                  <a:solidFill>
                    <a:schemeClr val="accent5"/>
                  </a:solidFill>
                  <a:latin typeface="Lato Light" panose="020F0502020204030203" pitchFamily="34" charset="0"/>
                  <a:ea typeface="Lato Light" panose="020F0502020204030203" pitchFamily="34" charset="0"/>
                  <a:cs typeface="Lato Light" panose="020F0502020204030203" pitchFamily="34" charset="0"/>
                </a:rPr>
                <a:t>Głównemu Inspektorowi Sanitarnemu (GIS)</a:t>
              </a:r>
            </a:p>
            <a:p>
              <a:endParaRPr lang="pl-PL" sz="1400" b="1" spc="200" dirty="0">
                <a:solidFill>
                  <a:schemeClr val="accent5"/>
                </a:solidFill>
                <a:latin typeface="Lato Light" panose="020F0502020204030203" pitchFamily="34" charset="0"/>
                <a:ea typeface="Lato Light" panose="020F0502020204030203" pitchFamily="34" charset="0"/>
                <a:cs typeface="Lato Light" panose="020F0502020204030203" pitchFamily="34" charset="0"/>
              </a:endParaRPr>
            </a:p>
          </p:txBody>
        </p:sp>
        <p:sp>
          <p:nvSpPr>
            <p:cNvPr id="28" name="Elipsa 27"/>
            <p:cNvSpPr/>
            <p:nvPr/>
          </p:nvSpPr>
          <p:spPr>
            <a:xfrm>
              <a:off x="4777680" y="1164325"/>
              <a:ext cx="760189" cy="760189"/>
            </a:xfrm>
            <a:prstGeom prst="ellipse">
              <a:avLst/>
            </a:prstGeom>
            <a:solidFill>
              <a:schemeClr val="accent1">
                <a:lumMod val="75000"/>
              </a:schemeClr>
            </a:solidFill>
            <a:ln w="539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2000" b="1" dirty="0">
                  <a:latin typeface="Calibri Light" panose="020F0302020204030204" pitchFamily="34" charset="0"/>
                  <a:ea typeface="Lato Light" panose="020F0502020204030203" pitchFamily="34" charset="0"/>
                  <a:cs typeface="Lato Light" panose="020F0502020204030203" pitchFamily="34" charset="0"/>
                </a:rPr>
                <a:t>4</a:t>
              </a:r>
            </a:p>
          </p:txBody>
        </p:sp>
        <p:sp>
          <p:nvSpPr>
            <p:cNvPr id="29" name="pole tekstowe 28"/>
            <p:cNvSpPr txBox="1"/>
            <p:nvPr/>
          </p:nvSpPr>
          <p:spPr>
            <a:xfrm>
              <a:off x="1466812" y="370749"/>
              <a:ext cx="3294566" cy="523220"/>
            </a:xfrm>
            <a:prstGeom prst="rect">
              <a:avLst/>
            </a:prstGeom>
            <a:noFill/>
          </p:spPr>
          <p:txBody>
            <a:bodyPr wrap="square" rtlCol="0">
              <a:spAutoFit/>
            </a:bodyPr>
            <a:lstStyle/>
            <a:p>
              <a:r>
                <a:rPr lang="pl-PL" sz="1400" b="1" spc="200" dirty="0">
                  <a:solidFill>
                    <a:schemeClr val="accent5"/>
                  </a:solidFill>
                  <a:latin typeface="Lato Light" panose="020F0502020204030203" pitchFamily="34" charset="0"/>
                  <a:ea typeface="Lato Light" panose="020F0502020204030203" pitchFamily="34" charset="0"/>
                  <a:cs typeface="Lato Light" panose="020F0502020204030203" pitchFamily="34" charset="0"/>
                </a:rPr>
                <a:t>Dyrektorowi Urzędu Morskiego w Gdyni (DUMG)</a:t>
              </a:r>
            </a:p>
          </p:txBody>
        </p:sp>
      </p:grpSp>
      <p:pic>
        <p:nvPicPr>
          <p:cNvPr id="39" name="Obraz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34" name="pole tekstowe 33">
            <a:extLst>
              <a:ext uri="{FF2B5EF4-FFF2-40B4-BE49-F238E27FC236}">
                <a16:creationId xmlns:a16="http://schemas.microsoft.com/office/drawing/2014/main" id="{809BA71B-5088-2475-4C91-4EE93DE7863C}"/>
              </a:ext>
            </a:extLst>
          </p:cNvPr>
          <p:cNvSpPr txBox="1"/>
          <p:nvPr/>
        </p:nvSpPr>
        <p:spPr>
          <a:xfrm>
            <a:off x="5376441" y="1873308"/>
            <a:ext cx="3299566" cy="523220"/>
          </a:xfrm>
          <a:prstGeom prst="rect">
            <a:avLst/>
          </a:prstGeom>
          <a:noFill/>
        </p:spPr>
        <p:txBody>
          <a:bodyPr wrap="square" rtlCol="0">
            <a:spAutoFit/>
          </a:bodyPr>
          <a:lstStyle/>
          <a:p>
            <a:r>
              <a:rPr lang="pl-PL" sz="1400" b="1" spc="200" dirty="0">
                <a:solidFill>
                  <a:schemeClr val="accent5"/>
                </a:solidFill>
                <a:latin typeface="Lato Light" panose="020F0502020204030203" pitchFamily="34" charset="0"/>
                <a:ea typeface="Lato Light" panose="020F0502020204030203" pitchFamily="34" charset="0"/>
                <a:cs typeface="Lato Light" panose="020F0502020204030203" pitchFamily="34" charset="0"/>
              </a:rPr>
              <a:t>Dyrektorowi Urzędu Morskiego w Szczecinie (DUMS)</a:t>
            </a:r>
          </a:p>
        </p:txBody>
      </p:sp>
      <p:sp>
        <p:nvSpPr>
          <p:cNvPr id="3" name="pole tekstowe 2">
            <a:extLst>
              <a:ext uri="{FF2B5EF4-FFF2-40B4-BE49-F238E27FC236}">
                <a16:creationId xmlns:a16="http://schemas.microsoft.com/office/drawing/2014/main" id="{D7A2DF77-0580-90BF-6511-53A376DD4E75}"/>
              </a:ext>
            </a:extLst>
          </p:cNvPr>
          <p:cNvSpPr txBox="1"/>
          <p:nvPr/>
        </p:nvSpPr>
        <p:spPr>
          <a:xfrm>
            <a:off x="444898" y="965239"/>
            <a:ext cx="8128182" cy="523220"/>
          </a:xfrm>
          <a:prstGeom prst="rect">
            <a:avLst/>
          </a:prstGeom>
          <a:noFill/>
        </p:spPr>
        <p:txBody>
          <a:bodyPr wrap="square" rtlCol="0">
            <a:spAutoFit/>
          </a:bodyPr>
          <a:lstStyle/>
          <a:p>
            <a:pPr>
              <a:spcAft>
                <a:spcPts val="600"/>
              </a:spcAft>
            </a:pPr>
            <a:r>
              <a:rPr lang="pl-PL" sz="1400" dirty="0">
                <a:solidFill>
                  <a:schemeClr val="tx2">
                    <a:lumMod val="50000"/>
                  </a:schemeClr>
                </a:solidFill>
                <a:latin typeface="Calibri Light" panose="020F0302020204030204" pitchFamily="34" charset="0"/>
              </a:rPr>
              <a:t>Projekt POBM wraz z Prognozą oddziaływania na środowisko, zgodnie z art. 54 ust. 1. ustawy OOŚ, został przedłożony do opiniowania następującym organom:</a:t>
            </a:r>
          </a:p>
        </p:txBody>
      </p:sp>
      <p:sp>
        <p:nvSpPr>
          <p:cNvPr id="4" name="pole tekstowe 3">
            <a:extLst>
              <a:ext uri="{FF2B5EF4-FFF2-40B4-BE49-F238E27FC236}">
                <a16:creationId xmlns:a16="http://schemas.microsoft.com/office/drawing/2014/main" id="{83DC1B85-2703-45E0-D511-177DEECDB250}"/>
              </a:ext>
            </a:extLst>
          </p:cNvPr>
          <p:cNvSpPr txBox="1"/>
          <p:nvPr/>
        </p:nvSpPr>
        <p:spPr>
          <a:xfrm>
            <a:off x="489175" y="3920738"/>
            <a:ext cx="8128182" cy="523220"/>
          </a:xfrm>
          <a:prstGeom prst="rect">
            <a:avLst/>
          </a:prstGeom>
          <a:noFill/>
        </p:spPr>
        <p:txBody>
          <a:bodyPr wrap="square" rtlCol="0">
            <a:spAutoFit/>
          </a:bodyPr>
          <a:lstStyle/>
          <a:p>
            <a:pPr>
              <a:spcAft>
                <a:spcPts val="600"/>
              </a:spcAft>
            </a:pPr>
            <a:r>
              <a:rPr lang="pl-PL" sz="1400" dirty="0">
                <a:solidFill>
                  <a:schemeClr val="tx2">
                    <a:lumMod val="50000"/>
                  </a:schemeClr>
                </a:solidFill>
                <a:latin typeface="Calibri Light" panose="020F0302020204030204" pitchFamily="34" charset="0"/>
              </a:rPr>
              <a:t>Zgodnie z art. 54 ust. 1, właściwe organy wydają opinię </a:t>
            </a:r>
            <a:r>
              <a:rPr lang="pl-PL" sz="1400" b="1" dirty="0">
                <a:solidFill>
                  <a:schemeClr val="tx2">
                    <a:lumMod val="50000"/>
                  </a:schemeClr>
                </a:solidFill>
                <a:latin typeface="Calibri Light" panose="020F0302020204030204" pitchFamily="34" charset="0"/>
              </a:rPr>
              <a:t>w terminie 30 dni </a:t>
            </a:r>
            <a:r>
              <a:rPr lang="pl-PL" sz="1400" dirty="0">
                <a:solidFill>
                  <a:schemeClr val="tx2">
                    <a:lumMod val="50000"/>
                  </a:schemeClr>
                </a:solidFill>
                <a:latin typeface="Calibri Light" panose="020F0302020204030204" pitchFamily="34" charset="0"/>
              </a:rPr>
              <a:t>od dnia otrzymania wniosku o wydanie opinii.</a:t>
            </a:r>
          </a:p>
        </p:txBody>
      </p:sp>
    </p:spTree>
    <p:extLst>
      <p:ext uri="{BB962C8B-B14F-4D97-AF65-F5344CB8AC3E}">
        <p14:creationId xmlns:p14="http://schemas.microsoft.com/office/powerpoint/2010/main" val="1103984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5E5BE-F74F-A939-B9DB-F39AAB367727}"/>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B3F6BD94-AA25-69B7-9363-E0D074689560}"/>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83C95F7B-6250-8B54-889E-CC4FA2865103}"/>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0FD39741-FDEA-C2D8-A7F1-F1BF2EC0B38E}"/>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87B8CE79-AB3F-2584-B41E-8B0D1BBA9721}"/>
              </a:ext>
            </a:extLst>
          </p:cNvPr>
          <p:cNvSpPr txBox="1"/>
          <p:nvPr/>
        </p:nvSpPr>
        <p:spPr>
          <a:xfrm>
            <a:off x="481140" y="273118"/>
            <a:ext cx="4361194" cy="646331"/>
          </a:xfrm>
          <a:prstGeom prst="rect">
            <a:avLst/>
          </a:prstGeom>
          <a:noFill/>
        </p:spPr>
        <p:txBody>
          <a:bodyPr wrap="non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Dyrektora Urzędu Morskiego w Gdyni </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D92C765E-C6E3-5328-74A2-1C6ADD7AD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3" name="pole tekstowe 2">
            <a:extLst>
              <a:ext uri="{FF2B5EF4-FFF2-40B4-BE49-F238E27FC236}">
                <a16:creationId xmlns:a16="http://schemas.microsoft.com/office/drawing/2014/main" id="{E5D7C249-A85F-D5B3-73AE-A0DB645B00BD}"/>
              </a:ext>
            </a:extLst>
          </p:cNvPr>
          <p:cNvSpPr txBox="1"/>
          <p:nvPr/>
        </p:nvSpPr>
        <p:spPr>
          <a:xfrm>
            <a:off x="362682" y="825583"/>
            <a:ext cx="5721486" cy="1477328"/>
          </a:xfrm>
          <a:prstGeom prst="rect">
            <a:avLst/>
          </a:prstGeom>
          <a:noFill/>
        </p:spPr>
        <p:txBody>
          <a:bodyPr wrap="square" rtlCol="0">
            <a:spAutoFit/>
          </a:bodyPr>
          <a:lstStyle/>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Dyrektor Urzędu Morskiego w </a:t>
            </a:r>
            <a:r>
              <a:rPr lang="pl-PL" dirty="0">
                <a:latin typeface="Calibri Light" panose="020F0302020204030204" pitchFamily="34" charset="0"/>
                <a:ea typeface="Calibri Light" panose="020F0302020204030204" pitchFamily="34" charset="0"/>
                <a:cs typeface="Calibri Light" panose="020F0302020204030204" pitchFamily="34" charset="0"/>
              </a:rPr>
              <a:t>Gdyni przekazał pismem znak INZ1.9202.13.2026.AC z dnia </a:t>
            </a:r>
            <a:r>
              <a:rPr lang="pl-PL" b="1" dirty="0">
                <a:latin typeface="Calibri Light" panose="020F0302020204030204" pitchFamily="34" charset="0"/>
                <a:ea typeface="Calibri Light" panose="020F0302020204030204" pitchFamily="34" charset="0"/>
                <a:cs typeface="Calibri Light" panose="020F0302020204030204" pitchFamily="34" charset="0"/>
              </a:rPr>
              <a:t>10 marca 2026 r</a:t>
            </a:r>
            <a:r>
              <a:rPr lang="pl-PL" dirty="0">
                <a:latin typeface="Calibri Light" panose="020F0302020204030204" pitchFamily="34" charset="0"/>
                <a:ea typeface="Calibri Light" panose="020F0302020204030204" pitchFamily="34" charset="0"/>
                <a:cs typeface="Calibri Light" panose="020F0302020204030204" pitchFamily="34" charset="0"/>
              </a:rPr>
              <a:t>. </a:t>
            </a:r>
            <a:r>
              <a:rPr lang="pl-PL" b="1" u="sng" dirty="0">
                <a:latin typeface="Calibri Light" panose="020F0302020204030204" pitchFamily="34" charset="0"/>
                <a:ea typeface="Calibri Light" panose="020F0302020204030204" pitchFamily="34" charset="0"/>
                <a:cs typeface="Calibri Light" panose="020F0302020204030204" pitchFamily="34" charset="0"/>
              </a:rPr>
              <a:t>pozytywną opinię </a:t>
            </a:r>
            <a:r>
              <a:rPr lang="pl-PL" dirty="0">
                <a:latin typeface="Calibri Light" panose="020F0302020204030204" pitchFamily="34" charset="0"/>
                <a:ea typeface="Calibri Light" panose="020F0302020204030204" pitchFamily="34" charset="0"/>
                <a:cs typeface="Calibri Light" panose="020F0302020204030204" pitchFamily="34" charset="0"/>
              </a:rPr>
              <a:t>do projektu POBM wraz z prognozą oddziaływania na środowisko. </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DUMG w opinii przedstawił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3 </a:t>
            </a:r>
            <a:r>
              <a:rPr lang="pl-PL" b="1" dirty="0">
                <a:latin typeface="Calibri Light" panose="020F0302020204030204" pitchFamily="34" charset="0"/>
                <a:ea typeface="Calibri Light" panose="020F0302020204030204" pitchFamily="34" charset="0"/>
                <a:cs typeface="Calibri Light" panose="020F0302020204030204" pitchFamily="34" charset="0"/>
              </a:rPr>
              <a:t>zagadnienia</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 </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do treści POBM, które zosta</a:t>
            </a:r>
            <a:r>
              <a:rPr lang="pl-PL" dirty="0">
                <a:latin typeface="Calibri Light" panose="020F0302020204030204" pitchFamily="34" charset="0"/>
                <a:ea typeface="Calibri Light" panose="020F0302020204030204" pitchFamily="34" charset="0"/>
                <a:cs typeface="Calibri Light" panose="020F0302020204030204" pitchFamily="34" charset="0"/>
              </a:rPr>
              <a:t>ły</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uwzględnione.</a:t>
            </a:r>
            <a:endParaRPr lang="pl-PL" sz="1400" b="1"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pole tekstowe 3">
            <a:extLst>
              <a:ext uri="{FF2B5EF4-FFF2-40B4-BE49-F238E27FC236}">
                <a16:creationId xmlns:a16="http://schemas.microsoft.com/office/drawing/2014/main" id="{5FC2AA06-98D3-DD38-42A4-37C6ABDE60D7}"/>
              </a:ext>
            </a:extLst>
          </p:cNvPr>
          <p:cNvSpPr txBox="1"/>
          <p:nvPr/>
        </p:nvSpPr>
        <p:spPr>
          <a:xfrm>
            <a:off x="6548279" y="2113191"/>
            <a:ext cx="1825869" cy="242246"/>
          </a:xfrm>
          <a:prstGeom prst="rect">
            <a:avLst/>
          </a:prstGeom>
          <a:noFill/>
        </p:spPr>
        <p:txBody>
          <a:bodyPr wrap="square">
            <a:spAutoFit/>
          </a:bodyPr>
          <a:lstStyle/>
          <a:p>
            <a:pPr>
              <a:lnSpc>
                <a:spcPct val="115000"/>
              </a:lnSpc>
              <a:spcAft>
                <a:spcPts val="800"/>
              </a:spcAft>
            </a:pPr>
            <a:r>
              <a:rPr lang="pl-PL" sz="900" dirty="0">
                <a:effectLst/>
                <a:latin typeface="Calibri Light" panose="020F0302020204030204" pitchFamily="34" charset="0"/>
                <a:ea typeface="Calibri Light" panose="020F0302020204030204" pitchFamily="34" charset="0"/>
                <a:cs typeface="Calibri Light" panose="020F0302020204030204" pitchFamily="34" charset="0"/>
              </a:rPr>
              <a:t>źródło: </a:t>
            </a:r>
            <a:r>
              <a:rPr lang="pl-PL" sz="900" dirty="0">
                <a:latin typeface="Calibri Light" panose="020F0302020204030204" pitchFamily="34" charset="0"/>
                <a:ea typeface="Calibri Light" panose="020F0302020204030204" pitchFamily="34" charset="0"/>
                <a:cs typeface="Calibri Light" panose="020F0302020204030204" pitchFamily="34" charset="0"/>
              </a:rPr>
              <a:t>https://www.umgdy.gov.pl/</a:t>
            </a:r>
            <a:endParaRPr lang="pl-PL" sz="900" dirty="0">
              <a:effectLst/>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8" name="pole tekstowe 7">
            <a:extLst>
              <a:ext uri="{FF2B5EF4-FFF2-40B4-BE49-F238E27FC236}">
                <a16:creationId xmlns:a16="http://schemas.microsoft.com/office/drawing/2014/main" id="{0529073B-7AF1-61E0-939B-B836454C4C30}"/>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3B794A57-9ACE-A9ED-18C9-7F6C80ACA026}"/>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24" name="Obraz 23">
            <a:extLst>
              <a:ext uri="{FF2B5EF4-FFF2-40B4-BE49-F238E27FC236}">
                <a16:creationId xmlns:a16="http://schemas.microsoft.com/office/drawing/2014/main" id="{583D4263-809B-D5AD-126B-332BA56CBB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1853" y="800561"/>
            <a:ext cx="1318723" cy="1309597"/>
          </a:xfrm>
          <a:prstGeom prst="rect">
            <a:avLst/>
          </a:prstGeom>
        </p:spPr>
      </p:pic>
      <p:graphicFrame>
        <p:nvGraphicFramePr>
          <p:cNvPr id="10" name="Tabela 9">
            <a:extLst>
              <a:ext uri="{FF2B5EF4-FFF2-40B4-BE49-F238E27FC236}">
                <a16:creationId xmlns:a16="http://schemas.microsoft.com/office/drawing/2014/main" id="{B804DA70-E42E-17C6-7432-2ECE1C1C4876}"/>
              </a:ext>
            </a:extLst>
          </p:cNvPr>
          <p:cNvGraphicFramePr>
            <a:graphicFrameLocks noGrp="1"/>
          </p:cNvGraphicFramePr>
          <p:nvPr>
            <p:extLst>
              <p:ext uri="{D42A27DB-BD31-4B8C-83A1-F6EECF244321}">
                <p14:modId xmlns:p14="http://schemas.microsoft.com/office/powerpoint/2010/main" val="1661008385"/>
              </p:ext>
            </p:extLst>
          </p:nvPr>
        </p:nvGraphicFramePr>
        <p:xfrm>
          <a:off x="458509" y="2499742"/>
          <a:ext cx="7969835" cy="2132221"/>
        </p:xfrm>
        <a:graphic>
          <a:graphicData uri="http://schemas.openxmlformats.org/drawingml/2006/table">
            <a:tbl>
              <a:tblPr firstRow="1" firstCol="1" bandRow="1">
                <a:tableStyleId>{BC89EF96-8CEA-46FF-86C4-4CE0E7609802}</a:tableStyleId>
              </a:tblPr>
              <a:tblGrid>
                <a:gridCol w="508226">
                  <a:extLst>
                    <a:ext uri="{9D8B030D-6E8A-4147-A177-3AD203B41FA5}">
                      <a16:colId xmlns:a16="http://schemas.microsoft.com/office/drawing/2014/main" val="534812738"/>
                    </a:ext>
                  </a:extLst>
                </a:gridCol>
                <a:gridCol w="7461609">
                  <a:extLst>
                    <a:ext uri="{9D8B030D-6E8A-4147-A177-3AD203B41FA5}">
                      <a16:colId xmlns:a16="http://schemas.microsoft.com/office/drawing/2014/main" val="4257974164"/>
                    </a:ext>
                  </a:extLst>
                </a:gridCol>
              </a:tblGrid>
              <a:tr h="504056">
                <a:tc>
                  <a:txBody>
                    <a:bodyPr/>
                    <a:lstStyle/>
                    <a:p>
                      <a:pP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L.p.</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Zakres poruszonych w opinii zagadnień</a:t>
                      </a:r>
                    </a:p>
                  </a:txBody>
                  <a:tcPr marL="44450" marR="44450" marT="0" marB="0" anchor="ctr"/>
                </a:tc>
                <a:extLst>
                  <a:ext uri="{0D108BD9-81ED-4DB2-BD59-A6C34878D82A}">
                    <a16:rowId xmlns:a16="http://schemas.microsoft.com/office/drawing/2014/main" val="391063709"/>
                  </a:ext>
                </a:extLst>
              </a:tr>
              <a:tr h="43017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1.</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Uwzględnienie w POBM zaleceń z Prognozy w zakresie wyłączenia z prac wskazanych odcinków wybrzeża i modyfikacji zakresu działań (rezerwaty przyrody: Kępa redłowska, Przylądek Rozewski, Podmorski Ogród Gdyni – planowany).</a:t>
                      </a:r>
                    </a:p>
                  </a:txBody>
                  <a:tcPr marL="44450" marR="44450" marT="0" marB="0" anchor="ctr"/>
                </a:tc>
                <a:extLst>
                  <a:ext uri="{0D108BD9-81ED-4DB2-BD59-A6C34878D82A}">
                    <a16:rowId xmlns:a16="http://schemas.microsoft.com/office/drawing/2014/main" val="718381377"/>
                  </a:ext>
                </a:extLst>
              </a:tr>
              <a:tr h="43017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2.</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Uwzględnienie w POBM informacji o selektywnej realizacji prac.</a:t>
                      </a:r>
                    </a:p>
                  </a:txBody>
                  <a:tcPr marL="44450" marR="44450" marT="0" marB="0" anchor="ctr"/>
                </a:tc>
                <a:extLst>
                  <a:ext uri="{0D108BD9-81ED-4DB2-BD59-A6C34878D82A}">
                    <a16:rowId xmlns:a16="http://schemas.microsoft.com/office/drawing/2014/main" val="1570964487"/>
                  </a:ext>
                </a:extLst>
              </a:tr>
              <a:tr h="43017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3. </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Wprowadzenie do projektu POBM informacji o realizacji przedsięwzięć zgodnie z przepisami odrębnymi (planami ochrony, PZO, PZP).</a:t>
                      </a:r>
                    </a:p>
                  </a:txBody>
                  <a:tcPr marL="44450" marR="44450" marT="0" marB="0" anchor="ctr"/>
                </a:tc>
                <a:extLst>
                  <a:ext uri="{0D108BD9-81ED-4DB2-BD59-A6C34878D82A}">
                    <a16:rowId xmlns:a16="http://schemas.microsoft.com/office/drawing/2014/main" val="342030729"/>
                  </a:ext>
                </a:extLst>
              </a:tr>
            </a:tbl>
          </a:graphicData>
        </a:graphic>
      </p:graphicFrame>
    </p:spTree>
    <p:extLst>
      <p:ext uri="{BB962C8B-B14F-4D97-AF65-F5344CB8AC3E}">
        <p14:creationId xmlns:p14="http://schemas.microsoft.com/office/powerpoint/2010/main" val="1631935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8F09B-2D48-43E9-609C-6D928AF9C719}"/>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A2C5D2D9-42E9-1ACF-466A-818BB7B96A85}"/>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20876FE7-8E5A-1D7F-B9EC-D59953281EA0}"/>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ACD48C09-0F09-8C24-CE48-667CD2B76402}"/>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181AE596-F633-5C42-63D7-4FE3479A8C93}"/>
              </a:ext>
            </a:extLst>
          </p:cNvPr>
          <p:cNvSpPr txBox="1"/>
          <p:nvPr/>
        </p:nvSpPr>
        <p:spPr>
          <a:xfrm>
            <a:off x="481140" y="273118"/>
            <a:ext cx="4692951" cy="646331"/>
          </a:xfrm>
          <a:prstGeom prst="rect">
            <a:avLst/>
          </a:prstGeom>
          <a:noFill/>
        </p:spPr>
        <p:txBody>
          <a:bodyPr wrap="non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Dyrektora Urzędu Morskiego w Szczecinie</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77849BD8-031C-65FF-870E-52984C6D84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3" name="pole tekstowe 2">
            <a:extLst>
              <a:ext uri="{FF2B5EF4-FFF2-40B4-BE49-F238E27FC236}">
                <a16:creationId xmlns:a16="http://schemas.microsoft.com/office/drawing/2014/main" id="{4DD8A783-089D-BE84-4526-CEA5265E9C86}"/>
              </a:ext>
            </a:extLst>
          </p:cNvPr>
          <p:cNvSpPr txBox="1"/>
          <p:nvPr/>
        </p:nvSpPr>
        <p:spPr>
          <a:xfrm>
            <a:off x="403857" y="817424"/>
            <a:ext cx="5536295" cy="1754326"/>
          </a:xfrm>
          <a:prstGeom prst="rect">
            <a:avLst/>
          </a:prstGeom>
          <a:noFill/>
        </p:spPr>
        <p:txBody>
          <a:bodyPr wrap="square" rtlCol="0">
            <a:spAutoFit/>
          </a:bodyPr>
          <a:lstStyle/>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Dyrektor Urzędu Morskiego w Szczecinie przekazał pismem znak WŚ.52000.1.26.AZ(3) z dnia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11 marca 2026 r.</a:t>
            </a:r>
            <a:r>
              <a:rPr lang="pl-PL" b="1" dirty="0">
                <a:latin typeface="Calibri Light" panose="020F0302020204030204" pitchFamily="34" charset="0"/>
                <a:ea typeface="Calibri Light" panose="020F0302020204030204" pitchFamily="34" charset="0"/>
                <a:cs typeface="Calibri Light" panose="020F0302020204030204" pitchFamily="34" charset="0"/>
              </a:rPr>
              <a:t> </a:t>
            </a:r>
            <a:r>
              <a:rPr lang="pl-PL" b="1" u="sng" dirty="0">
                <a:latin typeface="Calibri Light" panose="020F0302020204030204" pitchFamily="34" charset="0"/>
                <a:ea typeface="Calibri Light" panose="020F0302020204030204" pitchFamily="34" charset="0"/>
                <a:cs typeface="Calibri Light" panose="020F0302020204030204" pitchFamily="34" charset="0"/>
              </a:rPr>
              <a:t>pozytywną</a:t>
            </a:r>
            <a:r>
              <a:rPr lang="pl-PL" sz="1800" b="1" u="sng" dirty="0">
                <a:effectLst/>
                <a:latin typeface="Calibri Light" panose="020F0302020204030204" pitchFamily="34" charset="0"/>
                <a:ea typeface="Calibri Light" panose="020F0302020204030204" pitchFamily="34" charset="0"/>
                <a:cs typeface="Calibri Light" panose="020F0302020204030204" pitchFamily="34" charset="0"/>
              </a:rPr>
              <a:t> opinię </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do projektu POBM wraz z prognozą oddziaływania na środowisko. DUMS w opinii przedstawił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6 zagadnień, </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które są konieczne do uwzględnienia w treści POBM. </a:t>
            </a:r>
            <a:endParaRPr lang="pl-PL" sz="1400"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pole tekstowe 3">
            <a:extLst>
              <a:ext uri="{FF2B5EF4-FFF2-40B4-BE49-F238E27FC236}">
                <a16:creationId xmlns:a16="http://schemas.microsoft.com/office/drawing/2014/main" id="{331ACCC8-AF68-54F9-AA59-A0535BB99645}"/>
              </a:ext>
            </a:extLst>
          </p:cNvPr>
          <p:cNvSpPr txBox="1"/>
          <p:nvPr/>
        </p:nvSpPr>
        <p:spPr>
          <a:xfrm>
            <a:off x="6477978" y="2189493"/>
            <a:ext cx="1880813" cy="242246"/>
          </a:xfrm>
          <a:prstGeom prst="rect">
            <a:avLst/>
          </a:prstGeom>
          <a:noFill/>
        </p:spPr>
        <p:txBody>
          <a:bodyPr wrap="square">
            <a:spAutoFit/>
          </a:bodyPr>
          <a:lstStyle/>
          <a:p>
            <a:pPr>
              <a:lnSpc>
                <a:spcPct val="115000"/>
              </a:lnSpc>
              <a:spcAft>
                <a:spcPts val="800"/>
              </a:spcAft>
            </a:pPr>
            <a:r>
              <a:rPr lang="pl-PL" sz="900" dirty="0">
                <a:effectLst/>
                <a:latin typeface="Calibri Light" panose="020F0302020204030204" pitchFamily="34" charset="0"/>
                <a:ea typeface="Calibri Light" panose="020F0302020204030204" pitchFamily="34" charset="0"/>
                <a:cs typeface="Calibri Light" panose="020F0302020204030204" pitchFamily="34" charset="0"/>
              </a:rPr>
              <a:t>źródło: </a:t>
            </a:r>
            <a:r>
              <a:rPr lang="pl-PL" sz="900" dirty="0">
                <a:latin typeface="Calibri Light" panose="020F0302020204030204" pitchFamily="34" charset="0"/>
                <a:ea typeface="Calibri Light" panose="020F0302020204030204" pitchFamily="34" charset="0"/>
                <a:cs typeface="Calibri Light" panose="020F0302020204030204" pitchFamily="34" charset="0"/>
              </a:rPr>
              <a:t>https://www.ums.gov.pl/</a:t>
            </a:r>
            <a:endParaRPr lang="pl-PL" sz="900" dirty="0">
              <a:effectLst/>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8" name="pole tekstowe 7">
            <a:extLst>
              <a:ext uri="{FF2B5EF4-FFF2-40B4-BE49-F238E27FC236}">
                <a16:creationId xmlns:a16="http://schemas.microsoft.com/office/drawing/2014/main" id="{74D77114-C0A8-0F3D-B2DE-823E4C42543C}"/>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EDFA0EA6-5E85-D1F8-611A-4452C1EAD920}"/>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3074" name="Picture 2" descr="Urząd Morski w Szczecinie">
            <a:extLst>
              <a:ext uri="{FF2B5EF4-FFF2-40B4-BE49-F238E27FC236}">
                <a16:creationId xmlns:a16="http://schemas.microsoft.com/office/drawing/2014/main" id="{73F37E11-0AFF-DB04-724A-BA4F38778E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82147" y="838397"/>
            <a:ext cx="1272476" cy="127247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7" name="Tabela 6">
            <a:extLst>
              <a:ext uri="{FF2B5EF4-FFF2-40B4-BE49-F238E27FC236}">
                <a16:creationId xmlns:a16="http://schemas.microsoft.com/office/drawing/2014/main" id="{7BD08EDC-E846-7D45-9E82-5FCAEC30A087}"/>
              </a:ext>
            </a:extLst>
          </p:cNvPr>
          <p:cNvGraphicFramePr>
            <a:graphicFrameLocks noGrp="1"/>
          </p:cNvGraphicFramePr>
          <p:nvPr>
            <p:extLst>
              <p:ext uri="{D42A27DB-BD31-4B8C-83A1-F6EECF244321}">
                <p14:modId xmlns:p14="http://schemas.microsoft.com/office/powerpoint/2010/main" val="2956029971"/>
              </p:ext>
            </p:extLst>
          </p:nvPr>
        </p:nvGraphicFramePr>
        <p:xfrm>
          <a:off x="481141" y="2792513"/>
          <a:ext cx="7947204" cy="1583267"/>
        </p:xfrm>
        <a:graphic>
          <a:graphicData uri="http://schemas.openxmlformats.org/drawingml/2006/table">
            <a:tbl>
              <a:tblPr firstRow="1" firstCol="1" bandRow="1">
                <a:tableStyleId>{BC89EF96-8CEA-46FF-86C4-4CE0E7609802}</a:tableStyleId>
              </a:tblPr>
              <a:tblGrid>
                <a:gridCol w="420135">
                  <a:extLst>
                    <a:ext uri="{9D8B030D-6E8A-4147-A177-3AD203B41FA5}">
                      <a16:colId xmlns:a16="http://schemas.microsoft.com/office/drawing/2014/main" val="3604754226"/>
                    </a:ext>
                  </a:extLst>
                </a:gridCol>
                <a:gridCol w="7527069">
                  <a:extLst>
                    <a:ext uri="{9D8B030D-6E8A-4147-A177-3AD203B41FA5}">
                      <a16:colId xmlns:a16="http://schemas.microsoft.com/office/drawing/2014/main" val="2574233361"/>
                    </a:ext>
                  </a:extLst>
                </a:gridCol>
              </a:tblGrid>
              <a:tr h="385275">
                <a:tc>
                  <a:txBody>
                    <a:bodyPr/>
                    <a:lstStyle/>
                    <a:p>
                      <a:pP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L.p.</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Zakres poruszonych w opinii zagadnień</a:t>
                      </a:r>
                    </a:p>
                  </a:txBody>
                  <a:tcPr marL="44450" marR="44450" marT="0" marB="0" anchor="ctr"/>
                </a:tc>
                <a:extLst>
                  <a:ext uri="{0D108BD9-81ED-4DB2-BD59-A6C34878D82A}">
                    <a16:rowId xmlns:a16="http://schemas.microsoft.com/office/drawing/2014/main" val="2317796329"/>
                  </a:ext>
                </a:extLst>
              </a:tr>
              <a:tr h="43017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1.</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Podkreślenie, że planowane przedsięwzięcia wymagają uprzedniego uzyskania wymaganych decyzji administracyjnych oraz przeprowadzenia postępowań potwierdzających ich zgodność z obowiązującymi przepisami prawa i obowiązującymi dokumentami planistycznymi.</a:t>
                      </a:r>
                    </a:p>
                  </a:txBody>
                  <a:tcPr marL="44450" marR="44450" marT="0" marB="0" anchor="ctr"/>
                </a:tc>
                <a:extLst>
                  <a:ext uri="{0D108BD9-81ED-4DB2-BD59-A6C34878D82A}">
                    <a16:rowId xmlns:a16="http://schemas.microsoft.com/office/drawing/2014/main" val="2531644876"/>
                  </a:ext>
                </a:extLst>
              </a:tr>
              <a:tr h="43017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2.</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Ujęcie danego fragmentu wybrzeża w dokumencie oznacza potencjalną potrzebę rozważenia działań </a:t>
                      </a:r>
                      <a:br>
                        <a:rPr lang="pl-PL" sz="1400" dirty="0">
                          <a:effectLst/>
                          <a:latin typeface="Calibri Light" panose="020F0302020204030204" pitchFamily="34" charset="0"/>
                          <a:ea typeface="Calibri Light" panose="020F0302020204030204" pitchFamily="34" charset="0"/>
                          <a:cs typeface="Calibri Light" panose="020F0302020204030204" pitchFamily="34" charset="0"/>
                        </a:rPr>
                      </a:b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w przyszłości i nie jest tożsame z podjęciem decyzji o realizacji danego zadania.</a:t>
                      </a:r>
                    </a:p>
                  </a:txBody>
                  <a:tcPr marL="44450" marR="44450" marT="0" marB="0" anchor="ctr"/>
                </a:tc>
                <a:extLst>
                  <a:ext uri="{0D108BD9-81ED-4DB2-BD59-A6C34878D82A}">
                    <a16:rowId xmlns:a16="http://schemas.microsoft.com/office/drawing/2014/main" val="854725186"/>
                  </a:ext>
                </a:extLst>
              </a:tr>
            </a:tbl>
          </a:graphicData>
        </a:graphic>
      </p:graphicFrame>
    </p:spTree>
    <p:extLst>
      <p:ext uri="{BB962C8B-B14F-4D97-AF65-F5344CB8AC3E}">
        <p14:creationId xmlns:p14="http://schemas.microsoft.com/office/powerpoint/2010/main" val="2436587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60B02-EDD6-D008-B3A8-DFDA0F1C573B}"/>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9434DECC-FA1C-5B39-4226-A0B8990E0216}"/>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E1EF7A1A-02CD-2122-792F-C16C864305EE}"/>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2EFD32FF-1393-4B48-58F5-97F43FADEE7E}"/>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1DA5DEB0-CDD2-A38F-4DD7-79667DA03165}"/>
              </a:ext>
            </a:extLst>
          </p:cNvPr>
          <p:cNvSpPr txBox="1"/>
          <p:nvPr/>
        </p:nvSpPr>
        <p:spPr>
          <a:xfrm>
            <a:off x="481140" y="273118"/>
            <a:ext cx="4692951" cy="646331"/>
          </a:xfrm>
          <a:prstGeom prst="rect">
            <a:avLst/>
          </a:prstGeom>
          <a:noFill/>
        </p:spPr>
        <p:txBody>
          <a:bodyPr wrap="non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Dyrektora Urzędu Morskiego w Szczecinie</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C1D4E4A5-D732-B3A3-2579-73EAE7F8C0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E249089D-F472-4EF1-9ECE-B0AADA4DF98D}"/>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F7FB4D5B-211D-B7A9-C73F-BBF143876882}"/>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aphicFrame>
        <p:nvGraphicFramePr>
          <p:cNvPr id="10" name="Tabela 9">
            <a:extLst>
              <a:ext uri="{FF2B5EF4-FFF2-40B4-BE49-F238E27FC236}">
                <a16:creationId xmlns:a16="http://schemas.microsoft.com/office/drawing/2014/main" id="{B578AAF2-F71D-F0BC-4F56-454B8F7D8F5B}"/>
              </a:ext>
            </a:extLst>
          </p:cNvPr>
          <p:cNvGraphicFramePr>
            <a:graphicFrameLocks noGrp="1"/>
          </p:cNvGraphicFramePr>
          <p:nvPr>
            <p:extLst>
              <p:ext uri="{D42A27DB-BD31-4B8C-83A1-F6EECF244321}">
                <p14:modId xmlns:p14="http://schemas.microsoft.com/office/powerpoint/2010/main" val="800300329"/>
              </p:ext>
            </p:extLst>
          </p:nvPr>
        </p:nvGraphicFramePr>
        <p:xfrm>
          <a:off x="457476" y="890331"/>
          <a:ext cx="8074964" cy="3589359"/>
        </p:xfrm>
        <a:graphic>
          <a:graphicData uri="http://schemas.openxmlformats.org/drawingml/2006/table">
            <a:tbl>
              <a:tblPr firstRow="1" firstCol="1" bandRow="1">
                <a:tableStyleId>{BC89EF96-8CEA-46FF-86C4-4CE0E7609802}</a:tableStyleId>
              </a:tblPr>
              <a:tblGrid>
                <a:gridCol w="426889">
                  <a:extLst>
                    <a:ext uri="{9D8B030D-6E8A-4147-A177-3AD203B41FA5}">
                      <a16:colId xmlns:a16="http://schemas.microsoft.com/office/drawing/2014/main" val="534812738"/>
                    </a:ext>
                  </a:extLst>
                </a:gridCol>
                <a:gridCol w="7648075">
                  <a:extLst>
                    <a:ext uri="{9D8B030D-6E8A-4147-A177-3AD203B41FA5}">
                      <a16:colId xmlns:a16="http://schemas.microsoft.com/office/drawing/2014/main" val="4257974164"/>
                    </a:ext>
                  </a:extLst>
                </a:gridCol>
              </a:tblGrid>
              <a:tr h="457283">
                <a:tc>
                  <a:txBody>
                    <a:bodyPr/>
                    <a:lstStyle/>
                    <a:p>
                      <a:pP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L.p.</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Zakres poruszonych w opinii zagadnień</a:t>
                      </a:r>
                    </a:p>
                  </a:txBody>
                  <a:tcPr marL="44450" marR="44450" marT="0" marB="0" anchor="ctr"/>
                </a:tc>
                <a:extLst>
                  <a:ext uri="{0D108BD9-81ED-4DB2-BD59-A6C34878D82A}">
                    <a16:rowId xmlns:a16="http://schemas.microsoft.com/office/drawing/2014/main" val="391063709"/>
                  </a:ext>
                </a:extLst>
              </a:tr>
              <a:tr h="43017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3.</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Wszystkie planowane działania związane z ochroną brzegów morskich będą podejmowane wyłącznie w oparciu o aktualne dane, wyniki ekspertyz oraz obowiązujące przepisy prawa, w tym o uzyskane decyzje administracyjne.</a:t>
                      </a:r>
                    </a:p>
                  </a:txBody>
                  <a:tcPr marL="44450" marR="44450" marT="0" marB="0" anchor="ctr"/>
                </a:tc>
                <a:extLst>
                  <a:ext uri="{0D108BD9-81ED-4DB2-BD59-A6C34878D82A}">
                    <a16:rowId xmlns:a16="http://schemas.microsoft.com/office/drawing/2014/main" val="2106347015"/>
                  </a:ext>
                </a:extLst>
              </a:tr>
              <a:tr h="43017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4.</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Ewentualne podjęcie działań ochronnych i wybór ich rodzaju - jest każdorazowo poprzedzone szczegółową oceną stanu strefy brzegowej, analizą wyników monitoringu strefy brzegowej, analizą zasadności planowanych działań i aspektów technicznych, społecznych, a w szczególności uwarunkowań środowiskowych.</a:t>
                      </a:r>
                    </a:p>
                  </a:txBody>
                  <a:tcPr marL="44450" marR="44450" marT="0" marB="0" anchor="ctr"/>
                </a:tc>
                <a:extLst>
                  <a:ext uri="{0D108BD9-81ED-4DB2-BD59-A6C34878D82A}">
                    <a16:rowId xmlns:a16="http://schemas.microsoft.com/office/drawing/2014/main" val="3014465875"/>
                  </a:ext>
                </a:extLst>
              </a:tr>
              <a:tr h="43017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5.</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Realizacja jakichkolwiek działań będzie możliwa wyłącznie po uzyskaniu wszystkich decyzji administracyjnych, w tym w szczególności decyzji o środowiskowych uwarunkowaniach.</a:t>
                      </a:r>
                    </a:p>
                  </a:txBody>
                  <a:tcPr marL="44450" marR="44450" marT="0" marB="0" anchor="ctr"/>
                </a:tc>
                <a:extLst>
                  <a:ext uri="{0D108BD9-81ED-4DB2-BD59-A6C34878D82A}">
                    <a16:rowId xmlns:a16="http://schemas.microsoft.com/office/drawing/2014/main" val="2181546284"/>
                  </a:ext>
                </a:extLst>
              </a:tr>
              <a:tr h="43017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6.</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Należy podkreślić, że planowane działania nie będę realizowane w obszarach rezerwatów przyrody </a:t>
                      </a:r>
                      <a:br>
                        <a:rPr lang="pl-PL" sz="1400" dirty="0">
                          <a:effectLst/>
                          <a:latin typeface="Calibri Light" panose="020F0302020204030204" pitchFamily="34" charset="0"/>
                          <a:ea typeface="Calibri Light" panose="020F0302020204030204" pitchFamily="34" charset="0"/>
                          <a:cs typeface="Calibri Light" panose="020F0302020204030204" pitchFamily="34" charset="0"/>
                        </a:rPr>
                      </a:b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i parków narodowych, a w przypadku pilnej potrzeby podjęcia takich działań w sąsiedztwie ww. form ochrony przyrody - będą uwzględniane cele ich wyznaczenia oraz zapisy obowiązujących dla nich dokumentów.</a:t>
                      </a:r>
                    </a:p>
                  </a:txBody>
                  <a:tcPr marL="44450" marR="44450" marT="0" marB="0" anchor="ctr"/>
                </a:tc>
                <a:extLst>
                  <a:ext uri="{0D108BD9-81ED-4DB2-BD59-A6C34878D82A}">
                    <a16:rowId xmlns:a16="http://schemas.microsoft.com/office/drawing/2014/main" val="2100175591"/>
                  </a:ext>
                </a:extLst>
              </a:tr>
            </a:tbl>
          </a:graphicData>
        </a:graphic>
      </p:graphicFrame>
    </p:spTree>
    <p:extLst>
      <p:ext uri="{BB962C8B-B14F-4D97-AF65-F5344CB8AC3E}">
        <p14:creationId xmlns:p14="http://schemas.microsoft.com/office/powerpoint/2010/main" val="3644361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AB528-1BBC-A49A-29DE-F1455673A779}"/>
            </a:ext>
          </a:extLst>
        </p:cNvPr>
        <p:cNvGrpSpPr/>
        <p:nvPr/>
      </p:nvGrpSpPr>
      <p:grpSpPr>
        <a:xfrm>
          <a:off x="0" y="0"/>
          <a:ext cx="0" cy="0"/>
          <a:chOff x="0" y="0"/>
          <a:chExt cx="0" cy="0"/>
        </a:xfrm>
      </p:grpSpPr>
      <p:pic>
        <p:nvPicPr>
          <p:cNvPr id="10" name="Obraz 9">
            <a:extLst>
              <a:ext uri="{FF2B5EF4-FFF2-40B4-BE49-F238E27FC236}">
                <a16:creationId xmlns:a16="http://schemas.microsoft.com/office/drawing/2014/main" id="{8BB81A5F-B025-DC39-FCBD-BB7B549ECB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1193" y="2926937"/>
            <a:ext cx="1854341" cy="1736927"/>
          </a:xfrm>
          <a:prstGeom prst="rect">
            <a:avLst/>
          </a:prstGeom>
        </p:spPr>
      </p:pic>
      <p:sp>
        <p:nvSpPr>
          <p:cNvPr id="5" name="Trójkąt prostokątny 4">
            <a:extLst>
              <a:ext uri="{FF2B5EF4-FFF2-40B4-BE49-F238E27FC236}">
                <a16:creationId xmlns:a16="http://schemas.microsoft.com/office/drawing/2014/main" id="{45B72F8F-47F5-BD93-8FD3-C3685A30F2DF}"/>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329CFBCD-9857-C9C3-F05D-B4B4822B0CAA}"/>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D9C94D84-AACB-6380-6EB9-B22D1D1B3EEC}"/>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31DFD458-E2E3-5F8D-6C0E-AE1F33AFDD5D}"/>
              </a:ext>
            </a:extLst>
          </p:cNvPr>
          <p:cNvSpPr txBox="1"/>
          <p:nvPr/>
        </p:nvSpPr>
        <p:spPr>
          <a:xfrm>
            <a:off x="481140" y="273118"/>
            <a:ext cx="4927183" cy="646331"/>
          </a:xfrm>
          <a:prstGeom prst="rect">
            <a:avLst/>
          </a:prstGeom>
          <a:noFill/>
        </p:spPr>
        <p:txBody>
          <a:bodyPr wrap="non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Generalnego Dyrektora Ochrony Środowiska</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9392D22D-A3B7-34C9-B727-1925896EB37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3" name="pole tekstowe 2">
            <a:extLst>
              <a:ext uri="{FF2B5EF4-FFF2-40B4-BE49-F238E27FC236}">
                <a16:creationId xmlns:a16="http://schemas.microsoft.com/office/drawing/2014/main" id="{5E27AF1B-2D76-E64E-8590-09585A9426C7}"/>
              </a:ext>
            </a:extLst>
          </p:cNvPr>
          <p:cNvSpPr txBox="1"/>
          <p:nvPr/>
        </p:nvSpPr>
        <p:spPr>
          <a:xfrm>
            <a:off x="445515" y="883829"/>
            <a:ext cx="7982829" cy="1985159"/>
          </a:xfrm>
          <a:prstGeom prst="rect">
            <a:avLst/>
          </a:prstGeom>
          <a:noFill/>
        </p:spPr>
        <p:txBody>
          <a:bodyPr wrap="square" rtlCol="0">
            <a:spAutoFit/>
          </a:bodyPr>
          <a:lstStyle/>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Generalny Dyrektor Ochrony Środowiska przekazał pismem znak DOOŚ-WST.410.1.2026.BW/</a:t>
            </a:r>
            <a:r>
              <a:rPr lang="pl-PL" sz="1800" dirty="0" err="1">
                <a:effectLst/>
                <a:latin typeface="Calibri Light" panose="020F0302020204030204" pitchFamily="34" charset="0"/>
                <a:ea typeface="Calibri Light" panose="020F0302020204030204" pitchFamily="34" charset="0"/>
                <a:cs typeface="Calibri Light" panose="020F0302020204030204" pitchFamily="34" charset="0"/>
              </a:rPr>
              <a:t>KSz</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z dnia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31 marca 2026 r., </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opinię do projektu POBM wraz </a:t>
            </a:r>
            <a:br>
              <a:rPr lang="pl-PL" sz="1800" dirty="0">
                <a:effectLst/>
                <a:latin typeface="Calibri Light" panose="020F0302020204030204" pitchFamily="34" charset="0"/>
                <a:ea typeface="Calibri Light" panose="020F0302020204030204" pitchFamily="34" charset="0"/>
                <a:cs typeface="Calibri Light" panose="020F0302020204030204" pitchFamily="34" charset="0"/>
              </a:rPr>
            </a:b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z prognozą oddziaływania na środowisko.</a:t>
            </a:r>
          </a:p>
          <a:p>
            <a:pPr>
              <a:spcAft>
                <a:spcPts val="600"/>
              </a:spcAft>
            </a:pPr>
            <a:endParaRPr lang="pl-PL" sz="1800" dirty="0">
              <a:effectLst/>
              <a:latin typeface="Calibri Light" panose="020F0302020204030204" pitchFamily="34" charset="0"/>
              <a:ea typeface="Calibri Light" panose="020F0302020204030204" pitchFamily="34" charset="0"/>
              <a:cs typeface="Calibri Light" panose="020F0302020204030204" pitchFamily="34" charset="0"/>
            </a:endParaRPr>
          </a:p>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GDOŚ w opinii przedstawił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19</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uwag, </a:t>
            </a:r>
          </a:p>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które obejmują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10 zagadnień.</a:t>
            </a:r>
            <a:endParaRPr lang="pl-PL" sz="1400"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4" name="pole tekstowe 3">
            <a:extLst>
              <a:ext uri="{FF2B5EF4-FFF2-40B4-BE49-F238E27FC236}">
                <a16:creationId xmlns:a16="http://schemas.microsoft.com/office/drawing/2014/main" id="{7D3E4EE5-84F7-CC60-B097-3872B9A81CDB}"/>
              </a:ext>
            </a:extLst>
          </p:cNvPr>
          <p:cNvSpPr txBox="1"/>
          <p:nvPr/>
        </p:nvSpPr>
        <p:spPr>
          <a:xfrm>
            <a:off x="409026" y="4443958"/>
            <a:ext cx="2520280" cy="258917"/>
          </a:xfrm>
          <a:prstGeom prst="rect">
            <a:avLst/>
          </a:prstGeom>
          <a:noFill/>
        </p:spPr>
        <p:txBody>
          <a:bodyPr wrap="square">
            <a:spAutoFit/>
          </a:bodyPr>
          <a:lstStyle/>
          <a:p>
            <a:pPr>
              <a:lnSpc>
                <a:spcPct val="115000"/>
              </a:lnSpc>
              <a:spcAft>
                <a:spcPts val="800"/>
              </a:spcAft>
            </a:pPr>
            <a:r>
              <a:rPr lang="pl-PL" sz="1000" dirty="0">
                <a:effectLst/>
                <a:latin typeface="Calibri Light" panose="020F0302020204030204" pitchFamily="34" charset="0"/>
                <a:ea typeface="Calibri Light" panose="020F0302020204030204" pitchFamily="34" charset="0"/>
                <a:cs typeface="Calibri Light" panose="020F0302020204030204" pitchFamily="34" charset="0"/>
              </a:rPr>
              <a:t>źródło: </a:t>
            </a:r>
            <a:r>
              <a:rPr lang="pl-PL" sz="1000" dirty="0">
                <a:latin typeface="Calibri Light" panose="020F0302020204030204" pitchFamily="34" charset="0"/>
                <a:ea typeface="Calibri Light" panose="020F0302020204030204" pitchFamily="34" charset="0"/>
                <a:cs typeface="Calibri Light" panose="020F0302020204030204" pitchFamily="34" charset="0"/>
              </a:rPr>
              <a:t>https://www.gov.pl/</a:t>
            </a:r>
            <a:endParaRPr lang="pl-PL" sz="1000" dirty="0">
              <a:effectLst/>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8" name="pole tekstowe 7">
            <a:extLst>
              <a:ext uri="{FF2B5EF4-FFF2-40B4-BE49-F238E27FC236}">
                <a16:creationId xmlns:a16="http://schemas.microsoft.com/office/drawing/2014/main" id="{08463790-1A74-D887-8642-080B5B474959}"/>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C6C4AABA-2531-DDE6-799F-CF923369F98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pic>
        <p:nvPicPr>
          <p:cNvPr id="14" name="Obraz 13">
            <a:extLst>
              <a:ext uri="{FF2B5EF4-FFF2-40B4-BE49-F238E27FC236}">
                <a16:creationId xmlns:a16="http://schemas.microsoft.com/office/drawing/2014/main" id="{F17F0F40-9064-EAB3-B36E-AFD3BB6C3470}"/>
              </a:ext>
            </a:extLst>
          </p:cNvPr>
          <p:cNvPicPr>
            <a:picLocks noChangeAspect="1"/>
          </p:cNvPicPr>
          <p:nvPr/>
        </p:nvPicPr>
        <p:blipFill>
          <a:blip r:embed="rId5"/>
          <a:stretch>
            <a:fillRect/>
          </a:stretch>
        </p:blipFill>
        <p:spPr>
          <a:xfrm>
            <a:off x="3897877" y="1789650"/>
            <a:ext cx="4686264" cy="2811759"/>
          </a:xfrm>
          <a:prstGeom prst="rect">
            <a:avLst/>
          </a:prstGeom>
        </p:spPr>
      </p:pic>
    </p:spTree>
    <p:extLst>
      <p:ext uri="{BB962C8B-B14F-4D97-AF65-F5344CB8AC3E}">
        <p14:creationId xmlns:p14="http://schemas.microsoft.com/office/powerpoint/2010/main" val="4120502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57B2D-0B5C-9E8B-D25D-6BF2979901B5}"/>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A523D6A7-89AA-6EBB-D3FA-1BBD6223555C}"/>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D1F0F82E-C2E1-449F-9788-C4AB201D3D2D}"/>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EB04748F-9848-EB0B-85FF-45926CB23F2A}"/>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72D8FB6F-5869-056C-377D-8E20392589A2}"/>
              </a:ext>
            </a:extLst>
          </p:cNvPr>
          <p:cNvSpPr txBox="1"/>
          <p:nvPr/>
        </p:nvSpPr>
        <p:spPr>
          <a:xfrm>
            <a:off x="481140" y="273118"/>
            <a:ext cx="4927183" cy="646331"/>
          </a:xfrm>
          <a:prstGeom prst="rect">
            <a:avLst/>
          </a:prstGeom>
          <a:noFill/>
        </p:spPr>
        <p:txBody>
          <a:bodyPr wrap="non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Generalnego Dyrektora Ochrony Środowiska</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AC5A9722-B981-85D8-A48F-CF2472B686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83BF8366-9540-098D-B7AC-439C06C927E1}"/>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17EFD6B9-4109-FD5F-B184-A174160CBB99}"/>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aphicFrame>
        <p:nvGraphicFramePr>
          <p:cNvPr id="10" name="Tabela 9">
            <a:extLst>
              <a:ext uri="{FF2B5EF4-FFF2-40B4-BE49-F238E27FC236}">
                <a16:creationId xmlns:a16="http://schemas.microsoft.com/office/drawing/2014/main" id="{0B32F130-D0A9-E08C-86A2-85283A304A19}"/>
              </a:ext>
            </a:extLst>
          </p:cNvPr>
          <p:cNvGraphicFramePr>
            <a:graphicFrameLocks noGrp="1"/>
          </p:cNvGraphicFramePr>
          <p:nvPr>
            <p:extLst>
              <p:ext uri="{D42A27DB-BD31-4B8C-83A1-F6EECF244321}">
                <p14:modId xmlns:p14="http://schemas.microsoft.com/office/powerpoint/2010/main" val="1728226249"/>
              </p:ext>
            </p:extLst>
          </p:nvPr>
        </p:nvGraphicFramePr>
        <p:xfrm>
          <a:off x="454508" y="843558"/>
          <a:ext cx="7930184" cy="4088519"/>
        </p:xfrm>
        <a:graphic>
          <a:graphicData uri="http://schemas.openxmlformats.org/drawingml/2006/table">
            <a:tbl>
              <a:tblPr firstRow="1" firstCol="1" bandRow="1">
                <a:tableStyleId>{BC89EF96-8CEA-46FF-86C4-4CE0E7609802}</a:tableStyleId>
              </a:tblPr>
              <a:tblGrid>
                <a:gridCol w="405181">
                  <a:extLst>
                    <a:ext uri="{9D8B030D-6E8A-4147-A177-3AD203B41FA5}">
                      <a16:colId xmlns:a16="http://schemas.microsoft.com/office/drawing/2014/main" val="534812738"/>
                    </a:ext>
                  </a:extLst>
                </a:gridCol>
                <a:gridCol w="2184966">
                  <a:extLst>
                    <a:ext uri="{9D8B030D-6E8A-4147-A177-3AD203B41FA5}">
                      <a16:colId xmlns:a16="http://schemas.microsoft.com/office/drawing/2014/main" val="4257974164"/>
                    </a:ext>
                  </a:extLst>
                </a:gridCol>
                <a:gridCol w="5340037">
                  <a:extLst>
                    <a:ext uri="{9D8B030D-6E8A-4147-A177-3AD203B41FA5}">
                      <a16:colId xmlns:a16="http://schemas.microsoft.com/office/drawing/2014/main" val="3375654920"/>
                    </a:ext>
                  </a:extLst>
                </a:gridCol>
              </a:tblGrid>
              <a:tr h="360040">
                <a:tc>
                  <a:txBody>
                    <a:bodyPr/>
                    <a:lstStyle/>
                    <a:p>
                      <a:pP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L.p.</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Ogólny zakres uwag</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Zmiany w POBM/Prognozie w wyniku opinii organu</a:t>
                      </a:r>
                    </a:p>
                  </a:txBody>
                  <a:tcPr marL="44450" marR="44450" marT="0" marB="0" anchor="ctr"/>
                </a:tc>
                <a:extLst>
                  <a:ext uri="{0D108BD9-81ED-4DB2-BD59-A6C34878D82A}">
                    <a16:rowId xmlns:a16="http://schemas.microsoft.com/office/drawing/2014/main" val="391063709"/>
                  </a:ext>
                </a:extLst>
              </a:tr>
              <a:tr h="44285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1.</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Diagnoza problemu i zakres planowanych prac</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Uzupełnienie proj. POBM i Prognozy; „Założeniem Programu jest selektywne zabezpieczenie funkcji ochronnych i użytkowych linii brzegowej na poziomie odpowiadającym stanowi z 2023 r., poprzez podejmowanie działań ochronnych wyłącznie na odcinkach szczególnie narażonych na erozję i powodzie sztormowe, przy jednoczesnym zachowaniu naturalnej dynamiki procesów brzegowych na odcinkach </a:t>
                      </a:r>
                      <a:br>
                        <a:rPr lang="pl-PL" sz="1400" dirty="0">
                          <a:effectLst/>
                          <a:latin typeface="Calibri Light" panose="020F0302020204030204" pitchFamily="34" charset="0"/>
                          <a:ea typeface="Calibri Light" panose="020F0302020204030204" pitchFamily="34" charset="0"/>
                          <a:cs typeface="Calibri Light" panose="020F0302020204030204" pitchFamily="34" charset="0"/>
                        </a:rPr>
                      </a:b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o dominujących funkcjach przyrodniczych”. </a:t>
                      </a:r>
                    </a:p>
                  </a:txBody>
                  <a:tcPr marL="44450" marR="44450" marT="0" marB="0" anchor="ctr"/>
                </a:tc>
                <a:extLst>
                  <a:ext uri="{0D108BD9-81ED-4DB2-BD59-A6C34878D82A}">
                    <a16:rowId xmlns:a16="http://schemas.microsoft.com/office/drawing/2014/main" val="718381377"/>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2.</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Poziom szczegółowości analiz w prognozie</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Brak zmian/ wyjaśnienie</a:t>
                      </a:r>
                    </a:p>
                  </a:txBody>
                  <a:tcPr marL="44450" marR="44450" marT="0" marB="0" anchor="ctr"/>
                </a:tc>
                <a:extLst>
                  <a:ext uri="{0D108BD9-81ED-4DB2-BD59-A6C34878D82A}">
                    <a16:rowId xmlns:a16="http://schemas.microsoft.com/office/drawing/2014/main" val="1089331298"/>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3.</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Lokalizacja planowanych prac</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Brak zmian/ wyjaśnienie</a:t>
                      </a:r>
                    </a:p>
                  </a:txBody>
                  <a:tcPr marL="44450" marR="44450" marT="0" marB="0" anchor="ctr"/>
                </a:tc>
                <a:extLst>
                  <a:ext uri="{0D108BD9-81ED-4DB2-BD59-A6C34878D82A}">
                    <a16:rowId xmlns:a16="http://schemas.microsoft.com/office/drawing/2014/main" val="2228767074"/>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4.</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Oddziaływanie na różnorodność biologiczną, gatunki, siedliska, obszary chronione</a:t>
                      </a:r>
                    </a:p>
                  </a:txBody>
                  <a:tcPr marL="44450" marR="44450" marT="0" marB="0" anchor="ctr"/>
                </a:tc>
                <a:tc>
                  <a:txBody>
                    <a:bodyPr/>
                    <a:lstStyle/>
                    <a:p>
                      <a:pPr algn="l">
                        <a:lnSpc>
                          <a:spcPct val="115000"/>
                        </a:lnSpc>
                        <a:spcAft>
                          <a:spcPts val="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Uzupełnienie projektu POBM o informację o oddziaływaniu negatywnym na środowisko przyrodnicze;</a:t>
                      </a:r>
                    </a:p>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Uzupełnienie Prognozy w zakresie opisu oddziaływania planowanych działań na ssaki lądowe, płazy i gady, jak również w zakresie informacji </a:t>
                      </a:r>
                      <a:br>
                        <a:rPr lang="pl-PL" sz="1400" dirty="0">
                          <a:effectLst/>
                          <a:latin typeface="Calibri Light" panose="020F0302020204030204" pitchFamily="34" charset="0"/>
                          <a:ea typeface="Calibri Light" panose="020F0302020204030204" pitchFamily="34" charset="0"/>
                          <a:cs typeface="Calibri Light" panose="020F0302020204030204" pitchFamily="34" charset="0"/>
                        </a:rPr>
                      </a:b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o możliwości rozprzestrzeniania się gatunków inwazyjnych.</a:t>
                      </a:r>
                    </a:p>
                  </a:txBody>
                  <a:tcPr marL="44450" marR="44450" marT="0" marB="0" anchor="ctr"/>
                </a:tc>
                <a:extLst>
                  <a:ext uri="{0D108BD9-81ED-4DB2-BD59-A6C34878D82A}">
                    <a16:rowId xmlns:a16="http://schemas.microsoft.com/office/drawing/2014/main" val="3549327812"/>
                  </a:ext>
                </a:extLst>
              </a:tr>
            </a:tbl>
          </a:graphicData>
        </a:graphic>
      </p:graphicFrame>
    </p:spTree>
    <p:extLst>
      <p:ext uri="{BB962C8B-B14F-4D97-AF65-F5344CB8AC3E}">
        <p14:creationId xmlns:p14="http://schemas.microsoft.com/office/powerpoint/2010/main" val="2285994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4E8C5-8603-67E7-D729-EC23ED0C781D}"/>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2AB14857-03F6-0D78-FA01-129BD7C3097E}"/>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0D5AC77F-45EC-3A3C-48B9-6CA5A6ECBD46}"/>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5D06D59E-1586-107B-9141-933E149068F7}"/>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D816D8D8-3E72-1911-343B-8F5E728C430F}"/>
              </a:ext>
            </a:extLst>
          </p:cNvPr>
          <p:cNvSpPr txBox="1"/>
          <p:nvPr/>
        </p:nvSpPr>
        <p:spPr>
          <a:xfrm>
            <a:off x="481140" y="273118"/>
            <a:ext cx="4927183" cy="646331"/>
          </a:xfrm>
          <a:prstGeom prst="rect">
            <a:avLst/>
          </a:prstGeom>
          <a:noFill/>
        </p:spPr>
        <p:txBody>
          <a:bodyPr wrap="non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Generalnego Dyrektora Ochrony Środowiska</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58B89132-2DD2-2568-3422-5CFDA5A466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29D9371E-699C-B27F-A7D5-128A1E9A746D}"/>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C347A928-E0E0-67A9-DF31-E3E2DB6FCAA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graphicFrame>
        <p:nvGraphicFramePr>
          <p:cNvPr id="10" name="Tabela 9">
            <a:extLst>
              <a:ext uri="{FF2B5EF4-FFF2-40B4-BE49-F238E27FC236}">
                <a16:creationId xmlns:a16="http://schemas.microsoft.com/office/drawing/2014/main" id="{2DD266DA-3602-4CC4-EE0F-C4C737AF9FA7}"/>
              </a:ext>
            </a:extLst>
          </p:cNvPr>
          <p:cNvGraphicFramePr>
            <a:graphicFrameLocks noGrp="1"/>
          </p:cNvGraphicFramePr>
          <p:nvPr>
            <p:extLst>
              <p:ext uri="{D42A27DB-BD31-4B8C-83A1-F6EECF244321}">
                <p14:modId xmlns:p14="http://schemas.microsoft.com/office/powerpoint/2010/main" val="1308234447"/>
              </p:ext>
            </p:extLst>
          </p:nvPr>
        </p:nvGraphicFramePr>
        <p:xfrm>
          <a:off x="444898" y="843558"/>
          <a:ext cx="8006075" cy="3501282"/>
        </p:xfrm>
        <a:graphic>
          <a:graphicData uri="http://schemas.openxmlformats.org/drawingml/2006/table">
            <a:tbl>
              <a:tblPr firstRow="1" firstCol="1" bandRow="1">
                <a:tableStyleId>{BC89EF96-8CEA-46FF-86C4-4CE0E7609802}</a:tableStyleId>
              </a:tblPr>
              <a:tblGrid>
                <a:gridCol w="409058">
                  <a:extLst>
                    <a:ext uri="{9D8B030D-6E8A-4147-A177-3AD203B41FA5}">
                      <a16:colId xmlns:a16="http://schemas.microsoft.com/office/drawing/2014/main" val="534812738"/>
                    </a:ext>
                  </a:extLst>
                </a:gridCol>
                <a:gridCol w="2205876">
                  <a:extLst>
                    <a:ext uri="{9D8B030D-6E8A-4147-A177-3AD203B41FA5}">
                      <a16:colId xmlns:a16="http://schemas.microsoft.com/office/drawing/2014/main" val="4257974164"/>
                    </a:ext>
                  </a:extLst>
                </a:gridCol>
                <a:gridCol w="5391141">
                  <a:extLst>
                    <a:ext uri="{9D8B030D-6E8A-4147-A177-3AD203B41FA5}">
                      <a16:colId xmlns:a16="http://schemas.microsoft.com/office/drawing/2014/main" val="3375654920"/>
                    </a:ext>
                  </a:extLst>
                </a:gridCol>
              </a:tblGrid>
              <a:tr h="432048">
                <a:tc>
                  <a:txBody>
                    <a:bodyPr/>
                    <a:lstStyle/>
                    <a:p>
                      <a:pP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L.p.</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Ogólny zakres uwag</a:t>
                      </a:r>
                    </a:p>
                  </a:txBody>
                  <a:tcPr marL="44450" marR="44450" marT="0" marB="0" anchor="ctr"/>
                </a:tc>
                <a:tc>
                  <a:txBody>
                    <a:bodyPr/>
                    <a:lstStyle/>
                    <a:p>
                      <a:pPr algn="ctr">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Zmiany w POBM/Prognozie w wyniku opinii organu</a:t>
                      </a:r>
                    </a:p>
                  </a:txBody>
                  <a:tcPr marL="44450" marR="44450" marT="0" marB="0" anchor="ctr"/>
                </a:tc>
                <a:extLst>
                  <a:ext uri="{0D108BD9-81ED-4DB2-BD59-A6C34878D82A}">
                    <a16:rowId xmlns:a16="http://schemas.microsoft.com/office/drawing/2014/main" val="391063709"/>
                  </a:ext>
                </a:extLst>
              </a:tr>
              <a:tr h="442853">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5.</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Zgodność projektu POBM z innymi dokumentami oraz celami ochrony środowiska</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Brak zmian/ wyjaśnienie</a:t>
                      </a:r>
                    </a:p>
                  </a:txBody>
                  <a:tcPr marL="44450" marR="44450" marT="0" marB="0" anchor="ctr"/>
                </a:tc>
                <a:extLst>
                  <a:ext uri="{0D108BD9-81ED-4DB2-BD59-A6C34878D82A}">
                    <a16:rowId xmlns:a16="http://schemas.microsoft.com/office/drawing/2014/main" val="718381377"/>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6.</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Oddziaływania skumulowane</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Brak zmian/ wyjaśnienie</a:t>
                      </a:r>
                    </a:p>
                  </a:txBody>
                  <a:tcPr marL="44450" marR="44450" marT="0" marB="0" anchor="ctr"/>
                </a:tc>
                <a:extLst>
                  <a:ext uri="{0D108BD9-81ED-4DB2-BD59-A6C34878D82A}">
                    <a16:rowId xmlns:a16="http://schemas.microsoft.com/office/drawing/2014/main" val="1089331298"/>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7.</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Rozwiązania alternatywne </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Brak zmian/ wyjaśnienie</a:t>
                      </a:r>
                    </a:p>
                  </a:txBody>
                  <a:tcPr marL="44450" marR="44450" marT="0" marB="0" anchor="ctr"/>
                </a:tc>
                <a:extLst>
                  <a:ext uri="{0D108BD9-81ED-4DB2-BD59-A6C34878D82A}">
                    <a16:rowId xmlns:a16="http://schemas.microsoft.com/office/drawing/2014/main" val="2228767074"/>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8.</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Rozwiązania zapobiegające, ograniczające lub kompensacyjne</a:t>
                      </a:r>
                    </a:p>
                  </a:txBody>
                  <a:tcPr marL="44450" marR="44450" marT="0" marB="0" anchor="ctr"/>
                </a:tc>
                <a:tc>
                  <a:txBody>
                    <a:bodyPr/>
                    <a:lstStyle/>
                    <a:p>
                      <a:pPr algn="l">
                        <a:lnSpc>
                          <a:spcPct val="115000"/>
                        </a:lnSpc>
                        <a:spcAft>
                          <a:spcPts val="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Uzupełnienie katalogu zaleceń prośrodowiskowych o element dotyczący zachowania dóbr kultury, w tym zabytków archeologicznych; </a:t>
                      </a:r>
                    </a:p>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Uzupełnienie rozdziału 6 w zakresie kompensacji przyrodniczej.</a:t>
                      </a:r>
                    </a:p>
                  </a:txBody>
                  <a:tcPr marL="44450" marR="44450" marT="0" marB="0" anchor="ctr"/>
                </a:tc>
                <a:extLst>
                  <a:ext uri="{0D108BD9-81ED-4DB2-BD59-A6C34878D82A}">
                    <a16:rowId xmlns:a16="http://schemas.microsoft.com/office/drawing/2014/main" val="3549327812"/>
                  </a:ext>
                </a:extLst>
              </a:tr>
              <a:tr h="336625">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9.</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Monitoring </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Uzupełnienie Tabeli 2 w zakresie częstotliwości monitorowania oraz oczekiwanego trendu zmiany.</a:t>
                      </a:r>
                    </a:p>
                  </a:txBody>
                  <a:tcPr marL="44450" marR="44450" marT="0" marB="0" anchor="ctr"/>
                </a:tc>
                <a:extLst>
                  <a:ext uri="{0D108BD9-81ED-4DB2-BD59-A6C34878D82A}">
                    <a16:rowId xmlns:a16="http://schemas.microsoft.com/office/drawing/2014/main" val="378169737"/>
                  </a:ext>
                </a:extLst>
              </a:tr>
              <a:tr h="336625">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b="1" kern="1200" dirty="0">
                          <a:solidFill>
                            <a:schemeClr val="tx1"/>
                          </a:solidFill>
                          <a:effectLst/>
                          <a:latin typeface="Calibri Light" panose="020F0302020204030204" pitchFamily="34" charset="0"/>
                          <a:ea typeface="Calibri Light" panose="020F0302020204030204" pitchFamily="34" charset="0"/>
                          <a:cs typeface="Calibri Light" panose="020F0302020204030204" pitchFamily="34" charset="0"/>
                        </a:rPr>
                        <a:t>10.</a:t>
                      </a:r>
                    </a:p>
                  </a:txBody>
                  <a:tcPr marL="44450" marR="44450" marT="0" marB="0" anchor="ctr"/>
                </a:tc>
                <a:tc>
                  <a:txBody>
                    <a:bodyPr/>
                    <a:lstStyle/>
                    <a:p>
                      <a:pPr algn="l">
                        <a:lnSpc>
                          <a:spcPct val="115000"/>
                        </a:lnSpc>
                        <a:spcAft>
                          <a:spcPts val="1000"/>
                        </a:spcAft>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Streszczenie w języku niespecjalistycznym </a:t>
                      </a:r>
                    </a:p>
                  </a:txBody>
                  <a:tcPr marL="44450" marR="44450" marT="0" marB="0" anchor="ctr"/>
                </a:tc>
                <a:tc>
                  <a: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pl-PL" sz="1400" dirty="0">
                          <a:effectLst/>
                          <a:latin typeface="Calibri Light" panose="020F0302020204030204" pitchFamily="34" charset="0"/>
                          <a:ea typeface="Calibri Light" panose="020F0302020204030204" pitchFamily="34" charset="0"/>
                          <a:cs typeface="Calibri Light" panose="020F0302020204030204" pitchFamily="34" charset="0"/>
                        </a:rPr>
                        <a:t>Poprawa streszczenia i uzupełnienie o definicje naukowych określeń.</a:t>
                      </a:r>
                    </a:p>
                  </a:txBody>
                  <a:tcPr marL="44450" marR="44450" marT="0" marB="0" anchor="ctr"/>
                </a:tc>
                <a:extLst>
                  <a:ext uri="{0D108BD9-81ED-4DB2-BD59-A6C34878D82A}">
                    <a16:rowId xmlns:a16="http://schemas.microsoft.com/office/drawing/2014/main" val="2446854555"/>
                  </a:ext>
                </a:extLst>
              </a:tr>
            </a:tbl>
          </a:graphicData>
        </a:graphic>
      </p:graphicFrame>
    </p:spTree>
    <p:extLst>
      <p:ext uri="{BB962C8B-B14F-4D97-AF65-F5344CB8AC3E}">
        <p14:creationId xmlns:p14="http://schemas.microsoft.com/office/powerpoint/2010/main" val="3891941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24E74-7094-31C4-6876-F5E376FB9FEC}"/>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4F462E04-9F56-EDB5-36DC-302746043DF5}"/>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EACBC73C-957E-69C3-731E-D1630BC229D6}"/>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78BD37D9-A9DA-ED0F-E7F8-0C567BF38705}"/>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C3FD9684-06B5-94BF-6EEA-3C7C8CAB90ED}"/>
              </a:ext>
            </a:extLst>
          </p:cNvPr>
          <p:cNvSpPr txBox="1"/>
          <p:nvPr/>
        </p:nvSpPr>
        <p:spPr>
          <a:xfrm>
            <a:off x="481140" y="273118"/>
            <a:ext cx="7835276" cy="646331"/>
          </a:xfrm>
          <a:prstGeom prst="rect">
            <a:avLst/>
          </a:prstGeom>
          <a:noFill/>
        </p:spPr>
        <p:txBody>
          <a:bodyPr wrap="squar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Generalnego Dyrektora Ochrony Środowiska – wybrane zagadnienia</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EE4ABF3C-C04A-396E-85D6-66D800E516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2EE33EFD-5B8C-883A-8C4D-52EA9049CA02}"/>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25D656F7-656D-3EFC-A632-C57F71DC69ED}"/>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8CDB10F2-292B-779D-5858-005DC6333833}"/>
              </a:ext>
            </a:extLst>
          </p:cNvPr>
          <p:cNvSpPr txBox="1"/>
          <p:nvPr/>
        </p:nvSpPr>
        <p:spPr>
          <a:xfrm>
            <a:off x="394947" y="1061043"/>
            <a:ext cx="8169759" cy="2939266"/>
          </a:xfrm>
          <a:prstGeom prst="rect">
            <a:avLst/>
          </a:prstGeom>
          <a:noFill/>
        </p:spPr>
        <p:txBody>
          <a:bodyPr wrap="square" rtlCol="0">
            <a:spAutoFit/>
          </a:bodyPr>
          <a:lstStyle/>
          <a:p>
            <a:pPr>
              <a:spcAft>
                <a:spcPts val="600"/>
              </a:spcAft>
            </a:pP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Poziom szczegółowości analiz w prognozie</a:t>
            </a:r>
          </a:p>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Przyjęta w Prognozie zasada dostosowania szczegółowości analiz do zawartości </a:t>
            </a:r>
            <a:br>
              <a:rPr lang="pl-PL" sz="1800" dirty="0">
                <a:effectLst/>
                <a:latin typeface="Calibri Light" panose="020F0302020204030204" pitchFamily="34" charset="0"/>
                <a:ea typeface="Calibri Light" panose="020F0302020204030204" pitchFamily="34" charset="0"/>
                <a:cs typeface="Calibri Light" panose="020F0302020204030204" pitchFamily="34" charset="0"/>
              </a:rPr>
            </a:b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i stopnia szczegółowości projektu POBM, odpowiada art. 52 ust. 1 ustawy OOŚ oraz strategicznemu i ramowemu charakterowi Programu. W przypadku POBM, który nie określa szczegółowych parametrów technicznych, dokładnych lokalizacji ani terminów realizacji wszystkich przyszłych przedsięwzięć,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ocena została przeprowadzona na poziomie grup i rodzajów prac oraz odcinków planowanych działań</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z uwzględnieniem poszczególnych elementów środowiska. Dalsze uszczegółowienie ocen będzie następować na etapie przygotowania konkretnych przedsięwzięć i właściwych dla nich postępowań środowiskowych.</a:t>
            </a:r>
          </a:p>
        </p:txBody>
      </p:sp>
    </p:spTree>
    <p:extLst>
      <p:ext uri="{BB962C8B-B14F-4D97-AF65-F5344CB8AC3E}">
        <p14:creationId xmlns:p14="http://schemas.microsoft.com/office/powerpoint/2010/main" val="3973644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A7BB2-9BA2-720C-57CA-A804C7B030B2}"/>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79D46202-4786-598F-26C9-366D61208D2B}"/>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6B1FA3E2-F14A-5F03-FA6A-42A211B15DDB}"/>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224E8893-B21A-8B11-52D7-0AB7279012EE}"/>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8AC398AC-5EA7-6FE0-CFE4-E20FC7FB737B}"/>
              </a:ext>
            </a:extLst>
          </p:cNvPr>
          <p:cNvSpPr txBox="1"/>
          <p:nvPr/>
        </p:nvSpPr>
        <p:spPr>
          <a:xfrm>
            <a:off x="481140" y="273118"/>
            <a:ext cx="7835276" cy="646331"/>
          </a:xfrm>
          <a:prstGeom prst="rect">
            <a:avLst/>
          </a:prstGeom>
          <a:noFill/>
        </p:spPr>
        <p:txBody>
          <a:bodyPr wrap="squar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Generalnego Dyrektora Ochrony Środowiska – wybrane zagadnienia</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46CC32F3-383B-9158-4874-B7860AF600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9282E550-7CD2-3447-911F-37EDF4132885}"/>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FAAEAD7C-E25E-452A-7376-B29292BE2421}"/>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949C8DCD-61C5-0191-91E2-81C371B53896}"/>
              </a:ext>
            </a:extLst>
          </p:cNvPr>
          <p:cNvSpPr txBox="1"/>
          <p:nvPr/>
        </p:nvSpPr>
        <p:spPr>
          <a:xfrm>
            <a:off x="444898" y="987574"/>
            <a:ext cx="8169759" cy="2939266"/>
          </a:xfrm>
          <a:prstGeom prst="rect">
            <a:avLst/>
          </a:prstGeom>
          <a:noFill/>
        </p:spPr>
        <p:txBody>
          <a:bodyPr wrap="square" rtlCol="0">
            <a:spAutoFit/>
          </a:bodyPr>
          <a:lstStyle/>
          <a:p>
            <a:pPr>
              <a:spcAft>
                <a:spcPts val="600"/>
              </a:spcAft>
            </a:pP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Lokalizacja planowanych prac</a:t>
            </a:r>
          </a:p>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Realizacja działań związanych z ochroną brzegu morskiego weryfikowana jest przez stale zmieniające się zjawiska atmosferyczne.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Nie da się określić na przyszłość, gdzie dokładnie będzie największa potrzeba realizacji działania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dlatego nie sposób na moment opracowania Programu wskazać jakie miejsca w okresie trwania POBM będą poddawane ochronie. Stąd w załączniku do POBM wskazany został zakres ochrony wzdłuż brzegu szczególnie narażonych na erozję odcinków, tam gdzie erozja zagraża bezpośrednio człowiekowi, czy infrastrukturze. Zakres i stopień szczegółowości sporządzonej Prognozy oddziaływania na środowisko odpowiada wymaganiom określonym przez organ w uzgodnieniu z dn. 20.09.2025 r.</a:t>
            </a:r>
          </a:p>
        </p:txBody>
      </p:sp>
    </p:spTree>
    <p:extLst>
      <p:ext uri="{BB962C8B-B14F-4D97-AF65-F5344CB8AC3E}">
        <p14:creationId xmlns:p14="http://schemas.microsoft.com/office/powerpoint/2010/main" val="1496813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C4451-C0FF-C97D-AAC4-8B3254B68FC5}"/>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95C0DA79-09E5-06D7-DD2D-1CD0F0AC3E65}"/>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26252D90-F3A8-D8F0-081D-5CCA7E341F7D}"/>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5AC0C90A-1FE7-03D8-FA52-6DCFBEBFBDAA}"/>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A14D2B29-AF31-C8E9-A871-304CFEE54B02}"/>
              </a:ext>
            </a:extLst>
          </p:cNvPr>
          <p:cNvSpPr txBox="1"/>
          <p:nvPr/>
        </p:nvSpPr>
        <p:spPr>
          <a:xfrm>
            <a:off x="481140" y="273118"/>
            <a:ext cx="7835276" cy="646331"/>
          </a:xfrm>
          <a:prstGeom prst="rect">
            <a:avLst/>
          </a:prstGeom>
          <a:noFill/>
        </p:spPr>
        <p:txBody>
          <a:bodyPr wrap="squar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Generalnego Dyrektora Ochrony Środowiska – wybrane zagadnienia</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EE7645E1-45A2-0752-49DA-6E8B18D9BA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41044B14-A4F5-8EF8-EB6B-6808C38A4304}"/>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9E91F721-BC16-942D-C536-485E4FADDF84}"/>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A05228AB-A1CA-A54B-C3FB-B04EE28AD7BB}"/>
              </a:ext>
            </a:extLst>
          </p:cNvPr>
          <p:cNvSpPr txBox="1"/>
          <p:nvPr/>
        </p:nvSpPr>
        <p:spPr>
          <a:xfrm>
            <a:off x="444898" y="1087547"/>
            <a:ext cx="8169759" cy="2939266"/>
          </a:xfrm>
          <a:prstGeom prst="rect">
            <a:avLst/>
          </a:prstGeom>
          <a:noFill/>
        </p:spPr>
        <p:txBody>
          <a:bodyPr wrap="square" rtlCol="0">
            <a:spAutoFit/>
          </a:bodyPr>
          <a:lstStyle/>
          <a:p>
            <a:pPr>
              <a:spcAft>
                <a:spcPts val="600"/>
              </a:spcAft>
            </a:pP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Oddziaływania skumulowane</a:t>
            </a:r>
          </a:p>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Prognoza oddziaływania na środowisko sporządzana na potrzeby POBM nie dysponuje zakresem informacji pozwalającym na wskazanie konkretnych szczegółowych lokalizacji miejsc potencjalnych kumulacji oddziaływań, ponieważ na etapie planistycznym nie istnieją jeszcze konkretne lokalizacje przedsięwzięć. Na etapie projektu POBM brak jest decyzji administracyjnych określających szczegółowe parametry techniczne, brak lokalizacji ostatecznych, a często nawet brak pewności co do samego zamiaru inwestycyjnego.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Z tego względu prognoza może jedynie identyfikować potencjalne kierunki przewidywanych oddziaływań skumulowanych</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co jest właściwe i zgodne z art. 51 ust. 2 pkt. 2e) ustawy OOŚ.</a:t>
            </a:r>
          </a:p>
        </p:txBody>
      </p:sp>
    </p:spTree>
    <p:extLst>
      <p:ext uri="{BB962C8B-B14F-4D97-AF65-F5344CB8AC3E}">
        <p14:creationId xmlns:p14="http://schemas.microsoft.com/office/powerpoint/2010/main" val="1056900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79578-4C33-0CB8-E74D-1B20A4D3DD56}"/>
            </a:ext>
          </a:extLst>
        </p:cNvPr>
        <p:cNvGrpSpPr/>
        <p:nvPr/>
      </p:nvGrpSpPr>
      <p:grpSpPr>
        <a:xfrm>
          <a:off x="0" y="0"/>
          <a:ext cx="0" cy="0"/>
          <a:chOff x="0" y="0"/>
          <a:chExt cx="0" cy="0"/>
        </a:xfrm>
      </p:grpSpPr>
      <p:sp>
        <p:nvSpPr>
          <p:cNvPr id="5" name="Trójkąt prostokątny 4">
            <a:extLst>
              <a:ext uri="{FF2B5EF4-FFF2-40B4-BE49-F238E27FC236}">
                <a16:creationId xmlns:a16="http://schemas.microsoft.com/office/drawing/2014/main" id="{6CEA8001-C33A-91C9-2913-55D91E6167CB}"/>
              </a:ext>
            </a:extLst>
          </p:cNvPr>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a:extLst>
              <a:ext uri="{FF2B5EF4-FFF2-40B4-BE49-F238E27FC236}">
                <a16:creationId xmlns:a16="http://schemas.microsoft.com/office/drawing/2014/main" id="{52B85B92-FC70-E6CB-8E77-8D2788275204}"/>
              </a:ext>
            </a:extLst>
          </p:cNvPr>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a:extLst>
              <a:ext uri="{FF2B5EF4-FFF2-40B4-BE49-F238E27FC236}">
                <a16:creationId xmlns:a16="http://schemas.microsoft.com/office/drawing/2014/main" id="{79C8F911-B5D5-4EBF-C09D-929EB9DD5F4D}"/>
              </a:ext>
            </a:extLst>
          </p:cNvPr>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a:extLst>
              <a:ext uri="{FF2B5EF4-FFF2-40B4-BE49-F238E27FC236}">
                <a16:creationId xmlns:a16="http://schemas.microsoft.com/office/drawing/2014/main" id="{BF9A7ECB-8555-F9B9-9E68-B7AB28073CD5}"/>
              </a:ext>
            </a:extLst>
          </p:cNvPr>
          <p:cNvSpPr txBox="1"/>
          <p:nvPr/>
        </p:nvSpPr>
        <p:spPr>
          <a:xfrm>
            <a:off x="481140" y="273118"/>
            <a:ext cx="7835276" cy="646331"/>
          </a:xfrm>
          <a:prstGeom prst="rect">
            <a:avLst/>
          </a:prstGeom>
          <a:noFill/>
        </p:spPr>
        <p:txBody>
          <a:bodyPr wrap="square" rtlCol="0">
            <a:spAutoFit/>
          </a:bodyPr>
          <a:lstStyle/>
          <a:p>
            <a:r>
              <a:rPr lang="pl-PL" dirty="0">
                <a:latin typeface="Calibri Light" panose="020F0302020204030204" pitchFamily="34" charset="0"/>
              </a:rPr>
              <a:t>Opinia</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Generalnego Dyrektora Ochrony Środowiska – wybrane zagadnienia</a:t>
            </a:r>
            <a:endParaRPr lang="pl-PL" dirty="0">
              <a:latin typeface="Calibri Light" panose="020F0302020204030204" pitchFamily="34" charset="0"/>
            </a:endParaRPr>
          </a:p>
          <a:p>
            <a:endParaRPr lang="pl-PL" dirty="0">
              <a:latin typeface="Calibri Light" panose="020F0302020204030204" pitchFamily="34" charset="0"/>
            </a:endParaRPr>
          </a:p>
        </p:txBody>
      </p:sp>
      <p:pic>
        <p:nvPicPr>
          <p:cNvPr id="12" name="Obraz 11">
            <a:extLst>
              <a:ext uri="{FF2B5EF4-FFF2-40B4-BE49-F238E27FC236}">
                <a16:creationId xmlns:a16="http://schemas.microsoft.com/office/drawing/2014/main" id="{2C930788-BEB5-E209-5443-66F34B388C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8" name="pole tekstowe 7">
            <a:extLst>
              <a:ext uri="{FF2B5EF4-FFF2-40B4-BE49-F238E27FC236}">
                <a16:creationId xmlns:a16="http://schemas.microsoft.com/office/drawing/2014/main" id="{A917CB7A-4CF8-5D07-CF86-C57AE38AFE3F}"/>
              </a:ext>
            </a:extLst>
          </p:cNvPr>
          <p:cNvSpPr txBox="1"/>
          <p:nvPr/>
        </p:nvSpPr>
        <p:spPr>
          <a:xfrm>
            <a:off x="7871524" y="3789446"/>
            <a:ext cx="1386364" cy="215444"/>
          </a:xfrm>
          <a:prstGeom prst="rect">
            <a:avLst/>
          </a:prstGeom>
          <a:noFill/>
        </p:spPr>
        <p:txBody>
          <a:bodyPr wrap="square" rtlCol="0">
            <a:spAutoFit/>
          </a:bodyPr>
          <a:lstStyle/>
          <a:p>
            <a:r>
              <a:rPr lang="pl-PL" sz="8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Piotr Domaradzki</a:t>
            </a:r>
          </a:p>
        </p:txBody>
      </p:sp>
      <p:sp>
        <p:nvSpPr>
          <p:cNvPr id="22" name="AutoShape 4" descr="Urząd Morski w Gdyni">
            <a:extLst>
              <a:ext uri="{FF2B5EF4-FFF2-40B4-BE49-F238E27FC236}">
                <a16:creationId xmlns:a16="http://schemas.microsoft.com/office/drawing/2014/main" id="{4677FC76-0F77-E2C5-C771-E55200F257EB}"/>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l-PL"/>
          </a:p>
        </p:txBody>
      </p:sp>
      <p:sp>
        <p:nvSpPr>
          <p:cNvPr id="3" name="pole tekstowe 2">
            <a:extLst>
              <a:ext uri="{FF2B5EF4-FFF2-40B4-BE49-F238E27FC236}">
                <a16:creationId xmlns:a16="http://schemas.microsoft.com/office/drawing/2014/main" id="{09ADE5C6-CE67-B969-E150-D713306BE858}"/>
              </a:ext>
            </a:extLst>
          </p:cNvPr>
          <p:cNvSpPr txBox="1"/>
          <p:nvPr/>
        </p:nvSpPr>
        <p:spPr>
          <a:xfrm>
            <a:off x="439962" y="987574"/>
            <a:ext cx="8169759" cy="3770263"/>
          </a:xfrm>
          <a:prstGeom prst="rect">
            <a:avLst/>
          </a:prstGeom>
          <a:noFill/>
        </p:spPr>
        <p:txBody>
          <a:bodyPr wrap="square" rtlCol="0">
            <a:spAutoFit/>
          </a:bodyPr>
          <a:lstStyle/>
          <a:p>
            <a:pPr>
              <a:spcAft>
                <a:spcPts val="600"/>
              </a:spcAft>
            </a:pP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Rozwiązania alternatywne</a:t>
            </a:r>
          </a:p>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Kształt przedmiotowego projektu POBM zdeterminowany jest treścią Rozporządzenia Ministra Infrastruktury w sprawie minimalnych poziomów bezpieczeństwa brzegu morskiego oraz przebiegu granicznej linii ochrony brzegu morskiego, które nakłada na administrację obowiązek zapewnienia określonego poziomu ochrony przed erozją i powodziami sztormowymi. Nieprzestrzeganie minimalnych standardów ochrony brzegu morskiego oznacza większe ryzyko zniszczeń infrastruktury portowej, turystycznej i transportowej i stanowi naruszenie obowiązujących zobowiązań prawnych.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Zatem wskazane w prognozie wszelkie rozwiązania alternatywne mogą dotyczyć jedynie sposobu realizacji działań i takie zostały wymienione w Prognozie </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(sadzenie roślinności na wydmach i brzegu, stosowanie rozwiązań opartych o naturalne materiały). Brak jest możliwość rozpatrywania alternatyw dla lokalizacji oraz bezpośrednich uwarunkowań wynikających z treści ww. Rozporządzenia.</a:t>
            </a:r>
          </a:p>
        </p:txBody>
      </p:sp>
    </p:spTree>
    <p:extLst>
      <p:ext uri="{BB962C8B-B14F-4D97-AF65-F5344CB8AC3E}">
        <p14:creationId xmlns:p14="http://schemas.microsoft.com/office/powerpoint/2010/main" val="692444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ójkąt prostokątny 4"/>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cxnSp>
        <p:nvCxnSpPr>
          <p:cNvPr id="9" name="Łącznik prostoliniowy 8"/>
          <p:cNvCxnSpPr/>
          <p:nvPr/>
        </p:nvCxnSpPr>
        <p:spPr>
          <a:xfrm>
            <a:off x="444898" y="699542"/>
            <a:ext cx="7983446" cy="0"/>
          </a:xfrm>
          <a:prstGeom prst="line">
            <a:avLst/>
          </a:prstGeom>
          <a:ln w="6350">
            <a:solidFill>
              <a:schemeClr val="tx1">
                <a:lumMod val="65000"/>
                <a:lumOff val="35000"/>
                <a:alpha val="50000"/>
              </a:schemeClr>
            </a:solidFill>
          </a:ln>
        </p:spPr>
        <p:style>
          <a:lnRef idx="1">
            <a:schemeClr val="accent1"/>
          </a:lnRef>
          <a:fillRef idx="0">
            <a:schemeClr val="accent1"/>
          </a:fillRef>
          <a:effectRef idx="0">
            <a:schemeClr val="accent1"/>
          </a:effectRef>
          <a:fontRef idx="minor">
            <a:schemeClr val="tx1"/>
          </a:fontRef>
        </p:style>
      </p:cxnSp>
      <p:sp>
        <p:nvSpPr>
          <p:cNvPr id="2" name="pole tekstowe 1"/>
          <p:cNvSpPr txBox="1"/>
          <p:nvPr/>
        </p:nvSpPr>
        <p:spPr>
          <a:xfrm>
            <a:off x="481140" y="273118"/>
            <a:ext cx="3974999" cy="646331"/>
          </a:xfrm>
          <a:prstGeom prst="rect">
            <a:avLst/>
          </a:prstGeom>
          <a:noFill/>
        </p:spPr>
        <p:txBody>
          <a:bodyPr wrap="none" rtlCol="0">
            <a:spAutoFit/>
          </a:bodyPr>
          <a:lstStyle/>
          <a:p>
            <a:r>
              <a:rPr lang="pl-PL" dirty="0">
                <a:latin typeface="Calibri Light" panose="020F0302020204030204" pitchFamily="34" charset="0"/>
              </a:rPr>
              <a:t>Opinia Głównego Inspektora Sanitarnego</a:t>
            </a:r>
          </a:p>
          <a:p>
            <a:endParaRPr lang="pl-PL" dirty="0">
              <a:latin typeface="Calibri Light" panose="020F0302020204030204" pitchFamily="34" charset="0"/>
            </a:endParaRPr>
          </a:p>
        </p:txBody>
      </p:sp>
      <p:pic>
        <p:nvPicPr>
          <p:cNvPr id="12" name="Obraz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50973" y="4743881"/>
            <a:ext cx="703851" cy="399619"/>
          </a:xfrm>
          <a:prstGeom prst="rect">
            <a:avLst/>
          </a:prstGeom>
        </p:spPr>
      </p:pic>
      <p:sp>
        <p:nvSpPr>
          <p:cNvPr id="3" name="pole tekstowe 2">
            <a:extLst>
              <a:ext uri="{FF2B5EF4-FFF2-40B4-BE49-F238E27FC236}">
                <a16:creationId xmlns:a16="http://schemas.microsoft.com/office/drawing/2014/main" id="{1D6B1FF0-D6DC-695A-10B5-5B8DACC9EB80}"/>
              </a:ext>
            </a:extLst>
          </p:cNvPr>
          <p:cNvSpPr txBox="1"/>
          <p:nvPr/>
        </p:nvSpPr>
        <p:spPr>
          <a:xfrm>
            <a:off x="419522" y="957425"/>
            <a:ext cx="4512518" cy="1200329"/>
          </a:xfrm>
          <a:prstGeom prst="rect">
            <a:avLst/>
          </a:prstGeom>
          <a:noFill/>
        </p:spPr>
        <p:txBody>
          <a:bodyPr wrap="square" rtlCol="0">
            <a:spAutoFit/>
          </a:bodyPr>
          <a:lstStyle/>
          <a:p>
            <a:pPr>
              <a:spcAft>
                <a:spcPts val="600"/>
              </a:spcAft>
            </a:pP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Główny Inspektor Sanitarny, przekazał pismem znak HŚ.NZ.530.3.2026.MPW z dnia </a:t>
            </a:r>
            <a:r>
              <a:rPr lang="pl-PL" sz="1800" b="1" dirty="0">
                <a:effectLst/>
                <a:latin typeface="Calibri Light" panose="020F0302020204030204" pitchFamily="34" charset="0"/>
                <a:ea typeface="Calibri Light" panose="020F0302020204030204" pitchFamily="34" charset="0"/>
                <a:cs typeface="Calibri Light" panose="020F0302020204030204" pitchFamily="34" charset="0"/>
              </a:rPr>
              <a:t>12 marca 2026 r</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 </a:t>
            </a:r>
            <a:r>
              <a:rPr lang="pl-PL" sz="1800" b="1" u="sng" dirty="0">
                <a:effectLst/>
                <a:latin typeface="Calibri Light" panose="020F0302020204030204" pitchFamily="34" charset="0"/>
                <a:ea typeface="Calibri Light" panose="020F0302020204030204" pitchFamily="34" charset="0"/>
                <a:cs typeface="Calibri Light" panose="020F0302020204030204" pitchFamily="34" charset="0"/>
              </a:rPr>
              <a:t>pozytywną opinię </a:t>
            </a:r>
            <a:r>
              <a:rPr lang="pl-PL" sz="1800" dirty="0">
                <a:effectLst/>
                <a:latin typeface="Calibri Light" panose="020F0302020204030204" pitchFamily="34" charset="0"/>
                <a:ea typeface="Calibri Light" panose="020F0302020204030204" pitchFamily="34" charset="0"/>
                <a:cs typeface="Calibri Light" panose="020F0302020204030204" pitchFamily="34" charset="0"/>
              </a:rPr>
              <a:t>do projektu POBM wraz z prognozą oddziaływania na środowisko. </a:t>
            </a:r>
            <a:endParaRPr lang="pl-PL" sz="1400"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026" name="Picture 2" descr="logo">
            <a:extLst>
              <a:ext uri="{FF2B5EF4-FFF2-40B4-BE49-F238E27FC236}">
                <a16:creationId xmlns:a16="http://schemas.microsoft.com/office/drawing/2014/main" id="{413CFAE6-209E-C731-1D87-70357666206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950" r="27951"/>
          <a:stretch/>
        </p:blipFill>
        <p:spPr bwMode="auto">
          <a:xfrm>
            <a:off x="507086" y="2928654"/>
            <a:ext cx="1607855" cy="1538149"/>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a:extLst>
              <a:ext uri="{FF2B5EF4-FFF2-40B4-BE49-F238E27FC236}">
                <a16:creationId xmlns:a16="http://schemas.microsoft.com/office/drawing/2014/main" id="{F6FBA621-E727-CC29-DF92-DA2183F4BD12}"/>
              </a:ext>
            </a:extLst>
          </p:cNvPr>
          <p:cNvSpPr txBox="1"/>
          <p:nvPr/>
        </p:nvSpPr>
        <p:spPr>
          <a:xfrm>
            <a:off x="409026" y="4443958"/>
            <a:ext cx="2520280" cy="258917"/>
          </a:xfrm>
          <a:prstGeom prst="rect">
            <a:avLst/>
          </a:prstGeom>
          <a:noFill/>
        </p:spPr>
        <p:txBody>
          <a:bodyPr wrap="square">
            <a:spAutoFit/>
          </a:bodyPr>
          <a:lstStyle/>
          <a:p>
            <a:pPr>
              <a:lnSpc>
                <a:spcPct val="115000"/>
              </a:lnSpc>
              <a:spcAft>
                <a:spcPts val="800"/>
              </a:spcAft>
            </a:pPr>
            <a:r>
              <a:rPr lang="pl-PL" sz="1000" dirty="0">
                <a:effectLst/>
                <a:latin typeface="Calibri Light" panose="020F0302020204030204" pitchFamily="34" charset="0"/>
                <a:ea typeface="Calibri Light" panose="020F0302020204030204" pitchFamily="34" charset="0"/>
                <a:cs typeface="Calibri Light" panose="020F0302020204030204" pitchFamily="34" charset="0"/>
              </a:rPr>
              <a:t>źródło: </a:t>
            </a:r>
            <a:r>
              <a:rPr lang="pl-PL" sz="1000" dirty="0">
                <a:latin typeface="Calibri Light" panose="020F0302020204030204" pitchFamily="34" charset="0"/>
                <a:ea typeface="Calibri Light" panose="020F0302020204030204" pitchFamily="34" charset="0"/>
                <a:cs typeface="Calibri Light" panose="020F0302020204030204" pitchFamily="34" charset="0"/>
              </a:rPr>
              <a:t>https://www.gov.pl/web/gis</a:t>
            </a:r>
            <a:endParaRPr lang="pl-PL" sz="1000" dirty="0">
              <a:effectLst/>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5" name="Obraz 14">
            <a:extLst>
              <a:ext uri="{FF2B5EF4-FFF2-40B4-BE49-F238E27FC236}">
                <a16:creationId xmlns:a16="http://schemas.microsoft.com/office/drawing/2014/main" id="{E0D3A226-F015-9474-C5CE-2CDDB0CE6A13}"/>
              </a:ext>
            </a:extLst>
          </p:cNvPr>
          <p:cNvPicPr>
            <a:picLocks noChangeAspect="1"/>
          </p:cNvPicPr>
          <p:nvPr/>
        </p:nvPicPr>
        <p:blipFill>
          <a:blip r:embed="rId5">
            <a:extLst>
              <a:ext uri="{28A0092B-C50C-407E-A947-70E740481C1C}">
                <a14:useLocalDpi xmlns:a14="http://schemas.microsoft.com/office/drawing/2010/main" val="0"/>
              </a:ext>
            </a:extLst>
          </a:blip>
          <a:srcRect l="3514" t="-361" r="40636" b="361"/>
          <a:stretch>
            <a:fillRect/>
          </a:stretch>
        </p:blipFill>
        <p:spPr>
          <a:xfrm>
            <a:off x="5508104" y="-36070"/>
            <a:ext cx="3952469" cy="5179570"/>
          </a:xfrm>
          <a:prstGeom prst="rect">
            <a:avLst/>
          </a:prstGeom>
        </p:spPr>
      </p:pic>
      <p:sp>
        <p:nvSpPr>
          <p:cNvPr id="14" name="pole tekstowe 13">
            <a:extLst>
              <a:ext uri="{FF2B5EF4-FFF2-40B4-BE49-F238E27FC236}">
                <a16:creationId xmlns:a16="http://schemas.microsoft.com/office/drawing/2014/main" id="{880B09BA-66E3-DE8B-6FCB-44F086A7F93F}"/>
              </a:ext>
            </a:extLst>
          </p:cNvPr>
          <p:cNvSpPr txBox="1"/>
          <p:nvPr/>
        </p:nvSpPr>
        <p:spPr>
          <a:xfrm>
            <a:off x="5508104" y="4897118"/>
            <a:ext cx="1457031" cy="230832"/>
          </a:xfrm>
          <a:prstGeom prst="rect">
            <a:avLst/>
          </a:prstGeom>
          <a:noFill/>
        </p:spPr>
        <p:txBody>
          <a:bodyPr wrap="square" rtlCol="0">
            <a:spAutoFit/>
          </a:bodyPr>
          <a:lstStyle/>
          <a:p>
            <a:r>
              <a:rPr lang="pl-PL" sz="9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źródło: www.pixabay.com</a:t>
            </a:r>
          </a:p>
        </p:txBody>
      </p:sp>
    </p:spTree>
    <p:extLst>
      <p:ext uri="{BB962C8B-B14F-4D97-AF65-F5344CB8AC3E}">
        <p14:creationId xmlns:p14="http://schemas.microsoft.com/office/powerpoint/2010/main" val="3302305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rójkąt prostokątny 4"/>
          <p:cNvSpPr/>
          <p:nvPr/>
        </p:nvSpPr>
        <p:spPr>
          <a:xfrm rot="10800000">
            <a:off x="6588224" y="1"/>
            <a:ext cx="2566600" cy="915566"/>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6" name="Trójkąt prostokątny 5"/>
          <p:cNvSpPr/>
          <p:nvPr/>
        </p:nvSpPr>
        <p:spPr>
          <a:xfrm rot="10800000">
            <a:off x="7871524" y="1"/>
            <a:ext cx="1272476" cy="1347614"/>
          </a:xfrm>
          <a:prstGeom prst="rtTriangle">
            <a:avLst/>
          </a:prstGeom>
          <a:gradFill>
            <a:gsLst>
              <a:gs pos="39000">
                <a:schemeClr val="tx2">
                  <a:lumMod val="40000"/>
                  <a:lumOff val="60000"/>
                  <a:alpha val="50000"/>
                </a:schemeClr>
              </a:gs>
              <a:gs pos="100000">
                <a:schemeClr val="accent1">
                  <a:tint val="23500"/>
                  <a:satMod val="160000"/>
                </a:scheme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9" name="Trójkąt prostokątny 8"/>
          <p:cNvSpPr/>
          <p:nvPr/>
        </p:nvSpPr>
        <p:spPr>
          <a:xfrm>
            <a:off x="0" y="3795886"/>
            <a:ext cx="8804047" cy="1347614"/>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2" name="Obraz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29579"/>
            <a:ext cx="5184576" cy="2224167"/>
          </a:xfrm>
          <a:prstGeom prst="rect">
            <a:avLst/>
          </a:prstGeom>
        </p:spPr>
      </p:pic>
      <p:sp>
        <p:nvSpPr>
          <p:cNvPr id="3" name="pole tekstowe 2">
            <a:extLst>
              <a:ext uri="{FF2B5EF4-FFF2-40B4-BE49-F238E27FC236}">
                <a16:creationId xmlns:a16="http://schemas.microsoft.com/office/drawing/2014/main" id="{C1AA32BD-A444-01E9-BB98-A5D4770B4585}"/>
              </a:ext>
            </a:extLst>
          </p:cNvPr>
          <p:cNvSpPr txBox="1"/>
          <p:nvPr/>
        </p:nvSpPr>
        <p:spPr>
          <a:xfrm>
            <a:off x="539552" y="4469693"/>
            <a:ext cx="3384376" cy="400110"/>
          </a:xfrm>
          <a:prstGeom prst="rect">
            <a:avLst/>
          </a:prstGeom>
          <a:noFill/>
        </p:spPr>
        <p:txBody>
          <a:bodyPr wrap="square" rtlCol="0">
            <a:spAutoFit/>
          </a:bodyPr>
          <a:lstStyle/>
          <a:p>
            <a:r>
              <a:rPr lang="pl-PL" sz="2000" dirty="0">
                <a:solidFill>
                  <a:schemeClr val="tx2">
                    <a:lumMod val="50000"/>
                  </a:schemeClr>
                </a:solidFill>
                <a:latin typeface="Calibri Light" panose="020F0302020204030204" pitchFamily="34" charset="0"/>
                <a:ea typeface="Calibri Light" panose="020F0302020204030204" pitchFamily="34" charset="0"/>
                <a:cs typeface="Calibri Light" panose="020F0302020204030204" pitchFamily="34" charset="0"/>
              </a:rPr>
              <a:t>Dziękujemy za uwagę</a:t>
            </a:r>
          </a:p>
        </p:txBody>
      </p:sp>
      <p:sp>
        <p:nvSpPr>
          <p:cNvPr id="8" name="pole tekstowe 7">
            <a:extLst>
              <a:ext uri="{FF2B5EF4-FFF2-40B4-BE49-F238E27FC236}">
                <a16:creationId xmlns:a16="http://schemas.microsoft.com/office/drawing/2014/main" id="{D0F84AC5-53B2-52B4-108E-49F3957C1DD1}"/>
              </a:ext>
            </a:extLst>
          </p:cNvPr>
          <p:cNvSpPr txBox="1"/>
          <p:nvPr/>
        </p:nvSpPr>
        <p:spPr>
          <a:xfrm>
            <a:off x="7596336" y="4872991"/>
            <a:ext cx="1611900" cy="276999"/>
          </a:xfrm>
          <a:prstGeom prst="rect">
            <a:avLst/>
          </a:prstGeom>
          <a:noFill/>
        </p:spPr>
        <p:txBody>
          <a:bodyPr wrap="square" rtlCol="0">
            <a:spAutoFit/>
          </a:bodyPr>
          <a:lstStyle/>
          <a:p>
            <a:r>
              <a:rPr lang="pl-PL"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Fot. Dagmara </a:t>
            </a:r>
            <a:r>
              <a:rPr lang="pl-PL" sz="1200" dirty="0" err="1">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Szerlot</a:t>
            </a:r>
            <a:endParaRPr lang="pl-PL" sz="1200"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14" name="Obraz 13">
            <a:extLst>
              <a:ext uri="{FF2B5EF4-FFF2-40B4-BE49-F238E27FC236}">
                <a16:creationId xmlns:a16="http://schemas.microsoft.com/office/drawing/2014/main" id="{2E2A51C1-F78A-2221-3EB2-4A0C741EAB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5521" y="0"/>
            <a:ext cx="3468479" cy="5140287"/>
          </a:xfrm>
          <a:prstGeom prst="rect">
            <a:avLst/>
          </a:prstGeom>
        </p:spPr>
      </p:pic>
      <p:sp>
        <p:nvSpPr>
          <p:cNvPr id="10" name="Trójkąt prostokątny 9"/>
          <p:cNvSpPr/>
          <p:nvPr/>
        </p:nvSpPr>
        <p:spPr>
          <a:xfrm>
            <a:off x="-1" y="3795886"/>
            <a:ext cx="8804047" cy="1347614"/>
          </a:xfrm>
          <a:prstGeom prst="rtTriangle">
            <a:avLst/>
          </a:prstGeom>
          <a:gradFill flip="none" rotWithShape="1">
            <a:gsLst>
              <a:gs pos="39000">
                <a:schemeClr val="tx2">
                  <a:lumMod val="40000"/>
                  <a:lumOff val="60000"/>
                  <a:alpha val="50000"/>
                </a:schemeClr>
              </a:gs>
              <a:gs pos="100000">
                <a:schemeClr val="accent1">
                  <a:tint val="23500"/>
                  <a:satMod val="1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dirty="0"/>
          </a:p>
        </p:txBody>
      </p:sp>
    </p:spTree>
    <p:extLst>
      <p:ext uri="{BB962C8B-B14F-4D97-AF65-F5344CB8AC3E}">
        <p14:creationId xmlns:p14="http://schemas.microsoft.com/office/powerpoint/2010/main" val="1838195758"/>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D6E8FB5235FBBA498A3C58E001AA917C" ma:contentTypeVersion="0" ma:contentTypeDescription="Utwórz nowy dokument." ma:contentTypeScope="" ma:versionID="97518a393bc14fc9ae544d44dbdbf970">
  <xsd:schema xmlns:xsd="http://www.w3.org/2001/XMLSchema" xmlns:xs="http://www.w3.org/2001/XMLSchema" xmlns:p="http://schemas.microsoft.com/office/2006/metadata/properties" targetNamespace="http://schemas.microsoft.com/office/2006/metadata/properties" ma:root="true" ma:fieldsID="8ee384dce7a52089c1fa718a27ddf0f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399BFEB-9C8B-44B2-BFC5-F5DE4302F2E1}">
  <ds:schemaRefs>
    <ds:schemaRef ds:uri="http://schemas.microsoft.com/sharepoint/v3/contenttype/forms"/>
  </ds:schemaRefs>
</ds:datastoreItem>
</file>

<file path=customXml/itemProps2.xml><?xml version="1.0" encoding="utf-8"?>
<ds:datastoreItem xmlns:ds="http://schemas.openxmlformats.org/officeDocument/2006/customXml" ds:itemID="{32BB32D1-94A2-460C-9CD2-6884A153F7F1}">
  <ds:schemaRefs>
    <ds:schemaRef ds:uri="http://schemas.microsoft.com/office/infopath/2007/PartnerControls"/>
    <ds:schemaRef ds:uri="http://purl.org/dc/elements/1.1/"/>
    <ds:schemaRef ds:uri="http://www.w3.org/XML/1998/namespace"/>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4D90989E-D609-4EB7-8125-C5CE7F230F9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1525</TotalTime>
  <Words>1445</Words>
  <Application>Microsoft Office PowerPoint</Application>
  <PresentationFormat>Pokaz na ekranie (16:9)</PresentationFormat>
  <Paragraphs>134</Paragraphs>
  <Slides>14</Slides>
  <Notes>14</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14</vt:i4>
      </vt:variant>
    </vt:vector>
  </HeadingPairs>
  <TitlesOfParts>
    <vt:vector size="19" baseType="lpstr">
      <vt:lpstr>Arial</vt:lpstr>
      <vt:lpstr>Calibri</vt:lpstr>
      <vt:lpstr>Calibri Light</vt:lpstr>
      <vt:lpstr>Lato Light</vt:lpstr>
      <vt:lpstr>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Szablon_prezentacji_MI.pptx</dc:title>
  <dc:creator>Ciszewska Alicja</dc:creator>
  <cp:lastModifiedBy>Katarzyna Banaszak</cp:lastModifiedBy>
  <cp:revision>149</cp:revision>
  <dcterms:created xsi:type="dcterms:W3CDTF">2017-02-07T09:00:42Z</dcterms:created>
  <dcterms:modified xsi:type="dcterms:W3CDTF">2026-04-15T16:30:22Z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0x010100D6E8FB5235FBBA498A3C58E001AA917C</vt:lpwstr>
  </property>
</Properties>
</file>