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60" r:id="rId5"/>
    <p:sldId id="303" r:id="rId6"/>
    <p:sldId id="310" r:id="rId7"/>
    <p:sldId id="312" r:id="rId8"/>
    <p:sldId id="313" r:id="rId9"/>
    <p:sldId id="314" r:id="rId10"/>
    <p:sldId id="315" r:id="rId11"/>
    <p:sldId id="316" r:id="rId12"/>
    <p:sldId id="317" r:id="rId13"/>
    <p:sldId id="318" r:id="rId14"/>
    <p:sldId id="319" r:id="rId15"/>
    <p:sldId id="320" r:id="rId16"/>
    <p:sldId id="305" r:id="rId17"/>
    <p:sldId id="304" r:id="rId18"/>
  </p:sldIdLst>
  <p:sldSz cx="9144000" cy="5143500" type="screen16x9"/>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ławomir Wieczorek" initials="SW" lastIdx="10" clrIdx="0">
    <p:extLst>
      <p:ext uri="{19B8F6BF-5375-455C-9EA6-DF929625EA0E}">
        <p15:presenceInfo xmlns:p15="http://schemas.microsoft.com/office/powerpoint/2012/main" userId="S-1-5-21-3207413595-2161433757-774780966-23642" providerId="AD"/>
      </p:ext>
    </p:extLst>
  </p:cmAuthor>
  <p:cmAuthor id="2" name="Katarzyna Banaszak" initials="KB" lastIdx="6" clrIdx="1">
    <p:extLst>
      <p:ext uri="{19B8F6BF-5375-455C-9EA6-DF929625EA0E}">
        <p15:presenceInfo xmlns:p15="http://schemas.microsoft.com/office/powerpoint/2012/main" userId="21246cdbe093011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3523"/>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62" autoAdjust="0"/>
    <p:restoredTop sz="80992" autoAdjust="0"/>
  </p:normalViewPr>
  <p:slideViewPr>
    <p:cSldViewPr>
      <p:cViewPr varScale="1">
        <p:scale>
          <a:sx n="67" d="100"/>
          <a:sy n="67" d="100"/>
        </p:scale>
        <p:origin x="868" y="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E230C5-89F6-4389-ACE9-04565EABF64B}" type="datetimeFigureOut">
              <a:rPr lang="pl-PL" smtClean="0"/>
              <a:t>15.04.2026</a:t>
            </a:fld>
            <a:endParaRPr lang="pl-PL"/>
          </a:p>
        </p:txBody>
      </p:sp>
      <p:sp>
        <p:nvSpPr>
          <p:cNvPr id="4" name="Symbol zastępczy obrazu slajd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952197-D98B-4E30-AEE3-436D1DF369A6}" type="slidenum">
              <a:rPr lang="pl-PL" smtClean="0"/>
              <a:t>‹#›</a:t>
            </a:fld>
            <a:endParaRPr lang="pl-PL"/>
          </a:p>
        </p:txBody>
      </p:sp>
    </p:spTree>
    <p:extLst>
      <p:ext uri="{BB962C8B-B14F-4D97-AF65-F5344CB8AC3E}">
        <p14:creationId xmlns:p14="http://schemas.microsoft.com/office/powerpoint/2010/main" val="554394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37952197-D98B-4E30-AEE3-436D1DF369A6}" type="slidenum">
              <a:rPr lang="pl-PL" smtClean="0"/>
              <a:t>1</a:t>
            </a:fld>
            <a:endParaRPr lang="pl-PL"/>
          </a:p>
        </p:txBody>
      </p:sp>
    </p:spTree>
    <p:extLst>
      <p:ext uri="{BB962C8B-B14F-4D97-AF65-F5344CB8AC3E}">
        <p14:creationId xmlns:p14="http://schemas.microsoft.com/office/powerpoint/2010/main" val="3140574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BA264-C510-1639-D12F-2F1D73EB7E2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64EE23D5-2359-E7E8-930A-74357C5D5F7B}"/>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8F05F56F-A2F6-1138-F21A-B6DBA316786C}"/>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98EF80F4-A2C2-4914-72B8-45BD11416E74}"/>
              </a:ext>
            </a:extLst>
          </p:cNvPr>
          <p:cNvSpPr>
            <a:spLocks noGrp="1"/>
          </p:cNvSpPr>
          <p:nvPr>
            <p:ph type="sldNum" sz="quarter" idx="5"/>
          </p:nvPr>
        </p:nvSpPr>
        <p:spPr/>
        <p:txBody>
          <a:bodyPr/>
          <a:lstStyle/>
          <a:p>
            <a:fld id="{37952197-D98B-4E30-AEE3-436D1DF369A6}" type="slidenum">
              <a:rPr lang="pl-PL" smtClean="0"/>
              <a:t>10</a:t>
            </a:fld>
            <a:endParaRPr lang="pl-PL"/>
          </a:p>
        </p:txBody>
      </p:sp>
    </p:spTree>
    <p:extLst>
      <p:ext uri="{BB962C8B-B14F-4D97-AF65-F5344CB8AC3E}">
        <p14:creationId xmlns:p14="http://schemas.microsoft.com/office/powerpoint/2010/main" val="1123856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318AD-4ECC-61AD-0951-83B9460EEAE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0DA2E0C-B0E8-421A-D9F1-15E253D7DCD4}"/>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38A2534-B1A2-93FF-F7F3-44198B35A55B}"/>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12F82ABA-B152-1993-752C-CD6F0D11579F}"/>
              </a:ext>
            </a:extLst>
          </p:cNvPr>
          <p:cNvSpPr>
            <a:spLocks noGrp="1"/>
          </p:cNvSpPr>
          <p:nvPr>
            <p:ph type="sldNum" sz="quarter" idx="5"/>
          </p:nvPr>
        </p:nvSpPr>
        <p:spPr/>
        <p:txBody>
          <a:bodyPr/>
          <a:lstStyle/>
          <a:p>
            <a:fld id="{37952197-D98B-4E30-AEE3-436D1DF369A6}" type="slidenum">
              <a:rPr lang="pl-PL" smtClean="0"/>
              <a:t>11</a:t>
            </a:fld>
            <a:endParaRPr lang="pl-PL"/>
          </a:p>
        </p:txBody>
      </p:sp>
    </p:spTree>
    <p:extLst>
      <p:ext uri="{BB962C8B-B14F-4D97-AF65-F5344CB8AC3E}">
        <p14:creationId xmlns:p14="http://schemas.microsoft.com/office/powerpoint/2010/main" val="37708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6BF76-D78F-863B-B73C-4139EB64405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710EA686-95F8-2104-F9A7-4E07FE55CDEB}"/>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6020F65-B726-CCE8-2731-243626142931}"/>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7C88C282-0851-DB56-0587-5E72CA7EF029}"/>
              </a:ext>
            </a:extLst>
          </p:cNvPr>
          <p:cNvSpPr>
            <a:spLocks noGrp="1"/>
          </p:cNvSpPr>
          <p:nvPr>
            <p:ph type="sldNum" sz="quarter" idx="5"/>
          </p:nvPr>
        </p:nvSpPr>
        <p:spPr/>
        <p:txBody>
          <a:bodyPr/>
          <a:lstStyle/>
          <a:p>
            <a:fld id="{37952197-D98B-4E30-AEE3-436D1DF369A6}" type="slidenum">
              <a:rPr lang="pl-PL" smtClean="0"/>
              <a:t>12</a:t>
            </a:fld>
            <a:endParaRPr lang="pl-PL"/>
          </a:p>
        </p:txBody>
      </p:sp>
    </p:spTree>
    <p:extLst>
      <p:ext uri="{BB962C8B-B14F-4D97-AF65-F5344CB8AC3E}">
        <p14:creationId xmlns:p14="http://schemas.microsoft.com/office/powerpoint/2010/main" val="1545624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37952197-D98B-4E30-AEE3-436D1DF369A6}" type="slidenum">
              <a:rPr lang="pl-PL" smtClean="0"/>
              <a:t>13</a:t>
            </a:fld>
            <a:endParaRPr lang="pl-PL"/>
          </a:p>
        </p:txBody>
      </p:sp>
    </p:spTree>
    <p:extLst>
      <p:ext uri="{BB962C8B-B14F-4D97-AF65-F5344CB8AC3E}">
        <p14:creationId xmlns:p14="http://schemas.microsoft.com/office/powerpoint/2010/main" val="2977714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37952197-D98B-4E30-AEE3-436D1DF369A6}" type="slidenum">
              <a:rPr lang="pl-PL" smtClean="0"/>
              <a:t>14</a:t>
            </a:fld>
            <a:endParaRPr lang="pl-PL"/>
          </a:p>
        </p:txBody>
      </p:sp>
    </p:spTree>
    <p:extLst>
      <p:ext uri="{BB962C8B-B14F-4D97-AF65-F5344CB8AC3E}">
        <p14:creationId xmlns:p14="http://schemas.microsoft.com/office/powerpoint/2010/main" val="4100186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37952197-D98B-4E30-AEE3-436D1DF369A6}" type="slidenum">
              <a:rPr lang="pl-PL" smtClean="0"/>
              <a:t>2</a:t>
            </a:fld>
            <a:endParaRPr lang="pl-PL"/>
          </a:p>
        </p:txBody>
      </p:sp>
    </p:spTree>
    <p:extLst>
      <p:ext uri="{BB962C8B-B14F-4D97-AF65-F5344CB8AC3E}">
        <p14:creationId xmlns:p14="http://schemas.microsoft.com/office/powerpoint/2010/main" val="3419039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E954B-92E2-CCDB-E2E3-B959F2B96B34}"/>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BA62947-AC37-E443-C6F3-1538642044CE}"/>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1C7FFF47-F6B4-F859-3C8B-FECD36B8B3AF}"/>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6A2D5262-8CE5-BE9C-799F-4A337668249B}"/>
              </a:ext>
            </a:extLst>
          </p:cNvPr>
          <p:cNvSpPr>
            <a:spLocks noGrp="1"/>
          </p:cNvSpPr>
          <p:nvPr>
            <p:ph type="sldNum" sz="quarter" idx="5"/>
          </p:nvPr>
        </p:nvSpPr>
        <p:spPr/>
        <p:txBody>
          <a:bodyPr/>
          <a:lstStyle/>
          <a:p>
            <a:fld id="{37952197-D98B-4E30-AEE3-436D1DF369A6}" type="slidenum">
              <a:rPr lang="pl-PL" smtClean="0"/>
              <a:t>3</a:t>
            </a:fld>
            <a:endParaRPr lang="pl-PL"/>
          </a:p>
        </p:txBody>
      </p:sp>
    </p:spTree>
    <p:extLst>
      <p:ext uri="{BB962C8B-B14F-4D97-AF65-F5344CB8AC3E}">
        <p14:creationId xmlns:p14="http://schemas.microsoft.com/office/powerpoint/2010/main" val="2006941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62814-3BA6-374C-6F66-2A4201D80A12}"/>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BEFE273-A145-5E0A-CAF6-67BBCF40C90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EEDB06CF-2112-1837-5C60-18800E2D4812}"/>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50DF6DDA-A94C-1E80-9725-8FFF45244D0D}"/>
              </a:ext>
            </a:extLst>
          </p:cNvPr>
          <p:cNvSpPr>
            <a:spLocks noGrp="1"/>
          </p:cNvSpPr>
          <p:nvPr>
            <p:ph type="sldNum" sz="quarter" idx="5"/>
          </p:nvPr>
        </p:nvSpPr>
        <p:spPr/>
        <p:txBody>
          <a:bodyPr/>
          <a:lstStyle/>
          <a:p>
            <a:fld id="{37952197-D98B-4E30-AEE3-436D1DF369A6}" type="slidenum">
              <a:rPr lang="pl-PL" smtClean="0"/>
              <a:t>4</a:t>
            </a:fld>
            <a:endParaRPr lang="pl-PL"/>
          </a:p>
        </p:txBody>
      </p:sp>
    </p:spTree>
    <p:extLst>
      <p:ext uri="{BB962C8B-B14F-4D97-AF65-F5344CB8AC3E}">
        <p14:creationId xmlns:p14="http://schemas.microsoft.com/office/powerpoint/2010/main" val="455717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F8B1B-B43E-2ADB-FD4B-6028C8C04A53}"/>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775EB0A-576E-8E19-B83C-AA298A4709D7}"/>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B24C822-8497-AF72-52A6-232C96EEFC6E}"/>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56896698-917D-58D7-F005-B109C1806097}"/>
              </a:ext>
            </a:extLst>
          </p:cNvPr>
          <p:cNvSpPr>
            <a:spLocks noGrp="1"/>
          </p:cNvSpPr>
          <p:nvPr>
            <p:ph type="sldNum" sz="quarter" idx="5"/>
          </p:nvPr>
        </p:nvSpPr>
        <p:spPr/>
        <p:txBody>
          <a:bodyPr/>
          <a:lstStyle/>
          <a:p>
            <a:fld id="{37952197-D98B-4E30-AEE3-436D1DF369A6}" type="slidenum">
              <a:rPr lang="pl-PL" smtClean="0"/>
              <a:t>5</a:t>
            </a:fld>
            <a:endParaRPr lang="pl-PL"/>
          </a:p>
        </p:txBody>
      </p:sp>
    </p:spTree>
    <p:extLst>
      <p:ext uri="{BB962C8B-B14F-4D97-AF65-F5344CB8AC3E}">
        <p14:creationId xmlns:p14="http://schemas.microsoft.com/office/powerpoint/2010/main" val="3760386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15C69-4FBC-2820-37DB-94704C83814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A284ACCA-3A4B-E95D-E5E0-3FE5EE62C4CA}"/>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6509E704-13D4-2CF3-00CC-A4F66BF4B70F}"/>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DA7B8627-96BA-D77E-1CC8-F991E811E595}"/>
              </a:ext>
            </a:extLst>
          </p:cNvPr>
          <p:cNvSpPr>
            <a:spLocks noGrp="1"/>
          </p:cNvSpPr>
          <p:nvPr>
            <p:ph type="sldNum" sz="quarter" idx="5"/>
          </p:nvPr>
        </p:nvSpPr>
        <p:spPr/>
        <p:txBody>
          <a:bodyPr/>
          <a:lstStyle/>
          <a:p>
            <a:fld id="{37952197-D98B-4E30-AEE3-436D1DF369A6}" type="slidenum">
              <a:rPr lang="pl-PL" smtClean="0"/>
              <a:t>6</a:t>
            </a:fld>
            <a:endParaRPr lang="pl-PL"/>
          </a:p>
        </p:txBody>
      </p:sp>
    </p:spTree>
    <p:extLst>
      <p:ext uri="{BB962C8B-B14F-4D97-AF65-F5344CB8AC3E}">
        <p14:creationId xmlns:p14="http://schemas.microsoft.com/office/powerpoint/2010/main" val="751684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1EA62-B9AE-D4D9-8E7F-E24511DE6163}"/>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C1A76E8-7FB0-1899-AD50-AA021F9B789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8E6CA856-CA56-A28D-0AFD-C2B58ECB104C}"/>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58FB6CBC-82B3-1E07-7428-AEF98DC05716}"/>
              </a:ext>
            </a:extLst>
          </p:cNvPr>
          <p:cNvSpPr>
            <a:spLocks noGrp="1"/>
          </p:cNvSpPr>
          <p:nvPr>
            <p:ph type="sldNum" sz="quarter" idx="5"/>
          </p:nvPr>
        </p:nvSpPr>
        <p:spPr/>
        <p:txBody>
          <a:bodyPr/>
          <a:lstStyle/>
          <a:p>
            <a:fld id="{37952197-D98B-4E30-AEE3-436D1DF369A6}" type="slidenum">
              <a:rPr lang="pl-PL" smtClean="0"/>
              <a:t>7</a:t>
            </a:fld>
            <a:endParaRPr lang="pl-PL"/>
          </a:p>
        </p:txBody>
      </p:sp>
    </p:spTree>
    <p:extLst>
      <p:ext uri="{BB962C8B-B14F-4D97-AF65-F5344CB8AC3E}">
        <p14:creationId xmlns:p14="http://schemas.microsoft.com/office/powerpoint/2010/main" val="1284988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F475B-5CF0-6E5D-C192-C95030C5ADB9}"/>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A5FE56C-3C65-86BE-79CC-9D0FB8E601D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E415E687-A0A8-D796-9DD1-4BDD413EA8C1}"/>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E986C39F-272C-5E9D-117B-DF8E8B4A9063}"/>
              </a:ext>
            </a:extLst>
          </p:cNvPr>
          <p:cNvSpPr>
            <a:spLocks noGrp="1"/>
          </p:cNvSpPr>
          <p:nvPr>
            <p:ph type="sldNum" sz="quarter" idx="5"/>
          </p:nvPr>
        </p:nvSpPr>
        <p:spPr/>
        <p:txBody>
          <a:bodyPr/>
          <a:lstStyle/>
          <a:p>
            <a:fld id="{37952197-D98B-4E30-AEE3-436D1DF369A6}" type="slidenum">
              <a:rPr lang="pl-PL" smtClean="0"/>
              <a:t>8</a:t>
            </a:fld>
            <a:endParaRPr lang="pl-PL"/>
          </a:p>
        </p:txBody>
      </p:sp>
    </p:spTree>
    <p:extLst>
      <p:ext uri="{BB962C8B-B14F-4D97-AF65-F5344CB8AC3E}">
        <p14:creationId xmlns:p14="http://schemas.microsoft.com/office/powerpoint/2010/main" val="3923596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51A02-00F5-F464-60F6-ADC41E5B8C42}"/>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00AF19F-DF92-E1DE-CB3A-944F16AAA685}"/>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22577263-EA92-3AEF-FE2E-14BD37FBC125}"/>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BA17FFB6-FEB9-BB43-2766-F2E17B648DB1}"/>
              </a:ext>
            </a:extLst>
          </p:cNvPr>
          <p:cNvSpPr>
            <a:spLocks noGrp="1"/>
          </p:cNvSpPr>
          <p:nvPr>
            <p:ph type="sldNum" sz="quarter" idx="5"/>
          </p:nvPr>
        </p:nvSpPr>
        <p:spPr/>
        <p:txBody>
          <a:bodyPr/>
          <a:lstStyle/>
          <a:p>
            <a:fld id="{37952197-D98B-4E30-AEE3-436D1DF369A6}" type="slidenum">
              <a:rPr lang="pl-PL" smtClean="0"/>
              <a:t>9</a:t>
            </a:fld>
            <a:endParaRPr lang="pl-PL"/>
          </a:p>
        </p:txBody>
      </p:sp>
    </p:spTree>
    <p:extLst>
      <p:ext uri="{BB962C8B-B14F-4D97-AF65-F5344CB8AC3E}">
        <p14:creationId xmlns:p14="http://schemas.microsoft.com/office/powerpoint/2010/main" val="3244518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597819"/>
            <a:ext cx="7772400" cy="1102519"/>
          </a:xfrm>
        </p:spPr>
        <p:txBody>
          <a:bodyPr/>
          <a:lstStyle/>
          <a:p>
            <a:r>
              <a:rPr lang="pl-PL"/>
              <a:t>Kliknij, aby edytować styl</a:t>
            </a:r>
          </a:p>
        </p:txBody>
      </p:sp>
      <p:sp>
        <p:nvSpPr>
          <p:cNvPr id="3" name="Podtytuł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D92C4593-0A0D-4907-BC3F-77B15CD6B4D3}" type="datetimeFigureOut">
              <a:rPr lang="pl-PL" smtClean="0"/>
              <a:t>15.04.2026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17304C6-7339-4A62-AB3D-AC62E751FFEA}" type="slidenum">
              <a:rPr lang="pl-PL" smtClean="0"/>
              <a:t>‹#›</a:t>
            </a:fld>
            <a:endParaRPr lang="pl-PL"/>
          </a:p>
        </p:txBody>
      </p:sp>
    </p:spTree>
    <p:extLst>
      <p:ext uri="{BB962C8B-B14F-4D97-AF65-F5344CB8AC3E}">
        <p14:creationId xmlns:p14="http://schemas.microsoft.com/office/powerpoint/2010/main" val="3055731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92C4593-0A0D-4907-BC3F-77B15CD6B4D3}" type="datetimeFigureOut">
              <a:rPr lang="pl-PL" smtClean="0"/>
              <a:t>15.04.2026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17304C6-7339-4A62-AB3D-AC62E751FFEA}" type="slidenum">
              <a:rPr lang="pl-PL" smtClean="0"/>
              <a:t>‹#›</a:t>
            </a:fld>
            <a:endParaRPr lang="pl-PL"/>
          </a:p>
        </p:txBody>
      </p:sp>
    </p:spTree>
    <p:extLst>
      <p:ext uri="{BB962C8B-B14F-4D97-AF65-F5344CB8AC3E}">
        <p14:creationId xmlns:p14="http://schemas.microsoft.com/office/powerpoint/2010/main" val="677318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154781"/>
            <a:ext cx="2057400" cy="329088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154781"/>
            <a:ext cx="6019800" cy="329088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92C4593-0A0D-4907-BC3F-77B15CD6B4D3}" type="datetimeFigureOut">
              <a:rPr lang="pl-PL" smtClean="0"/>
              <a:t>15.04.2026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17304C6-7339-4A62-AB3D-AC62E751FFEA}" type="slidenum">
              <a:rPr lang="pl-PL" smtClean="0"/>
              <a:t>‹#›</a:t>
            </a:fld>
            <a:endParaRPr lang="pl-PL"/>
          </a:p>
        </p:txBody>
      </p:sp>
    </p:spTree>
    <p:extLst>
      <p:ext uri="{BB962C8B-B14F-4D97-AF65-F5344CB8AC3E}">
        <p14:creationId xmlns:p14="http://schemas.microsoft.com/office/powerpoint/2010/main" val="3193443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92C4593-0A0D-4907-BC3F-77B15CD6B4D3}" type="datetimeFigureOut">
              <a:rPr lang="pl-PL" smtClean="0"/>
              <a:t>15.04.2026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17304C6-7339-4A62-AB3D-AC62E751FFEA}" type="slidenum">
              <a:rPr lang="pl-PL" smtClean="0"/>
              <a:t>‹#›</a:t>
            </a:fld>
            <a:endParaRPr lang="pl-PL"/>
          </a:p>
        </p:txBody>
      </p:sp>
    </p:spTree>
    <p:extLst>
      <p:ext uri="{BB962C8B-B14F-4D97-AF65-F5344CB8AC3E}">
        <p14:creationId xmlns:p14="http://schemas.microsoft.com/office/powerpoint/2010/main" val="667875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3305176"/>
            <a:ext cx="7772400" cy="1021556"/>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D92C4593-0A0D-4907-BC3F-77B15CD6B4D3}" type="datetimeFigureOut">
              <a:rPr lang="pl-PL" smtClean="0"/>
              <a:t>15.04.2026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17304C6-7339-4A62-AB3D-AC62E751FFEA}" type="slidenum">
              <a:rPr lang="pl-PL" smtClean="0"/>
              <a:t>‹#›</a:t>
            </a:fld>
            <a:endParaRPr lang="pl-PL"/>
          </a:p>
        </p:txBody>
      </p:sp>
    </p:spTree>
    <p:extLst>
      <p:ext uri="{BB962C8B-B14F-4D97-AF65-F5344CB8AC3E}">
        <p14:creationId xmlns:p14="http://schemas.microsoft.com/office/powerpoint/2010/main" val="2238654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D92C4593-0A0D-4907-BC3F-77B15CD6B4D3}" type="datetimeFigureOut">
              <a:rPr lang="pl-PL" smtClean="0"/>
              <a:t>15.04.2026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17304C6-7339-4A62-AB3D-AC62E751FFEA}" type="slidenum">
              <a:rPr lang="pl-PL" smtClean="0"/>
              <a:t>‹#›</a:t>
            </a:fld>
            <a:endParaRPr lang="pl-PL"/>
          </a:p>
        </p:txBody>
      </p:sp>
    </p:spTree>
    <p:extLst>
      <p:ext uri="{BB962C8B-B14F-4D97-AF65-F5344CB8AC3E}">
        <p14:creationId xmlns:p14="http://schemas.microsoft.com/office/powerpoint/2010/main" val="2618402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05979"/>
            <a:ext cx="8229600" cy="85725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D92C4593-0A0D-4907-BC3F-77B15CD6B4D3}" type="datetimeFigureOut">
              <a:rPr lang="pl-PL" smtClean="0"/>
              <a:t>15.04.2026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17304C6-7339-4A62-AB3D-AC62E751FFEA}" type="slidenum">
              <a:rPr lang="pl-PL" smtClean="0"/>
              <a:t>‹#›</a:t>
            </a:fld>
            <a:endParaRPr lang="pl-PL"/>
          </a:p>
        </p:txBody>
      </p:sp>
    </p:spTree>
    <p:extLst>
      <p:ext uri="{BB962C8B-B14F-4D97-AF65-F5344CB8AC3E}">
        <p14:creationId xmlns:p14="http://schemas.microsoft.com/office/powerpoint/2010/main" val="834954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D92C4593-0A0D-4907-BC3F-77B15CD6B4D3}" type="datetimeFigureOut">
              <a:rPr lang="pl-PL" smtClean="0"/>
              <a:t>15.04.2026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17304C6-7339-4A62-AB3D-AC62E751FFEA}" type="slidenum">
              <a:rPr lang="pl-PL" smtClean="0"/>
              <a:t>‹#›</a:t>
            </a:fld>
            <a:endParaRPr lang="pl-PL"/>
          </a:p>
        </p:txBody>
      </p:sp>
    </p:spTree>
    <p:extLst>
      <p:ext uri="{BB962C8B-B14F-4D97-AF65-F5344CB8AC3E}">
        <p14:creationId xmlns:p14="http://schemas.microsoft.com/office/powerpoint/2010/main" val="3934151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92C4593-0A0D-4907-BC3F-77B15CD6B4D3}" type="datetimeFigureOut">
              <a:rPr lang="pl-PL" smtClean="0"/>
              <a:t>15.04.2026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17304C6-7339-4A62-AB3D-AC62E751FFEA}" type="slidenum">
              <a:rPr lang="pl-PL" smtClean="0"/>
              <a:t>‹#›</a:t>
            </a:fld>
            <a:endParaRPr lang="pl-PL"/>
          </a:p>
        </p:txBody>
      </p:sp>
    </p:spTree>
    <p:extLst>
      <p:ext uri="{BB962C8B-B14F-4D97-AF65-F5344CB8AC3E}">
        <p14:creationId xmlns:p14="http://schemas.microsoft.com/office/powerpoint/2010/main" val="4176823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04787"/>
            <a:ext cx="3008313" cy="871538"/>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D92C4593-0A0D-4907-BC3F-77B15CD6B4D3}" type="datetimeFigureOut">
              <a:rPr lang="pl-PL" smtClean="0"/>
              <a:t>15.04.2026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17304C6-7339-4A62-AB3D-AC62E751FFEA}" type="slidenum">
              <a:rPr lang="pl-PL" smtClean="0"/>
              <a:t>‹#›</a:t>
            </a:fld>
            <a:endParaRPr lang="pl-PL"/>
          </a:p>
        </p:txBody>
      </p:sp>
    </p:spTree>
    <p:extLst>
      <p:ext uri="{BB962C8B-B14F-4D97-AF65-F5344CB8AC3E}">
        <p14:creationId xmlns:p14="http://schemas.microsoft.com/office/powerpoint/2010/main" val="2834749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3600450"/>
            <a:ext cx="5486400" cy="425054"/>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D92C4593-0A0D-4907-BC3F-77B15CD6B4D3}" type="datetimeFigureOut">
              <a:rPr lang="pl-PL" smtClean="0"/>
              <a:t>15.04.2026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17304C6-7339-4A62-AB3D-AC62E751FFEA}" type="slidenum">
              <a:rPr lang="pl-PL" smtClean="0"/>
              <a:t>‹#›</a:t>
            </a:fld>
            <a:endParaRPr lang="pl-PL"/>
          </a:p>
        </p:txBody>
      </p:sp>
    </p:spTree>
    <p:extLst>
      <p:ext uri="{BB962C8B-B14F-4D97-AF65-F5344CB8AC3E}">
        <p14:creationId xmlns:p14="http://schemas.microsoft.com/office/powerpoint/2010/main" val="3347168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92C4593-0A0D-4907-BC3F-77B15CD6B4D3}" type="datetimeFigureOut">
              <a:rPr lang="pl-PL" smtClean="0"/>
              <a:t>15.04.2026</a:t>
            </a:fld>
            <a:endParaRPr lang="pl-PL"/>
          </a:p>
        </p:txBody>
      </p:sp>
      <p:sp>
        <p:nvSpPr>
          <p:cNvPr id="5" name="Symbol zastępczy stopki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17304C6-7339-4A62-AB3D-AC62E751FFEA}" type="slidenum">
              <a:rPr lang="pl-PL" smtClean="0"/>
              <a:t>‹#›</a:t>
            </a:fld>
            <a:endParaRPr lang="pl-PL"/>
          </a:p>
        </p:txBody>
      </p:sp>
    </p:spTree>
    <p:extLst>
      <p:ext uri="{BB962C8B-B14F-4D97-AF65-F5344CB8AC3E}">
        <p14:creationId xmlns:p14="http://schemas.microsoft.com/office/powerpoint/2010/main" val="2520537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ójkąt prostokątny 4"/>
          <p:cNvSpPr/>
          <p:nvPr/>
        </p:nvSpPr>
        <p:spPr>
          <a:xfrm rot="10800000">
            <a:off x="6588224" y="1"/>
            <a:ext cx="2566600" cy="915566"/>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rójkąt prostokątny 5"/>
          <p:cNvSpPr/>
          <p:nvPr/>
        </p:nvSpPr>
        <p:spPr>
          <a:xfrm rot="10800000">
            <a:off x="7871524" y="1"/>
            <a:ext cx="1272476" cy="1347614"/>
          </a:xfrm>
          <a:prstGeom prst="rtTriangle">
            <a:avLst/>
          </a:prstGeom>
          <a:gradFill>
            <a:gsLst>
              <a:gs pos="39000">
                <a:schemeClr val="tx2">
                  <a:lumMod val="40000"/>
                  <a:lumOff val="60000"/>
                  <a:alpha val="50000"/>
                </a:schemeClr>
              </a:gs>
              <a:gs pos="100000">
                <a:schemeClr val="accent1">
                  <a:tint val="23500"/>
                  <a:satMod val="16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Trójkąt prostokątny 8"/>
          <p:cNvSpPr/>
          <p:nvPr/>
        </p:nvSpPr>
        <p:spPr>
          <a:xfrm>
            <a:off x="0" y="3795886"/>
            <a:ext cx="8804047" cy="1347614"/>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Trójkąt prostokątny 9"/>
          <p:cNvSpPr/>
          <p:nvPr/>
        </p:nvSpPr>
        <p:spPr>
          <a:xfrm>
            <a:off x="-9525" y="3795886"/>
            <a:ext cx="8804047" cy="1347614"/>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t>Spotkanie informacyjne</a:t>
            </a:r>
          </a:p>
          <a:p>
            <a:pPr algn="ctr"/>
            <a:r>
              <a:rPr lang="pl-PL" sz="1600" dirty="0"/>
              <a:t>Warszawa 21.04.2026 r.</a:t>
            </a:r>
          </a:p>
        </p:txBody>
      </p:sp>
      <p:pic>
        <p:nvPicPr>
          <p:cNvPr id="2" name="Obraz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9579"/>
            <a:ext cx="5184576" cy="2224167"/>
          </a:xfrm>
          <a:prstGeom prst="rect">
            <a:avLst/>
          </a:prstGeom>
        </p:spPr>
      </p:pic>
      <p:sp>
        <p:nvSpPr>
          <p:cNvPr id="4" name="pole tekstowe 3">
            <a:extLst>
              <a:ext uri="{FF2B5EF4-FFF2-40B4-BE49-F238E27FC236}">
                <a16:creationId xmlns:a16="http://schemas.microsoft.com/office/drawing/2014/main" id="{5515D5D7-A51E-3C74-0EC9-DDE791DE4AA1}"/>
              </a:ext>
            </a:extLst>
          </p:cNvPr>
          <p:cNvSpPr txBox="1"/>
          <p:nvPr/>
        </p:nvSpPr>
        <p:spPr>
          <a:xfrm>
            <a:off x="899592" y="2198426"/>
            <a:ext cx="4824536" cy="880369"/>
          </a:xfrm>
          <a:prstGeom prst="rect">
            <a:avLst/>
          </a:prstGeom>
          <a:noFill/>
        </p:spPr>
        <p:txBody>
          <a:bodyPr wrap="square">
            <a:spAutoFit/>
          </a:bodyPr>
          <a:lstStyle/>
          <a:p>
            <a:pPr>
              <a:lnSpc>
                <a:spcPct val="150000"/>
              </a:lnSpc>
            </a:pPr>
            <a:r>
              <a:rPr lang="pl-PL" b="1" dirty="0">
                <a:solidFill>
                  <a:schemeClr val="tx2">
                    <a:lumMod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Opinie organów do projektu Programu </a:t>
            </a:r>
            <a:br>
              <a:rPr lang="pl-PL" b="1" dirty="0">
                <a:solidFill>
                  <a:schemeClr val="tx2">
                    <a:lumMod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br>
            <a:r>
              <a:rPr lang="pl-PL" b="1" dirty="0">
                <a:solidFill>
                  <a:schemeClr val="tx2">
                    <a:lumMod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i Prognozy oddziaływania na środowisko</a:t>
            </a:r>
            <a:endParaRPr lang="pl-PL" b="1" dirty="0">
              <a:solidFill>
                <a:schemeClr val="tx2">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7" name="Obraz 6">
            <a:extLst>
              <a:ext uri="{FF2B5EF4-FFF2-40B4-BE49-F238E27FC236}">
                <a16:creationId xmlns:a16="http://schemas.microsoft.com/office/drawing/2014/main" id="{29AF1234-B4D7-836C-3A7D-48FA2C2D94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6339" y="0"/>
            <a:ext cx="3427661" cy="5143500"/>
          </a:xfrm>
          <a:prstGeom prst="rect">
            <a:avLst/>
          </a:prstGeom>
        </p:spPr>
      </p:pic>
      <p:sp>
        <p:nvSpPr>
          <p:cNvPr id="12" name="pole tekstowe 11">
            <a:extLst>
              <a:ext uri="{FF2B5EF4-FFF2-40B4-BE49-F238E27FC236}">
                <a16:creationId xmlns:a16="http://schemas.microsoft.com/office/drawing/2014/main" id="{5EA64332-D742-4114-F547-88D4FE4A675C}"/>
              </a:ext>
            </a:extLst>
          </p:cNvPr>
          <p:cNvSpPr txBox="1"/>
          <p:nvPr/>
        </p:nvSpPr>
        <p:spPr>
          <a:xfrm>
            <a:off x="5698217" y="4897279"/>
            <a:ext cx="2063660" cy="246221"/>
          </a:xfrm>
          <a:prstGeom prst="rect">
            <a:avLst/>
          </a:prstGeom>
          <a:noFill/>
        </p:spPr>
        <p:txBody>
          <a:bodyPr wrap="square" rtlCol="0">
            <a:spAutoFit/>
          </a:bodyPr>
          <a:lstStyle/>
          <a:p>
            <a:r>
              <a:rPr lang="pl-PL" sz="10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źródło: www.pixabay.com</a:t>
            </a:r>
          </a:p>
        </p:txBody>
      </p:sp>
    </p:spTree>
    <p:extLst>
      <p:ext uri="{BB962C8B-B14F-4D97-AF65-F5344CB8AC3E}">
        <p14:creationId xmlns:p14="http://schemas.microsoft.com/office/powerpoint/2010/main" val="2507855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A7BB2-9BA2-720C-57CA-A804C7B030B2}"/>
            </a:ext>
          </a:extLst>
        </p:cNvPr>
        <p:cNvGrpSpPr/>
        <p:nvPr/>
      </p:nvGrpSpPr>
      <p:grpSpPr>
        <a:xfrm>
          <a:off x="0" y="0"/>
          <a:ext cx="0" cy="0"/>
          <a:chOff x="0" y="0"/>
          <a:chExt cx="0" cy="0"/>
        </a:xfrm>
      </p:grpSpPr>
      <p:sp>
        <p:nvSpPr>
          <p:cNvPr id="5" name="Trójkąt prostokątny 4">
            <a:extLst>
              <a:ext uri="{FF2B5EF4-FFF2-40B4-BE49-F238E27FC236}">
                <a16:creationId xmlns:a16="http://schemas.microsoft.com/office/drawing/2014/main" id="{79D46202-4786-598F-26C9-366D61208D2B}"/>
              </a:ext>
            </a:extLst>
          </p:cNvPr>
          <p:cNvSpPr/>
          <p:nvPr/>
        </p:nvSpPr>
        <p:spPr>
          <a:xfrm rot="10800000">
            <a:off x="6588224" y="1"/>
            <a:ext cx="2566600" cy="915566"/>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rójkąt prostokątny 5">
            <a:extLst>
              <a:ext uri="{FF2B5EF4-FFF2-40B4-BE49-F238E27FC236}">
                <a16:creationId xmlns:a16="http://schemas.microsoft.com/office/drawing/2014/main" id="{6B1FA3E2-F14A-5F03-FA6A-42A211B15DDB}"/>
              </a:ext>
            </a:extLst>
          </p:cNvPr>
          <p:cNvSpPr/>
          <p:nvPr/>
        </p:nvSpPr>
        <p:spPr>
          <a:xfrm rot="10800000">
            <a:off x="7871524" y="1"/>
            <a:ext cx="1272476" cy="1347614"/>
          </a:xfrm>
          <a:prstGeom prst="rtTriangle">
            <a:avLst/>
          </a:prstGeom>
          <a:gradFill>
            <a:gsLst>
              <a:gs pos="39000">
                <a:schemeClr val="tx2">
                  <a:lumMod val="40000"/>
                  <a:lumOff val="60000"/>
                  <a:alpha val="50000"/>
                </a:schemeClr>
              </a:gs>
              <a:gs pos="100000">
                <a:schemeClr val="accent1">
                  <a:tint val="23500"/>
                  <a:satMod val="16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prostoliniowy 8">
            <a:extLst>
              <a:ext uri="{FF2B5EF4-FFF2-40B4-BE49-F238E27FC236}">
                <a16:creationId xmlns:a16="http://schemas.microsoft.com/office/drawing/2014/main" id="{224E8893-B21A-8B11-52D7-0AB7279012EE}"/>
              </a:ext>
            </a:extLst>
          </p:cNvPr>
          <p:cNvCxnSpPr/>
          <p:nvPr/>
        </p:nvCxnSpPr>
        <p:spPr>
          <a:xfrm>
            <a:off x="444898" y="699542"/>
            <a:ext cx="7983446" cy="0"/>
          </a:xfrm>
          <a:prstGeom prst="line">
            <a:avLst/>
          </a:prstGeom>
          <a:ln w="63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sp>
        <p:nvSpPr>
          <p:cNvPr id="2" name="pole tekstowe 1">
            <a:extLst>
              <a:ext uri="{FF2B5EF4-FFF2-40B4-BE49-F238E27FC236}">
                <a16:creationId xmlns:a16="http://schemas.microsoft.com/office/drawing/2014/main" id="{8AC398AC-5EA7-6FE0-CFE4-E20FC7FB737B}"/>
              </a:ext>
            </a:extLst>
          </p:cNvPr>
          <p:cNvSpPr txBox="1"/>
          <p:nvPr/>
        </p:nvSpPr>
        <p:spPr>
          <a:xfrm>
            <a:off x="481140" y="273118"/>
            <a:ext cx="7835276" cy="646331"/>
          </a:xfrm>
          <a:prstGeom prst="rect">
            <a:avLst/>
          </a:prstGeom>
          <a:noFill/>
        </p:spPr>
        <p:txBody>
          <a:bodyPr wrap="square" rtlCol="0">
            <a:spAutoFit/>
          </a:bodyPr>
          <a:lstStyle/>
          <a:p>
            <a:r>
              <a:rPr lang="pl-PL" dirty="0">
                <a:latin typeface="Calibri Light" panose="020F0302020204030204" pitchFamily="34" charset="0"/>
              </a:rPr>
              <a:t>Opinia</a:t>
            </a:r>
            <a:r>
              <a:rPr lang="pl-PL" sz="1800" dirty="0">
                <a:effectLst/>
                <a:latin typeface="Calibri Light" panose="020F0302020204030204" pitchFamily="34" charset="0"/>
                <a:ea typeface="Calibri Light" panose="020F0302020204030204" pitchFamily="34" charset="0"/>
                <a:cs typeface="Calibri Light" panose="020F0302020204030204" pitchFamily="34" charset="0"/>
              </a:rPr>
              <a:t> Generalnego Dyrektora Ochrony Środowiska – wybrane zagadnienia</a:t>
            </a:r>
            <a:endParaRPr lang="pl-PL" dirty="0">
              <a:latin typeface="Calibri Light" panose="020F0302020204030204" pitchFamily="34" charset="0"/>
            </a:endParaRPr>
          </a:p>
          <a:p>
            <a:endParaRPr lang="pl-PL" dirty="0">
              <a:latin typeface="Calibri Light" panose="020F0302020204030204" pitchFamily="34" charset="0"/>
            </a:endParaRPr>
          </a:p>
        </p:txBody>
      </p:sp>
      <p:pic>
        <p:nvPicPr>
          <p:cNvPr id="12" name="Obraz 11">
            <a:extLst>
              <a:ext uri="{FF2B5EF4-FFF2-40B4-BE49-F238E27FC236}">
                <a16:creationId xmlns:a16="http://schemas.microsoft.com/office/drawing/2014/main" id="{46CC32F3-383B-9158-4874-B7860AF600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973" y="4743881"/>
            <a:ext cx="703851" cy="399619"/>
          </a:xfrm>
          <a:prstGeom prst="rect">
            <a:avLst/>
          </a:prstGeom>
        </p:spPr>
      </p:pic>
      <p:sp>
        <p:nvSpPr>
          <p:cNvPr id="8" name="pole tekstowe 7">
            <a:extLst>
              <a:ext uri="{FF2B5EF4-FFF2-40B4-BE49-F238E27FC236}">
                <a16:creationId xmlns:a16="http://schemas.microsoft.com/office/drawing/2014/main" id="{9282E550-7CD2-3447-911F-37EDF4132885}"/>
              </a:ext>
            </a:extLst>
          </p:cNvPr>
          <p:cNvSpPr txBox="1"/>
          <p:nvPr/>
        </p:nvSpPr>
        <p:spPr>
          <a:xfrm>
            <a:off x="7871524" y="3789446"/>
            <a:ext cx="1386364" cy="215444"/>
          </a:xfrm>
          <a:prstGeom prst="rect">
            <a:avLst/>
          </a:prstGeom>
          <a:noFill/>
        </p:spPr>
        <p:txBody>
          <a:bodyPr wrap="square" rtlCol="0">
            <a:spAutoFit/>
          </a:bodyPr>
          <a:lstStyle/>
          <a:p>
            <a:r>
              <a:rPr lang="pl-PL" sz="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Fot. Piotr Domaradzki</a:t>
            </a:r>
          </a:p>
        </p:txBody>
      </p:sp>
      <p:sp>
        <p:nvSpPr>
          <p:cNvPr id="22" name="AutoShape 4" descr="Urząd Morski w Gdyni">
            <a:extLst>
              <a:ext uri="{FF2B5EF4-FFF2-40B4-BE49-F238E27FC236}">
                <a16:creationId xmlns:a16="http://schemas.microsoft.com/office/drawing/2014/main" id="{FAAEAD7C-E25E-452A-7376-B29292BE2421}"/>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3" name="pole tekstowe 2">
            <a:extLst>
              <a:ext uri="{FF2B5EF4-FFF2-40B4-BE49-F238E27FC236}">
                <a16:creationId xmlns:a16="http://schemas.microsoft.com/office/drawing/2014/main" id="{949C8DCD-61C5-0191-91E2-81C371B53896}"/>
              </a:ext>
            </a:extLst>
          </p:cNvPr>
          <p:cNvSpPr txBox="1"/>
          <p:nvPr/>
        </p:nvSpPr>
        <p:spPr>
          <a:xfrm>
            <a:off x="444898" y="987574"/>
            <a:ext cx="8169759" cy="2939266"/>
          </a:xfrm>
          <a:prstGeom prst="rect">
            <a:avLst/>
          </a:prstGeom>
          <a:noFill/>
        </p:spPr>
        <p:txBody>
          <a:bodyPr wrap="square" rtlCol="0">
            <a:spAutoFit/>
          </a:bodyPr>
          <a:lstStyle/>
          <a:p>
            <a:pPr>
              <a:spcAft>
                <a:spcPts val="600"/>
              </a:spcAft>
            </a:pPr>
            <a:r>
              <a:rPr lang="pl-PL" sz="1800" b="1" dirty="0">
                <a:effectLst/>
                <a:latin typeface="Calibri Light" panose="020F0302020204030204" pitchFamily="34" charset="0"/>
                <a:ea typeface="Calibri Light" panose="020F0302020204030204" pitchFamily="34" charset="0"/>
                <a:cs typeface="Calibri Light" panose="020F0302020204030204" pitchFamily="34" charset="0"/>
              </a:rPr>
              <a:t>Lokalizacja planowanych prac</a:t>
            </a:r>
          </a:p>
          <a:p>
            <a:pPr>
              <a:spcAft>
                <a:spcPts val="600"/>
              </a:spcAft>
            </a:pPr>
            <a:r>
              <a:rPr lang="pl-PL" sz="1800" dirty="0">
                <a:effectLst/>
                <a:latin typeface="Calibri Light" panose="020F0302020204030204" pitchFamily="34" charset="0"/>
                <a:ea typeface="Calibri Light" panose="020F0302020204030204" pitchFamily="34" charset="0"/>
                <a:cs typeface="Calibri Light" panose="020F0302020204030204" pitchFamily="34" charset="0"/>
              </a:rPr>
              <a:t>Realizacja działań związanych z ochroną brzegu morskiego weryfikowana jest przez stale zmieniające się zjawiska atmosferyczne. </a:t>
            </a:r>
            <a:r>
              <a:rPr lang="pl-PL" sz="1800" b="1" dirty="0">
                <a:effectLst/>
                <a:latin typeface="Calibri Light" panose="020F0302020204030204" pitchFamily="34" charset="0"/>
                <a:ea typeface="Calibri Light" panose="020F0302020204030204" pitchFamily="34" charset="0"/>
                <a:cs typeface="Calibri Light" panose="020F0302020204030204" pitchFamily="34" charset="0"/>
              </a:rPr>
              <a:t>Nie da się określić na przyszłość, gdzie dokładnie będzie największa potrzeba realizacji działania</a:t>
            </a:r>
            <a:r>
              <a:rPr lang="pl-PL" sz="1800" dirty="0">
                <a:effectLst/>
                <a:latin typeface="Calibri Light" panose="020F0302020204030204" pitchFamily="34" charset="0"/>
                <a:ea typeface="Calibri Light" panose="020F0302020204030204" pitchFamily="34" charset="0"/>
                <a:cs typeface="Calibri Light" panose="020F0302020204030204" pitchFamily="34" charset="0"/>
              </a:rPr>
              <a:t>, dlatego nie sposób na moment opracowania Programu wskazać jakie miejsca w okresie trwania POBM będą poddawane ochronie. Stąd w załączniku do POBM wskazany został zakres ochrony wzdłuż brzegu szczególnie narażonych na erozję odcinków, tam gdzie erozja zagraża bezpośrednio człowiekowi, czy infrastrukturze. Zakres i stopień szczegółowości sporządzonej Prognozy oddziaływania na środowisko odpowiada wymaganiom określonym przez organ w uzgodnieniu z dn. 20.09.2025 r.</a:t>
            </a:r>
          </a:p>
        </p:txBody>
      </p:sp>
    </p:spTree>
    <p:extLst>
      <p:ext uri="{BB962C8B-B14F-4D97-AF65-F5344CB8AC3E}">
        <p14:creationId xmlns:p14="http://schemas.microsoft.com/office/powerpoint/2010/main" val="1496813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C4451-C0FF-C97D-AAC4-8B3254B68FC5}"/>
            </a:ext>
          </a:extLst>
        </p:cNvPr>
        <p:cNvGrpSpPr/>
        <p:nvPr/>
      </p:nvGrpSpPr>
      <p:grpSpPr>
        <a:xfrm>
          <a:off x="0" y="0"/>
          <a:ext cx="0" cy="0"/>
          <a:chOff x="0" y="0"/>
          <a:chExt cx="0" cy="0"/>
        </a:xfrm>
      </p:grpSpPr>
      <p:sp>
        <p:nvSpPr>
          <p:cNvPr id="5" name="Trójkąt prostokątny 4">
            <a:extLst>
              <a:ext uri="{FF2B5EF4-FFF2-40B4-BE49-F238E27FC236}">
                <a16:creationId xmlns:a16="http://schemas.microsoft.com/office/drawing/2014/main" id="{95C0DA79-09E5-06D7-DD2D-1CD0F0AC3E65}"/>
              </a:ext>
            </a:extLst>
          </p:cNvPr>
          <p:cNvSpPr/>
          <p:nvPr/>
        </p:nvSpPr>
        <p:spPr>
          <a:xfrm rot="10800000">
            <a:off x="6588224" y="1"/>
            <a:ext cx="2566600" cy="915566"/>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rójkąt prostokątny 5">
            <a:extLst>
              <a:ext uri="{FF2B5EF4-FFF2-40B4-BE49-F238E27FC236}">
                <a16:creationId xmlns:a16="http://schemas.microsoft.com/office/drawing/2014/main" id="{26252D90-F3A8-D8F0-081D-5CCA7E341F7D}"/>
              </a:ext>
            </a:extLst>
          </p:cNvPr>
          <p:cNvSpPr/>
          <p:nvPr/>
        </p:nvSpPr>
        <p:spPr>
          <a:xfrm rot="10800000">
            <a:off x="7871524" y="1"/>
            <a:ext cx="1272476" cy="1347614"/>
          </a:xfrm>
          <a:prstGeom prst="rtTriangle">
            <a:avLst/>
          </a:prstGeom>
          <a:gradFill>
            <a:gsLst>
              <a:gs pos="39000">
                <a:schemeClr val="tx2">
                  <a:lumMod val="40000"/>
                  <a:lumOff val="60000"/>
                  <a:alpha val="50000"/>
                </a:schemeClr>
              </a:gs>
              <a:gs pos="100000">
                <a:schemeClr val="accent1">
                  <a:tint val="23500"/>
                  <a:satMod val="16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prostoliniowy 8">
            <a:extLst>
              <a:ext uri="{FF2B5EF4-FFF2-40B4-BE49-F238E27FC236}">
                <a16:creationId xmlns:a16="http://schemas.microsoft.com/office/drawing/2014/main" id="{5AC0C90A-1FE7-03D8-FA52-6DCFBEBFBDAA}"/>
              </a:ext>
            </a:extLst>
          </p:cNvPr>
          <p:cNvCxnSpPr/>
          <p:nvPr/>
        </p:nvCxnSpPr>
        <p:spPr>
          <a:xfrm>
            <a:off x="444898" y="699542"/>
            <a:ext cx="7983446" cy="0"/>
          </a:xfrm>
          <a:prstGeom prst="line">
            <a:avLst/>
          </a:prstGeom>
          <a:ln w="63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sp>
        <p:nvSpPr>
          <p:cNvPr id="2" name="pole tekstowe 1">
            <a:extLst>
              <a:ext uri="{FF2B5EF4-FFF2-40B4-BE49-F238E27FC236}">
                <a16:creationId xmlns:a16="http://schemas.microsoft.com/office/drawing/2014/main" id="{A14D2B29-AF31-C8E9-A871-304CFEE54B02}"/>
              </a:ext>
            </a:extLst>
          </p:cNvPr>
          <p:cNvSpPr txBox="1"/>
          <p:nvPr/>
        </p:nvSpPr>
        <p:spPr>
          <a:xfrm>
            <a:off x="481140" y="273118"/>
            <a:ext cx="7835276" cy="646331"/>
          </a:xfrm>
          <a:prstGeom prst="rect">
            <a:avLst/>
          </a:prstGeom>
          <a:noFill/>
        </p:spPr>
        <p:txBody>
          <a:bodyPr wrap="square" rtlCol="0">
            <a:spAutoFit/>
          </a:bodyPr>
          <a:lstStyle/>
          <a:p>
            <a:r>
              <a:rPr lang="pl-PL" dirty="0">
                <a:latin typeface="Calibri Light" panose="020F0302020204030204" pitchFamily="34" charset="0"/>
              </a:rPr>
              <a:t>Opinia</a:t>
            </a:r>
            <a:r>
              <a:rPr lang="pl-PL" sz="1800" dirty="0">
                <a:effectLst/>
                <a:latin typeface="Calibri Light" panose="020F0302020204030204" pitchFamily="34" charset="0"/>
                <a:ea typeface="Calibri Light" panose="020F0302020204030204" pitchFamily="34" charset="0"/>
                <a:cs typeface="Calibri Light" panose="020F0302020204030204" pitchFamily="34" charset="0"/>
              </a:rPr>
              <a:t> Generalnego Dyrektora Ochrony Środowiska – wybrane zagadnienia</a:t>
            </a:r>
            <a:endParaRPr lang="pl-PL" dirty="0">
              <a:latin typeface="Calibri Light" panose="020F0302020204030204" pitchFamily="34" charset="0"/>
            </a:endParaRPr>
          </a:p>
          <a:p>
            <a:endParaRPr lang="pl-PL" dirty="0">
              <a:latin typeface="Calibri Light" panose="020F0302020204030204" pitchFamily="34" charset="0"/>
            </a:endParaRPr>
          </a:p>
        </p:txBody>
      </p:sp>
      <p:pic>
        <p:nvPicPr>
          <p:cNvPr id="12" name="Obraz 11">
            <a:extLst>
              <a:ext uri="{FF2B5EF4-FFF2-40B4-BE49-F238E27FC236}">
                <a16:creationId xmlns:a16="http://schemas.microsoft.com/office/drawing/2014/main" id="{EE7645E1-45A2-0752-49DA-6E8B18D9BA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973" y="4743881"/>
            <a:ext cx="703851" cy="399619"/>
          </a:xfrm>
          <a:prstGeom prst="rect">
            <a:avLst/>
          </a:prstGeom>
        </p:spPr>
      </p:pic>
      <p:sp>
        <p:nvSpPr>
          <p:cNvPr id="8" name="pole tekstowe 7">
            <a:extLst>
              <a:ext uri="{FF2B5EF4-FFF2-40B4-BE49-F238E27FC236}">
                <a16:creationId xmlns:a16="http://schemas.microsoft.com/office/drawing/2014/main" id="{41044B14-A4F5-8EF8-EB6B-6808C38A4304}"/>
              </a:ext>
            </a:extLst>
          </p:cNvPr>
          <p:cNvSpPr txBox="1"/>
          <p:nvPr/>
        </p:nvSpPr>
        <p:spPr>
          <a:xfrm>
            <a:off x="7871524" y="3789446"/>
            <a:ext cx="1386364" cy="215444"/>
          </a:xfrm>
          <a:prstGeom prst="rect">
            <a:avLst/>
          </a:prstGeom>
          <a:noFill/>
        </p:spPr>
        <p:txBody>
          <a:bodyPr wrap="square" rtlCol="0">
            <a:spAutoFit/>
          </a:bodyPr>
          <a:lstStyle/>
          <a:p>
            <a:r>
              <a:rPr lang="pl-PL" sz="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Fot. Piotr Domaradzki</a:t>
            </a:r>
          </a:p>
        </p:txBody>
      </p:sp>
      <p:sp>
        <p:nvSpPr>
          <p:cNvPr id="22" name="AutoShape 4" descr="Urząd Morski w Gdyni">
            <a:extLst>
              <a:ext uri="{FF2B5EF4-FFF2-40B4-BE49-F238E27FC236}">
                <a16:creationId xmlns:a16="http://schemas.microsoft.com/office/drawing/2014/main" id="{9E91F721-BC16-942D-C536-485E4FADDF8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3" name="pole tekstowe 2">
            <a:extLst>
              <a:ext uri="{FF2B5EF4-FFF2-40B4-BE49-F238E27FC236}">
                <a16:creationId xmlns:a16="http://schemas.microsoft.com/office/drawing/2014/main" id="{A05228AB-A1CA-A54B-C3FB-B04EE28AD7BB}"/>
              </a:ext>
            </a:extLst>
          </p:cNvPr>
          <p:cNvSpPr txBox="1"/>
          <p:nvPr/>
        </p:nvSpPr>
        <p:spPr>
          <a:xfrm>
            <a:off x="444898" y="1087547"/>
            <a:ext cx="8169759" cy="2939266"/>
          </a:xfrm>
          <a:prstGeom prst="rect">
            <a:avLst/>
          </a:prstGeom>
          <a:noFill/>
        </p:spPr>
        <p:txBody>
          <a:bodyPr wrap="square" rtlCol="0">
            <a:spAutoFit/>
          </a:bodyPr>
          <a:lstStyle/>
          <a:p>
            <a:pPr>
              <a:spcAft>
                <a:spcPts val="600"/>
              </a:spcAft>
            </a:pPr>
            <a:r>
              <a:rPr lang="pl-PL" sz="1800" b="1" dirty="0">
                <a:effectLst/>
                <a:latin typeface="Calibri Light" panose="020F0302020204030204" pitchFamily="34" charset="0"/>
                <a:ea typeface="Calibri Light" panose="020F0302020204030204" pitchFamily="34" charset="0"/>
                <a:cs typeface="Calibri Light" panose="020F0302020204030204" pitchFamily="34" charset="0"/>
              </a:rPr>
              <a:t>Oddziaływania skumulowane</a:t>
            </a:r>
          </a:p>
          <a:p>
            <a:pPr>
              <a:spcAft>
                <a:spcPts val="600"/>
              </a:spcAft>
            </a:pPr>
            <a:r>
              <a:rPr lang="pl-PL" sz="1800" dirty="0">
                <a:effectLst/>
                <a:latin typeface="Calibri Light" panose="020F0302020204030204" pitchFamily="34" charset="0"/>
                <a:ea typeface="Calibri Light" panose="020F0302020204030204" pitchFamily="34" charset="0"/>
                <a:cs typeface="Calibri Light" panose="020F0302020204030204" pitchFamily="34" charset="0"/>
              </a:rPr>
              <a:t>Prognoza oddziaływania na środowisko sporządzana na potrzeby POBM nie dysponuje zakresem informacji pozwalającym na wskazanie konkretnych szczegółowych lokalizacji miejsc potencjalnych kumulacji oddziaływań, ponieważ na etapie planistycznym nie istnieją jeszcze konkretne lokalizacje przedsięwzięć. Na etapie projektu POBM brak jest decyzji administracyjnych określających szczegółowe parametry techniczne, brak lokalizacji ostatecznych, a często nawet brak pewności co do samego zamiaru inwestycyjnego. </a:t>
            </a:r>
            <a:r>
              <a:rPr lang="pl-PL" sz="1800" b="1" dirty="0">
                <a:effectLst/>
                <a:latin typeface="Calibri Light" panose="020F0302020204030204" pitchFamily="34" charset="0"/>
                <a:ea typeface="Calibri Light" panose="020F0302020204030204" pitchFamily="34" charset="0"/>
                <a:cs typeface="Calibri Light" panose="020F0302020204030204" pitchFamily="34" charset="0"/>
              </a:rPr>
              <a:t>Z tego względu prognoza może jedynie identyfikować potencjalne kierunki przewidywanych oddziaływań skumulowanych</a:t>
            </a:r>
            <a:r>
              <a:rPr lang="pl-PL" sz="1800" dirty="0">
                <a:effectLst/>
                <a:latin typeface="Calibri Light" panose="020F0302020204030204" pitchFamily="34" charset="0"/>
                <a:ea typeface="Calibri Light" panose="020F0302020204030204" pitchFamily="34" charset="0"/>
                <a:cs typeface="Calibri Light" panose="020F0302020204030204" pitchFamily="34" charset="0"/>
              </a:rPr>
              <a:t>, co jest właściwe i zgodne z art. 51 ust. 2 pkt. 2e) ustawy OOŚ.</a:t>
            </a:r>
          </a:p>
        </p:txBody>
      </p:sp>
    </p:spTree>
    <p:extLst>
      <p:ext uri="{BB962C8B-B14F-4D97-AF65-F5344CB8AC3E}">
        <p14:creationId xmlns:p14="http://schemas.microsoft.com/office/powerpoint/2010/main" val="1056900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79578-4C33-0CB8-E74D-1B20A4D3DD56}"/>
            </a:ext>
          </a:extLst>
        </p:cNvPr>
        <p:cNvGrpSpPr/>
        <p:nvPr/>
      </p:nvGrpSpPr>
      <p:grpSpPr>
        <a:xfrm>
          <a:off x="0" y="0"/>
          <a:ext cx="0" cy="0"/>
          <a:chOff x="0" y="0"/>
          <a:chExt cx="0" cy="0"/>
        </a:xfrm>
      </p:grpSpPr>
      <p:sp>
        <p:nvSpPr>
          <p:cNvPr id="5" name="Trójkąt prostokątny 4">
            <a:extLst>
              <a:ext uri="{FF2B5EF4-FFF2-40B4-BE49-F238E27FC236}">
                <a16:creationId xmlns:a16="http://schemas.microsoft.com/office/drawing/2014/main" id="{6CEA8001-C33A-91C9-2913-55D91E6167CB}"/>
              </a:ext>
            </a:extLst>
          </p:cNvPr>
          <p:cNvSpPr/>
          <p:nvPr/>
        </p:nvSpPr>
        <p:spPr>
          <a:xfrm rot="10800000">
            <a:off x="6588224" y="1"/>
            <a:ext cx="2566600" cy="915566"/>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rójkąt prostokątny 5">
            <a:extLst>
              <a:ext uri="{FF2B5EF4-FFF2-40B4-BE49-F238E27FC236}">
                <a16:creationId xmlns:a16="http://schemas.microsoft.com/office/drawing/2014/main" id="{52B85B92-FC70-E6CB-8E77-8D2788275204}"/>
              </a:ext>
            </a:extLst>
          </p:cNvPr>
          <p:cNvSpPr/>
          <p:nvPr/>
        </p:nvSpPr>
        <p:spPr>
          <a:xfrm rot="10800000">
            <a:off x="7871524" y="1"/>
            <a:ext cx="1272476" cy="1347614"/>
          </a:xfrm>
          <a:prstGeom prst="rtTriangle">
            <a:avLst/>
          </a:prstGeom>
          <a:gradFill>
            <a:gsLst>
              <a:gs pos="39000">
                <a:schemeClr val="tx2">
                  <a:lumMod val="40000"/>
                  <a:lumOff val="60000"/>
                  <a:alpha val="50000"/>
                </a:schemeClr>
              </a:gs>
              <a:gs pos="100000">
                <a:schemeClr val="accent1">
                  <a:tint val="23500"/>
                  <a:satMod val="16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prostoliniowy 8">
            <a:extLst>
              <a:ext uri="{FF2B5EF4-FFF2-40B4-BE49-F238E27FC236}">
                <a16:creationId xmlns:a16="http://schemas.microsoft.com/office/drawing/2014/main" id="{79C8F911-B5D5-4EBF-C09D-929EB9DD5F4D}"/>
              </a:ext>
            </a:extLst>
          </p:cNvPr>
          <p:cNvCxnSpPr/>
          <p:nvPr/>
        </p:nvCxnSpPr>
        <p:spPr>
          <a:xfrm>
            <a:off x="444898" y="699542"/>
            <a:ext cx="7983446" cy="0"/>
          </a:xfrm>
          <a:prstGeom prst="line">
            <a:avLst/>
          </a:prstGeom>
          <a:ln w="63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sp>
        <p:nvSpPr>
          <p:cNvPr id="2" name="pole tekstowe 1">
            <a:extLst>
              <a:ext uri="{FF2B5EF4-FFF2-40B4-BE49-F238E27FC236}">
                <a16:creationId xmlns:a16="http://schemas.microsoft.com/office/drawing/2014/main" id="{BF9A7ECB-8555-F9B9-9E68-B7AB28073CD5}"/>
              </a:ext>
            </a:extLst>
          </p:cNvPr>
          <p:cNvSpPr txBox="1"/>
          <p:nvPr/>
        </p:nvSpPr>
        <p:spPr>
          <a:xfrm>
            <a:off x="481140" y="273118"/>
            <a:ext cx="7835276" cy="646331"/>
          </a:xfrm>
          <a:prstGeom prst="rect">
            <a:avLst/>
          </a:prstGeom>
          <a:noFill/>
        </p:spPr>
        <p:txBody>
          <a:bodyPr wrap="square" rtlCol="0">
            <a:spAutoFit/>
          </a:bodyPr>
          <a:lstStyle/>
          <a:p>
            <a:r>
              <a:rPr lang="pl-PL" dirty="0">
                <a:latin typeface="Calibri Light" panose="020F0302020204030204" pitchFamily="34" charset="0"/>
              </a:rPr>
              <a:t>Opinia</a:t>
            </a:r>
            <a:r>
              <a:rPr lang="pl-PL" sz="1800" dirty="0">
                <a:effectLst/>
                <a:latin typeface="Calibri Light" panose="020F0302020204030204" pitchFamily="34" charset="0"/>
                <a:ea typeface="Calibri Light" panose="020F0302020204030204" pitchFamily="34" charset="0"/>
                <a:cs typeface="Calibri Light" panose="020F0302020204030204" pitchFamily="34" charset="0"/>
              </a:rPr>
              <a:t> Generalnego Dyrektora Ochrony Środowiska – wybrane zagadnienia</a:t>
            </a:r>
            <a:endParaRPr lang="pl-PL" dirty="0">
              <a:latin typeface="Calibri Light" panose="020F0302020204030204" pitchFamily="34" charset="0"/>
            </a:endParaRPr>
          </a:p>
          <a:p>
            <a:endParaRPr lang="pl-PL" dirty="0">
              <a:latin typeface="Calibri Light" panose="020F0302020204030204" pitchFamily="34" charset="0"/>
            </a:endParaRPr>
          </a:p>
        </p:txBody>
      </p:sp>
      <p:pic>
        <p:nvPicPr>
          <p:cNvPr id="12" name="Obraz 11">
            <a:extLst>
              <a:ext uri="{FF2B5EF4-FFF2-40B4-BE49-F238E27FC236}">
                <a16:creationId xmlns:a16="http://schemas.microsoft.com/office/drawing/2014/main" id="{2C930788-BEB5-E209-5443-66F34B388C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973" y="4743881"/>
            <a:ext cx="703851" cy="399619"/>
          </a:xfrm>
          <a:prstGeom prst="rect">
            <a:avLst/>
          </a:prstGeom>
        </p:spPr>
      </p:pic>
      <p:sp>
        <p:nvSpPr>
          <p:cNvPr id="8" name="pole tekstowe 7">
            <a:extLst>
              <a:ext uri="{FF2B5EF4-FFF2-40B4-BE49-F238E27FC236}">
                <a16:creationId xmlns:a16="http://schemas.microsoft.com/office/drawing/2014/main" id="{A917CB7A-4CF8-5D07-CF86-C57AE38AFE3F}"/>
              </a:ext>
            </a:extLst>
          </p:cNvPr>
          <p:cNvSpPr txBox="1"/>
          <p:nvPr/>
        </p:nvSpPr>
        <p:spPr>
          <a:xfrm>
            <a:off x="7871524" y="3789446"/>
            <a:ext cx="1386364" cy="215444"/>
          </a:xfrm>
          <a:prstGeom prst="rect">
            <a:avLst/>
          </a:prstGeom>
          <a:noFill/>
        </p:spPr>
        <p:txBody>
          <a:bodyPr wrap="square" rtlCol="0">
            <a:spAutoFit/>
          </a:bodyPr>
          <a:lstStyle/>
          <a:p>
            <a:r>
              <a:rPr lang="pl-PL" sz="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Fot. Piotr Domaradzki</a:t>
            </a:r>
          </a:p>
        </p:txBody>
      </p:sp>
      <p:sp>
        <p:nvSpPr>
          <p:cNvPr id="22" name="AutoShape 4" descr="Urząd Morski w Gdyni">
            <a:extLst>
              <a:ext uri="{FF2B5EF4-FFF2-40B4-BE49-F238E27FC236}">
                <a16:creationId xmlns:a16="http://schemas.microsoft.com/office/drawing/2014/main" id="{4677FC76-0F77-E2C5-C771-E55200F257E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3" name="pole tekstowe 2">
            <a:extLst>
              <a:ext uri="{FF2B5EF4-FFF2-40B4-BE49-F238E27FC236}">
                <a16:creationId xmlns:a16="http://schemas.microsoft.com/office/drawing/2014/main" id="{09ADE5C6-CE67-B969-E150-D713306BE858}"/>
              </a:ext>
            </a:extLst>
          </p:cNvPr>
          <p:cNvSpPr txBox="1"/>
          <p:nvPr/>
        </p:nvSpPr>
        <p:spPr>
          <a:xfrm>
            <a:off x="439962" y="987574"/>
            <a:ext cx="8169759" cy="3770263"/>
          </a:xfrm>
          <a:prstGeom prst="rect">
            <a:avLst/>
          </a:prstGeom>
          <a:noFill/>
        </p:spPr>
        <p:txBody>
          <a:bodyPr wrap="square" rtlCol="0">
            <a:spAutoFit/>
          </a:bodyPr>
          <a:lstStyle/>
          <a:p>
            <a:pPr>
              <a:spcAft>
                <a:spcPts val="600"/>
              </a:spcAft>
            </a:pPr>
            <a:r>
              <a:rPr lang="pl-PL" sz="1800" b="1" dirty="0">
                <a:effectLst/>
                <a:latin typeface="Calibri Light" panose="020F0302020204030204" pitchFamily="34" charset="0"/>
                <a:ea typeface="Calibri Light" panose="020F0302020204030204" pitchFamily="34" charset="0"/>
                <a:cs typeface="Calibri Light" panose="020F0302020204030204" pitchFamily="34" charset="0"/>
              </a:rPr>
              <a:t>Rozwiązania alternatywne</a:t>
            </a:r>
          </a:p>
          <a:p>
            <a:pPr>
              <a:spcAft>
                <a:spcPts val="600"/>
              </a:spcAft>
            </a:pPr>
            <a:r>
              <a:rPr lang="pl-PL" sz="1800" dirty="0">
                <a:effectLst/>
                <a:latin typeface="Calibri Light" panose="020F0302020204030204" pitchFamily="34" charset="0"/>
                <a:ea typeface="Calibri Light" panose="020F0302020204030204" pitchFamily="34" charset="0"/>
                <a:cs typeface="Calibri Light" panose="020F0302020204030204" pitchFamily="34" charset="0"/>
              </a:rPr>
              <a:t>Kształt przedmiotowego projektu POBM zdeterminowany jest treścią Rozporządzenia Ministra Infrastruktury w sprawie minimalnych poziomów bezpieczeństwa brzegu morskiego oraz przebiegu granicznej linii ochrony brzegu morskiego, które nakłada na administrację obowiązek zapewnienia określonego poziomu ochrony przed erozją i powodziami sztormowymi. Nieprzestrzeganie minimalnych standardów ochrony brzegu morskiego oznacza większe ryzyko zniszczeń infrastruktury portowej, turystycznej i transportowej i stanowi naruszenie obowiązujących zobowiązań prawnych. </a:t>
            </a:r>
            <a:r>
              <a:rPr lang="pl-PL" sz="1800" b="1" dirty="0">
                <a:effectLst/>
                <a:latin typeface="Calibri Light" panose="020F0302020204030204" pitchFamily="34" charset="0"/>
                <a:ea typeface="Calibri Light" panose="020F0302020204030204" pitchFamily="34" charset="0"/>
                <a:cs typeface="Calibri Light" panose="020F0302020204030204" pitchFamily="34" charset="0"/>
              </a:rPr>
              <a:t>Zatem wskazane w prognozie wszelkie rozwiązania alternatywne mogą dotyczyć jedynie sposobu realizacji działań i takie zostały wymienione w Prognozie </a:t>
            </a:r>
            <a:r>
              <a:rPr lang="pl-PL" sz="1800" dirty="0">
                <a:effectLst/>
                <a:latin typeface="Calibri Light" panose="020F0302020204030204" pitchFamily="34" charset="0"/>
                <a:ea typeface="Calibri Light" panose="020F0302020204030204" pitchFamily="34" charset="0"/>
                <a:cs typeface="Calibri Light" panose="020F0302020204030204" pitchFamily="34" charset="0"/>
              </a:rPr>
              <a:t>(sadzenie roślinności na wydmach i brzegu, stosowanie rozwiązań opartych o naturalne materiały). Brak jest możliwość rozpatrywania alternatyw dla lokalizacji oraz bezpośrednich uwarunkowań wynikających z treści ww. Rozporządzenia.</a:t>
            </a:r>
          </a:p>
        </p:txBody>
      </p:sp>
    </p:spTree>
    <p:extLst>
      <p:ext uri="{BB962C8B-B14F-4D97-AF65-F5344CB8AC3E}">
        <p14:creationId xmlns:p14="http://schemas.microsoft.com/office/powerpoint/2010/main" val="692444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ójkąt prostokątny 4"/>
          <p:cNvSpPr/>
          <p:nvPr/>
        </p:nvSpPr>
        <p:spPr>
          <a:xfrm rot="10800000">
            <a:off x="6588224" y="1"/>
            <a:ext cx="2566600" cy="915566"/>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rójkąt prostokątny 5"/>
          <p:cNvSpPr/>
          <p:nvPr/>
        </p:nvSpPr>
        <p:spPr>
          <a:xfrm rot="10800000">
            <a:off x="7871524" y="1"/>
            <a:ext cx="1272476" cy="1347614"/>
          </a:xfrm>
          <a:prstGeom prst="rtTriangle">
            <a:avLst/>
          </a:prstGeom>
          <a:gradFill>
            <a:gsLst>
              <a:gs pos="39000">
                <a:schemeClr val="tx2">
                  <a:lumMod val="40000"/>
                  <a:lumOff val="60000"/>
                  <a:alpha val="50000"/>
                </a:schemeClr>
              </a:gs>
              <a:gs pos="100000">
                <a:schemeClr val="accent1">
                  <a:tint val="23500"/>
                  <a:satMod val="16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prostoliniowy 8"/>
          <p:cNvCxnSpPr/>
          <p:nvPr/>
        </p:nvCxnSpPr>
        <p:spPr>
          <a:xfrm>
            <a:off x="444898" y="699542"/>
            <a:ext cx="7983446" cy="0"/>
          </a:xfrm>
          <a:prstGeom prst="line">
            <a:avLst/>
          </a:prstGeom>
          <a:ln w="63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sp>
        <p:nvSpPr>
          <p:cNvPr id="2" name="pole tekstowe 1"/>
          <p:cNvSpPr txBox="1"/>
          <p:nvPr/>
        </p:nvSpPr>
        <p:spPr>
          <a:xfrm>
            <a:off x="481140" y="273118"/>
            <a:ext cx="3974999" cy="646331"/>
          </a:xfrm>
          <a:prstGeom prst="rect">
            <a:avLst/>
          </a:prstGeom>
          <a:noFill/>
        </p:spPr>
        <p:txBody>
          <a:bodyPr wrap="none" rtlCol="0">
            <a:spAutoFit/>
          </a:bodyPr>
          <a:lstStyle/>
          <a:p>
            <a:r>
              <a:rPr lang="pl-PL" dirty="0">
                <a:latin typeface="Calibri Light" panose="020F0302020204030204" pitchFamily="34" charset="0"/>
              </a:rPr>
              <a:t>Opinia Głównego Inspektora Sanitarnego</a:t>
            </a:r>
          </a:p>
          <a:p>
            <a:endParaRPr lang="pl-PL" dirty="0">
              <a:latin typeface="Calibri Light" panose="020F0302020204030204" pitchFamily="34" charset="0"/>
            </a:endParaRPr>
          </a:p>
        </p:txBody>
      </p:sp>
      <p:pic>
        <p:nvPicPr>
          <p:cNvPr id="12" name="Obraz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973" y="4743881"/>
            <a:ext cx="703851" cy="399619"/>
          </a:xfrm>
          <a:prstGeom prst="rect">
            <a:avLst/>
          </a:prstGeom>
        </p:spPr>
      </p:pic>
      <p:sp>
        <p:nvSpPr>
          <p:cNvPr id="3" name="pole tekstowe 2">
            <a:extLst>
              <a:ext uri="{FF2B5EF4-FFF2-40B4-BE49-F238E27FC236}">
                <a16:creationId xmlns:a16="http://schemas.microsoft.com/office/drawing/2014/main" id="{1D6B1FF0-D6DC-695A-10B5-5B8DACC9EB80}"/>
              </a:ext>
            </a:extLst>
          </p:cNvPr>
          <p:cNvSpPr txBox="1"/>
          <p:nvPr/>
        </p:nvSpPr>
        <p:spPr>
          <a:xfrm>
            <a:off x="419522" y="957425"/>
            <a:ext cx="4512518" cy="1200329"/>
          </a:xfrm>
          <a:prstGeom prst="rect">
            <a:avLst/>
          </a:prstGeom>
          <a:noFill/>
        </p:spPr>
        <p:txBody>
          <a:bodyPr wrap="square" rtlCol="0">
            <a:spAutoFit/>
          </a:bodyPr>
          <a:lstStyle/>
          <a:p>
            <a:pPr>
              <a:spcAft>
                <a:spcPts val="600"/>
              </a:spcAft>
            </a:pPr>
            <a:r>
              <a:rPr lang="pl-PL" sz="1800" dirty="0">
                <a:effectLst/>
                <a:latin typeface="Calibri Light" panose="020F0302020204030204" pitchFamily="34" charset="0"/>
                <a:ea typeface="Calibri Light" panose="020F0302020204030204" pitchFamily="34" charset="0"/>
                <a:cs typeface="Calibri Light" panose="020F0302020204030204" pitchFamily="34" charset="0"/>
              </a:rPr>
              <a:t>Główny Inspektor Sanitarny, przekazał pismem znak HŚ.NZ.530.3.2026.MPW z dnia </a:t>
            </a:r>
            <a:r>
              <a:rPr lang="pl-PL" sz="1800" b="1" dirty="0">
                <a:effectLst/>
                <a:latin typeface="Calibri Light" panose="020F0302020204030204" pitchFamily="34" charset="0"/>
                <a:ea typeface="Calibri Light" panose="020F0302020204030204" pitchFamily="34" charset="0"/>
                <a:cs typeface="Calibri Light" panose="020F0302020204030204" pitchFamily="34" charset="0"/>
              </a:rPr>
              <a:t>12 marca 2026 r</a:t>
            </a:r>
            <a:r>
              <a:rPr lang="pl-PL" sz="1800" dirty="0">
                <a:effectLst/>
                <a:latin typeface="Calibri Light" panose="020F0302020204030204" pitchFamily="34" charset="0"/>
                <a:ea typeface="Calibri Light" panose="020F0302020204030204" pitchFamily="34" charset="0"/>
                <a:cs typeface="Calibri Light" panose="020F0302020204030204" pitchFamily="34" charset="0"/>
              </a:rPr>
              <a:t>., </a:t>
            </a:r>
            <a:r>
              <a:rPr lang="pl-PL" sz="1800" b="1" u="sng" dirty="0">
                <a:effectLst/>
                <a:latin typeface="Calibri Light" panose="020F0302020204030204" pitchFamily="34" charset="0"/>
                <a:ea typeface="Calibri Light" panose="020F0302020204030204" pitchFamily="34" charset="0"/>
                <a:cs typeface="Calibri Light" panose="020F0302020204030204" pitchFamily="34" charset="0"/>
              </a:rPr>
              <a:t>pozytywną opinię </a:t>
            </a:r>
            <a:r>
              <a:rPr lang="pl-PL" sz="1800" dirty="0">
                <a:effectLst/>
                <a:latin typeface="Calibri Light" panose="020F0302020204030204" pitchFamily="34" charset="0"/>
                <a:ea typeface="Calibri Light" panose="020F0302020204030204" pitchFamily="34" charset="0"/>
                <a:cs typeface="Calibri Light" panose="020F0302020204030204" pitchFamily="34" charset="0"/>
              </a:rPr>
              <a:t>do projektu POBM wraz z prognozą oddziaływania na środowisko. </a:t>
            </a:r>
            <a:endParaRPr lang="pl-PL" sz="1400" dirty="0">
              <a:solidFill>
                <a:schemeClr val="tx2">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026" name="Picture 2" descr="logo">
            <a:extLst>
              <a:ext uri="{FF2B5EF4-FFF2-40B4-BE49-F238E27FC236}">
                <a16:creationId xmlns:a16="http://schemas.microsoft.com/office/drawing/2014/main" id="{413CFAE6-209E-C731-1D87-70357666206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950" r="27951"/>
          <a:stretch/>
        </p:blipFill>
        <p:spPr bwMode="auto">
          <a:xfrm>
            <a:off x="507086" y="2928654"/>
            <a:ext cx="1607855" cy="1538149"/>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a:extLst>
              <a:ext uri="{FF2B5EF4-FFF2-40B4-BE49-F238E27FC236}">
                <a16:creationId xmlns:a16="http://schemas.microsoft.com/office/drawing/2014/main" id="{F6FBA621-E727-CC29-DF92-DA2183F4BD12}"/>
              </a:ext>
            </a:extLst>
          </p:cNvPr>
          <p:cNvSpPr txBox="1"/>
          <p:nvPr/>
        </p:nvSpPr>
        <p:spPr>
          <a:xfrm>
            <a:off x="409026" y="4443958"/>
            <a:ext cx="2520280" cy="258917"/>
          </a:xfrm>
          <a:prstGeom prst="rect">
            <a:avLst/>
          </a:prstGeom>
          <a:noFill/>
        </p:spPr>
        <p:txBody>
          <a:bodyPr wrap="square">
            <a:spAutoFit/>
          </a:bodyPr>
          <a:lstStyle/>
          <a:p>
            <a:pPr>
              <a:lnSpc>
                <a:spcPct val="115000"/>
              </a:lnSpc>
              <a:spcAft>
                <a:spcPts val="800"/>
              </a:spcAft>
            </a:pPr>
            <a:r>
              <a:rPr lang="pl-PL" sz="1000" dirty="0">
                <a:effectLst/>
                <a:latin typeface="Calibri Light" panose="020F0302020204030204" pitchFamily="34" charset="0"/>
                <a:ea typeface="Calibri Light" panose="020F0302020204030204" pitchFamily="34" charset="0"/>
                <a:cs typeface="Calibri Light" panose="020F0302020204030204" pitchFamily="34" charset="0"/>
              </a:rPr>
              <a:t>źródło: </a:t>
            </a:r>
            <a:r>
              <a:rPr lang="pl-PL" sz="1000" dirty="0">
                <a:latin typeface="Calibri Light" panose="020F0302020204030204" pitchFamily="34" charset="0"/>
                <a:ea typeface="Calibri Light" panose="020F0302020204030204" pitchFamily="34" charset="0"/>
                <a:cs typeface="Calibri Light" panose="020F0302020204030204" pitchFamily="34" charset="0"/>
              </a:rPr>
              <a:t>https://www.gov.pl/web/gis</a:t>
            </a:r>
            <a:endParaRPr lang="pl-PL" sz="1000" dirty="0">
              <a:effectLst/>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5" name="Obraz 14">
            <a:extLst>
              <a:ext uri="{FF2B5EF4-FFF2-40B4-BE49-F238E27FC236}">
                <a16:creationId xmlns:a16="http://schemas.microsoft.com/office/drawing/2014/main" id="{E0D3A226-F015-9474-C5CE-2CDDB0CE6A13}"/>
              </a:ext>
            </a:extLst>
          </p:cNvPr>
          <p:cNvPicPr>
            <a:picLocks noChangeAspect="1"/>
          </p:cNvPicPr>
          <p:nvPr/>
        </p:nvPicPr>
        <p:blipFill>
          <a:blip r:embed="rId5">
            <a:extLst>
              <a:ext uri="{28A0092B-C50C-407E-A947-70E740481C1C}">
                <a14:useLocalDpi xmlns:a14="http://schemas.microsoft.com/office/drawing/2010/main" val="0"/>
              </a:ext>
            </a:extLst>
          </a:blip>
          <a:srcRect l="3514" t="-361" r="40636" b="361"/>
          <a:stretch>
            <a:fillRect/>
          </a:stretch>
        </p:blipFill>
        <p:spPr>
          <a:xfrm>
            <a:off x="5508104" y="-36070"/>
            <a:ext cx="3952469" cy="5179570"/>
          </a:xfrm>
          <a:prstGeom prst="rect">
            <a:avLst/>
          </a:prstGeom>
        </p:spPr>
      </p:pic>
      <p:sp>
        <p:nvSpPr>
          <p:cNvPr id="14" name="pole tekstowe 13">
            <a:extLst>
              <a:ext uri="{FF2B5EF4-FFF2-40B4-BE49-F238E27FC236}">
                <a16:creationId xmlns:a16="http://schemas.microsoft.com/office/drawing/2014/main" id="{880B09BA-66E3-DE8B-6FCB-44F086A7F93F}"/>
              </a:ext>
            </a:extLst>
          </p:cNvPr>
          <p:cNvSpPr txBox="1"/>
          <p:nvPr/>
        </p:nvSpPr>
        <p:spPr>
          <a:xfrm>
            <a:off x="5508104" y="4897118"/>
            <a:ext cx="1457031" cy="230832"/>
          </a:xfrm>
          <a:prstGeom prst="rect">
            <a:avLst/>
          </a:prstGeom>
          <a:noFill/>
        </p:spPr>
        <p:txBody>
          <a:bodyPr wrap="square" rtlCol="0">
            <a:spAutoFit/>
          </a:bodyPr>
          <a:lstStyle/>
          <a:p>
            <a:r>
              <a:rPr lang="pl-PL" sz="9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źródło: www.pixabay.com</a:t>
            </a:r>
          </a:p>
        </p:txBody>
      </p:sp>
    </p:spTree>
    <p:extLst>
      <p:ext uri="{BB962C8B-B14F-4D97-AF65-F5344CB8AC3E}">
        <p14:creationId xmlns:p14="http://schemas.microsoft.com/office/powerpoint/2010/main" val="3302305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ójkąt prostokątny 4"/>
          <p:cNvSpPr/>
          <p:nvPr/>
        </p:nvSpPr>
        <p:spPr>
          <a:xfrm rot="10800000">
            <a:off x="6588224" y="1"/>
            <a:ext cx="2566600" cy="915566"/>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rójkąt prostokątny 5"/>
          <p:cNvSpPr/>
          <p:nvPr/>
        </p:nvSpPr>
        <p:spPr>
          <a:xfrm rot="10800000">
            <a:off x="7871524" y="1"/>
            <a:ext cx="1272476" cy="1347614"/>
          </a:xfrm>
          <a:prstGeom prst="rtTriangle">
            <a:avLst/>
          </a:prstGeom>
          <a:gradFill>
            <a:gsLst>
              <a:gs pos="39000">
                <a:schemeClr val="tx2">
                  <a:lumMod val="40000"/>
                  <a:lumOff val="60000"/>
                  <a:alpha val="50000"/>
                </a:schemeClr>
              </a:gs>
              <a:gs pos="100000">
                <a:schemeClr val="accent1">
                  <a:tint val="23500"/>
                  <a:satMod val="16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Trójkąt prostokątny 8"/>
          <p:cNvSpPr/>
          <p:nvPr/>
        </p:nvSpPr>
        <p:spPr>
          <a:xfrm>
            <a:off x="0" y="3795886"/>
            <a:ext cx="8804047" cy="1347614"/>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 name="Obraz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9579"/>
            <a:ext cx="5184576" cy="2224167"/>
          </a:xfrm>
          <a:prstGeom prst="rect">
            <a:avLst/>
          </a:prstGeom>
        </p:spPr>
      </p:pic>
      <p:sp>
        <p:nvSpPr>
          <p:cNvPr id="3" name="pole tekstowe 2">
            <a:extLst>
              <a:ext uri="{FF2B5EF4-FFF2-40B4-BE49-F238E27FC236}">
                <a16:creationId xmlns:a16="http://schemas.microsoft.com/office/drawing/2014/main" id="{C1AA32BD-A444-01E9-BB98-A5D4770B4585}"/>
              </a:ext>
            </a:extLst>
          </p:cNvPr>
          <p:cNvSpPr txBox="1"/>
          <p:nvPr/>
        </p:nvSpPr>
        <p:spPr>
          <a:xfrm>
            <a:off x="539552" y="4469693"/>
            <a:ext cx="3384376" cy="400110"/>
          </a:xfrm>
          <a:prstGeom prst="rect">
            <a:avLst/>
          </a:prstGeom>
          <a:noFill/>
        </p:spPr>
        <p:txBody>
          <a:bodyPr wrap="square" rtlCol="0">
            <a:spAutoFit/>
          </a:bodyPr>
          <a:lstStyle/>
          <a:p>
            <a:r>
              <a:rPr lang="pl-PL" sz="2000" dirty="0">
                <a:solidFill>
                  <a:schemeClr val="tx2">
                    <a:lumMod val="50000"/>
                  </a:schemeClr>
                </a:solidFill>
                <a:latin typeface="Calibri Light" panose="020F0302020204030204" pitchFamily="34" charset="0"/>
                <a:ea typeface="Calibri Light" panose="020F0302020204030204" pitchFamily="34" charset="0"/>
                <a:cs typeface="Calibri Light" panose="020F0302020204030204" pitchFamily="34" charset="0"/>
              </a:rPr>
              <a:t>Dziękujemy za uwagę</a:t>
            </a:r>
          </a:p>
        </p:txBody>
      </p:sp>
      <p:sp>
        <p:nvSpPr>
          <p:cNvPr id="8" name="pole tekstowe 7">
            <a:extLst>
              <a:ext uri="{FF2B5EF4-FFF2-40B4-BE49-F238E27FC236}">
                <a16:creationId xmlns:a16="http://schemas.microsoft.com/office/drawing/2014/main" id="{D0F84AC5-53B2-52B4-108E-49F3957C1DD1}"/>
              </a:ext>
            </a:extLst>
          </p:cNvPr>
          <p:cNvSpPr txBox="1"/>
          <p:nvPr/>
        </p:nvSpPr>
        <p:spPr>
          <a:xfrm>
            <a:off x="7596336" y="4872991"/>
            <a:ext cx="1611900" cy="276999"/>
          </a:xfrm>
          <a:prstGeom prst="rect">
            <a:avLst/>
          </a:prstGeom>
          <a:noFill/>
        </p:spPr>
        <p:txBody>
          <a:bodyPr wrap="square" rtlCol="0">
            <a:spAutoFit/>
          </a:bodyPr>
          <a:lstStyle/>
          <a:p>
            <a:r>
              <a:rPr lang="pl-PL" sz="12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Fot. Dagmara </a:t>
            </a:r>
            <a:r>
              <a:rPr lang="pl-PL" sz="1200" dirty="0" err="1">
                <a:solidFill>
                  <a:schemeClr val="bg1"/>
                </a:solidFill>
                <a:latin typeface="Calibri Light" panose="020F0302020204030204" pitchFamily="34" charset="0"/>
                <a:ea typeface="Calibri Light" panose="020F0302020204030204" pitchFamily="34" charset="0"/>
                <a:cs typeface="Calibri Light" panose="020F0302020204030204" pitchFamily="34" charset="0"/>
              </a:rPr>
              <a:t>Szerlot</a:t>
            </a:r>
            <a:endParaRPr lang="pl-PL" sz="12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4" name="Obraz 13">
            <a:extLst>
              <a:ext uri="{FF2B5EF4-FFF2-40B4-BE49-F238E27FC236}">
                <a16:creationId xmlns:a16="http://schemas.microsoft.com/office/drawing/2014/main" id="{2E2A51C1-F78A-2221-3EB2-4A0C741EAB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5521" y="0"/>
            <a:ext cx="3468479" cy="5140287"/>
          </a:xfrm>
          <a:prstGeom prst="rect">
            <a:avLst/>
          </a:prstGeom>
        </p:spPr>
      </p:pic>
      <p:sp>
        <p:nvSpPr>
          <p:cNvPr id="10" name="Trójkąt prostokątny 9"/>
          <p:cNvSpPr/>
          <p:nvPr/>
        </p:nvSpPr>
        <p:spPr>
          <a:xfrm>
            <a:off x="-1" y="3795886"/>
            <a:ext cx="8804047" cy="1347614"/>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extLst>
      <p:ext uri="{BB962C8B-B14F-4D97-AF65-F5344CB8AC3E}">
        <p14:creationId xmlns:p14="http://schemas.microsoft.com/office/powerpoint/2010/main" val="1838195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ójkąt prostokątny 4"/>
          <p:cNvSpPr/>
          <p:nvPr/>
        </p:nvSpPr>
        <p:spPr>
          <a:xfrm rot="10800000">
            <a:off x="6588224" y="1"/>
            <a:ext cx="2566600" cy="915566"/>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rójkąt prostokątny 5"/>
          <p:cNvSpPr/>
          <p:nvPr/>
        </p:nvSpPr>
        <p:spPr>
          <a:xfrm rot="10800000">
            <a:off x="7871524" y="1"/>
            <a:ext cx="1272476" cy="1347614"/>
          </a:xfrm>
          <a:prstGeom prst="rtTriangle">
            <a:avLst/>
          </a:prstGeom>
          <a:gradFill>
            <a:gsLst>
              <a:gs pos="39000">
                <a:schemeClr val="tx2">
                  <a:lumMod val="40000"/>
                  <a:lumOff val="60000"/>
                  <a:alpha val="50000"/>
                </a:schemeClr>
              </a:gs>
              <a:gs pos="100000">
                <a:schemeClr val="accent1">
                  <a:tint val="23500"/>
                  <a:satMod val="16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prostoliniowy 8"/>
          <p:cNvCxnSpPr/>
          <p:nvPr/>
        </p:nvCxnSpPr>
        <p:spPr>
          <a:xfrm>
            <a:off x="444898" y="699542"/>
            <a:ext cx="7983446" cy="0"/>
          </a:xfrm>
          <a:prstGeom prst="line">
            <a:avLst/>
          </a:prstGeom>
          <a:ln w="63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sp>
        <p:nvSpPr>
          <p:cNvPr id="2" name="pole tekstowe 1"/>
          <p:cNvSpPr txBox="1"/>
          <p:nvPr/>
        </p:nvSpPr>
        <p:spPr>
          <a:xfrm>
            <a:off x="528330" y="279797"/>
            <a:ext cx="5852179" cy="369332"/>
          </a:xfrm>
          <a:prstGeom prst="rect">
            <a:avLst/>
          </a:prstGeom>
          <a:noFill/>
        </p:spPr>
        <p:txBody>
          <a:bodyPr wrap="none" rtlCol="0">
            <a:spAutoFit/>
          </a:bodyPr>
          <a:lstStyle/>
          <a:p>
            <a:pPr algn="l"/>
            <a:r>
              <a:rPr lang="pl-PL" dirty="0">
                <a:latin typeface="Calibri Light" panose="020F0302020204030204" pitchFamily="34" charset="0"/>
                <a:ea typeface="Calibri Light" panose="020F0302020204030204" pitchFamily="34" charset="0"/>
                <a:cs typeface="Calibri Light" panose="020F0302020204030204" pitchFamily="34" charset="0"/>
              </a:rPr>
              <a:t>Przedłożenie projektu POBM wraz z Prognozą do opiniowania</a:t>
            </a:r>
            <a:endParaRPr lang="en-PL" dirty="0">
              <a:latin typeface="Calibri Light" panose="020F0302020204030204" pitchFamily="34" charset="0"/>
              <a:ea typeface="Calibri Light" panose="020F0302020204030204" pitchFamily="34" charset="0"/>
              <a:cs typeface="Calibri Light" panose="020F0302020204030204" pitchFamily="34" charset="0"/>
            </a:endParaRPr>
          </a:p>
        </p:txBody>
      </p:sp>
      <p:grpSp>
        <p:nvGrpSpPr>
          <p:cNvPr id="10" name="Grupa 9"/>
          <p:cNvGrpSpPr/>
          <p:nvPr/>
        </p:nvGrpSpPr>
        <p:grpSpPr>
          <a:xfrm>
            <a:off x="360011" y="1612284"/>
            <a:ext cx="8276080" cy="2000325"/>
            <a:chOff x="589473" y="1141587"/>
            <a:chExt cx="8219191" cy="2000325"/>
          </a:xfrm>
        </p:grpSpPr>
        <p:sp>
          <p:nvSpPr>
            <p:cNvPr id="11" name="Prostokąt zaokrąglony 10"/>
            <p:cNvSpPr/>
            <p:nvPr/>
          </p:nvSpPr>
          <p:spPr>
            <a:xfrm>
              <a:off x="989634" y="1359006"/>
              <a:ext cx="3674145" cy="738664"/>
            </a:xfrm>
            <a:prstGeom prst="roundRect">
              <a:avLst>
                <a:gd name="adj" fmla="val 14204"/>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Elipsa 12"/>
            <p:cNvSpPr/>
            <p:nvPr/>
          </p:nvSpPr>
          <p:spPr>
            <a:xfrm>
              <a:off x="589473" y="1186156"/>
              <a:ext cx="760189" cy="760189"/>
            </a:xfrm>
            <a:prstGeom prst="ellipse">
              <a:avLst/>
            </a:prstGeom>
            <a:solidFill>
              <a:schemeClr val="accent1">
                <a:lumMod val="75000"/>
              </a:schemeClr>
            </a:solid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latin typeface="Calibri Light" panose="020F0302020204030204" pitchFamily="34" charset="0"/>
                  <a:ea typeface="Lato Light" panose="020F0502020204030203" pitchFamily="34" charset="0"/>
                  <a:cs typeface="Lato Light" panose="020F0502020204030203" pitchFamily="34" charset="0"/>
                </a:rPr>
                <a:t>1</a:t>
              </a:r>
            </a:p>
          </p:txBody>
        </p:sp>
        <p:sp>
          <p:nvSpPr>
            <p:cNvPr id="14" name="pole tekstowe 13"/>
            <p:cNvSpPr txBox="1"/>
            <p:nvPr/>
          </p:nvSpPr>
          <p:spPr>
            <a:xfrm>
              <a:off x="1446798" y="2403248"/>
              <a:ext cx="2867579" cy="738664"/>
            </a:xfrm>
            <a:prstGeom prst="rect">
              <a:avLst/>
            </a:prstGeom>
            <a:noFill/>
          </p:spPr>
          <p:txBody>
            <a:bodyPr wrap="square" rtlCol="0">
              <a:spAutoFit/>
            </a:bodyPr>
            <a:lstStyle/>
            <a:p>
              <a:r>
                <a:rPr lang="pl-PL" sz="1400" b="1" spc="200" dirty="0">
                  <a:solidFill>
                    <a:schemeClr val="accent5"/>
                  </a:solidFill>
                  <a:latin typeface="Lato Light" panose="020F0502020204030203" pitchFamily="34" charset="0"/>
                  <a:ea typeface="Lato Light" panose="020F0502020204030203" pitchFamily="34" charset="0"/>
                  <a:cs typeface="Lato Light" panose="020F0502020204030203" pitchFamily="34" charset="0"/>
                </a:rPr>
                <a:t>Generalnemu Dyrektorowi Ochrony Środowiska (GDOŚ)</a:t>
              </a:r>
            </a:p>
          </p:txBody>
        </p:sp>
        <p:sp>
          <p:nvSpPr>
            <p:cNvPr id="15" name="Prostokąt zaokrąglony 14"/>
            <p:cNvSpPr/>
            <p:nvPr/>
          </p:nvSpPr>
          <p:spPr>
            <a:xfrm>
              <a:off x="5226933" y="1301785"/>
              <a:ext cx="3581731" cy="724873"/>
            </a:xfrm>
            <a:prstGeom prst="roundRect">
              <a:avLst>
                <a:gd name="adj" fmla="val 14204"/>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Elipsa 16"/>
            <p:cNvSpPr/>
            <p:nvPr/>
          </p:nvSpPr>
          <p:spPr>
            <a:xfrm>
              <a:off x="4737505" y="1141587"/>
              <a:ext cx="760189" cy="760189"/>
            </a:xfrm>
            <a:prstGeom prst="ellipse">
              <a:avLst/>
            </a:prstGeom>
            <a:solidFill>
              <a:schemeClr val="accent1">
                <a:lumMod val="75000"/>
              </a:schemeClr>
            </a:solid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latin typeface="Calibri Light" panose="020F0302020204030204" pitchFamily="34" charset="0"/>
                  <a:ea typeface="Lato Light" panose="020F0502020204030203" pitchFamily="34" charset="0"/>
                  <a:cs typeface="Lato Light" panose="020F0502020204030203" pitchFamily="34" charset="0"/>
                </a:rPr>
                <a:t>2</a:t>
              </a:r>
            </a:p>
          </p:txBody>
        </p:sp>
      </p:grpSp>
      <p:grpSp>
        <p:nvGrpSpPr>
          <p:cNvPr id="21" name="Grupa 20"/>
          <p:cNvGrpSpPr/>
          <p:nvPr/>
        </p:nvGrpSpPr>
        <p:grpSpPr>
          <a:xfrm>
            <a:off x="355469" y="1911694"/>
            <a:ext cx="8297786" cy="1781140"/>
            <a:chOff x="633332" y="370749"/>
            <a:chExt cx="8192133" cy="1781140"/>
          </a:xfrm>
        </p:grpSpPr>
        <p:sp>
          <p:nvSpPr>
            <p:cNvPr id="26" name="Prostokąt zaokrąglony 25"/>
            <p:cNvSpPr/>
            <p:nvPr/>
          </p:nvSpPr>
          <p:spPr>
            <a:xfrm>
              <a:off x="5022080" y="1334983"/>
              <a:ext cx="3803385" cy="755091"/>
            </a:xfrm>
            <a:prstGeom prst="roundRect">
              <a:avLst>
                <a:gd name="adj" fmla="val 14204"/>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2" name="Prostokąt zaokrąglony 21"/>
            <p:cNvSpPr/>
            <p:nvPr/>
          </p:nvSpPr>
          <p:spPr>
            <a:xfrm>
              <a:off x="1040748" y="1359005"/>
              <a:ext cx="3670911" cy="707046"/>
            </a:xfrm>
            <a:prstGeom prst="roundRect">
              <a:avLst>
                <a:gd name="adj" fmla="val 14204"/>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Elipsa 23"/>
            <p:cNvSpPr/>
            <p:nvPr/>
          </p:nvSpPr>
          <p:spPr>
            <a:xfrm>
              <a:off x="633332" y="1185513"/>
              <a:ext cx="760189" cy="760189"/>
            </a:xfrm>
            <a:prstGeom prst="ellipse">
              <a:avLst/>
            </a:prstGeom>
            <a:solidFill>
              <a:schemeClr val="accent1">
                <a:lumMod val="75000"/>
              </a:schemeClr>
            </a:solid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latin typeface="Calibri Light" panose="020F0302020204030204" pitchFamily="34" charset="0"/>
                  <a:ea typeface="Lato Light" panose="020F0502020204030203" pitchFamily="34" charset="0"/>
                  <a:cs typeface="Lato Light" panose="020F0502020204030203" pitchFamily="34" charset="0"/>
                </a:rPr>
                <a:t>3</a:t>
              </a:r>
            </a:p>
          </p:txBody>
        </p:sp>
        <p:sp>
          <p:nvSpPr>
            <p:cNvPr id="25" name="pole tekstowe 24"/>
            <p:cNvSpPr txBox="1"/>
            <p:nvPr/>
          </p:nvSpPr>
          <p:spPr>
            <a:xfrm>
              <a:off x="5620809" y="1413225"/>
              <a:ext cx="3069804" cy="738664"/>
            </a:xfrm>
            <a:prstGeom prst="rect">
              <a:avLst/>
            </a:prstGeom>
            <a:noFill/>
          </p:spPr>
          <p:txBody>
            <a:bodyPr wrap="square" rtlCol="0">
              <a:spAutoFit/>
            </a:bodyPr>
            <a:lstStyle/>
            <a:p>
              <a:r>
                <a:rPr lang="pl-PL" sz="1400" b="1" spc="200" dirty="0">
                  <a:solidFill>
                    <a:schemeClr val="accent5"/>
                  </a:solidFill>
                  <a:latin typeface="Lato Light" panose="020F0502020204030203" pitchFamily="34" charset="0"/>
                  <a:ea typeface="Lato Light" panose="020F0502020204030203" pitchFamily="34" charset="0"/>
                  <a:cs typeface="Lato Light" panose="020F0502020204030203" pitchFamily="34" charset="0"/>
                </a:rPr>
                <a:t>Głównemu Inspektorowi Sanitarnemu (GIS)</a:t>
              </a:r>
            </a:p>
            <a:p>
              <a:endParaRPr lang="pl-PL" sz="1400" b="1" spc="200" dirty="0">
                <a:solidFill>
                  <a:schemeClr val="accent5"/>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8" name="Elipsa 27"/>
            <p:cNvSpPr/>
            <p:nvPr/>
          </p:nvSpPr>
          <p:spPr>
            <a:xfrm>
              <a:off x="4777680" y="1164325"/>
              <a:ext cx="760189" cy="760189"/>
            </a:xfrm>
            <a:prstGeom prst="ellipse">
              <a:avLst/>
            </a:prstGeom>
            <a:solidFill>
              <a:schemeClr val="accent1">
                <a:lumMod val="75000"/>
              </a:schemeClr>
            </a:solid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latin typeface="Calibri Light" panose="020F0302020204030204" pitchFamily="34" charset="0"/>
                  <a:ea typeface="Lato Light" panose="020F0502020204030203" pitchFamily="34" charset="0"/>
                  <a:cs typeface="Lato Light" panose="020F0502020204030203" pitchFamily="34" charset="0"/>
                </a:rPr>
                <a:t>4</a:t>
              </a:r>
            </a:p>
          </p:txBody>
        </p:sp>
        <p:sp>
          <p:nvSpPr>
            <p:cNvPr id="29" name="pole tekstowe 28"/>
            <p:cNvSpPr txBox="1"/>
            <p:nvPr/>
          </p:nvSpPr>
          <p:spPr>
            <a:xfrm>
              <a:off x="1466812" y="370749"/>
              <a:ext cx="3294566" cy="523220"/>
            </a:xfrm>
            <a:prstGeom prst="rect">
              <a:avLst/>
            </a:prstGeom>
            <a:noFill/>
          </p:spPr>
          <p:txBody>
            <a:bodyPr wrap="square" rtlCol="0">
              <a:spAutoFit/>
            </a:bodyPr>
            <a:lstStyle/>
            <a:p>
              <a:r>
                <a:rPr lang="pl-PL" sz="1400" b="1" spc="200" dirty="0">
                  <a:solidFill>
                    <a:schemeClr val="accent5"/>
                  </a:solidFill>
                  <a:latin typeface="Lato Light" panose="020F0502020204030203" pitchFamily="34" charset="0"/>
                  <a:ea typeface="Lato Light" panose="020F0502020204030203" pitchFamily="34" charset="0"/>
                  <a:cs typeface="Lato Light" panose="020F0502020204030203" pitchFamily="34" charset="0"/>
                </a:rPr>
                <a:t>Dyrektorowi Urzędu Morskiego w Gdyni (DUMG)</a:t>
              </a:r>
            </a:p>
          </p:txBody>
        </p:sp>
      </p:grpSp>
      <p:pic>
        <p:nvPicPr>
          <p:cNvPr id="39" name="Obraz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973" y="4743881"/>
            <a:ext cx="703851" cy="399619"/>
          </a:xfrm>
          <a:prstGeom prst="rect">
            <a:avLst/>
          </a:prstGeom>
        </p:spPr>
      </p:pic>
      <p:sp>
        <p:nvSpPr>
          <p:cNvPr id="34" name="pole tekstowe 33">
            <a:extLst>
              <a:ext uri="{FF2B5EF4-FFF2-40B4-BE49-F238E27FC236}">
                <a16:creationId xmlns:a16="http://schemas.microsoft.com/office/drawing/2014/main" id="{809BA71B-5088-2475-4C91-4EE93DE7863C}"/>
              </a:ext>
            </a:extLst>
          </p:cNvPr>
          <p:cNvSpPr txBox="1"/>
          <p:nvPr/>
        </p:nvSpPr>
        <p:spPr>
          <a:xfrm>
            <a:off x="5376441" y="1873308"/>
            <a:ext cx="3299566" cy="523220"/>
          </a:xfrm>
          <a:prstGeom prst="rect">
            <a:avLst/>
          </a:prstGeom>
          <a:noFill/>
        </p:spPr>
        <p:txBody>
          <a:bodyPr wrap="square" rtlCol="0">
            <a:spAutoFit/>
          </a:bodyPr>
          <a:lstStyle/>
          <a:p>
            <a:r>
              <a:rPr lang="pl-PL" sz="1400" b="1" spc="200" dirty="0">
                <a:solidFill>
                  <a:schemeClr val="accent5"/>
                </a:solidFill>
                <a:latin typeface="Lato Light" panose="020F0502020204030203" pitchFamily="34" charset="0"/>
                <a:ea typeface="Lato Light" panose="020F0502020204030203" pitchFamily="34" charset="0"/>
                <a:cs typeface="Lato Light" panose="020F0502020204030203" pitchFamily="34" charset="0"/>
              </a:rPr>
              <a:t>Dyrektorowi Urzędu Morskiego w Szczecinie (DUMS)</a:t>
            </a:r>
          </a:p>
        </p:txBody>
      </p:sp>
      <p:sp>
        <p:nvSpPr>
          <p:cNvPr id="3" name="pole tekstowe 2">
            <a:extLst>
              <a:ext uri="{FF2B5EF4-FFF2-40B4-BE49-F238E27FC236}">
                <a16:creationId xmlns:a16="http://schemas.microsoft.com/office/drawing/2014/main" id="{D7A2DF77-0580-90BF-6511-53A376DD4E75}"/>
              </a:ext>
            </a:extLst>
          </p:cNvPr>
          <p:cNvSpPr txBox="1"/>
          <p:nvPr/>
        </p:nvSpPr>
        <p:spPr>
          <a:xfrm>
            <a:off x="444898" y="965239"/>
            <a:ext cx="8128182" cy="523220"/>
          </a:xfrm>
          <a:prstGeom prst="rect">
            <a:avLst/>
          </a:prstGeom>
          <a:noFill/>
        </p:spPr>
        <p:txBody>
          <a:bodyPr wrap="square" rtlCol="0">
            <a:spAutoFit/>
          </a:bodyPr>
          <a:lstStyle/>
          <a:p>
            <a:pPr>
              <a:spcAft>
                <a:spcPts val="600"/>
              </a:spcAft>
            </a:pPr>
            <a:r>
              <a:rPr lang="pl-PL" sz="1400" dirty="0">
                <a:solidFill>
                  <a:schemeClr val="tx2">
                    <a:lumMod val="50000"/>
                  </a:schemeClr>
                </a:solidFill>
                <a:latin typeface="Calibri Light" panose="020F0302020204030204" pitchFamily="34" charset="0"/>
              </a:rPr>
              <a:t>Projekt POBM wraz z Prognozą oddziaływania na środowisko, zgodnie z art. 54 ust. 1. ustawy OOŚ, został przedłożony do opiniowania następującym organom:</a:t>
            </a:r>
          </a:p>
        </p:txBody>
      </p:sp>
      <p:sp>
        <p:nvSpPr>
          <p:cNvPr id="4" name="pole tekstowe 3">
            <a:extLst>
              <a:ext uri="{FF2B5EF4-FFF2-40B4-BE49-F238E27FC236}">
                <a16:creationId xmlns:a16="http://schemas.microsoft.com/office/drawing/2014/main" id="{83DC1B85-2703-45E0-D511-177DEECDB250}"/>
              </a:ext>
            </a:extLst>
          </p:cNvPr>
          <p:cNvSpPr txBox="1"/>
          <p:nvPr/>
        </p:nvSpPr>
        <p:spPr>
          <a:xfrm>
            <a:off x="489175" y="3920738"/>
            <a:ext cx="8128182" cy="523220"/>
          </a:xfrm>
          <a:prstGeom prst="rect">
            <a:avLst/>
          </a:prstGeom>
          <a:noFill/>
        </p:spPr>
        <p:txBody>
          <a:bodyPr wrap="square" rtlCol="0">
            <a:spAutoFit/>
          </a:bodyPr>
          <a:lstStyle/>
          <a:p>
            <a:pPr>
              <a:spcAft>
                <a:spcPts val="600"/>
              </a:spcAft>
            </a:pPr>
            <a:r>
              <a:rPr lang="pl-PL" sz="1400" dirty="0">
                <a:solidFill>
                  <a:schemeClr val="tx2">
                    <a:lumMod val="50000"/>
                  </a:schemeClr>
                </a:solidFill>
                <a:latin typeface="Calibri Light" panose="020F0302020204030204" pitchFamily="34" charset="0"/>
              </a:rPr>
              <a:t>Zgodnie z art. 54 ust. 1, właściwe organy wydają opinię </a:t>
            </a:r>
            <a:r>
              <a:rPr lang="pl-PL" sz="1400" b="1" dirty="0">
                <a:solidFill>
                  <a:schemeClr val="tx2">
                    <a:lumMod val="50000"/>
                  </a:schemeClr>
                </a:solidFill>
                <a:latin typeface="Calibri Light" panose="020F0302020204030204" pitchFamily="34" charset="0"/>
              </a:rPr>
              <a:t>w terminie 30 dni </a:t>
            </a:r>
            <a:r>
              <a:rPr lang="pl-PL" sz="1400" dirty="0">
                <a:solidFill>
                  <a:schemeClr val="tx2">
                    <a:lumMod val="50000"/>
                  </a:schemeClr>
                </a:solidFill>
                <a:latin typeface="Calibri Light" panose="020F0302020204030204" pitchFamily="34" charset="0"/>
              </a:rPr>
              <a:t>od dnia otrzymania wniosku o wydanie opinii.</a:t>
            </a:r>
          </a:p>
        </p:txBody>
      </p:sp>
    </p:spTree>
    <p:extLst>
      <p:ext uri="{BB962C8B-B14F-4D97-AF65-F5344CB8AC3E}">
        <p14:creationId xmlns:p14="http://schemas.microsoft.com/office/powerpoint/2010/main" val="1103984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5E5BE-F74F-A939-B9DB-F39AAB367727}"/>
            </a:ext>
          </a:extLst>
        </p:cNvPr>
        <p:cNvGrpSpPr/>
        <p:nvPr/>
      </p:nvGrpSpPr>
      <p:grpSpPr>
        <a:xfrm>
          <a:off x="0" y="0"/>
          <a:ext cx="0" cy="0"/>
          <a:chOff x="0" y="0"/>
          <a:chExt cx="0" cy="0"/>
        </a:xfrm>
      </p:grpSpPr>
      <p:sp>
        <p:nvSpPr>
          <p:cNvPr id="5" name="Trójkąt prostokątny 4">
            <a:extLst>
              <a:ext uri="{FF2B5EF4-FFF2-40B4-BE49-F238E27FC236}">
                <a16:creationId xmlns:a16="http://schemas.microsoft.com/office/drawing/2014/main" id="{B3F6BD94-AA25-69B7-9363-E0D074689560}"/>
              </a:ext>
            </a:extLst>
          </p:cNvPr>
          <p:cNvSpPr/>
          <p:nvPr/>
        </p:nvSpPr>
        <p:spPr>
          <a:xfrm rot="10800000">
            <a:off x="6588224" y="1"/>
            <a:ext cx="2566600" cy="915566"/>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rójkąt prostokątny 5">
            <a:extLst>
              <a:ext uri="{FF2B5EF4-FFF2-40B4-BE49-F238E27FC236}">
                <a16:creationId xmlns:a16="http://schemas.microsoft.com/office/drawing/2014/main" id="{83C95F7B-6250-8B54-889E-CC4FA2865103}"/>
              </a:ext>
            </a:extLst>
          </p:cNvPr>
          <p:cNvSpPr/>
          <p:nvPr/>
        </p:nvSpPr>
        <p:spPr>
          <a:xfrm rot="10800000">
            <a:off x="7871524" y="1"/>
            <a:ext cx="1272476" cy="1347614"/>
          </a:xfrm>
          <a:prstGeom prst="rtTriangle">
            <a:avLst/>
          </a:prstGeom>
          <a:gradFill>
            <a:gsLst>
              <a:gs pos="39000">
                <a:schemeClr val="tx2">
                  <a:lumMod val="40000"/>
                  <a:lumOff val="60000"/>
                  <a:alpha val="50000"/>
                </a:schemeClr>
              </a:gs>
              <a:gs pos="100000">
                <a:schemeClr val="accent1">
                  <a:tint val="23500"/>
                  <a:satMod val="16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prostoliniowy 8">
            <a:extLst>
              <a:ext uri="{FF2B5EF4-FFF2-40B4-BE49-F238E27FC236}">
                <a16:creationId xmlns:a16="http://schemas.microsoft.com/office/drawing/2014/main" id="{0FD39741-FDEA-C2D8-A7F1-F1BF2EC0B38E}"/>
              </a:ext>
            </a:extLst>
          </p:cNvPr>
          <p:cNvCxnSpPr/>
          <p:nvPr/>
        </p:nvCxnSpPr>
        <p:spPr>
          <a:xfrm>
            <a:off x="444898" y="699542"/>
            <a:ext cx="7983446" cy="0"/>
          </a:xfrm>
          <a:prstGeom prst="line">
            <a:avLst/>
          </a:prstGeom>
          <a:ln w="63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sp>
        <p:nvSpPr>
          <p:cNvPr id="2" name="pole tekstowe 1">
            <a:extLst>
              <a:ext uri="{FF2B5EF4-FFF2-40B4-BE49-F238E27FC236}">
                <a16:creationId xmlns:a16="http://schemas.microsoft.com/office/drawing/2014/main" id="{87B8CE79-AB3F-2584-B41E-8B0D1BBA9721}"/>
              </a:ext>
            </a:extLst>
          </p:cNvPr>
          <p:cNvSpPr txBox="1"/>
          <p:nvPr/>
        </p:nvSpPr>
        <p:spPr>
          <a:xfrm>
            <a:off x="481140" y="273118"/>
            <a:ext cx="4361194" cy="646331"/>
          </a:xfrm>
          <a:prstGeom prst="rect">
            <a:avLst/>
          </a:prstGeom>
          <a:noFill/>
        </p:spPr>
        <p:txBody>
          <a:bodyPr wrap="none" rtlCol="0">
            <a:spAutoFit/>
          </a:bodyPr>
          <a:lstStyle/>
          <a:p>
            <a:r>
              <a:rPr lang="pl-PL" dirty="0">
                <a:latin typeface="Calibri Light" panose="020F0302020204030204" pitchFamily="34" charset="0"/>
              </a:rPr>
              <a:t>Opinia</a:t>
            </a:r>
            <a:r>
              <a:rPr lang="pl-PL" sz="1800" dirty="0">
                <a:effectLst/>
                <a:latin typeface="Calibri Light" panose="020F0302020204030204" pitchFamily="34" charset="0"/>
                <a:ea typeface="Calibri Light" panose="020F0302020204030204" pitchFamily="34" charset="0"/>
                <a:cs typeface="Calibri Light" panose="020F0302020204030204" pitchFamily="34" charset="0"/>
              </a:rPr>
              <a:t> Dyrektora Urzędu Morskiego w Gdyni </a:t>
            </a:r>
            <a:endParaRPr lang="pl-PL" dirty="0">
              <a:latin typeface="Calibri Light" panose="020F0302020204030204" pitchFamily="34" charset="0"/>
            </a:endParaRPr>
          </a:p>
          <a:p>
            <a:endParaRPr lang="pl-PL" dirty="0">
              <a:latin typeface="Calibri Light" panose="020F0302020204030204" pitchFamily="34" charset="0"/>
            </a:endParaRPr>
          </a:p>
        </p:txBody>
      </p:sp>
      <p:pic>
        <p:nvPicPr>
          <p:cNvPr id="12" name="Obraz 11">
            <a:extLst>
              <a:ext uri="{FF2B5EF4-FFF2-40B4-BE49-F238E27FC236}">
                <a16:creationId xmlns:a16="http://schemas.microsoft.com/office/drawing/2014/main" id="{D92C765E-C6E3-5328-74A2-1C6ADD7AD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973" y="4743881"/>
            <a:ext cx="703851" cy="399619"/>
          </a:xfrm>
          <a:prstGeom prst="rect">
            <a:avLst/>
          </a:prstGeom>
        </p:spPr>
      </p:pic>
      <p:sp>
        <p:nvSpPr>
          <p:cNvPr id="3" name="pole tekstowe 2">
            <a:extLst>
              <a:ext uri="{FF2B5EF4-FFF2-40B4-BE49-F238E27FC236}">
                <a16:creationId xmlns:a16="http://schemas.microsoft.com/office/drawing/2014/main" id="{E5D7C249-A85F-D5B3-73AE-A0DB645B00BD}"/>
              </a:ext>
            </a:extLst>
          </p:cNvPr>
          <p:cNvSpPr txBox="1"/>
          <p:nvPr/>
        </p:nvSpPr>
        <p:spPr>
          <a:xfrm>
            <a:off x="362682" y="825583"/>
            <a:ext cx="5721486" cy="1477328"/>
          </a:xfrm>
          <a:prstGeom prst="rect">
            <a:avLst/>
          </a:prstGeom>
          <a:noFill/>
        </p:spPr>
        <p:txBody>
          <a:bodyPr wrap="square" rtlCol="0">
            <a:spAutoFit/>
          </a:bodyPr>
          <a:lstStyle/>
          <a:p>
            <a:pPr>
              <a:spcAft>
                <a:spcPts val="600"/>
              </a:spcAft>
            </a:pPr>
            <a:r>
              <a:rPr lang="pl-PL" sz="1800" dirty="0">
                <a:effectLst/>
                <a:latin typeface="Calibri Light" panose="020F0302020204030204" pitchFamily="34" charset="0"/>
                <a:ea typeface="Calibri Light" panose="020F0302020204030204" pitchFamily="34" charset="0"/>
                <a:cs typeface="Calibri Light" panose="020F0302020204030204" pitchFamily="34" charset="0"/>
              </a:rPr>
              <a:t>Dyrektor Urzędu Morskiego w </a:t>
            </a:r>
            <a:r>
              <a:rPr lang="pl-PL" dirty="0">
                <a:latin typeface="Calibri Light" panose="020F0302020204030204" pitchFamily="34" charset="0"/>
                <a:ea typeface="Calibri Light" panose="020F0302020204030204" pitchFamily="34" charset="0"/>
                <a:cs typeface="Calibri Light" panose="020F0302020204030204" pitchFamily="34" charset="0"/>
              </a:rPr>
              <a:t>Gdyni przekazał pismem znak INZ1.9202.13.2026.AC z dnia </a:t>
            </a:r>
            <a:r>
              <a:rPr lang="pl-PL" b="1" dirty="0">
                <a:latin typeface="Calibri Light" panose="020F0302020204030204" pitchFamily="34" charset="0"/>
                <a:ea typeface="Calibri Light" panose="020F0302020204030204" pitchFamily="34" charset="0"/>
                <a:cs typeface="Calibri Light" panose="020F0302020204030204" pitchFamily="34" charset="0"/>
              </a:rPr>
              <a:t>10 marca 2026 r</a:t>
            </a:r>
            <a:r>
              <a:rPr lang="pl-PL" dirty="0">
                <a:latin typeface="Calibri Light" panose="020F0302020204030204" pitchFamily="34" charset="0"/>
                <a:ea typeface="Calibri Light" panose="020F0302020204030204" pitchFamily="34" charset="0"/>
                <a:cs typeface="Calibri Light" panose="020F0302020204030204" pitchFamily="34" charset="0"/>
              </a:rPr>
              <a:t>. </a:t>
            </a:r>
            <a:r>
              <a:rPr lang="pl-PL" b="1" u="sng" dirty="0">
                <a:latin typeface="Calibri Light" panose="020F0302020204030204" pitchFamily="34" charset="0"/>
                <a:ea typeface="Calibri Light" panose="020F0302020204030204" pitchFamily="34" charset="0"/>
                <a:cs typeface="Calibri Light" panose="020F0302020204030204" pitchFamily="34" charset="0"/>
              </a:rPr>
              <a:t>pozytywną opinię </a:t>
            </a:r>
            <a:r>
              <a:rPr lang="pl-PL" dirty="0">
                <a:latin typeface="Calibri Light" panose="020F0302020204030204" pitchFamily="34" charset="0"/>
                <a:ea typeface="Calibri Light" panose="020F0302020204030204" pitchFamily="34" charset="0"/>
                <a:cs typeface="Calibri Light" panose="020F0302020204030204" pitchFamily="34" charset="0"/>
              </a:rPr>
              <a:t>do projektu POBM wraz z prognozą oddziaływania na środowisko. </a:t>
            </a:r>
            <a:r>
              <a:rPr lang="pl-PL" sz="1800" dirty="0">
                <a:effectLst/>
                <a:latin typeface="Calibri Light" panose="020F0302020204030204" pitchFamily="34" charset="0"/>
                <a:ea typeface="Calibri Light" panose="020F0302020204030204" pitchFamily="34" charset="0"/>
                <a:cs typeface="Calibri Light" panose="020F0302020204030204" pitchFamily="34" charset="0"/>
              </a:rPr>
              <a:t>DUMG w opinii przedstawił </a:t>
            </a:r>
            <a:r>
              <a:rPr lang="pl-PL" sz="1800" b="1" dirty="0">
                <a:effectLst/>
                <a:latin typeface="Calibri Light" panose="020F0302020204030204" pitchFamily="34" charset="0"/>
                <a:ea typeface="Calibri Light" panose="020F0302020204030204" pitchFamily="34" charset="0"/>
                <a:cs typeface="Calibri Light" panose="020F0302020204030204" pitchFamily="34" charset="0"/>
              </a:rPr>
              <a:t>3 </a:t>
            </a:r>
            <a:r>
              <a:rPr lang="pl-PL" b="1" dirty="0">
                <a:latin typeface="Calibri Light" panose="020F0302020204030204" pitchFamily="34" charset="0"/>
                <a:ea typeface="Calibri Light" panose="020F0302020204030204" pitchFamily="34" charset="0"/>
                <a:cs typeface="Calibri Light" panose="020F0302020204030204" pitchFamily="34" charset="0"/>
              </a:rPr>
              <a:t>zagadnienia</a:t>
            </a:r>
            <a:r>
              <a:rPr lang="pl-PL" sz="1800" b="1" dirty="0">
                <a:effectLst/>
                <a:latin typeface="Calibri Light" panose="020F0302020204030204" pitchFamily="34" charset="0"/>
                <a:ea typeface="Calibri Light" panose="020F0302020204030204" pitchFamily="34" charset="0"/>
                <a:cs typeface="Calibri Light" panose="020F0302020204030204" pitchFamily="34" charset="0"/>
              </a:rPr>
              <a:t> </a:t>
            </a:r>
            <a:r>
              <a:rPr lang="pl-PL" sz="1800" dirty="0">
                <a:effectLst/>
                <a:latin typeface="Calibri Light" panose="020F0302020204030204" pitchFamily="34" charset="0"/>
                <a:ea typeface="Calibri Light" panose="020F0302020204030204" pitchFamily="34" charset="0"/>
                <a:cs typeface="Calibri Light" panose="020F0302020204030204" pitchFamily="34" charset="0"/>
              </a:rPr>
              <a:t>do treści POBM, które zosta</a:t>
            </a:r>
            <a:r>
              <a:rPr lang="pl-PL" dirty="0">
                <a:latin typeface="Calibri Light" panose="020F0302020204030204" pitchFamily="34" charset="0"/>
                <a:ea typeface="Calibri Light" panose="020F0302020204030204" pitchFamily="34" charset="0"/>
                <a:cs typeface="Calibri Light" panose="020F0302020204030204" pitchFamily="34" charset="0"/>
              </a:rPr>
              <a:t>ły</a:t>
            </a:r>
            <a:r>
              <a:rPr lang="pl-PL" sz="1800" dirty="0">
                <a:effectLst/>
                <a:latin typeface="Calibri Light" panose="020F0302020204030204" pitchFamily="34" charset="0"/>
                <a:ea typeface="Calibri Light" panose="020F0302020204030204" pitchFamily="34" charset="0"/>
                <a:cs typeface="Calibri Light" panose="020F0302020204030204" pitchFamily="34" charset="0"/>
              </a:rPr>
              <a:t> </a:t>
            </a:r>
            <a:r>
              <a:rPr lang="pl-PL" sz="1800" b="1" dirty="0">
                <a:effectLst/>
                <a:latin typeface="Calibri Light" panose="020F0302020204030204" pitchFamily="34" charset="0"/>
                <a:ea typeface="Calibri Light" panose="020F0302020204030204" pitchFamily="34" charset="0"/>
                <a:cs typeface="Calibri Light" panose="020F0302020204030204" pitchFamily="34" charset="0"/>
              </a:rPr>
              <a:t>uwzględnione.</a:t>
            </a:r>
            <a:endParaRPr lang="pl-PL" sz="1400" b="1" dirty="0">
              <a:solidFill>
                <a:schemeClr val="tx2">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pole tekstowe 3">
            <a:extLst>
              <a:ext uri="{FF2B5EF4-FFF2-40B4-BE49-F238E27FC236}">
                <a16:creationId xmlns:a16="http://schemas.microsoft.com/office/drawing/2014/main" id="{5FC2AA06-98D3-DD38-42A4-37C6ABDE60D7}"/>
              </a:ext>
            </a:extLst>
          </p:cNvPr>
          <p:cNvSpPr txBox="1"/>
          <p:nvPr/>
        </p:nvSpPr>
        <p:spPr>
          <a:xfrm>
            <a:off x="6548279" y="2113191"/>
            <a:ext cx="1825869" cy="242246"/>
          </a:xfrm>
          <a:prstGeom prst="rect">
            <a:avLst/>
          </a:prstGeom>
          <a:noFill/>
        </p:spPr>
        <p:txBody>
          <a:bodyPr wrap="square">
            <a:spAutoFit/>
          </a:bodyPr>
          <a:lstStyle/>
          <a:p>
            <a:pPr>
              <a:lnSpc>
                <a:spcPct val="115000"/>
              </a:lnSpc>
              <a:spcAft>
                <a:spcPts val="800"/>
              </a:spcAft>
            </a:pPr>
            <a:r>
              <a:rPr lang="pl-PL" sz="900" dirty="0">
                <a:effectLst/>
                <a:latin typeface="Calibri Light" panose="020F0302020204030204" pitchFamily="34" charset="0"/>
                <a:ea typeface="Calibri Light" panose="020F0302020204030204" pitchFamily="34" charset="0"/>
                <a:cs typeface="Calibri Light" panose="020F0302020204030204" pitchFamily="34" charset="0"/>
              </a:rPr>
              <a:t>źródło: </a:t>
            </a:r>
            <a:r>
              <a:rPr lang="pl-PL" sz="900" dirty="0">
                <a:latin typeface="Calibri Light" panose="020F0302020204030204" pitchFamily="34" charset="0"/>
                <a:ea typeface="Calibri Light" panose="020F0302020204030204" pitchFamily="34" charset="0"/>
                <a:cs typeface="Calibri Light" panose="020F0302020204030204" pitchFamily="34" charset="0"/>
              </a:rPr>
              <a:t>https://www.umgdy.gov.pl/</a:t>
            </a:r>
            <a:endParaRPr lang="pl-PL" sz="900" dirty="0">
              <a:effectLst/>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8" name="pole tekstowe 7">
            <a:extLst>
              <a:ext uri="{FF2B5EF4-FFF2-40B4-BE49-F238E27FC236}">
                <a16:creationId xmlns:a16="http://schemas.microsoft.com/office/drawing/2014/main" id="{0529073B-7AF1-61E0-939B-B836454C4C30}"/>
              </a:ext>
            </a:extLst>
          </p:cNvPr>
          <p:cNvSpPr txBox="1"/>
          <p:nvPr/>
        </p:nvSpPr>
        <p:spPr>
          <a:xfrm>
            <a:off x="7871524" y="3789446"/>
            <a:ext cx="1386364" cy="215444"/>
          </a:xfrm>
          <a:prstGeom prst="rect">
            <a:avLst/>
          </a:prstGeom>
          <a:noFill/>
        </p:spPr>
        <p:txBody>
          <a:bodyPr wrap="square" rtlCol="0">
            <a:spAutoFit/>
          </a:bodyPr>
          <a:lstStyle/>
          <a:p>
            <a:r>
              <a:rPr lang="pl-PL" sz="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Fot. Piotr Domaradzki</a:t>
            </a:r>
          </a:p>
        </p:txBody>
      </p:sp>
      <p:sp>
        <p:nvSpPr>
          <p:cNvPr id="22" name="AutoShape 4" descr="Urząd Morski w Gdyni">
            <a:extLst>
              <a:ext uri="{FF2B5EF4-FFF2-40B4-BE49-F238E27FC236}">
                <a16:creationId xmlns:a16="http://schemas.microsoft.com/office/drawing/2014/main" id="{3B794A57-9ACE-A9ED-18C9-7F6C80ACA026}"/>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24" name="Obraz 23">
            <a:extLst>
              <a:ext uri="{FF2B5EF4-FFF2-40B4-BE49-F238E27FC236}">
                <a16:creationId xmlns:a16="http://schemas.microsoft.com/office/drawing/2014/main" id="{583D4263-809B-D5AD-126B-332BA56CBB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1853" y="800561"/>
            <a:ext cx="1318723" cy="1309597"/>
          </a:xfrm>
          <a:prstGeom prst="rect">
            <a:avLst/>
          </a:prstGeom>
        </p:spPr>
      </p:pic>
      <p:graphicFrame>
        <p:nvGraphicFramePr>
          <p:cNvPr id="10" name="Tabela 9">
            <a:extLst>
              <a:ext uri="{FF2B5EF4-FFF2-40B4-BE49-F238E27FC236}">
                <a16:creationId xmlns:a16="http://schemas.microsoft.com/office/drawing/2014/main" id="{B804DA70-E42E-17C6-7432-2ECE1C1C4876}"/>
              </a:ext>
            </a:extLst>
          </p:cNvPr>
          <p:cNvGraphicFramePr>
            <a:graphicFrameLocks noGrp="1"/>
          </p:cNvGraphicFramePr>
          <p:nvPr>
            <p:extLst>
              <p:ext uri="{D42A27DB-BD31-4B8C-83A1-F6EECF244321}">
                <p14:modId xmlns:p14="http://schemas.microsoft.com/office/powerpoint/2010/main" val="1661008385"/>
              </p:ext>
            </p:extLst>
          </p:nvPr>
        </p:nvGraphicFramePr>
        <p:xfrm>
          <a:off x="458509" y="2499742"/>
          <a:ext cx="7969835" cy="2132221"/>
        </p:xfrm>
        <a:graphic>
          <a:graphicData uri="http://schemas.openxmlformats.org/drawingml/2006/table">
            <a:tbl>
              <a:tblPr firstRow="1" firstCol="1" bandRow="1">
                <a:tableStyleId>{BC89EF96-8CEA-46FF-86C4-4CE0E7609802}</a:tableStyleId>
              </a:tblPr>
              <a:tblGrid>
                <a:gridCol w="508226">
                  <a:extLst>
                    <a:ext uri="{9D8B030D-6E8A-4147-A177-3AD203B41FA5}">
                      <a16:colId xmlns:a16="http://schemas.microsoft.com/office/drawing/2014/main" val="534812738"/>
                    </a:ext>
                  </a:extLst>
                </a:gridCol>
                <a:gridCol w="7461609">
                  <a:extLst>
                    <a:ext uri="{9D8B030D-6E8A-4147-A177-3AD203B41FA5}">
                      <a16:colId xmlns:a16="http://schemas.microsoft.com/office/drawing/2014/main" val="4257974164"/>
                    </a:ext>
                  </a:extLst>
                </a:gridCol>
              </a:tblGrid>
              <a:tr h="504056">
                <a:tc>
                  <a:txBody>
                    <a:bodyPr/>
                    <a:lstStyle/>
                    <a:p>
                      <a:pPr>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L.p.</a:t>
                      </a:r>
                    </a:p>
                  </a:txBody>
                  <a:tcPr marL="44450" marR="44450" marT="0" marB="0" anchor="ctr"/>
                </a:tc>
                <a:tc>
                  <a:txBody>
                    <a:bodyPr/>
                    <a:lstStyle/>
                    <a:p>
                      <a:pPr algn="ctr">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Zakres poruszonych w opinii zagadnień</a:t>
                      </a:r>
                    </a:p>
                  </a:txBody>
                  <a:tcPr marL="44450" marR="44450" marT="0" marB="0" anchor="ctr"/>
                </a:tc>
                <a:extLst>
                  <a:ext uri="{0D108BD9-81ED-4DB2-BD59-A6C34878D82A}">
                    <a16:rowId xmlns:a16="http://schemas.microsoft.com/office/drawing/2014/main" val="391063709"/>
                  </a:ext>
                </a:extLst>
              </a:tr>
              <a:tr h="430173">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pl-PL" sz="1400" b="1"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1.</a:t>
                      </a:r>
                    </a:p>
                  </a:txBody>
                  <a:tcPr marL="44450" marR="44450" marT="0" marB="0" anchor="ctr"/>
                </a:tc>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Uwzględnienie w POBM zaleceń z Prognozy w zakresie wyłączenia z prac wskazanych odcinków wybrzeża i modyfikacji zakresu działań (rezerwaty przyrody: Kępa redłowska, Przylądek Rozewski, Podmorski Ogród Gdyni – planowany).</a:t>
                      </a:r>
                    </a:p>
                  </a:txBody>
                  <a:tcPr marL="44450" marR="44450" marT="0" marB="0" anchor="ctr"/>
                </a:tc>
                <a:extLst>
                  <a:ext uri="{0D108BD9-81ED-4DB2-BD59-A6C34878D82A}">
                    <a16:rowId xmlns:a16="http://schemas.microsoft.com/office/drawing/2014/main" val="718381377"/>
                  </a:ext>
                </a:extLst>
              </a:tr>
              <a:tr h="430173">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pl-PL" sz="1400" b="1"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2.</a:t>
                      </a:r>
                    </a:p>
                  </a:txBody>
                  <a:tcPr marL="44450" marR="44450" marT="0" marB="0" anchor="ctr"/>
                </a:tc>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Uwzględnienie w POBM informacji o selektywnej realizacji prac.</a:t>
                      </a:r>
                    </a:p>
                  </a:txBody>
                  <a:tcPr marL="44450" marR="44450" marT="0" marB="0" anchor="ctr"/>
                </a:tc>
                <a:extLst>
                  <a:ext uri="{0D108BD9-81ED-4DB2-BD59-A6C34878D82A}">
                    <a16:rowId xmlns:a16="http://schemas.microsoft.com/office/drawing/2014/main" val="1570964487"/>
                  </a:ext>
                </a:extLst>
              </a:tr>
              <a:tr h="430173">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pl-PL" sz="1400" b="1"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3. </a:t>
                      </a:r>
                    </a:p>
                  </a:txBody>
                  <a:tcPr marL="44450" marR="44450" marT="0" marB="0" anchor="ctr"/>
                </a:tc>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Wprowadzenie do projektu POBM informacji o realizacji przedsięwzięć zgodnie z przepisami odrębnymi (planami ochrony, PZO, PZP).</a:t>
                      </a:r>
                    </a:p>
                  </a:txBody>
                  <a:tcPr marL="44450" marR="44450" marT="0" marB="0" anchor="ctr"/>
                </a:tc>
                <a:extLst>
                  <a:ext uri="{0D108BD9-81ED-4DB2-BD59-A6C34878D82A}">
                    <a16:rowId xmlns:a16="http://schemas.microsoft.com/office/drawing/2014/main" val="342030729"/>
                  </a:ext>
                </a:extLst>
              </a:tr>
            </a:tbl>
          </a:graphicData>
        </a:graphic>
      </p:graphicFrame>
    </p:spTree>
    <p:extLst>
      <p:ext uri="{BB962C8B-B14F-4D97-AF65-F5344CB8AC3E}">
        <p14:creationId xmlns:p14="http://schemas.microsoft.com/office/powerpoint/2010/main" val="1631935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8F09B-2D48-43E9-609C-6D928AF9C719}"/>
            </a:ext>
          </a:extLst>
        </p:cNvPr>
        <p:cNvGrpSpPr/>
        <p:nvPr/>
      </p:nvGrpSpPr>
      <p:grpSpPr>
        <a:xfrm>
          <a:off x="0" y="0"/>
          <a:ext cx="0" cy="0"/>
          <a:chOff x="0" y="0"/>
          <a:chExt cx="0" cy="0"/>
        </a:xfrm>
      </p:grpSpPr>
      <p:sp>
        <p:nvSpPr>
          <p:cNvPr id="5" name="Trójkąt prostokątny 4">
            <a:extLst>
              <a:ext uri="{FF2B5EF4-FFF2-40B4-BE49-F238E27FC236}">
                <a16:creationId xmlns:a16="http://schemas.microsoft.com/office/drawing/2014/main" id="{A2C5D2D9-42E9-1ACF-466A-818BB7B96A85}"/>
              </a:ext>
            </a:extLst>
          </p:cNvPr>
          <p:cNvSpPr/>
          <p:nvPr/>
        </p:nvSpPr>
        <p:spPr>
          <a:xfrm rot="10800000">
            <a:off x="6588224" y="1"/>
            <a:ext cx="2566600" cy="915566"/>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rójkąt prostokątny 5">
            <a:extLst>
              <a:ext uri="{FF2B5EF4-FFF2-40B4-BE49-F238E27FC236}">
                <a16:creationId xmlns:a16="http://schemas.microsoft.com/office/drawing/2014/main" id="{20876FE7-8E5A-1D7F-B9EC-D59953281EA0}"/>
              </a:ext>
            </a:extLst>
          </p:cNvPr>
          <p:cNvSpPr/>
          <p:nvPr/>
        </p:nvSpPr>
        <p:spPr>
          <a:xfrm rot="10800000">
            <a:off x="7871524" y="1"/>
            <a:ext cx="1272476" cy="1347614"/>
          </a:xfrm>
          <a:prstGeom prst="rtTriangle">
            <a:avLst/>
          </a:prstGeom>
          <a:gradFill>
            <a:gsLst>
              <a:gs pos="39000">
                <a:schemeClr val="tx2">
                  <a:lumMod val="40000"/>
                  <a:lumOff val="60000"/>
                  <a:alpha val="50000"/>
                </a:schemeClr>
              </a:gs>
              <a:gs pos="100000">
                <a:schemeClr val="accent1">
                  <a:tint val="23500"/>
                  <a:satMod val="16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prostoliniowy 8">
            <a:extLst>
              <a:ext uri="{FF2B5EF4-FFF2-40B4-BE49-F238E27FC236}">
                <a16:creationId xmlns:a16="http://schemas.microsoft.com/office/drawing/2014/main" id="{ACD48C09-0F09-8C24-CE48-667CD2B76402}"/>
              </a:ext>
            </a:extLst>
          </p:cNvPr>
          <p:cNvCxnSpPr/>
          <p:nvPr/>
        </p:nvCxnSpPr>
        <p:spPr>
          <a:xfrm>
            <a:off x="444898" y="699542"/>
            <a:ext cx="7983446" cy="0"/>
          </a:xfrm>
          <a:prstGeom prst="line">
            <a:avLst/>
          </a:prstGeom>
          <a:ln w="63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sp>
        <p:nvSpPr>
          <p:cNvPr id="2" name="pole tekstowe 1">
            <a:extLst>
              <a:ext uri="{FF2B5EF4-FFF2-40B4-BE49-F238E27FC236}">
                <a16:creationId xmlns:a16="http://schemas.microsoft.com/office/drawing/2014/main" id="{181AE596-F633-5C42-63D7-4FE3479A8C93}"/>
              </a:ext>
            </a:extLst>
          </p:cNvPr>
          <p:cNvSpPr txBox="1"/>
          <p:nvPr/>
        </p:nvSpPr>
        <p:spPr>
          <a:xfrm>
            <a:off x="481140" y="273118"/>
            <a:ext cx="4692951" cy="646331"/>
          </a:xfrm>
          <a:prstGeom prst="rect">
            <a:avLst/>
          </a:prstGeom>
          <a:noFill/>
        </p:spPr>
        <p:txBody>
          <a:bodyPr wrap="none" rtlCol="0">
            <a:spAutoFit/>
          </a:bodyPr>
          <a:lstStyle/>
          <a:p>
            <a:r>
              <a:rPr lang="pl-PL" dirty="0">
                <a:latin typeface="Calibri Light" panose="020F0302020204030204" pitchFamily="34" charset="0"/>
              </a:rPr>
              <a:t>Opinia</a:t>
            </a:r>
            <a:r>
              <a:rPr lang="pl-PL" sz="1800" dirty="0">
                <a:effectLst/>
                <a:latin typeface="Calibri Light" panose="020F0302020204030204" pitchFamily="34" charset="0"/>
                <a:ea typeface="Calibri Light" panose="020F0302020204030204" pitchFamily="34" charset="0"/>
                <a:cs typeface="Calibri Light" panose="020F0302020204030204" pitchFamily="34" charset="0"/>
              </a:rPr>
              <a:t> Dyrektora Urzędu Morskiego w Szczecinie</a:t>
            </a:r>
            <a:endParaRPr lang="pl-PL" dirty="0">
              <a:latin typeface="Calibri Light" panose="020F0302020204030204" pitchFamily="34" charset="0"/>
            </a:endParaRPr>
          </a:p>
          <a:p>
            <a:endParaRPr lang="pl-PL" dirty="0">
              <a:latin typeface="Calibri Light" panose="020F0302020204030204" pitchFamily="34" charset="0"/>
            </a:endParaRPr>
          </a:p>
        </p:txBody>
      </p:sp>
      <p:pic>
        <p:nvPicPr>
          <p:cNvPr id="12" name="Obraz 11">
            <a:extLst>
              <a:ext uri="{FF2B5EF4-FFF2-40B4-BE49-F238E27FC236}">
                <a16:creationId xmlns:a16="http://schemas.microsoft.com/office/drawing/2014/main" id="{77849BD8-031C-65FF-870E-52984C6D84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973" y="4743881"/>
            <a:ext cx="703851" cy="399619"/>
          </a:xfrm>
          <a:prstGeom prst="rect">
            <a:avLst/>
          </a:prstGeom>
        </p:spPr>
      </p:pic>
      <p:sp>
        <p:nvSpPr>
          <p:cNvPr id="3" name="pole tekstowe 2">
            <a:extLst>
              <a:ext uri="{FF2B5EF4-FFF2-40B4-BE49-F238E27FC236}">
                <a16:creationId xmlns:a16="http://schemas.microsoft.com/office/drawing/2014/main" id="{4DD8A783-089D-BE84-4526-CEA5265E9C86}"/>
              </a:ext>
            </a:extLst>
          </p:cNvPr>
          <p:cNvSpPr txBox="1"/>
          <p:nvPr/>
        </p:nvSpPr>
        <p:spPr>
          <a:xfrm>
            <a:off x="403857" y="817424"/>
            <a:ext cx="5536295" cy="1754326"/>
          </a:xfrm>
          <a:prstGeom prst="rect">
            <a:avLst/>
          </a:prstGeom>
          <a:noFill/>
        </p:spPr>
        <p:txBody>
          <a:bodyPr wrap="square" rtlCol="0">
            <a:spAutoFit/>
          </a:bodyPr>
          <a:lstStyle/>
          <a:p>
            <a:pPr>
              <a:spcAft>
                <a:spcPts val="600"/>
              </a:spcAft>
            </a:pPr>
            <a:r>
              <a:rPr lang="pl-PL" sz="1800" dirty="0">
                <a:effectLst/>
                <a:latin typeface="Calibri Light" panose="020F0302020204030204" pitchFamily="34" charset="0"/>
                <a:ea typeface="Calibri Light" panose="020F0302020204030204" pitchFamily="34" charset="0"/>
                <a:cs typeface="Calibri Light" panose="020F0302020204030204" pitchFamily="34" charset="0"/>
              </a:rPr>
              <a:t>Dyrektor Urzędu Morskiego w Szczecinie przekazał pismem znak WŚ.52000.1.26.AZ(3) z dnia </a:t>
            </a:r>
            <a:r>
              <a:rPr lang="pl-PL" sz="1800" b="1" dirty="0">
                <a:effectLst/>
                <a:latin typeface="Calibri Light" panose="020F0302020204030204" pitchFamily="34" charset="0"/>
                <a:ea typeface="Calibri Light" panose="020F0302020204030204" pitchFamily="34" charset="0"/>
                <a:cs typeface="Calibri Light" panose="020F0302020204030204" pitchFamily="34" charset="0"/>
              </a:rPr>
              <a:t>11 marca 2026 r.</a:t>
            </a:r>
            <a:r>
              <a:rPr lang="pl-PL" b="1" dirty="0">
                <a:latin typeface="Calibri Light" panose="020F0302020204030204" pitchFamily="34" charset="0"/>
                <a:ea typeface="Calibri Light" panose="020F0302020204030204" pitchFamily="34" charset="0"/>
                <a:cs typeface="Calibri Light" panose="020F0302020204030204" pitchFamily="34" charset="0"/>
              </a:rPr>
              <a:t> </a:t>
            </a:r>
            <a:r>
              <a:rPr lang="pl-PL" b="1" u="sng" dirty="0">
                <a:latin typeface="Calibri Light" panose="020F0302020204030204" pitchFamily="34" charset="0"/>
                <a:ea typeface="Calibri Light" panose="020F0302020204030204" pitchFamily="34" charset="0"/>
                <a:cs typeface="Calibri Light" panose="020F0302020204030204" pitchFamily="34" charset="0"/>
              </a:rPr>
              <a:t>pozytywną</a:t>
            </a:r>
            <a:r>
              <a:rPr lang="pl-PL" sz="1800" b="1" u="sng" dirty="0">
                <a:effectLst/>
                <a:latin typeface="Calibri Light" panose="020F0302020204030204" pitchFamily="34" charset="0"/>
                <a:ea typeface="Calibri Light" panose="020F0302020204030204" pitchFamily="34" charset="0"/>
                <a:cs typeface="Calibri Light" panose="020F0302020204030204" pitchFamily="34" charset="0"/>
              </a:rPr>
              <a:t> opinię </a:t>
            </a:r>
            <a:r>
              <a:rPr lang="pl-PL" sz="1800" dirty="0">
                <a:effectLst/>
                <a:latin typeface="Calibri Light" panose="020F0302020204030204" pitchFamily="34" charset="0"/>
                <a:ea typeface="Calibri Light" panose="020F0302020204030204" pitchFamily="34" charset="0"/>
                <a:cs typeface="Calibri Light" panose="020F0302020204030204" pitchFamily="34" charset="0"/>
              </a:rPr>
              <a:t>do projektu POBM wraz z prognozą oddziaływania na środowisko. DUMS w opinii przedstawił </a:t>
            </a:r>
            <a:r>
              <a:rPr lang="pl-PL" sz="1800" b="1" dirty="0">
                <a:effectLst/>
                <a:latin typeface="Calibri Light" panose="020F0302020204030204" pitchFamily="34" charset="0"/>
                <a:ea typeface="Calibri Light" panose="020F0302020204030204" pitchFamily="34" charset="0"/>
                <a:cs typeface="Calibri Light" panose="020F0302020204030204" pitchFamily="34" charset="0"/>
              </a:rPr>
              <a:t>6 zagadnień, </a:t>
            </a:r>
            <a:r>
              <a:rPr lang="pl-PL" sz="1800" dirty="0">
                <a:effectLst/>
                <a:latin typeface="Calibri Light" panose="020F0302020204030204" pitchFamily="34" charset="0"/>
                <a:ea typeface="Calibri Light" panose="020F0302020204030204" pitchFamily="34" charset="0"/>
                <a:cs typeface="Calibri Light" panose="020F0302020204030204" pitchFamily="34" charset="0"/>
              </a:rPr>
              <a:t>które są konieczne do uwzględnienia w treści POBM. </a:t>
            </a:r>
            <a:endParaRPr lang="pl-PL" sz="1400" dirty="0">
              <a:solidFill>
                <a:schemeClr val="tx2">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pole tekstowe 3">
            <a:extLst>
              <a:ext uri="{FF2B5EF4-FFF2-40B4-BE49-F238E27FC236}">
                <a16:creationId xmlns:a16="http://schemas.microsoft.com/office/drawing/2014/main" id="{331ACCC8-AF68-54F9-AA59-A0535BB99645}"/>
              </a:ext>
            </a:extLst>
          </p:cNvPr>
          <p:cNvSpPr txBox="1"/>
          <p:nvPr/>
        </p:nvSpPr>
        <p:spPr>
          <a:xfrm>
            <a:off x="6477978" y="2189493"/>
            <a:ext cx="1880813" cy="242246"/>
          </a:xfrm>
          <a:prstGeom prst="rect">
            <a:avLst/>
          </a:prstGeom>
          <a:noFill/>
        </p:spPr>
        <p:txBody>
          <a:bodyPr wrap="square">
            <a:spAutoFit/>
          </a:bodyPr>
          <a:lstStyle/>
          <a:p>
            <a:pPr>
              <a:lnSpc>
                <a:spcPct val="115000"/>
              </a:lnSpc>
              <a:spcAft>
                <a:spcPts val="800"/>
              </a:spcAft>
            </a:pPr>
            <a:r>
              <a:rPr lang="pl-PL" sz="900" dirty="0">
                <a:effectLst/>
                <a:latin typeface="Calibri Light" panose="020F0302020204030204" pitchFamily="34" charset="0"/>
                <a:ea typeface="Calibri Light" panose="020F0302020204030204" pitchFamily="34" charset="0"/>
                <a:cs typeface="Calibri Light" panose="020F0302020204030204" pitchFamily="34" charset="0"/>
              </a:rPr>
              <a:t>źródło: </a:t>
            </a:r>
            <a:r>
              <a:rPr lang="pl-PL" sz="900" dirty="0">
                <a:latin typeface="Calibri Light" panose="020F0302020204030204" pitchFamily="34" charset="0"/>
                <a:ea typeface="Calibri Light" panose="020F0302020204030204" pitchFamily="34" charset="0"/>
                <a:cs typeface="Calibri Light" panose="020F0302020204030204" pitchFamily="34" charset="0"/>
              </a:rPr>
              <a:t>https://www.ums.gov.pl/</a:t>
            </a:r>
            <a:endParaRPr lang="pl-PL" sz="900" dirty="0">
              <a:effectLst/>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8" name="pole tekstowe 7">
            <a:extLst>
              <a:ext uri="{FF2B5EF4-FFF2-40B4-BE49-F238E27FC236}">
                <a16:creationId xmlns:a16="http://schemas.microsoft.com/office/drawing/2014/main" id="{74D77114-C0A8-0F3D-B2DE-823E4C42543C}"/>
              </a:ext>
            </a:extLst>
          </p:cNvPr>
          <p:cNvSpPr txBox="1"/>
          <p:nvPr/>
        </p:nvSpPr>
        <p:spPr>
          <a:xfrm>
            <a:off x="7871524" y="3789446"/>
            <a:ext cx="1386364" cy="215444"/>
          </a:xfrm>
          <a:prstGeom prst="rect">
            <a:avLst/>
          </a:prstGeom>
          <a:noFill/>
        </p:spPr>
        <p:txBody>
          <a:bodyPr wrap="square" rtlCol="0">
            <a:spAutoFit/>
          </a:bodyPr>
          <a:lstStyle/>
          <a:p>
            <a:r>
              <a:rPr lang="pl-PL" sz="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Fot. Piotr Domaradzki</a:t>
            </a:r>
          </a:p>
        </p:txBody>
      </p:sp>
      <p:sp>
        <p:nvSpPr>
          <p:cNvPr id="22" name="AutoShape 4" descr="Urząd Morski w Gdyni">
            <a:extLst>
              <a:ext uri="{FF2B5EF4-FFF2-40B4-BE49-F238E27FC236}">
                <a16:creationId xmlns:a16="http://schemas.microsoft.com/office/drawing/2014/main" id="{EDFA0EA6-5E85-D1F8-611A-4452C1EAD920}"/>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3074" name="Picture 2" descr="Urząd Morski w Szczecinie">
            <a:extLst>
              <a:ext uri="{FF2B5EF4-FFF2-40B4-BE49-F238E27FC236}">
                <a16:creationId xmlns:a16="http://schemas.microsoft.com/office/drawing/2014/main" id="{73F37E11-0AFF-DB04-724A-BA4F38778E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2147" y="838397"/>
            <a:ext cx="1272476" cy="12724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ela 6">
            <a:extLst>
              <a:ext uri="{FF2B5EF4-FFF2-40B4-BE49-F238E27FC236}">
                <a16:creationId xmlns:a16="http://schemas.microsoft.com/office/drawing/2014/main" id="{7BD08EDC-E846-7D45-9E82-5FCAEC30A087}"/>
              </a:ext>
            </a:extLst>
          </p:cNvPr>
          <p:cNvGraphicFramePr>
            <a:graphicFrameLocks noGrp="1"/>
          </p:cNvGraphicFramePr>
          <p:nvPr>
            <p:extLst>
              <p:ext uri="{D42A27DB-BD31-4B8C-83A1-F6EECF244321}">
                <p14:modId xmlns:p14="http://schemas.microsoft.com/office/powerpoint/2010/main" val="2956029971"/>
              </p:ext>
            </p:extLst>
          </p:nvPr>
        </p:nvGraphicFramePr>
        <p:xfrm>
          <a:off x="481141" y="2792513"/>
          <a:ext cx="7947204" cy="1583267"/>
        </p:xfrm>
        <a:graphic>
          <a:graphicData uri="http://schemas.openxmlformats.org/drawingml/2006/table">
            <a:tbl>
              <a:tblPr firstRow="1" firstCol="1" bandRow="1">
                <a:tableStyleId>{BC89EF96-8CEA-46FF-86C4-4CE0E7609802}</a:tableStyleId>
              </a:tblPr>
              <a:tblGrid>
                <a:gridCol w="420135">
                  <a:extLst>
                    <a:ext uri="{9D8B030D-6E8A-4147-A177-3AD203B41FA5}">
                      <a16:colId xmlns:a16="http://schemas.microsoft.com/office/drawing/2014/main" val="3604754226"/>
                    </a:ext>
                  </a:extLst>
                </a:gridCol>
                <a:gridCol w="7527069">
                  <a:extLst>
                    <a:ext uri="{9D8B030D-6E8A-4147-A177-3AD203B41FA5}">
                      <a16:colId xmlns:a16="http://schemas.microsoft.com/office/drawing/2014/main" val="2574233361"/>
                    </a:ext>
                  </a:extLst>
                </a:gridCol>
              </a:tblGrid>
              <a:tr h="385275">
                <a:tc>
                  <a:txBody>
                    <a:bodyPr/>
                    <a:lstStyle/>
                    <a:p>
                      <a:pPr>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L.p.</a:t>
                      </a:r>
                    </a:p>
                  </a:txBody>
                  <a:tcPr marL="44450" marR="44450" marT="0" marB="0" anchor="ctr"/>
                </a:tc>
                <a:tc>
                  <a:txBody>
                    <a:bodyPr/>
                    <a:lstStyle/>
                    <a:p>
                      <a:pPr algn="ctr">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Zakres poruszonych w opinii zagadnień</a:t>
                      </a:r>
                    </a:p>
                  </a:txBody>
                  <a:tcPr marL="44450" marR="44450" marT="0" marB="0" anchor="ctr"/>
                </a:tc>
                <a:extLst>
                  <a:ext uri="{0D108BD9-81ED-4DB2-BD59-A6C34878D82A}">
                    <a16:rowId xmlns:a16="http://schemas.microsoft.com/office/drawing/2014/main" val="2317796329"/>
                  </a:ext>
                </a:extLst>
              </a:tr>
              <a:tr h="430173">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pl-PL" sz="1400" b="1"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1.</a:t>
                      </a:r>
                    </a:p>
                  </a:txBody>
                  <a:tcPr marL="44450" marR="44450" marT="0" marB="0" anchor="ctr"/>
                </a:tc>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Podkreślenie, że planowane przedsięwzięcia wymagają uprzedniego uzyskania wymaganych decyzji administracyjnych oraz przeprowadzenia postępowań potwierdzających ich zgodność z obowiązującymi przepisami prawa i obowiązującymi dokumentami planistycznymi.</a:t>
                      </a:r>
                    </a:p>
                  </a:txBody>
                  <a:tcPr marL="44450" marR="44450" marT="0" marB="0" anchor="ctr"/>
                </a:tc>
                <a:extLst>
                  <a:ext uri="{0D108BD9-81ED-4DB2-BD59-A6C34878D82A}">
                    <a16:rowId xmlns:a16="http://schemas.microsoft.com/office/drawing/2014/main" val="2531644876"/>
                  </a:ext>
                </a:extLst>
              </a:tr>
              <a:tr h="430173">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pl-PL" sz="1400" b="1"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2.</a:t>
                      </a:r>
                    </a:p>
                  </a:txBody>
                  <a:tcPr marL="44450" marR="44450" marT="0" marB="0" anchor="ctr"/>
                </a:tc>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Ujęcie danego fragmentu wybrzeża w dokumencie oznacza potencjalną potrzebę rozważenia działań </a:t>
                      </a:r>
                      <a:br>
                        <a:rPr lang="pl-PL" sz="1400" dirty="0">
                          <a:effectLst/>
                          <a:latin typeface="Calibri Light" panose="020F0302020204030204" pitchFamily="34" charset="0"/>
                          <a:ea typeface="Calibri Light" panose="020F0302020204030204" pitchFamily="34" charset="0"/>
                          <a:cs typeface="Calibri Light" panose="020F0302020204030204" pitchFamily="34" charset="0"/>
                        </a:rPr>
                      </a:b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w przyszłości i nie jest tożsame z podjęciem decyzji o realizacji danego zadania.</a:t>
                      </a:r>
                    </a:p>
                  </a:txBody>
                  <a:tcPr marL="44450" marR="44450" marT="0" marB="0" anchor="ctr"/>
                </a:tc>
                <a:extLst>
                  <a:ext uri="{0D108BD9-81ED-4DB2-BD59-A6C34878D82A}">
                    <a16:rowId xmlns:a16="http://schemas.microsoft.com/office/drawing/2014/main" val="854725186"/>
                  </a:ext>
                </a:extLst>
              </a:tr>
            </a:tbl>
          </a:graphicData>
        </a:graphic>
      </p:graphicFrame>
    </p:spTree>
    <p:extLst>
      <p:ext uri="{BB962C8B-B14F-4D97-AF65-F5344CB8AC3E}">
        <p14:creationId xmlns:p14="http://schemas.microsoft.com/office/powerpoint/2010/main" val="2436587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60B02-EDD6-D008-B3A8-DFDA0F1C573B}"/>
            </a:ext>
          </a:extLst>
        </p:cNvPr>
        <p:cNvGrpSpPr/>
        <p:nvPr/>
      </p:nvGrpSpPr>
      <p:grpSpPr>
        <a:xfrm>
          <a:off x="0" y="0"/>
          <a:ext cx="0" cy="0"/>
          <a:chOff x="0" y="0"/>
          <a:chExt cx="0" cy="0"/>
        </a:xfrm>
      </p:grpSpPr>
      <p:sp>
        <p:nvSpPr>
          <p:cNvPr id="5" name="Trójkąt prostokątny 4">
            <a:extLst>
              <a:ext uri="{FF2B5EF4-FFF2-40B4-BE49-F238E27FC236}">
                <a16:creationId xmlns:a16="http://schemas.microsoft.com/office/drawing/2014/main" id="{9434DECC-FA1C-5B39-4226-A0B8990E0216}"/>
              </a:ext>
            </a:extLst>
          </p:cNvPr>
          <p:cNvSpPr/>
          <p:nvPr/>
        </p:nvSpPr>
        <p:spPr>
          <a:xfrm rot="10800000">
            <a:off x="6588224" y="1"/>
            <a:ext cx="2566600" cy="915566"/>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rójkąt prostokątny 5">
            <a:extLst>
              <a:ext uri="{FF2B5EF4-FFF2-40B4-BE49-F238E27FC236}">
                <a16:creationId xmlns:a16="http://schemas.microsoft.com/office/drawing/2014/main" id="{E1EF7A1A-02CD-2122-792F-C16C864305EE}"/>
              </a:ext>
            </a:extLst>
          </p:cNvPr>
          <p:cNvSpPr/>
          <p:nvPr/>
        </p:nvSpPr>
        <p:spPr>
          <a:xfrm rot="10800000">
            <a:off x="7871524" y="1"/>
            <a:ext cx="1272476" cy="1347614"/>
          </a:xfrm>
          <a:prstGeom prst="rtTriangle">
            <a:avLst/>
          </a:prstGeom>
          <a:gradFill>
            <a:gsLst>
              <a:gs pos="39000">
                <a:schemeClr val="tx2">
                  <a:lumMod val="40000"/>
                  <a:lumOff val="60000"/>
                  <a:alpha val="50000"/>
                </a:schemeClr>
              </a:gs>
              <a:gs pos="100000">
                <a:schemeClr val="accent1">
                  <a:tint val="23500"/>
                  <a:satMod val="16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prostoliniowy 8">
            <a:extLst>
              <a:ext uri="{FF2B5EF4-FFF2-40B4-BE49-F238E27FC236}">
                <a16:creationId xmlns:a16="http://schemas.microsoft.com/office/drawing/2014/main" id="{2EFD32FF-1393-4B48-58F5-97F43FADEE7E}"/>
              </a:ext>
            </a:extLst>
          </p:cNvPr>
          <p:cNvCxnSpPr/>
          <p:nvPr/>
        </p:nvCxnSpPr>
        <p:spPr>
          <a:xfrm>
            <a:off x="444898" y="699542"/>
            <a:ext cx="7983446" cy="0"/>
          </a:xfrm>
          <a:prstGeom prst="line">
            <a:avLst/>
          </a:prstGeom>
          <a:ln w="63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sp>
        <p:nvSpPr>
          <p:cNvPr id="2" name="pole tekstowe 1">
            <a:extLst>
              <a:ext uri="{FF2B5EF4-FFF2-40B4-BE49-F238E27FC236}">
                <a16:creationId xmlns:a16="http://schemas.microsoft.com/office/drawing/2014/main" id="{1DA5DEB0-CDD2-A38F-4DD7-79667DA03165}"/>
              </a:ext>
            </a:extLst>
          </p:cNvPr>
          <p:cNvSpPr txBox="1"/>
          <p:nvPr/>
        </p:nvSpPr>
        <p:spPr>
          <a:xfrm>
            <a:off x="481140" y="273118"/>
            <a:ext cx="4692951" cy="646331"/>
          </a:xfrm>
          <a:prstGeom prst="rect">
            <a:avLst/>
          </a:prstGeom>
          <a:noFill/>
        </p:spPr>
        <p:txBody>
          <a:bodyPr wrap="none" rtlCol="0">
            <a:spAutoFit/>
          </a:bodyPr>
          <a:lstStyle/>
          <a:p>
            <a:r>
              <a:rPr lang="pl-PL" dirty="0">
                <a:latin typeface="Calibri Light" panose="020F0302020204030204" pitchFamily="34" charset="0"/>
              </a:rPr>
              <a:t>Opinia</a:t>
            </a:r>
            <a:r>
              <a:rPr lang="pl-PL" sz="1800" dirty="0">
                <a:effectLst/>
                <a:latin typeface="Calibri Light" panose="020F0302020204030204" pitchFamily="34" charset="0"/>
                <a:ea typeface="Calibri Light" panose="020F0302020204030204" pitchFamily="34" charset="0"/>
                <a:cs typeface="Calibri Light" panose="020F0302020204030204" pitchFamily="34" charset="0"/>
              </a:rPr>
              <a:t> Dyrektora Urzędu Morskiego w Szczecinie</a:t>
            </a:r>
            <a:endParaRPr lang="pl-PL" dirty="0">
              <a:latin typeface="Calibri Light" panose="020F0302020204030204" pitchFamily="34" charset="0"/>
            </a:endParaRPr>
          </a:p>
          <a:p>
            <a:endParaRPr lang="pl-PL" dirty="0">
              <a:latin typeface="Calibri Light" panose="020F0302020204030204" pitchFamily="34" charset="0"/>
            </a:endParaRPr>
          </a:p>
        </p:txBody>
      </p:sp>
      <p:pic>
        <p:nvPicPr>
          <p:cNvPr id="12" name="Obraz 11">
            <a:extLst>
              <a:ext uri="{FF2B5EF4-FFF2-40B4-BE49-F238E27FC236}">
                <a16:creationId xmlns:a16="http://schemas.microsoft.com/office/drawing/2014/main" id="{C1D4E4A5-D732-B3A3-2579-73EAE7F8C0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973" y="4743881"/>
            <a:ext cx="703851" cy="399619"/>
          </a:xfrm>
          <a:prstGeom prst="rect">
            <a:avLst/>
          </a:prstGeom>
        </p:spPr>
      </p:pic>
      <p:sp>
        <p:nvSpPr>
          <p:cNvPr id="8" name="pole tekstowe 7">
            <a:extLst>
              <a:ext uri="{FF2B5EF4-FFF2-40B4-BE49-F238E27FC236}">
                <a16:creationId xmlns:a16="http://schemas.microsoft.com/office/drawing/2014/main" id="{E249089D-F472-4EF1-9ECE-B0AADA4DF98D}"/>
              </a:ext>
            </a:extLst>
          </p:cNvPr>
          <p:cNvSpPr txBox="1"/>
          <p:nvPr/>
        </p:nvSpPr>
        <p:spPr>
          <a:xfrm>
            <a:off x="7871524" y="3789446"/>
            <a:ext cx="1386364" cy="215444"/>
          </a:xfrm>
          <a:prstGeom prst="rect">
            <a:avLst/>
          </a:prstGeom>
          <a:noFill/>
        </p:spPr>
        <p:txBody>
          <a:bodyPr wrap="square" rtlCol="0">
            <a:spAutoFit/>
          </a:bodyPr>
          <a:lstStyle/>
          <a:p>
            <a:r>
              <a:rPr lang="pl-PL" sz="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Fot. Piotr Domaradzki</a:t>
            </a:r>
          </a:p>
        </p:txBody>
      </p:sp>
      <p:sp>
        <p:nvSpPr>
          <p:cNvPr id="22" name="AutoShape 4" descr="Urząd Morski w Gdyni">
            <a:extLst>
              <a:ext uri="{FF2B5EF4-FFF2-40B4-BE49-F238E27FC236}">
                <a16:creationId xmlns:a16="http://schemas.microsoft.com/office/drawing/2014/main" id="{F7FB4D5B-211D-B7A9-C73F-BBF143876882}"/>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graphicFrame>
        <p:nvGraphicFramePr>
          <p:cNvPr id="10" name="Tabela 9">
            <a:extLst>
              <a:ext uri="{FF2B5EF4-FFF2-40B4-BE49-F238E27FC236}">
                <a16:creationId xmlns:a16="http://schemas.microsoft.com/office/drawing/2014/main" id="{B578AAF2-F71D-F0BC-4F56-454B8F7D8F5B}"/>
              </a:ext>
            </a:extLst>
          </p:cNvPr>
          <p:cNvGraphicFramePr>
            <a:graphicFrameLocks noGrp="1"/>
          </p:cNvGraphicFramePr>
          <p:nvPr>
            <p:extLst>
              <p:ext uri="{D42A27DB-BD31-4B8C-83A1-F6EECF244321}">
                <p14:modId xmlns:p14="http://schemas.microsoft.com/office/powerpoint/2010/main" val="800300329"/>
              </p:ext>
            </p:extLst>
          </p:nvPr>
        </p:nvGraphicFramePr>
        <p:xfrm>
          <a:off x="457476" y="890331"/>
          <a:ext cx="8074964" cy="3589359"/>
        </p:xfrm>
        <a:graphic>
          <a:graphicData uri="http://schemas.openxmlformats.org/drawingml/2006/table">
            <a:tbl>
              <a:tblPr firstRow="1" firstCol="1" bandRow="1">
                <a:tableStyleId>{BC89EF96-8CEA-46FF-86C4-4CE0E7609802}</a:tableStyleId>
              </a:tblPr>
              <a:tblGrid>
                <a:gridCol w="426889">
                  <a:extLst>
                    <a:ext uri="{9D8B030D-6E8A-4147-A177-3AD203B41FA5}">
                      <a16:colId xmlns:a16="http://schemas.microsoft.com/office/drawing/2014/main" val="534812738"/>
                    </a:ext>
                  </a:extLst>
                </a:gridCol>
                <a:gridCol w="7648075">
                  <a:extLst>
                    <a:ext uri="{9D8B030D-6E8A-4147-A177-3AD203B41FA5}">
                      <a16:colId xmlns:a16="http://schemas.microsoft.com/office/drawing/2014/main" val="4257974164"/>
                    </a:ext>
                  </a:extLst>
                </a:gridCol>
              </a:tblGrid>
              <a:tr h="457283">
                <a:tc>
                  <a:txBody>
                    <a:bodyPr/>
                    <a:lstStyle/>
                    <a:p>
                      <a:pPr>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L.p.</a:t>
                      </a:r>
                    </a:p>
                  </a:txBody>
                  <a:tcPr marL="44450" marR="44450" marT="0" marB="0" anchor="ctr"/>
                </a:tc>
                <a:tc>
                  <a:txBody>
                    <a:bodyPr/>
                    <a:lstStyle/>
                    <a:p>
                      <a:pPr algn="ctr">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Zakres poruszonych w opinii zagadnień</a:t>
                      </a:r>
                    </a:p>
                  </a:txBody>
                  <a:tcPr marL="44450" marR="44450" marT="0" marB="0" anchor="ctr"/>
                </a:tc>
                <a:extLst>
                  <a:ext uri="{0D108BD9-81ED-4DB2-BD59-A6C34878D82A}">
                    <a16:rowId xmlns:a16="http://schemas.microsoft.com/office/drawing/2014/main" val="391063709"/>
                  </a:ext>
                </a:extLst>
              </a:tr>
              <a:tr h="430173">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pl-PL" sz="1400" b="1"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3.</a:t>
                      </a:r>
                    </a:p>
                  </a:txBody>
                  <a:tcPr marL="44450" marR="44450" marT="0" marB="0" anchor="ctr"/>
                </a:tc>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Wszystkie planowane działania związane z ochroną brzegów morskich będą podejmowane wyłącznie w oparciu o aktualne dane, wyniki ekspertyz oraz obowiązujące przepisy prawa, w tym o uzyskane decyzje administracyjne.</a:t>
                      </a:r>
                    </a:p>
                  </a:txBody>
                  <a:tcPr marL="44450" marR="44450" marT="0" marB="0" anchor="ctr"/>
                </a:tc>
                <a:extLst>
                  <a:ext uri="{0D108BD9-81ED-4DB2-BD59-A6C34878D82A}">
                    <a16:rowId xmlns:a16="http://schemas.microsoft.com/office/drawing/2014/main" val="2106347015"/>
                  </a:ext>
                </a:extLst>
              </a:tr>
              <a:tr h="430173">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pl-PL" sz="1400" b="1"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4.</a:t>
                      </a:r>
                    </a:p>
                  </a:txBody>
                  <a:tcPr marL="44450" marR="44450" marT="0" marB="0" anchor="ctr"/>
                </a:tc>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Ewentualne podjęcie działań ochronnych i wybór ich rodzaju - jest każdorazowo poprzedzone szczegółową oceną stanu strefy brzegowej, analizą wyników monitoringu strefy brzegowej, analizą zasadności planowanych działań i aspektów technicznych, społecznych, a w szczególności uwarunkowań środowiskowych.</a:t>
                      </a:r>
                    </a:p>
                  </a:txBody>
                  <a:tcPr marL="44450" marR="44450" marT="0" marB="0" anchor="ctr"/>
                </a:tc>
                <a:extLst>
                  <a:ext uri="{0D108BD9-81ED-4DB2-BD59-A6C34878D82A}">
                    <a16:rowId xmlns:a16="http://schemas.microsoft.com/office/drawing/2014/main" val="3014465875"/>
                  </a:ext>
                </a:extLst>
              </a:tr>
              <a:tr h="430173">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pl-PL" sz="1400" b="1"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5.</a:t>
                      </a:r>
                    </a:p>
                  </a:txBody>
                  <a:tcPr marL="44450" marR="44450" marT="0" marB="0" anchor="ctr"/>
                </a:tc>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Realizacja jakichkolwiek działań będzie możliwa wyłącznie po uzyskaniu wszystkich decyzji administracyjnych, w tym w szczególności decyzji o środowiskowych uwarunkowaniach.</a:t>
                      </a:r>
                    </a:p>
                  </a:txBody>
                  <a:tcPr marL="44450" marR="44450" marT="0" marB="0" anchor="ctr"/>
                </a:tc>
                <a:extLst>
                  <a:ext uri="{0D108BD9-81ED-4DB2-BD59-A6C34878D82A}">
                    <a16:rowId xmlns:a16="http://schemas.microsoft.com/office/drawing/2014/main" val="2181546284"/>
                  </a:ext>
                </a:extLst>
              </a:tr>
              <a:tr h="430173">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pl-PL" sz="1400" b="1"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6.</a:t>
                      </a:r>
                    </a:p>
                  </a:txBody>
                  <a:tcPr marL="44450" marR="44450" marT="0" marB="0" anchor="ctr"/>
                </a:tc>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Należy podkreślić, że planowane działania nie będę realizowane w obszarach rezerwatów przyrody </a:t>
                      </a:r>
                      <a:br>
                        <a:rPr lang="pl-PL" sz="1400" dirty="0">
                          <a:effectLst/>
                          <a:latin typeface="Calibri Light" panose="020F0302020204030204" pitchFamily="34" charset="0"/>
                          <a:ea typeface="Calibri Light" panose="020F0302020204030204" pitchFamily="34" charset="0"/>
                          <a:cs typeface="Calibri Light" panose="020F0302020204030204" pitchFamily="34" charset="0"/>
                        </a:rPr>
                      </a:b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i parków narodowych, a w przypadku pilnej potrzeby podjęcia takich działań w sąsiedztwie ww. form ochrony przyrody - będą uwzględniane cele ich wyznaczenia oraz zapisy obowiązujących dla nich dokumentów.</a:t>
                      </a:r>
                    </a:p>
                  </a:txBody>
                  <a:tcPr marL="44450" marR="44450" marT="0" marB="0" anchor="ctr"/>
                </a:tc>
                <a:extLst>
                  <a:ext uri="{0D108BD9-81ED-4DB2-BD59-A6C34878D82A}">
                    <a16:rowId xmlns:a16="http://schemas.microsoft.com/office/drawing/2014/main" val="2100175591"/>
                  </a:ext>
                </a:extLst>
              </a:tr>
            </a:tbl>
          </a:graphicData>
        </a:graphic>
      </p:graphicFrame>
    </p:spTree>
    <p:extLst>
      <p:ext uri="{BB962C8B-B14F-4D97-AF65-F5344CB8AC3E}">
        <p14:creationId xmlns:p14="http://schemas.microsoft.com/office/powerpoint/2010/main" val="3644361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AB528-1BBC-A49A-29DE-F1455673A779}"/>
            </a:ext>
          </a:extLst>
        </p:cNvPr>
        <p:cNvGrpSpPr/>
        <p:nvPr/>
      </p:nvGrpSpPr>
      <p:grpSpPr>
        <a:xfrm>
          <a:off x="0" y="0"/>
          <a:ext cx="0" cy="0"/>
          <a:chOff x="0" y="0"/>
          <a:chExt cx="0" cy="0"/>
        </a:xfrm>
      </p:grpSpPr>
      <p:pic>
        <p:nvPicPr>
          <p:cNvPr id="10" name="Obraz 9">
            <a:extLst>
              <a:ext uri="{FF2B5EF4-FFF2-40B4-BE49-F238E27FC236}">
                <a16:creationId xmlns:a16="http://schemas.microsoft.com/office/drawing/2014/main" id="{8BB81A5F-B025-DC39-FCBD-BB7B549ECB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193" y="2926937"/>
            <a:ext cx="1854341" cy="1736927"/>
          </a:xfrm>
          <a:prstGeom prst="rect">
            <a:avLst/>
          </a:prstGeom>
        </p:spPr>
      </p:pic>
      <p:sp>
        <p:nvSpPr>
          <p:cNvPr id="5" name="Trójkąt prostokątny 4">
            <a:extLst>
              <a:ext uri="{FF2B5EF4-FFF2-40B4-BE49-F238E27FC236}">
                <a16:creationId xmlns:a16="http://schemas.microsoft.com/office/drawing/2014/main" id="{45B72F8F-47F5-BD93-8FD3-C3685A30F2DF}"/>
              </a:ext>
            </a:extLst>
          </p:cNvPr>
          <p:cNvSpPr/>
          <p:nvPr/>
        </p:nvSpPr>
        <p:spPr>
          <a:xfrm rot="10800000">
            <a:off x="6588224" y="1"/>
            <a:ext cx="2566600" cy="915566"/>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rójkąt prostokątny 5">
            <a:extLst>
              <a:ext uri="{FF2B5EF4-FFF2-40B4-BE49-F238E27FC236}">
                <a16:creationId xmlns:a16="http://schemas.microsoft.com/office/drawing/2014/main" id="{329CFBCD-9857-C9C3-F05D-B4B4822B0CAA}"/>
              </a:ext>
            </a:extLst>
          </p:cNvPr>
          <p:cNvSpPr/>
          <p:nvPr/>
        </p:nvSpPr>
        <p:spPr>
          <a:xfrm rot="10800000">
            <a:off x="7871524" y="1"/>
            <a:ext cx="1272476" cy="1347614"/>
          </a:xfrm>
          <a:prstGeom prst="rtTriangle">
            <a:avLst/>
          </a:prstGeom>
          <a:gradFill>
            <a:gsLst>
              <a:gs pos="39000">
                <a:schemeClr val="tx2">
                  <a:lumMod val="40000"/>
                  <a:lumOff val="60000"/>
                  <a:alpha val="50000"/>
                </a:schemeClr>
              </a:gs>
              <a:gs pos="100000">
                <a:schemeClr val="accent1">
                  <a:tint val="23500"/>
                  <a:satMod val="16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prostoliniowy 8">
            <a:extLst>
              <a:ext uri="{FF2B5EF4-FFF2-40B4-BE49-F238E27FC236}">
                <a16:creationId xmlns:a16="http://schemas.microsoft.com/office/drawing/2014/main" id="{D9C94D84-AACB-6380-6EB9-B22D1D1B3EEC}"/>
              </a:ext>
            </a:extLst>
          </p:cNvPr>
          <p:cNvCxnSpPr/>
          <p:nvPr/>
        </p:nvCxnSpPr>
        <p:spPr>
          <a:xfrm>
            <a:off x="444898" y="699542"/>
            <a:ext cx="7983446" cy="0"/>
          </a:xfrm>
          <a:prstGeom prst="line">
            <a:avLst/>
          </a:prstGeom>
          <a:ln w="63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sp>
        <p:nvSpPr>
          <p:cNvPr id="2" name="pole tekstowe 1">
            <a:extLst>
              <a:ext uri="{FF2B5EF4-FFF2-40B4-BE49-F238E27FC236}">
                <a16:creationId xmlns:a16="http://schemas.microsoft.com/office/drawing/2014/main" id="{31DFD458-E2E3-5F8D-6C0E-AE1F33AFDD5D}"/>
              </a:ext>
            </a:extLst>
          </p:cNvPr>
          <p:cNvSpPr txBox="1"/>
          <p:nvPr/>
        </p:nvSpPr>
        <p:spPr>
          <a:xfrm>
            <a:off x="481140" y="273118"/>
            <a:ext cx="4927183" cy="646331"/>
          </a:xfrm>
          <a:prstGeom prst="rect">
            <a:avLst/>
          </a:prstGeom>
          <a:noFill/>
        </p:spPr>
        <p:txBody>
          <a:bodyPr wrap="none" rtlCol="0">
            <a:spAutoFit/>
          </a:bodyPr>
          <a:lstStyle/>
          <a:p>
            <a:r>
              <a:rPr lang="pl-PL" dirty="0">
                <a:latin typeface="Calibri Light" panose="020F0302020204030204" pitchFamily="34" charset="0"/>
              </a:rPr>
              <a:t>Opinia</a:t>
            </a:r>
            <a:r>
              <a:rPr lang="pl-PL" sz="1800" dirty="0">
                <a:effectLst/>
                <a:latin typeface="Calibri Light" panose="020F0302020204030204" pitchFamily="34" charset="0"/>
                <a:ea typeface="Calibri Light" panose="020F0302020204030204" pitchFamily="34" charset="0"/>
                <a:cs typeface="Calibri Light" panose="020F0302020204030204" pitchFamily="34" charset="0"/>
              </a:rPr>
              <a:t> Generalnego Dyrektora Ochrony Środowiska</a:t>
            </a:r>
            <a:endParaRPr lang="pl-PL" dirty="0">
              <a:latin typeface="Calibri Light" panose="020F0302020204030204" pitchFamily="34" charset="0"/>
            </a:endParaRPr>
          </a:p>
          <a:p>
            <a:endParaRPr lang="pl-PL" dirty="0">
              <a:latin typeface="Calibri Light" panose="020F0302020204030204" pitchFamily="34" charset="0"/>
            </a:endParaRPr>
          </a:p>
        </p:txBody>
      </p:sp>
      <p:pic>
        <p:nvPicPr>
          <p:cNvPr id="12" name="Obraz 11">
            <a:extLst>
              <a:ext uri="{FF2B5EF4-FFF2-40B4-BE49-F238E27FC236}">
                <a16:creationId xmlns:a16="http://schemas.microsoft.com/office/drawing/2014/main" id="{9392D22D-A3B7-34C9-B727-1925896EB3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0973" y="4743881"/>
            <a:ext cx="703851" cy="399619"/>
          </a:xfrm>
          <a:prstGeom prst="rect">
            <a:avLst/>
          </a:prstGeom>
        </p:spPr>
      </p:pic>
      <p:sp>
        <p:nvSpPr>
          <p:cNvPr id="3" name="pole tekstowe 2">
            <a:extLst>
              <a:ext uri="{FF2B5EF4-FFF2-40B4-BE49-F238E27FC236}">
                <a16:creationId xmlns:a16="http://schemas.microsoft.com/office/drawing/2014/main" id="{5E27AF1B-2D76-E64E-8590-09585A9426C7}"/>
              </a:ext>
            </a:extLst>
          </p:cNvPr>
          <p:cNvSpPr txBox="1"/>
          <p:nvPr/>
        </p:nvSpPr>
        <p:spPr>
          <a:xfrm>
            <a:off x="445515" y="883829"/>
            <a:ext cx="7982829" cy="1985159"/>
          </a:xfrm>
          <a:prstGeom prst="rect">
            <a:avLst/>
          </a:prstGeom>
          <a:noFill/>
        </p:spPr>
        <p:txBody>
          <a:bodyPr wrap="square" rtlCol="0">
            <a:spAutoFit/>
          </a:bodyPr>
          <a:lstStyle/>
          <a:p>
            <a:pPr>
              <a:spcAft>
                <a:spcPts val="600"/>
              </a:spcAft>
            </a:pPr>
            <a:r>
              <a:rPr lang="pl-PL" sz="1800" dirty="0">
                <a:effectLst/>
                <a:latin typeface="Calibri Light" panose="020F0302020204030204" pitchFamily="34" charset="0"/>
                <a:ea typeface="Calibri Light" panose="020F0302020204030204" pitchFamily="34" charset="0"/>
                <a:cs typeface="Calibri Light" panose="020F0302020204030204" pitchFamily="34" charset="0"/>
              </a:rPr>
              <a:t>Generalny Dyrektor Ochrony Środowiska przekazał pismem znak DOOŚ-WST.410.1.2026.BW/</a:t>
            </a:r>
            <a:r>
              <a:rPr lang="pl-PL" sz="1800" dirty="0" err="1">
                <a:effectLst/>
                <a:latin typeface="Calibri Light" panose="020F0302020204030204" pitchFamily="34" charset="0"/>
                <a:ea typeface="Calibri Light" panose="020F0302020204030204" pitchFamily="34" charset="0"/>
                <a:cs typeface="Calibri Light" panose="020F0302020204030204" pitchFamily="34" charset="0"/>
              </a:rPr>
              <a:t>KSz</a:t>
            </a:r>
            <a:r>
              <a:rPr lang="pl-PL" sz="1800" dirty="0">
                <a:effectLst/>
                <a:latin typeface="Calibri Light" panose="020F0302020204030204" pitchFamily="34" charset="0"/>
                <a:ea typeface="Calibri Light" panose="020F0302020204030204" pitchFamily="34" charset="0"/>
                <a:cs typeface="Calibri Light" panose="020F0302020204030204" pitchFamily="34" charset="0"/>
              </a:rPr>
              <a:t> z dnia </a:t>
            </a:r>
            <a:r>
              <a:rPr lang="pl-PL" sz="1800" b="1" dirty="0">
                <a:effectLst/>
                <a:latin typeface="Calibri Light" panose="020F0302020204030204" pitchFamily="34" charset="0"/>
                <a:ea typeface="Calibri Light" panose="020F0302020204030204" pitchFamily="34" charset="0"/>
                <a:cs typeface="Calibri Light" panose="020F0302020204030204" pitchFamily="34" charset="0"/>
              </a:rPr>
              <a:t>31 marca 2026 r., </a:t>
            </a:r>
            <a:r>
              <a:rPr lang="pl-PL" sz="1800" dirty="0">
                <a:effectLst/>
                <a:latin typeface="Calibri Light" panose="020F0302020204030204" pitchFamily="34" charset="0"/>
                <a:ea typeface="Calibri Light" panose="020F0302020204030204" pitchFamily="34" charset="0"/>
                <a:cs typeface="Calibri Light" panose="020F0302020204030204" pitchFamily="34" charset="0"/>
              </a:rPr>
              <a:t>opinię do projektu POBM wraz </a:t>
            </a:r>
            <a:br>
              <a:rPr lang="pl-PL" sz="1800" dirty="0">
                <a:effectLst/>
                <a:latin typeface="Calibri Light" panose="020F0302020204030204" pitchFamily="34" charset="0"/>
                <a:ea typeface="Calibri Light" panose="020F0302020204030204" pitchFamily="34" charset="0"/>
                <a:cs typeface="Calibri Light" panose="020F0302020204030204" pitchFamily="34" charset="0"/>
              </a:rPr>
            </a:br>
            <a:r>
              <a:rPr lang="pl-PL" sz="1800" dirty="0">
                <a:effectLst/>
                <a:latin typeface="Calibri Light" panose="020F0302020204030204" pitchFamily="34" charset="0"/>
                <a:ea typeface="Calibri Light" panose="020F0302020204030204" pitchFamily="34" charset="0"/>
                <a:cs typeface="Calibri Light" panose="020F0302020204030204" pitchFamily="34" charset="0"/>
              </a:rPr>
              <a:t>z prognozą oddziaływania na środowisko.</a:t>
            </a:r>
          </a:p>
          <a:p>
            <a:pPr>
              <a:spcAft>
                <a:spcPts val="600"/>
              </a:spcAft>
            </a:pPr>
            <a:endParaRPr lang="pl-PL" sz="1800" dirty="0">
              <a:effectLst/>
              <a:latin typeface="Calibri Light" panose="020F0302020204030204" pitchFamily="34" charset="0"/>
              <a:ea typeface="Calibri Light" panose="020F0302020204030204" pitchFamily="34" charset="0"/>
              <a:cs typeface="Calibri Light" panose="020F0302020204030204" pitchFamily="34" charset="0"/>
            </a:endParaRPr>
          </a:p>
          <a:p>
            <a:pPr>
              <a:spcAft>
                <a:spcPts val="600"/>
              </a:spcAft>
            </a:pPr>
            <a:r>
              <a:rPr lang="pl-PL" sz="1800" dirty="0">
                <a:effectLst/>
                <a:latin typeface="Calibri Light" panose="020F0302020204030204" pitchFamily="34" charset="0"/>
                <a:ea typeface="Calibri Light" panose="020F0302020204030204" pitchFamily="34" charset="0"/>
                <a:cs typeface="Calibri Light" panose="020F0302020204030204" pitchFamily="34" charset="0"/>
              </a:rPr>
              <a:t>GDOŚ w opinii przedstawił </a:t>
            </a:r>
            <a:r>
              <a:rPr lang="pl-PL" sz="1800" b="1" dirty="0">
                <a:effectLst/>
                <a:latin typeface="Calibri Light" panose="020F0302020204030204" pitchFamily="34" charset="0"/>
                <a:ea typeface="Calibri Light" panose="020F0302020204030204" pitchFamily="34" charset="0"/>
                <a:cs typeface="Calibri Light" panose="020F0302020204030204" pitchFamily="34" charset="0"/>
              </a:rPr>
              <a:t>19</a:t>
            </a:r>
            <a:r>
              <a:rPr lang="pl-PL" sz="1800" dirty="0">
                <a:effectLst/>
                <a:latin typeface="Calibri Light" panose="020F0302020204030204" pitchFamily="34" charset="0"/>
                <a:ea typeface="Calibri Light" panose="020F0302020204030204" pitchFamily="34" charset="0"/>
                <a:cs typeface="Calibri Light" panose="020F0302020204030204" pitchFamily="34" charset="0"/>
              </a:rPr>
              <a:t> </a:t>
            </a:r>
            <a:r>
              <a:rPr lang="pl-PL" sz="1800" b="1" dirty="0">
                <a:effectLst/>
                <a:latin typeface="Calibri Light" panose="020F0302020204030204" pitchFamily="34" charset="0"/>
                <a:ea typeface="Calibri Light" panose="020F0302020204030204" pitchFamily="34" charset="0"/>
                <a:cs typeface="Calibri Light" panose="020F0302020204030204" pitchFamily="34" charset="0"/>
              </a:rPr>
              <a:t>uwag, </a:t>
            </a:r>
          </a:p>
          <a:p>
            <a:pPr>
              <a:spcAft>
                <a:spcPts val="600"/>
              </a:spcAft>
            </a:pPr>
            <a:r>
              <a:rPr lang="pl-PL" sz="1800" dirty="0">
                <a:effectLst/>
                <a:latin typeface="Calibri Light" panose="020F0302020204030204" pitchFamily="34" charset="0"/>
                <a:ea typeface="Calibri Light" panose="020F0302020204030204" pitchFamily="34" charset="0"/>
                <a:cs typeface="Calibri Light" panose="020F0302020204030204" pitchFamily="34" charset="0"/>
              </a:rPr>
              <a:t>które obejmują </a:t>
            </a:r>
            <a:r>
              <a:rPr lang="pl-PL" sz="1800" b="1" dirty="0">
                <a:effectLst/>
                <a:latin typeface="Calibri Light" panose="020F0302020204030204" pitchFamily="34" charset="0"/>
                <a:ea typeface="Calibri Light" panose="020F0302020204030204" pitchFamily="34" charset="0"/>
                <a:cs typeface="Calibri Light" panose="020F0302020204030204" pitchFamily="34" charset="0"/>
              </a:rPr>
              <a:t>10 zagadnień.</a:t>
            </a:r>
            <a:endParaRPr lang="pl-PL" sz="1400" dirty="0">
              <a:solidFill>
                <a:schemeClr val="tx2">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pole tekstowe 3">
            <a:extLst>
              <a:ext uri="{FF2B5EF4-FFF2-40B4-BE49-F238E27FC236}">
                <a16:creationId xmlns:a16="http://schemas.microsoft.com/office/drawing/2014/main" id="{7D3E4EE5-84F7-CC60-B097-3872B9A81CDB}"/>
              </a:ext>
            </a:extLst>
          </p:cNvPr>
          <p:cNvSpPr txBox="1"/>
          <p:nvPr/>
        </p:nvSpPr>
        <p:spPr>
          <a:xfrm>
            <a:off x="409026" y="4443958"/>
            <a:ext cx="2520280" cy="258917"/>
          </a:xfrm>
          <a:prstGeom prst="rect">
            <a:avLst/>
          </a:prstGeom>
          <a:noFill/>
        </p:spPr>
        <p:txBody>
          <a:bodyPr wrap="square">
            <a:spAutoFit/>
          </a:bodyPr>
          <a:lstStyle/>
          <a:p>
            <a:pPr>
              <a:lnSpc>
                <a:spcPct val="115000"/>
              </a:lnSpc>
              <a:spcAft>
                <a:spcPts val="800"/>
              </a:spcAft>
            </a:pPr>
            <a:r>
              <a:rPr lang="pl-PL" sz="1000" dirty="0">
                <a:effectLst/>
                <a:latin typeface="Calibri Light" panose="020F0302020204030204" pitchFamily="34" charset="0"/>
                <a:ea typeface="Calibri Light" panose="020F0302020204030204" pitchFamily="34" charset="0"/>
                <a:cs typeface="Calibri Light" panose="020F0302020204030204" pitchFamily="34" charset="0"/>
              </a:rPr>
              <a:t>źródło: </a:t>
            </a:r>
            <a:r>
              <a:rPr lang="pl-PL" sz="1000" dirty="0">
                <a:latin typeface="Calibri Light" panose="020F0302020204030204" pitchFamily="34" charset="0"/>
                <a:ea typeface="Calibri Light" panose="020F0302020204030204" pitchFamily="34" charset="0"/>
                <a:cs typeface="Calibri Light" panose="020F0302020204030204" pitchFamily="34" charset="0"/>
              </a:rPr>
              <a:t>https://www.gov.pl/</a:t>
            </a:r>
            <a:endParaRPr lang="pl-PL" sz="1000" dirty="0">
              <a:effectLst/>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8" name="pole tekstowe 7">
            <a:extLst>
              <a:ext uri="{FF2B5EF4-FFF2-40B4-BE49-F238E27FC236}">
                <a16:creationId xmlns:a16="http://schemas.microsoft.com/office/drawing/2014/main" id="{08463790-1A74-D887-8642-080B5B474959}"/>
              </a:ext>
            </a:extLst>
          </p:cNvPr>
          <p:cNvSpPr txBox="1"/>
          <p:nvPr/>
        </p:nvSpPr>
        <p:spPr>
          <a:xfrm>
            <a:off x="7871524" y="3789446"/>
            <a:ext cx="1386364" cy="215444"/>
          </a:xfrm>
          <a:prstGeom prst="rect">
            <a:avLst/>
          </a:prstGeom>
          <a:noFill/>
        </p:spPr>
        <p:txBody>
          <a:bodyPr wrap="square" rtlCol="0">
            <a:spAutoFit/>
          </a:bodyPr>
          <a:lstStyle/>
          <a:p>
            <a:r>
              <a:rPr lang="pl-PL" sz="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Fot. Piotr Domaradzki</a:t>
            </a:r>
          </a:p>
        </p:txBody>
      </p:sp>
      <p:sp>
        <p:nvSpPr>
          <p:cNvPr id="22" name="AutoShape 4" descr="Urząd Morski w Gdyni">
            <a:extLst>
              <a:ext uri="{FF2B5EF4-FFF2-40B4-BE49-F238E27FC236}">
                <a16:creationId xmlns:a16="http://schemas.microsoft.com/office/drawing/2014/main" id="{C6C4AABA-2531-DDE6-799F-CF923369F98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14" name="Obraz 13">
            <a:extLst>
              <a:ext uri="{FF2B5EF4-FFF2-40B4-BE49-F238E27FC236}">
                <a16:creationId xmlns:a16="http://schemas.microsoft.com/office/drawing/2014/main" id="{F17F0F40-9064-EAB3-B36E-AFD3BB6C3470}"/>
              </a:ext>
            </a:extLst>
          </p:cNvPr>
          <p:cNvPicPr>
            <a:picLocks noChangeAspect="1"/>
          </p:cNvPicPr>
          <p:nvPr/>
        </p:nvPicPr>
        <p:blipFill>
          <a:blip r:embed="rId5"/>
          <a:stretch>
            <a:fillRect/>
          </a:stretch>
        </p:blipFill>
        <p:spPr>
          <a:xfrm>
            <a:off x="3897877" y="1789650"/>
            <a:ext cx="4686264" cy="2811759"/>
          </a:xfrm>
          <a:prstGeom prst="rect">
            <a:avLst/>
          </a:prstGeom>
        </p:spPr>
      </p:pic>
    </p:spTree>
    <p:extLst>
      <p:ext uri="{BB962C8B-B14F-4D97-AF65-F5344CB8AC3E}">
        <p14:creationId xmlns:p14="http://schemas.microsoft.com/office/powerpoint/2010/main" val="4120502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57B2D-0B5C-9E8B-D25D-6BF2979901B5}"/>
            </a:ext>
          </a:extLst>
        </p:cNvPr>
        <p:cNvGrpSpPr/>
        <p:nvPr/>
      </p:nvGrpSpPr>
      <p:grpSpPr>
        <a:xfrm>
          <a:off x="0" y="0"/>
          <a:ext cx="0" cy="0"/>
          <a:chOff x="0" y="0"/>
          <a:chExt cx="0" cy="0"/>
        </a:xfrm>
      </p:grpSpPr>
      <p:sp>
        <p:nvSpPr>
          <p:cNvPr id="5" name="Trójkąt prostokątny 4">
            <a:extLst>
              <a:ext uri="{FF2B5EF4-FFF2-40B4-BE49-F238E27FC236}">
                <a16:creationId xmlns:a16="http://schemas.microsoft.com/office/drawing/2014/main" id="{A523D6A7-89AA-6EBB-D3FA-1BBD6223555C}"/>
              </a:ext>
            </a:extLst>
          </p:cNvPr>
          <p:cNvSpPr/>
          <p:nvPr/>
        </p:nvSpPr>
        <p:spPr>
          <a:xfrm rot="10800000">
            <a:off x="6588224" y="1"/>
            <a:ext cx="2566600" cy="915566"/>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rójkąt prostokątny 5">
            <a:extLst>
              <a:ext uri="{FF2B5EF4-FFF2-40B4-BE49-F238E27FC236}">
                <a16:creationId xmlns:a16="http://schemas.microsoft.com/office/drawing/2014/main" id="{D1F0F82E-C2E1-449F-9788-C4AB201D3D2D}"/>
              </a:ext>
            </a:extLst>
          </p:cNvPr>
          <p:cNvSpPr/>
          <p:nvPr/>
        </p:nvSpPr>
        <p:spPr>
          <a:xfrm rot="10800000">
            <a:off x="7871524" y="1"/>
            <a:ext cx="1272476" cy="1347614"/>
          </a:xfrm>
          <a:prstGeom prst="rtTriangle">
            <a:avLst/>
          </a:prstGeom>
          <a:gradFill>
            <a:gsLst>
              <a:gs pos="39000">
                <a:schemeClr val="tx2">
                  <a:lumMod val="40000"/>
                  <a:lumOff val="60000"/>
                  <a:alpha val="50000"/>
                </a:schemeClr>
              </a:gs>
              <a:gs pos="100000">
                <a:schemeClr val="accent1">
                  <a:tint val="23500"/>
                  <a:satMod val="16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prostoliniowy 8">
            <a:extLst>
              <a:ext uri="{FF2B5EF4-FFF2-40B4-BE49-F238E27FC236}">
                <a16:creationId xmlns:a16="http://schemas.microsoft.com/office/drawing/2014/main" id="{EB04748F-9848-EB0B-85FF-45926CB23F2A}"/>
              </a:ext>
            </a:extLst>
          </p:cNvPr>
          <p:cNvCxnSpPr/>
          <p:nvPr/>
        </p:nvCxnSpPr>
        <p:spPr>
          <a:xfrm>
            <a:off x="444898" y="699542"/>
            <a:ext cx="7983446" cy="0"/>
          </a:xfrm>
          <a:prstGeom prst="line">
            <a:avLst/>
          </a:prstGeom>
          <a:ln w="63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sp>
        <p:nvSpPr>
          <p:cNvPr id="2" name="pole tekstowe 1">
            <a:extLst>
              <a:ext uri="{FF2B5EF4-FFF2-40B4-BE49-F238E27FC236}">
                <a16:creationId xmlns:a16="http://schemas.microsoft.com/office/drawing/2014/main" id="{72D8FB6F-5869-056C-377D-8E20392589A2}"/>
              </a:ext>
            </a:extLst>
          </p:cNvPr>
          <p:cNvSpPr txBox="1"/>
          <p:nvPr/>
        </p:nvSpPr>
        <p:spPr>
          <a:xfrm>
            <a:off x="481140" y="273118"/>
            <a:ext cx="4927183" cy="646331"/>
          </a:xfrm>
          <a:prstGeom prst="rect">
            <a:avLst/>
          </a:prstGeom>
          <a:noFill/>
        </p:spPr>
        <p:txBody>
          <a:bodyPr wrap="none" rtlCol="0">
            <a:spAutoFit/>
          </a:bodyPr>
          <a:lstStyle/>
          <a:p>
            <a:r>
              <a:rPr lang="pl-PL" dirty="0">
                <a:latin typeface="Calibri Light" panose="020F0302020204030204" pitchFamily="34" charset="0"/>
              </a:rPr>
              <a:t>Opinia</a:t>
            </a:r>
            <a:r>
              <a:rPr lang="pl-PL" sz="1800" dirty="0">
                <a:effectLst/>
                <a:latin typeface="Calibri Light" panose="020F0302020204030204" pitchFamily="34" charset="0"/>
                <a:ea typeface="Calibri Light" panose="020F0302020204030204" pitchFamily="34" charset="0"/>
                <a:cs typeface="Calibri Light" panose="020F0302020204030204" pitchFamily="34" charset="0"/>
              </a:rPr>
              <a:t> Generalnego Dyrektora Ochrony Środowiska</a:t>
            </a:r>
            <a:endParaRPr lang="pl-PL" dirty="0">
              <a:latin typeface="Calibri Light" panose="020F0302020204030204" pitchFamily="34" charset="0"/>
            </a:endParaRPr>
          </a:p>
          <a:p>
            <a:endParaRPr lang="pl-PL" dirty="0">
              <a:latin typeface="Calibri Light" panose="020F0302020204030204" pitchFamily="34" charset="0"/>
            </a:endParaRPr>
          </a:p>
        </p:txBody>
      </p:sp>
      <p:pic>
        <p:nvPicPr>
          <p:cNvPr id="12" name="Obraz 11">
            <a:extLst>
              <a:ext uri="{FF2B5EF4-FFF2-40B4-BE49-F238E27FC236}">
                <a16:creationId xmlns:a16="http://schemas.microsoft.com/office/drawing/2014/main" id="{AC5A9722-B981-85D8-A48F-CF2472B686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973" y="4743881"/>
            <a:ext cx="703851" cy="399619"/>
          </a:xfrm>
          <a:prstGeom prst="rect">
            <a:avLst/>
          </a:prstGeom>
        </p:spPr>
      </p:pic>
      <p:sp>
        <p:nvSpPr>
          <p:cNvPr id="8" name="pole tekstowe 7">
            <a:extLst>
              <a:ext uri="{FF2B5EF4-FFF2-40B4-BE49-F238E27FC236}">
                <a16:creationId xmlns:a16="http://schemas.microsoft.com/office/drawing/2014/main" id="{83BF8366-9540-098D-B7AC-439C06C927E1}"/>
              </a:ext>
            </a:extLst>
          </p:cNvPr>
          <p:cNvSpPr txBox="1"/>
          <p:nvPr/>
        </p:nvSpPr>
        <p:spPr>
          <a:xfrm>
            <a:off x="7871524" y="3789446"/>
            <a:ext cx="1386364" cy="215444"/>
          </a:xfrm>
          <a:prstGeom prst="rect">
            <a:avLst/>
          </a:prstGeom>
          <a:noFill/>
        </p:spPr>
        <p:txBody>
          <a:bodyPr wrap="square" rtlCol="0">
            <a:spAutoFit/>
          </a:bodyPr>
          <a:lstStyle/>
          <a:p>
            <a:r>
              <a:rPr lang="pl-PL" sz="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Fot. Piotr Domaradzki</a:t>
            </a:r>
          </a:p>
        </p:txBody>
      </p:sp>
      <p:sp>
        <p:nvSpPr>
          <p:cNvPr id="22" name="AutoShape 4" descr="Urząd Morski w Gdyni">
            <a:extLst>
              <a:ext uri="{FF2B5EF4-FFF2-40B4-BE49-F238E27FC236}">
                <a16:creationId xmlns:a16="http://schemas.microsoft.com/office/drawing/2014/main" id="{17EFD6B9-4109-FD5F-B184-A174160CBB9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graphicFrame>
        <p:nvGraphicFramePr>
          <p:cNvPr id="10" name="Tabela 9">
            <a:extLst>
              <a:ext uri="{FF2B5EF4-FFF2-40B4-BE49-F238E27FC236}">
                <a16:creationId xmlns:a16="http://schemas.microsoft.com/office/drawing/2014/main" id="{0B32F130-D0A9-E08C-86A2-85283A304A19}"/>
              </a:ext>
            </a:extLst>
          </p:cNvPr>
          <p:cNvGraphicFramePr>
            <a:graphicFrameLocks noGrp="1"/>
          </p:cNvGraphicFramePr>
          <p:nvPr>
            <p:extLst>
              <p:ext uri="{D42A27DB-BD31-4B8C-83A1-F6EECF244321}">
                <p14:modId xmlns:p14="http://schemas.microsoft.com/office/powerpoint/2010/main" val="1728226249"/>
              </p:ext>
            </p:extLst>
          </p:nvPr>
        </p:nvGraphicFramePr>
        <p:xfrm>
          <a:off x="454508" y="843558"/>
          <a:ext cx="7930184" cy="4088519"/>
        </p:xfrm>
        <a:graphic>
          <a:graphicData uri="http://schemas.openxmlformats.org/drawingml/2006/table">
            <a:tbl>
              <a:tblPr firstRow="1" firstCol="1" bandRow="1">
                <a:tableStyleId>{BC89EF96-8CEA-46FF-86C4-4CE0E7609802}</a:tableStyleId>
              </a:tblPr>
              <a:tblGrid>
                <a:gridCol w="405181">
                  <a:extLst>
                    <a:ext uri="{9D8B030D-6E8A-4147-A177-3AD203B41FA5}">
                      <a16:colId xmlns:a16="http://schemas.microsoft.com/office/drawing/2014/main" val="534812738"/>
                    </a:ext>
                  </a:extLst>
                </a:gridCol>
                <a:gridCol w="2184966">
                  <a:extLst>
                    <a:ext uri="{9D8B030D-6E8A-4147-A177-3AD203B41FA5}">
                      <a16:colId xmlns:a16="http://schemas.microsoft.com/office/drawing/2014/main" val="4257974164"/>
                    </a:ext>
                  </a:extLst>
                </a:gridCol>
                <a:gridCol w="5340037">
                  <a:extLst>
                    <a:ext uri="{9D8B030D-6E8A-4147-A177-3AD203B41FA5}">
                      <a16:colId xmlns:a16="http://schemas.microsoft.com/office/drawing/2014/main" val="3375654920"/>
                    </a:ext>
                  </a:extLst>
                </a:gridCol>
              </a:tblGrid>
              <a:tr h="360040">
                <a:tc>
                  <a:txBody>
                    <a:bodyPr/>
                    <a:lstStyle/>
                    <a:p>
                      <a:pPr>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L.p.</a:t>
                      </a:r>
                    </a:p>
                  </a:txBody>
                  <a:tcPr marL="44450" marR="44450" marT="0" marB="0" anchor="ctr"/>
                </a:tc>
                <a:tc>
                  <a:txBody>
                    <a:bodyPr/>
                    <a:lstStyle/>
                    <a:p>
                      <a:pPr algn="ctr">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Ogólny zakres uwag</a:t>
                      </a:r>
                    </a:p>
                  </a:txBody>
                  <a:tcPr marL="44450" marR="44450" marT="0" marB="0" anchor="ctr"/>
                </a:tc>
                <a:tc>
                  <a:txBody>
                    <a:bodyPr/>
                    <a:lstStyle/>
                    <a:p>
                      <a:pPr algn="ctr">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Zmiany w POBM/Prognozie w wyniku opinii organu</a:t>
                      </a:r>
                    </a:p>
                  </a:txBody>
                  <a:tcPr marL="44450" marR="44450" marT="0" marB="0" anchor="ctr"/>
                </a:tc>
                <a:extLst>
                  <a:ext uri="{0D108BD9-81ED-4DB2-BD59-A6C34878D82A}">
                    <a16:rowId xmlns:a16="http://schemas.microsoft.com/office/drawing/2014/main" val="391063709"/>
                  </a:ext>
                </a:extLst>
              </a:tr>
              <a:tr h="442853">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pl-PL" sz="1400" b="1"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1.</a:t>
                      </a:r>
                    </a:p>
                  </a:txBody>
                  <a:tcPr marL="44450" marR="44450" marT="0" marB="0" anchor="ctr"/>
                </a:tc>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Diagnoza problemu i zakres planowanych prac</a:t>
                      </a:r>
                    </a:p>
                  </a:txBody>
                  <a:tcPr marL="44450" marR="44450" marT="0" marB="0" anchor="ctr"/>
                </a:tc>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Uzupełnienie proj. POBM i Prognozy; „Założeniem Programu jest selektywne zabezpieczenie funkcji ochronnych i użytkowych linii brzegowej na poziomie odpowiadającym stanowi z 2023 r., poprzez podejmowanie działań ochronnych wyłącznie na odcinkach szczególnie narażonych na erozję i powodzie sztormowe, przy jednoczesnym zachowaniu naturalnej dynamiki procesów brzegowych na odcinkach </a:t>
                      </a:r>
                      <a:br>
                        <a:rPr lang="pl-PL" sz="1400" dirty="0">
                          <a:effectLst/>
                          <a:latin typeface="Calibri Light" panose="020F0302020204030204" pitchFamily="34" charset="0"/>
                          <a:ea typeface="Calibri Light" panose="020F0302020204030204" pitchFamily="34" charset="0"/>
                          <a:cs typeface="Calibri Light" panose="020F0302020204030204" pitchFamily="34" charset="0"/>
                        </a:rPr>
                      </a:b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o dominujących funkcjach przyrodniczych”. </a:t>
                      </a:r>
                    </a:p>
                  </a:txBody>
                  <a:tcPr marL="44450" marR="44450" marT="0" marB="0" anchor="ctr"/>
                </a:tc>
                <a:extLst>
                  <a:ext uri="{0D108BD9-81ED-4DB2-BD59-A6C34878D82A}">
                    <a16:rowId xmlns:a16="http://schemas.microsoft.com/office/drawing/2014/main" val="718381377"/>
                  </a:ext>
                </a:extLst>
              </a:tr>
              <a:tr h="336625">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2.</a:t>
                      </a:r>
                    </a:p>
                  </a:txBody>
                  <a:tcPr marL="44450" marR="44450" marT="0" marB="0" anchor="ctr"/>
                </a:tc>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Poziom szczegółowości analiz w prognozie</a:t>
                      </a:r>
                    </a:p>
                  </a:txBody>
                  <a:tcPr marL="44450" marR="44450" marT="0" marB="0" anchor="ctr"/>
                </a:tc>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Brak zmian/ wyjaśnienie</a:t>
                      </a:r>
                    </a:p>
                  </a:txBody>
                  <a:tcPr marL="44450" marR="44450" marT="0" marB="0" anchor="ctr"/>
                </a:tc>
                <a:extLst>
                  <a:ext uri="{0D108BD9-81ED-4DB2-BD59-A6C34878D82A}">
                    <a16:rowId xmlns:a16="http://schemas.microsoft.com/office/drawing/2014/main" val="1089331298"/>
                  </a:ext>
                </a:extLst>
              </a:tr>
              <a:tr h="336625">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3.</a:t>
                      </a:r>
                    </a:p>
                  </a:txBody>
                  <a:tcPr marL="44450" marR="44450" marT="0" marB="0" anchor="ct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Lokalizacja planowanych prac</a:t>
                      </a:r>
                    </a:p>
                  </a:txBody>
                  <a:tcPr marL="44450" marR="44450" marT="0" marB="0" anchor="ct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Brak zmian/ wyjaśnienie</a:t>
                      </a:r>
                    </a:p>
                  </a:txBody>
                  <a:tcPr marL="44450" marR="44450" marT="0" marB="0" anchor="ctr"/>
                </a:tc>
                <a:extLst>
                  <a:ext uri="{0D108BD9-81ED-4DB2-BD59-A6C34878D82A}">
                    <a16:rowId xmlns:a16="http://schemas.microsoft.com/office/drawing/2014/main" val="2228767074"/>
                  </a:ext>
                </a:extLst>
              </a:tr>
              <a:tr h="336625">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4.</a:t>
                      </a:r>
                    </a:p>
                  </a:txBody>
                  <a:tcPr marL="44450" marR="44450" marT="0" marB="0" anchor="ctr"/>
                </a:tc>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Oddziaływanie na różnorodność biologiczną, gatunki, siedliska, obszary chronione</a:t>
                      </a:r>
                    </a:p>
                  </a:txBody>
                  <a:tcPr marL="44450" marR="44450" marT="0" marB="0" anchor="ctr"/>
                </a:tc>
                <a:tc>
                  <a:txBody>
                    <a:bodyPr/>
                    <a:lstStyle/>
                    <a:p>
                      <a:pPr algn="l">
                        <a:lnSpc>
                          <a:spcPct val="115000"/>
                        </a:lnSpc>
                        <a:spcAft>
                          <a:spcPts val="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Uzupełnienie projektu POBM o informację o oddziaływaniu negatywnym na środowisko przyrodnicze;</a:t>
                      </a:r>
                    </a:p>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Uzupełnienie Prognozy w zakresie opisu oddziaływania planowanych działań na ssaki lądowe, płazy i gady, jak również w zakresie informacji </a:t>
                      </a:r>
                      <a:br>
                        <a:rPr lang="pl-PL" sz="1400" dirty="0">
                          <a:effectLst/>
                          <a:latin typeface="Calibri Light" panose="020F0302020204030204" pitchFamily="34" charset="0"/>
                          <a:ea typeface="Calibri Light" panose="020F0302020204030204" pitchFamily="34" charset="0"/>
                          <a:cs typeface="Calibri Light" panose="020F0302020204030204" pitchFamily="34" charset="0"/>
                        </a:rPr>
                      </a:b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o możliwości rozprzestrzeniania się gatunków inwazyjnych.</a:t>
                      </a:r>
                    </a:p>
                  </a:txBody>
                  <a:tcPr marL="44450" marR="44450" marT="0" marB="0" anchor="ctr"/>
                </a:tc>
                <a:extLst>
                  <a:ext uri="{0D108BD9-81ED-4DB2-BD59-A6C34878D82A}">
                    <a16:rowId xmlns:a16="http://schemas.microsoft.com/office/drawing/2014/main" val="3549327812"/>
                  </a:ext>
                </a:extLst>
              </a:tr>
            </a:tbl>
          </a:graphicData>
        </a:graphic>
      </p:graphicFrame>
    </p:spTree>
    <p:extLst>
      <p:ext uri="{BB962C8B-B14F-4D97-AF65-F5344CB8AC3E}">
        <p14:creationId xmlns:p14="http://schemas.microsoft.com/office/powerpoint/2010/main" val="2285994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4E8C5-8603-67E7-D729-EC23ED0C781D}"/>
            </a:ext>
          </a:extLst>
        </p:cNvPr>
        <p:cNvGrpSpPr/>
        <p:nvPr/>
      </p:nvGrpSpPr>
      <p:grpSpPr>
        <a:xfrm>
          <a:off x="0" y="0"/>
          <a:ext cx="0" cy="0"/>
          <a:chOff x="0" y="0"/>
          <a:chExt cx="0" cy="0"/>
        </a:xfrm>
      </p:grpSpPr>
      <p:sp>
        <p:nvSpPr>
          <p:cNvPr id="5" name="Trójkąt prostokątny 4">
            <a:extLst>
              <a:ext uri="{FF2B5EF4-FFF2-40B4-BE49-F238E27FC236}">
                <a16:creationId xmlns:a16="http://schemas.microsoft.com/office/drawing/2014/main" id="{2AB14857-03F6-0D78-FA01-129BD7C3097E}"/>
              </a:ext>
            </a:extLst>
          </p:cNvPr>
          <p:cNvSpPr/>
          <p:nvPr/>
        </p:nvSpPr>
        <p:spPr>
          <a:xfrm rot="10800000">
            <a:off x="6588224" y="1"/>
            <a:ext cx="2566600" cy="915566"/>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rójkąt prostokątny 5">
            <a:extLst>
              <a:ext uri="{FF2B5EF4-FFF2-40B4-BE49-F238E27FC236}">
                <a16:creationId xmlns:a16="http://schemas.microsoft.com/office/drawing/2014/main" id="{0D5AC77F-45EC-3A3C-48B9-6CA5A6ECBD46}"/>
              </a:ext>
            </a:extLst>
          </p:cNvPr>
          <p:cNvSpPr/>
          <p:nvPr/>
        </p:nvSpPr>
        <p:spPr>
          <a:xfrm rot="10800000">
            <a:off x="7871524" y="1"/>
            <a:ext cx="1272476" cy="1347614"/>
          </a:xfrm>
          <a:prstGeom prst="rtTriangle">
            <a:avLst/>
          </a:prstGeom>
          <a:gradFill>
            <a:gsLst>
              <a:gs pos="39000">
                <a:schemeClr val="tx2">
                  <a:lumMod val="40000"/>
                  <a:lumOff val="60000"/>
                  <a:alpha val="50000"/>
                </a:schemeClr>
              </a:gs>
              <a:gs pos="100000">
                <a:schemeClr val="accent1">
                  <a:tint val="23500"/>
                  <a:satMod val="16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prostoliniowy 8">
            <a:extLst>
              <a:ext uri="{FF2B5EF4-FFF2-40B4-BE49-F238E27FC236}">
                <a16:creationId xmlns:a16="http://schemas.microsoft.com/office/drawing/2014/main" id="{5D06D59E-1586-107B-9141-933E149068F7}"/>
              </a:ext>
            </a:extLst>
          </p:cNvPr>
          <p:cNvCxnSpPr/>
          <p:nvPr/>
        </p:nvCxnSpPr>
        <p:spPr>
          <a:xfrm>
            <a:off x="444898" y="699542"/>
            <a:ext cx="7983446" cy="0"/>
          </a:xfrm>
          <a:prstGeom prst="line">
            <a:avLst/>
          </a:prstGeom>
          <a:ln w="63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sp>
        <p:nvSpPr>
          <p:cNvPr id="2" name="pole tekstowe 1">
            <a:extLst>
              <a:ext uri="{FF2B5EF4-FFF2-40B4-BE49-F238E27FC236}">
                <a16:creationId xmlns:a16="http://schemas.microsoft.com/office/drawing/2014/main" id="{D816D8D8-3E72-1911-343B-8F5E728C430F}"/>
              </a:ext>
            </a:extLst>
          </p:cNvPr>
          <p:cNvSpPr txBox="1"/>
          <p:nvPr/>
        </p:nvSpPr>
        <p:spPr>
          <a:xfrm>
            <a:off x="481140" y="273118"/>
            <a:ext cx="4927183" cy="646331"/>
          </a:xfrm>
          <a:prstGeom prst="rect">
            <a:avLst/>
          </a:prstGeom>
          <a:noFill/>
        </p:spPr>
        <p:txBody>
          <a:bodyPr wrap="none" rtlCol="0">
            <a:spAutoFit/>
          </a:bodyPr>
          <a:lstStyle/>
          <a:p>
            <a:r>
              <a:rPr lang="pl-PL" dirty="0">
                <a:latin typeface="Calibri Light" panose="020F0302020204030204" pitchFamily="34" charset="0"/>
              </a:rPr>
              <a:t>Opinia</a:t>
            </a:r>
            <a:r>
              <a:rPr lang="pl-PL" sz="1800" dirty="0">
                <a:effectLst/>
                <a:latin typeface="Calibri Light" panose="020F0302020204030204" pitchFamily="34" charset="0"/>
                <a:ea typeface="Calibri Light" panose="020F0302020204030204" pitchFamily="34" charset="0"/>
                <a:cs typeface="Calibri Light" panose="020F0302020204030204" pitchFamily="34" charset="0"/>
              </a:rPr>
              <a:t> Generalnego Dyrektora Ochrony Środowiska</a:t>
            </a:r>
            <a:endParaRPr lang="pl-PL" dirty="0">
              <a:latin typeface="Calibri Light" panose="020F0302020204030204" pitchFamily="34" charset="0"/>
            </a:endParaRPr>
          </a:p>
          <a:p>
            <a:endParaRPr lang="pl-PL" dirty="0">
              <a:latin typeface="Calibri Light" panose="020F0302020204030204" pitchFamily="34" charset="0"/>
            </a:endParaRPr>
          </a:p>
        </p:txBody>
      </p:sp>
      <p:pic>
        <p:nvPicPr>
          <p:cNvPr id="12" name="Obraz 11">
            <a:extLst>
              <a:ext uri="{FF2B5EF4-FFF2-40B4-BE49-F238E27FC236}">
                <a16:creationId xmlns:a16="http://schemas.microsoft.com/office/drawing/2014/main" id="{58B89132-2DD2-2568-3422-5CFDA5A466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973" y="4743881"/>
            <a:ext cx="703851" cy="399619"/>
          </a:xfrm>
          <a:prstGeom prst="rect">
            <a:avLst/>
          </a:prstGeom>
        </p:spPr>
      </p:pic>
      <p:sp>
        <p:nvSpPr>
          <p:cNvPr id="8" name="pole tekstowe 7">
            <a:extLst>
              <a:ext uri="{FF2B5EF4-FFF2-40B4-BE49-F238E27FC236}">
                <a16:creationId xmlns:a16="http://schemas.microsoft.com/office/drawing/2014/main" id="{29D9371E-699C-B27F-A7D5-128A1E9A746D}"/>
              </a:ext>
            </a:extLst>
          </p:cNvPr>
          <p:cNvSpPr txBox="1"/>
          <p:nvPr/>
        </p:nvSpPr>
        <p:spPr>
          <a:xfrm>
            <a:off x="7871524" y="3789446"/>
            <a:ext cx="1386364" cy="215444"/>
          </a:xfrm>
          <a:prstGeom prst="rect">
            <a:avLst/>
          </a:prstGeom>
          <a:noFill/>
        </p:spPr>
        <p:txBody>
          <a:bodyPr wrap="square" rtlCol="0">
            <a:spAutoFit/>
          </a:bodyPr>
          <a:lstStyle/>
          <a:p>
            <a:r>
              <a:rPr lang="pl-PL" sz="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Fot. Piotr Domaradzki</a:t>
            </a:r>
          </a:p>
        </p:txBody>
      </p:sp>
      <p:sp>
        <p:nvSpPr>
          <p:cNvPr id="22" name="AutoShape 4" descr="Urząd Morski w Gdyni">
            <a:extLst>
              <a:ext uri="{FF2B5EF4-FFF2-40B4-BE49-F238E27FC236}">
                <a16:creationId xmlns:a16="http://schemas.microsoft.com/office/drawing/2014/main" id="{C347A928-E0E0-67A9-DF31-E3E2DB6FCAA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graphicFrame>
        <p:nvGraphicFramePr>
          <p:cNvPr id="10" name="Tabela 9">
            <a:extLst>
              <a:ext uri="{FF2B5EF4-FFF2-40B4-BE49-F238E27FC236}">
                <a16:creationId xmlns:a16="http://schemas.microsoft.com/office/drawing/2014/main" id="{2DD266DA-3602-4CC4-EE0F-C4C737AF9FA7}"/>
              </a:ext>
            </a:extLst>
          </p:cNvPr>
          <p:cNvGraphicFramePr>
            <a:graphicFrameLocks noGrp="1"/>
          </p:cNvGraphicFramePr>
          <p:nvPr>
            <p:extLst>
              <p:ext uri="{D42A27DB-BD31-4B8C-83A1-F6EECF244321}">
                <p14:modId xmlns:p14="http://schemas.microsoft.com/office/powerpoint/2010/main" val="1308234447"/>
              </p:ext>
            </p:extLst>
          </p:nvPr>
        </p:nvGraphicFramePr>
        <p:xfrm>
          <a:off x="444898" y="843558"/>
          <a:ext cx="8006075" cy="3501282"/>
        </p:xfrm>
        <a:graphic>
          <a:graphicData uri="http://schemas.openxmlformats.org/drawingml/2006/table">
            <a:tbl>
              <a:tblPr firstRow="1" firstCol="1" bandRow="1">
                <a:tableStyleId>{BC89EF96-8CEA-46FF-86C4-4CE0E7609802}</a:tableStyleId>
              </a:tblPr>
              <a:tblGrid>
                <a:gridCol w="409058">
                  <a:extLst>
                    <a:ext uri="{9D8B030D-6E8A-4147-A177-3AD203B41FA5}">
                      <a16:colId xmlns:a16="http://schemas.microsoft.com/office/drawing/2014/main" val="534812738"/>
                    </a:ext>
                  </a:extLst>
                </a:gridCol>
                <a:gridCol w="2205876">
                  <a:extLst>
                    <a:ext uri="{9D8B030D-6E8A-4147-A177-3AD203B41FA5}">
                      <a16:colId xmlns:a16="http://schemas.microsoft.com/office/drawing/2014/main" val="4257974164"/>
                    </a:ext>
                  </a:extLst>
                </a:gridCol>
                <a:gridCol w="5391141">
                  <a:extLst>
                    <a:ext uri="{9D8B030D-6E8A-4147-A177-3AD203B41FA5}">
                      <a16:colId xmlns:a16="http://schemas.microsoft.com/office/drawing/2014/main" val="3375654920"/>
                    </a:ext>
                  </a:extLst>
                </a:gridCol>
              </a:tblGrid>
              <a:tr h="432048">
                <a:tc>
                  <a:txBody>
                    <a:bodyPr/>
                    <a:lstStyle/>
                    <a:p>
                      <a:pPr>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L.p.</a:t>
                      </a:r>
                    </a:p>
                  </a:txBody>
                  <a:tcPr marL="44450" marR="44450" marT="0" marB="0" anchor="ctr"/>
                </a:tc>
                <a:tc>
                  <a:txBody>
                    <a:bodyPr/>
                    <a:lstStyle/>
                    <a:p>
                      <a:pPr algn="ctr">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Ogólny zakres uwag</a:t>
                      </a:r>
                    </a:p>
                  </a:txBody>
                  <a:tcPr marL="44450" marR="44450" marT="0" marB="0" anchor="ctr"/>
                </a:tc>
                <a:tc>
                  <a:txBody>
                    <a:bodyPr/>
                    <a:lstStyle/>
                    <a:p>
                      <a:pPr algn="ctr">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Zmiany w POBM/Prognozie w wyniku opinii organu</a:t>
                      </a:r>
                    </a:p>
                  </a:txBody>
                  <a:tcPr marL="44450" marR="44450" marT="0" marB="0" anchor="ctr"/>
                </a:tc>
                <a:extLst>
                  <a:ext uri="{0D108BD9-81ED-4DB2-BD59-A6C34878D82A}">
                    <a16:rowId xmlns:a16="http://schemas.microsoft.com/office/drawing/2014/main" val="391063709"/>
                  </a:ext>
                </a:extLst>
              </a:tr>
              <a:tr h="442853">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pl-PL" sz="1400" b="1"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5.</a:t>
                      </a:r>
                    </a:p>
                  </a:txBody>
                  <a:tcPr marL="44450" marR="44450" marT="0" marB="0" anchor="ctr"/>
                </a:tc>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Zgodność projektu POBM z innymi dokumentami oraz celami ochrony środowiska</a:t>
                      </a:r>
                    </a:p>
                  </a:txBody>
                  <a:tcPr marL="44450" marR="44450" marT="0" marB="0" anchor="ct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Brak zmian/ wyjaśnienie</a:t>
                      </a:r>
                    </a:p>
                  </a:txBody>
                  <a:tcPr marL="44450" marR="44450" marT="0" marB="0" anchor="ctr"/>
                </a:tc>
                <a:extLst>
                  <a:ext uri="{0D108BD9-81ED-4DB2-BD59-A6C34878D82A}">
                    <a16:rowId xmlns:a16="http://schemas.microsoft.com/office/drawing/2014/main" val="718381377"/>
                  </a:ext>
                </a:extLst>
              </a:tr>
              <a:tr h="336625">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6.</a:t>
                      </a:r>
                    </a:p>
                  </a:txBody>
                  <a:tcPr marL="44450" marR="44450" marT="0" marB="0" anchor="ctr"/>
                </a:tc>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Oddziaływania skumulowane</a:t>
                      </a:r>
                    </a:p>
                  </a:txBody>
                  <a:tcPr marL="44450" marR="44450" marT="0" marB="0" anchor="ct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Brak zmian/ wyjaśnienie</a:t>
                      </a:r>
                    </a:p>
                  </a:txBody>
                  <a:tcPr marL="44450" marR="44450" marT="0" marB="0" anchor="ctr"/>
                </a:tc>
                <a:extLst>
                  <a:ext uri="{0D108BD9-81ED-4DB2-BD59-A6C34878D82A}">
                    <a16:rowId xmlns:a16="http://schemas.microsoft.com/office/drawing/2014/main" val="1089331298"/>
                  </a:ext>
                </a:extLst>
              </a:tr>
              <a:tr h="336625">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7.</a:t>
                      </a:r>
                    </a:p>
                  </a:txBody>
                  <a:tcPr marL="44450" marR="44450" marT="0" marB="0" anchor="ct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Rozwiązania alternatywne </a:t>
                      </a:r>
                    </a:p>
                  </a:txBody>
                  <a:tcPr marL="44450" marR="44450" marT="0" marB="0" anchor="ct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Brak zmian/ wyjaśnienie</a:t>
                      </a:r>
                    </a:p>
                  </a:txBody>
                  <a:tcPr marL="44450" marR="44450" marT="0" marB="0" anchor="ctr"/>
                </a:tc>
                <a:extLst>
                  <a:ext uri="{0D108BD9-81ED-4DB2-BD59-A6C34878D82A}">
                    <a16:rowId xmlns:a16="http://schemas.microsoft.com/office/drawing/2014/main" val="2228767074"/>
                  </a:ext>
                </a:extLst>
              </a:tr>
              <a:tr h="336625">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8.</a:t>
                      </a:r>
                    </a:p>
                  </a:txBody>
                  <a:tcPr marL="44450" marR="44450" marT="0" marB="0" anchor="ctr"/>
                </a:tc>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Rozwiązania zapobiegające, ograniczające lub kompensacyjne</a:t>
                      </a:r>
                    </a:p>
                  </a:txBody>
                  <a:tcPr marL="44450" marR="44450" marT="0" marB="0" anchor="ctr"/>
                </a:tc>
                <a:tc>
                  <a:txBody>
                    <a:bodyPr/>
                    <a:lstStyle/>
                    <a:p>
                      <a:pPr algn="l">
                        <a:lnSpc>
                          <a:spcPct val="115000"/>
                        </a:lnSpc>
                        <a:spcAft>
                          <a:spcPts val="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Uzupełnienie katalogu zaleceń prośrodowiskowych o element dotyczący zachowania dóbr kultury, w tym zabytków archeologicznych; </a:t>
                      </a:r>
                    </a:p>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Uzupełnienie rozdziału 6 w zakresie kompensacji przyrodniczej.</a:t>
                      </a:r>
                    </a:p>
                  </a:txBody>
                  <a:tcPr marL="44450" marR="44450" marT="0" marB="0" anchor="ctr"/>
                </a:tc>
                <a:extLst>
                  <a:ext uri="{0D108BD9-81ED-4DB2-BD59-A6C34878D82A}">
                    <a16:rowId xmlns:a16="http://schemas.microsoft.com/office/drawing/2014/main" val="3549327812"/>
                  </a:ext>
                </a:extLst>
              </a:tr>
              <a:tr h="336625">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9.</a:t>
                      </a:r>
                    </a:p>
                  </a:txBody>
                  <a:tcPr marL="44450" marR="44450" marT="0" marB="0" anchor="ctr"/>
                </a:tc>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Monitoring </a:t>
                      </a:r>
                    </a:p>
                  </a:txBody>
                  <a:tcPr marL="44450" marR="44450" marT="0" marB="0" anchor="ctr"/>
                </a:tc>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Uzupełnienie Tabeli 2 w zakresie częstotliwości monitorowania oraz oczekiwanego trendu zmiany.</a:t>
                      </a:r>
                    </a:p>
                  </a:txBody>
                  <a:tcPr marL="44450" marR="44450" marT="0" marB="0" anchor="ctr"/>
                </a:tc>
                <a:extLst>
                  <a:ext uri="{0D108BD9-81ED-4DB2-BD59-A6C34878D82A}">
                    <a16:rowId xmlns:a16="http://schemas.microsoft.com/office/drawing/2014/main" val="378169737"/>
                  </a:ext>
                </a:extLst>
              </a:tr>
              <a:tr h="336625">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pl-PL" sz="1400" b="1"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10.</a:t>
                      </a:r>
                    </a:p>
                  </a:txBody>
                  <a:tcPr marL="44450" marR="44450" marT="0" marB="0" anchor="ctr"/>
                </a:tc>
                <a:tc>
                  <a:txBody>
                    <a:bodyPr/>
                    <a:lstStyle/>
                    <a:p>
                      <a:pPr algn="l">
                        <a:lnSpc>
                          <a:spcPct val="115000"/>
                        </a:lnSpc>
                        <a:spcAft>
                          <a:spcPts val="1000"/>
                        </a:spcAft>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Streszczenie w języku niespecjalistycznym </a:t>
                      </a:r>
                    </a:p>
                  </a:txBody>
                  <a:tcPr marL="44450" marR="44450" marT="0" marB="0" anchor="ct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pl-PL" sz="1400" dirty="0">
                          <a:effectLst/>
                          <a:latin typeface="Calibri Light" panose="020F0302020204030204" pitchFamily="34" charset="0"/>
                          <a:ea typeface="Calibri Light" panose="020F0302020204030204" pitchFamily="34" charset="0"/>
                          <a:cs typeface="Calibri Light" panose="020F0302020204030204" pitchFamily="34" charset="0"/>
                        </a:rPr>
                        <a:t>Poprawa streszczenia i uzupełnienie o definicje naukowych określeń.</a:t>
                      </a:r>
                    </a:p>
                  </a:txBody>
                  <a:tcPr marL="44450" marR="44450" marT="0" marB="0" anchor="ctr"/>
                </a:tc>
                <a:extLst>
                  <a:ext uri="{0D108BD9-81ED-4DB2-BD59-A6C34878D82A}">
                    <a16:rowId xmlns:a16="http://schemas.microsoft.com/office/drawing/2014/main" val="2446854555"/>
                  </a:ext>
                </a:extLst>
              </a:tr>
            </a:tbl>
          </a:graphicData>
        </a:graphic>
      </p:graphicFrame>
    </p:spTree>
    <p:extLst>
      <p:ext uri="{BB962C8B-B14F-4D97-AF65-F5344CB8AC3E}">
        <p14:creationId xmlns:p14="http://schemas.microsoft.com/office/powerpoint/2010/main" val="3891941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24E74-7094-31C4-6876-F5E376FB9FEC}"/>
            </a:ext>
          </a:extLst>
        </p:cNvPr>
        <p:cNvGrpSpPr/>
        <p:nvPr/>
      </p:nvGrpSpPr>
      <p:grpSpPr>
        <a:xfrm>
          <a:off x="0" y="0"/>
          <a:ext cx="0" cy="0"/>
          <a:chOff x="0" y="0"/>
          <a:chExt cx="0" cy="0"/>
        </a:xfrm>
      </p:grpSpPr>
      <p:sp>
        <p:nvSpPr>
          <p:cNvPr id="5" name="Trójkąt prostokątny 4">
            <a:extLst>
              <a:ext uri="{FF2B5EF4-FFF2-40B4-BE49-F238E27FC236}">
                <a16:creationId xmlns:a16="http://schemas.microsoft.com/office/drawing/2014/main" id="{4F462E04-9F56-EDB5-36DC-302746043DF5}"/>
              </a:ext>
            </a:extLst>
          </p:cNvPr>
          <p:cNvSpPr/>
          <p:nvPr/>
        </p:nvSpPr>
        <p:spPr>
          <a:xfrm rot="10800000">
            <a:off x="6588224" y="1"/>
            <a:ext cx="2566600" cy="915566"/>
          </a:xfrm>
          <a:prstGeom prst="rtTriangle">
            <a:avLst/>
          </a:prstGeom>
          <a:gradFill flip="none" rotWithShape="1">
            <a:gsLst>
              <a:gs pos="39000">
                <a:schemeClr val="tx2">
                  <a:lumMod val="40000"/>
                  <a:lumOff val="60000"/>
                  <a:alpha val="5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rójkąt prostokątny 5">
            <a:extLst>
              <a:ext uri="{FF2B5EF4-FFF2-40B4-BE49-F238E27FC236}">
                <a16:creationId xmlns:a16="http://schemas.microsoft.com/office/drawing/2014/main" id="{EACBC73C-957E-69C3-731E-D1630BC229D6}"/>
              </a:ext>
            </a:extLst>
          </p:cNvPr>
          <p:cNvSpPr/>
          <p:nvPr/>
        </p:nvSpPr>
        <p:spPr>
          <a:xfrm rot="10800000">
            <a:off x="7871524" y="1"/>
            <a:ext cx="1272476" cy="1347614"/>
          </a:xfrm>
          <a:prstGeom prst="rtTriangle">
            <a:avLst/>
          </a:prstGeom>
          <a:gradFill>
            <a:gsLst>
              <a:gs pos="39000">
                <a:schemeClr val="tx2">
                  <a:lumMod val="40000"/>
                  <a:lumOff val="60000"/>
                  <a:alpha val="50000"/>
                </a:schemeClr>
              </a:gs>
              <a:gs pos="100000">
                <a:schemeClr val="accent1">
                  <a:tint val="23500"/>
                  <a:satMod val="16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prostoliniowy 8">
            <a:extLst>
              <a:ext uri="{FF2B5EF4-FFF2-40B4-BE49-F238E27FC236}">
                <a16:creationId xmlns:a16="http://schemas.microsoft.com/office/drawing/2014/main" id="{78BD37D9-A9DA-ED0F-E7F8-0C567BF38705}"/>
              </a:ext>
            </a:extLst>
          </p:cNvPr>
          <p:cNvCxnSpPr/>
          <p:nvPr/>
        </p:nvCxnSpPr>
        <p:spPr>
          <a:xfrm>
            <a:off x="444898" y="699542"/>
            <a:ext cx="7983446" cy="0"/>
          </a:xfrm>
          <a:prstGeom prst="line">
            <a:avLst/>
          </a:prstGeom>
          <a:ln w="63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sp>
        <p:nvSpPr>
          <p:cNvPr id="2" name="pole tekstowe 1">
            <a:extLst>
              <a:ext uri="{FF2B5EF4-FFF2-40B4-BE49-F238E27FC236}">
                <a16:creationId xmlns:a16="http://schemas.microsoft.com/office/drawing/2014/main" id="{C3FD9684-06B5-94BF-6EEA-3C7C8CAB90ED}"/>
              </a:ext>
            </a:extLst>
          </p:cNvPr>
          <p:cNvSpPr txBox="1"/>
          <p:nvPr/>
        </p:nvSpPr>
        <p:spPr>
          <a:xfrm>
            <a:off x="481140" y="273118"/>
            <a:ext cx="7835276" cy="646331"/>
          </a:xfrm>
          <a:prstGeom prst="rect">
            <a:avLst/>
          </a:prstGeom>
          <a:noFill/>
        </p:spPr>
        <p:txBody>
          <a:bodyPr wrap="square" rtlCol="0">
            <a:spAutoFit/>
          </a:bodyPr>
          <a:lstStyle/>
          <a:p>
            <a:r>
              <a:rPr lang="pl-PL" dirty="0">
                <a:latin typeface="Calibri Light" panose="020F0302020204030204" pitchFamily="34" charset="0"/>
              </a:rPr>
              <a:t>Opinia</a:t>
            </a:r>
            <a:r>
              <a:rPr lang="pl-PL" sz="1800" dirty="0">
                <a:effectLst/>
                <a:latin typeface="Calibri Light" panose="020F0302020204030204" pitchFamily="34" charset="0"/>
                <a:ea typeface="Calibri Light" panose="020F0302020204030204" pitchFamily="34" charset="0"/>
                <a:cs typeface="Calibri Light" panose="020F0302020204030204" pitchFamily="34" charset="0"/>
              </a:rPr>
              <a:t> Generalnego Dyrektora Ochrony Środowiska – wybrane zagadnienia</a:t>
            </a:r>
            <a:endParaRPr lang="pl-PL" dirty="0">
              <a:latin typeface="Calibri Light" panose="020F0302020204030204" pitchFamily="34" charset="0"/>
            </a:endParaRPr>
          </a:p>
          <a:p>
            <a:endParaRPr lang="pl-PL" dirty="0">
              <a:latin typeface="Calibri Light" panose="020F0302020204030204" pitchFamily="34" charset="0"/>
            </a:endParaRPr>
          </a:p>
        </p:txBody>
      </p:sp>
      <p:pic>
        <p:nvPicPr>
          <p:cNvPr id="12" name="Obraz 11">
            <a:extLst>
              <a:ext uri="{FF2B5EF4-FFF2-40B4-BE49-F238E27FC236}">
                <a16:creationId xmlns:a16="http://schemas.microsoft.com/office/drawing/2014/main" id="{EE4ABF3C-C04A-396E-85D6-66D800E516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973" y="4743881"/>
            <a:ext cx="703851" cy="399619"/>
          </a:xfrm>
          <a:prstGeom prst="rect">
            <a:avLst/>
          </a:prstGeom>
        </p:spPr>
      </p:pic>
      <p:sp>
        <p:nvSpPr>
          <p:cNvPr id="8" name="pole tekstowe 7">
            <a:extLst>
              <a:ext uri="{FF2B5EF4-FFF2-40B4-BE49-F238E27FC236}">
                <a16:creationId xmlns:a16="http://schemas.microsoft.com/office/drawing/2014/main" id="{2EE33EFD-5B8C-883A-8C4D-52EA9049CA02}"/>
              </a:ext>
            </a:extLst>
          </p:cNvPr>
          <p:cNvSpPr txBox="1"/>
          <p:nvPr/>
        </p:nvSpPr>
        <p:spPr>
          <a:xfrm>
            <a:off x="7871524" y="3789446"/>
            <a:ext cx="1386364" cy="215444"/>
          </a:xfrm>
          <a:prstGeom prst="rect">
            <a:avLst/>
          </a:prstGeom>
          <a:noFill/>
        </p:spPr>
        <p:txBody>
          <a:bodyPr wrap="square" rtlCol="0">
            <a:spAutoFit/>
          </a:bodyPr>
          <a:lstStyle/>
          <a:p>
            <a:r>
              <a:rPr lang="pl-PL" sz="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Fot. Piotr Domaradzki</a:t>
            </a:r>
          </a:p>
        </p:txBody>
      </p:sp>
      <p:sp>
        <p:nvSpPr>
          <p:cNvPr id="22" name="AutoShape 4" descr="Urząd Morski w Gdyni">
            <a:extLst>
              <a:ext uri="{FF2B5EF4-FFF2-40B4-BE49-F238E27FC236}">
                <a16:creationId xmlns:a16="http://schemas.microsoft.com/office/drawing/2014/main" id="{25D656F7-656D-3EFC-A632-C57F71DC69ED}"/>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3" name="pole tekstowe 2">
            <a:extLst>
              <a:ext uri="{FF2B5EF4-FFF2-40B4-BE49-F238E27FC236}">
                <a16:creationId xmlns:a16="http://schemas.microsoft.com/office/drawing/2014/main" id="{8CDB10F2-292B-779D-5858-005DC6333833}"/>
              </a:ext>
            </a:extLst>
          </p:cNvPr>
          <p:cNvSpPr txBox="1"/>
          <p:nvPr/>
        </p:nvSpPr>
        <p:spPr>
          <a:xfrm>
            <a:off x="394947" y="1061043"/>
            <a:ext cx="8169759" cy="2939266"/>
          </a:xfrm>
          <a:prstGeom prst="rect">
            <a:avLst/>
          </a:prstGeom>
          <a:noFill/>
        </p:spPr>
        <p:txBody>
          <a:bodyPr wrap="square" rtlCol="0">
            <a:spAutoFit/>
          </a:bodyPr>
          <a:lstStyle/>
          <a:p>
            <a:pPr>
              <a:spcAft>
                <a:spcPts val="600"/>
              </a:spcAft>
            </a:pPr>
            <a:r>
              <a:rPr lang="pl-PL" sz="1800" b="1" dirty="0">
                <a:effectLst/>
                <a:latin typeface="Calibri Light" panose="020F0302020204030204" pitchFamily="34" charset="0"/>
                <a:ea typeface="Calibri Light" panose="020F0302020204030204" pitchFamily="34" charset="0"/>
                <a:cs typeface="Calibri Light" panose="020F0302020204030204" pitchFamily="34" charset="0"/>
              </a:rPr>
              <a:t>Poziom szczegółowości analiz w prognozie</a:t>
            </a:r>
          </a:p>
          <a:p>
            <a:pPr>
              <a:spcAft>
                <a:spcPts val="600"/>
              </a:spcAft>
            </a:pPr>
            <a:r>
              <a:rPr lang="pl-PL" sz="1800" dirty="0">
                <a:effectLst/>
                <a:latin typeface="Calibri Light" panose="020F0302020204030204" pitchFamily="34" charset="0"/>
                <a:ea typeface="Calibri Light" panose="020F0302020204030204" pitchFamily="34" charset="0"/>
                <a:cs typeface="Calibri Light" panose="020F0302020204030204" pitchFamily="34" charset="0"/>
              </a:rPr>
              <a:t>Przyjęta w Prognozie zasada dostosowania szczegółowości analiz do zawartości </a:t>
            </a:r>
            <a:br>
              <a:rPr lang="pl-PL" sz="1800" dirty="0">
                <a:effectLst/>
                <a:latin typeface="Calibri Light" panose="020F0302020204030204" pitchFamily="34" charset="0"/>
                <a:ea typeface="Calibri Light" panose="020F0302020204030204" pitchFamily="34" charset="0"/>
                <a:cs typeface="Calibri Light" panose="020F0302020204030204" pitchFamily="34" charset="0"/>
              </a:rPr>
            </a:br>
            <a:r>
              <a:rPr lang="pl-PL" sz="1800" dirty="0">
                <a:effectLst/>
                <a:latin typeface="Calibri Light" panose="020F0302020204030204" pitchFamily="34" charset="0"/>
                <a:ea typeface="Calibri Light" panose="020F0302020204030204" pitchFamily="34" charset="0"/>
                <a:cs typeface="Calibri Light" panose="020F0302020204030204" pitchFamily="34" charset="0"/>
              </a:rPr>
              <a:t>i stopnia szczegółowości projektu POBM, odpowiada art. 52 ust. 1 ustawy OOŚ oraz strategicznemu i ramowemu charakterowi Programu. W przypadku POBM, który nie określa szczegółowych parametrów technicznych, dokładnych lokalizacji ani terminów realizacji wszystkich przyszłych przedsięwzięć, </a:t>
            </a:r>
            <a:r>
              <a:rPr lang="pl-PL" sz="1800" b="1" dirty="0">
                <a:effectLst/>
                <a:latin typeface="Calibri Light" panose="020F0302020204030204" pitchFamily="34" charset="0"/>
                <a:ea typeface="Calibri Light" panose="020F0302020204030204" pitchFamily="34" charset="0"/>
                <a:cs typeface="Calibri Light" panose="020F0302020204030204" pitchFamily="34" charset="0"/>
              </a:rPr>
              <a:t>ocena została przeprowadzona na poziomie grup i rodzajów prac oraz odcinków planowanych działań</a:t>
            </a:r>
            <a:r>
              <a:rPr lang="pl-PL" sz="1800" dirty="0">
                <a:effectLst/>
                <a:latin typeface="Calibri Light" panose="020F0302020204030204" pitchFamily="34" charset="0"/>
                <a:ea typeface="Calibri Light" panose="020F0302020204030204" pitchFamily="34" charset="0"/>
                <a:cs typeface="Calibri Light" panose="020F0302020204030204" pitchFamily="34" charset="0"/>
              </a:rPr>
              <a:t>, z uwzględnieniem poszczególnych elementów środowiska. Dalsze uszczegółowienie ocen będzie następować na etapie przygotowania konkretnych przedsięwzięć i właściwych dla nich postępowań środowiskowych.</a:t>
            </a:r>
          </a:p>
        </p:txBody>
      </p:sp>
    </p:spTree>
    <p:extLst>
      <p:ext uri="{BB962C8B-B14F-4D97-AF65-F5344CB8AC3E}">
        <p14:creationId xmlns:p14="http://schemas.microsoft.com/office/powerpoint/2010/main" val="397364470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D6E8FB5235FBBA498A3C58E001AA917C" ma:contentTypeVersion="0" ma:contentTypeDescription="Utwórz nowy dokument." ma:contentTypeScope="" ma:versionID="97518a393bc14fc9ae544d44dbdbf970">
  <xsd:schema xmlns:xsd="http://www.w3.org/2001/XMLSchema" xmlns:xs="http://www.w3.org/2001/XMLSchema" xmlns:p="http://schemas.microsoft.com/office/2006/metadata/properties" targetNamespace="http://schemas.microsoft.com/office/2006/metadata/properties" ma:root="true" ma:fieldsID="8ee384dce7a52089c1fa718a27ddf0f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99BFEB-9C8B-44B2-BFC5-F5DE4302F2E1}">
  <ds:schemaRefs>
    <ds:schemaRef ds:uri="http://schemas.microsoft.com/sharepoint/v3/contenttype/forms"/>
  </ds:schemaRefs>
</ds:datastoreItem>
</file>

<file path=customXml/itemProps2.xml><?xml version="1.0" encoding="utf-8"?>
<ds:datastoreItem xmlns:ds="http://schemas.openxmlformats.org/officeDocument/2006/customXml" ds:itemID="{32BB32D1-94A2-460C-9CD2-6884A153F7F1}">
  <ds:schemaRefs>
    <ds:schemaRef ds:uri="http://schemas.microsoft.com/office/infopath/2007/PartnerControls"/>
    <ds:schemaRef ds:uri="http://purl.org/dc/elements/1.1/"/>
    <ds:schemaRef ds:uri="http://www.w3.org/XML/1998/namespace"/>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4D90989E-D609-4EB7-8125-C5CE7F230F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1525</TotalTime>
  <Words>1445</Words>
  <Application>Microsoft Office PowerPoint</Application>
  <PresentationFormat>Pokaz na ekranie (16:9)</PresentationFormat>
  <Paragraphs>134</Paragraphs>
  <Slides>14</Slides>
  <Notes>14</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14</vt:i4>
      </vt:variant>
    </vt:vector>
  </HeadingPairs>
  <TitlesOfParts>
    <vt:vector size="19" baseType="lpstr">
      <vt:lpstr>Arial</vt:lpstr>
      <vt:lpstr>Calibri</vt:lpstr>
      <vt:lpstr>Calibri Light</vt:lpstr>
      <vt:lpstr>Lato Light</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Szablon_prezentacji_MI.pptx</dc:title>
  <dc:creator>Ciszewska Alicja</dc:creator>
  <cp:lastModifiedBy>Katarzyna Banaszak</cp:lastModifiedBy>
  <cp:revision>149</cp:revision>
  <dcterms:created xsi:type="dcterms:W3CDTF">2017-02-07T09:00:42Z</dcterms:created>
  <dcterms:modified xsi:type="dcterms:W3CDTF">2026-04-15T16:30:22Z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0x010100D6E8FB5235FBBA498A3C58E001AA917C</vt:lpwstr>
  </property>
</Properties>
</file>