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9" r:id="rId7"/>
    <p:sldId id="275" r:id="rId8"/>
    <p:sldId id="260" r:id="rId9"/>
    <p:sldId id="296" r:id="rId10"/>
    <p:sldId id="269" r:id="rId11"/>
    <p:sldId id="300" r:id="rId12"/>
    <p:sldId id="301" r:id="rId13"/>
    <p:sldId id="302" r:id="rId14"/>
    <p:sldId id="308" r:id="rId15"/>
    <p:sldId id="304" r:id="rId16"/>
    <p:sldId id="307" r:id="rId17"/>
    <p:sldId id="305" r:id="rId18"/>
    <p:sldId id="268" r:id="rId19"/>
    <p:sldId id="276" r:id="rId20"/>
    <p:sldId id="262" r:id="rId21"/>
    <p:sldId id="277" r:id="rId22"/>
    <p:sldId id="283" r:id="rId23"/>
    <p:sldId id="297" r:id="rId24"/>
    <p:sldId id="281" r:id="rId25"/>
    <p:sldId id="288" r:id="rId26"/>
    <p:sldId id="263" r:id="rId27"/>
    <p:sldId id="273" r:id="rId28"/>
    <p:sldId id="298" r:id="rId29"/>
    <p:sldId id="291" r:id="rId30"/>
    <p:sldId id="299" r:id="rId31"/>
    <p:sldId id="289" r:id="rId32"/>
    <p:sldId id="271" r:id="rId33"/>
    <p:sldId id="279" r:id="rId34"/>
  </p:sldIdLst>
  <p:sldSz cx="20104100" cy="11309350"/>
  <p:notesSz cx="9874250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90" userDrawn="1">
          <p15:clr>
            <a:srgbClr val="A4A3A4"/>
          </p15:clr>
        </p15:guide>
        <p15:guide id="2" pos="668" userDrawn="1">
          <p15:clr>
            <a:srgbClr val="A4A3A4"/>
          </p15:clr>
        </p15:guide>
        <p15:guide id="3" orient="horz" pos="1491" userDrawn="1">
          <p15:clr>
            <a:srgbClr val="A4A3A4"/>
          </p15:clr>
        </p15:guide>
        <p15:guide id="4" pos="51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żdżyńska Katarzyna" initials="MK" lastIdx="3" clrIdx="0">
    <p:extLst>
      <p:ext uri="{19B8F6BF-5375-455C-9EA6-DF929625EA0E}">
        <p15:presenceInfo xmlns:p15="http://schemas.microsoft.com/office/powerpoint/2012/main" userId="S::katarzyna.mozdzynska@mf.gov.pl::57b49e24-3dc5-461d-a22c-fecbfa90085f" providerId="AD"/>
      </p:ext>
    </p:extLst>
  </p:cmAuthor>
  <p:cmAuthor id="2" name="Andrzejak Marcin" initials="AM" lastIdx="47" clrIdx="1">
    <p:extLst>
      <p:ext uri="{19B8F6BF-5375-455C-9EA6-DF929625EA0E}">
        <p15:presenceInfo xmlns:p15="http://schemas.microsoft.com/office/powerpoint/2012/main" userId="S::Marcin.Andrzejak@mf.gov.pl::380c8791-cba2-487e-92fc-cd81997f6dd9" providerId="AD"/>
      </p:ext>
    </p:extLst>
  </p:cmAuthor>
  <p:cmAuthor id="3" name="Jaworski Marcin 2" initials="JM2" lastIdx="15" clrIdx="2">
    <p:extLst>
      <p:ext uri="{19B8F6BF-5375-455C-9EA6-DF929625EA0E}">
        <p15:presenceInfo xmlns:p15="http://schemas.microsoft.com/office/powerpoint/2012/main" userId="S::marcin.jaworski2@mf.gov.pl::2b4eb9bf-bb30-4886-88a0-5df4899ec556" providerId="AD"/>
      </p:ext>
    </p:extLst>
  </p:cmAuthor>
  <p:cmAuthor id="4" name="Zachariasz Aneta" initials="ZA" lastIdx="73" clrIdx="3">
    <p:extLst>
      <p:ext uri="{19B8F6BF-5375-455C-9EA6-DF929625EA0E}">
        <p15:presenceInfo xmlns:p15="http://schemas.microsoft.com/office/powerpoint/2012/main" userId="S::Aneta.Zachariasz@mf.gov.pl::7bdcf956-2d42-45d4-81ad-9ad530d7c839" providerId="AD"/>
      </p:ext>
    </p:extLst>
  </p:cmAuthor>
  <p:cmAuthor id="5" name="Grudzińska Katarzyna" initials="GK" lastIdx="1" clrIdx="4">
    <p:extLst>
      <p:ext uri="{19B8F6BF-5375-455C-9EA6-DF929625EA0E}">
        <p15:presenceInfo xmlns:p15="http://schemas.microsoft.com/office/powerpoint/2012/main" userId="S::katarzyna.grudzinska@mf.gov.pl::6d46054e-1dfb-45b4-b7e0-7ae9bc605bb4" providerId="AD"/>
      </p:ext>
    </p:extLst>
  </p:cmAuthor>
  <p:cmAuthor id="6" name="Hryciuk Magdalena" initials="HM" lastIdx="6" clrIdx="5">
    <p:extLst>
      <p:ext uri="{19B8F6BF-5375-455C-9EA6-DF929625EA0E}">
        <p15:presenceInfo xmlns:p15="http://schemas.microsoft.com/office/powerpoint/2012/main" userId="S::Magdalena.Hryciuk@mf.gov.pl::0b37bf0a-a272-427f-82c8-8db39280d86c" providerId="AD"/>
      </p:ext>
    </p:extLst>
  </p:cmAuthor>
  <p:cmAuthor id="7" name="Szymkowiak Edyta" initials="SE" lastIdx="4" clrIdx="6">
    <p:extLst>
      <p:ext uri="{19B8F6BF-5375-455C-9EA6-DF929625EA0E}">
        <p15:presenceInfo xmlns:p15="http://schemas.microsoft.com/office/powerpoint/2012/main" userId="S::edyta.szymkowiak@mf.gov.pl::71445336-3534-4ded-84df-29e58af316f7" providerId="AD"/>
      </p:ext>
    </p:extLst>
  </p:cmAuthor>
  <p:cmAuthor id="8" name="Skwierczyńska-Wiatrów Izabela" initials="IS" lastIdx="2" clrIdx="7">
    <p:extLst>
      <p:ext uri="{19B8F6BF-5375-455C-9EA6-DF929625EA0E}">
        <p15:presenceInfo xmlns:p15="http://schemas.microsoft.com/office/powerpoint/2012/main" userId="S::izabela.skwierczynska-wiatrow@mf.gov.pl::0c9d7046-b3df-46d8-9bec-ba1de9ae8747" providerId="AD"/>
      </p:ext>
    </p:extLst>
  </p:cmAuthor>
  <p:cmAuthor id="9" name="Kowalewski Grzegorz" initials="KG" lastIdx="1" clrIdx="8">
    <p:extLst>
      <p:ext uri="{19B8F6BF-5375-455C-9EA6-DF929625EA0E}">
        <p15:presenceInfo xmlns:p15="http://schemas.microsoft.com/office/powerpoint/2012/main" userId="S::grzegorz.kowalewski@mf.gov.pl::7f28bf3d-4337-4fb4-acc7-36e1d4e0935a" providerId="AD"/>
      </p:ext>
    </p:extLst>
  </p:cmAuthor>
  <p:cmAuthor id="10" name="Kozarzewska Justyna" initials="KJ" lastIdx="2" clrIdx="9">
    <p:extLst>
      <p:ext uri="{19B8F6BF-5375-455C-9EA6-DF929625EA0E}">
        <p15:presenceInfo xmlns:p15="http://schemas.microsoft.com/office/powerpoint/2012/main" userId="S::Justyna.Kozarzewska@mf.gov.pl::ffcece18-340a-488c-8113-529f8154e9bc" providerId="AD"/>
      </p:ext>
    </p:extLst>
  </p:cmAuthor>
  <p:cmAuthor id="11" name="Sielaszuk Michał" initials="SM" lastIdx="3" clrIdx="10">
    <p:extLst>
      <p:ext uri="{19B8F6BF-5375-455C-9EA6-DF929625EA0E}">
        <p15:presenceInfo xmlns:p15="http://schemas.microsoft.com/office/powerpoint/2012/main" userId="S::michal.sielaszuk@mf.gov.pl::e8b6184d-5837-4099-b718-b42baf7a328f" providerId="AD"/>
      </p:ext>
    </p:extLst>
  </p:cmAuthor>
  <p:cmAuthor id="12" name="Mystkowska Sylwia" initials="SM" lastIdx="10" clrIdx="11">
    <p:extLst>
      <p:ext uri="{19B8F6BF-5375-455C-9EA6-DF929625EA0E}">
        <p15:presenceInfo xmlns:p15="http://schemas.microsoft.com/office/powerpoint/2012/main" userId="S::Sylwia.Mystkowska@mf.gov.pl::19a23149-1c25-421b-848c-964276785b74" providerId="AD"/>
      </p:ext>
    </p:extLst>
  </p:cmAuthor>
  <p:cmAuthor id="13" name="Szlasa Karolina" initials="SK" lastIdx="28" clrIdx="12">
    <p:extLst>
      <p:ext uri="{19B8F6BF-5375-455C-9EA6-DF929625EA0E}">
        <p15:presenceInfo xmlns:p15="http://schemas.microsoft.com/office/powerpoint/2012/main" userId="S::karolina.szlasa@mf.gov.pl::453f78d4-3bb4-4ef9-83f5-c317e00541af" providerId="AD"/>
      </p:ext>
    </p:extLst>
  </p:cmAuthor>
  <p:cmAuthor id="14" name="Pasternak-Winiarska Katarzyna" initials="PWK" lastIdx="5" clrIdx="13">
    <p:extLst>
      <p:ext uri="{19B8F6BF-5375-455C-9EA6-DF929625EA0E}">
        <p15:presenceInfo xmlns:p15="http://schemas.microsoft.com/office/powerpoint/2012/main" userId="S::katarzyna.pasternak-winiarska@mf.gov.pl::3c1b65b6-0bff-4686-a872-9a7ffcf6b648" providerId="AD"/>
      </p:ext>
    </p:extLst>
  </p:cmAuthor>
  <p:cmAuthor id="15" name="Kaliszewski Konrad" initials="KK" lastIdx="2" clrIdx="14">
    <p:extLst>
      <p:ext uri="{19B8F6BF-5375-455C-9EA6-DF929625EA0E}">
        <p15:presenceInfo xmlns:p15="http://schemas.microsoft.com/office/powerpoint/2012/main" userId="S::konrad.kaliszewski@mf.gov.pl::48014e5b-184d-405a-be63-a147538516bf" providerId="AD"/>
      </p:ext>
    </p:extLst>
  </p:cmAuthor>
  <p:cmAuthor id="16" name="Tarasewicz Agnieszka 3" initials="TA3" lastIdx="1" clrIdx="15">
    <p:extLst>
      <p:ext uri="{19B8F6BF-5375-455C-9EA6-DF929625EA0E}">
        <p15:presenceInfo xmlns:p15="http://schemas.microsoft.com/office/powerpoint/2012/main" userId="S::agnieszka.tarasewicz3@mf.gov.pl::2d90f44c-e1aa-4f1f-b840-01a65e2bf3f1" providerId="AD"/>
      </p:ext>
    </p:extLst>
  </p:cmAuthor>
  <p:cmAuthor id="17" name="Zalewski Dominik" initials="ZD" lastIdx="1" clrIdx="16">
    <p:extLst>
      <p:ext uri="{19B8F6BF-5375-455C-9EA6-DF929625EA0E}">
        <p15:presenceInfo xmlns:p15="http://schemas.microsoft.com/office/powerpoint/2012/main" userId="S::Dominik.Zalewski@mf.gov.pl::ec89c532-317f-4c09-b06c-300feb4a1b93" providerId="AD"/>
      </p:ext>
    </p:extLst>
  </p:cmAuthor>
  <p:cmAuthor id="18" name="Maliborska Małgorzata" initials="MM" lastIdx="3" clrIdx="17">
    <p:extLst>
      <p:ext uri="{19B8F6BF-5375-455C-9EA6-DF929625EA0E}">
        <p15:presenceInfo xmlns:p15="http://schemas.microsoft.com/office/powerpoint/2012/main" userId="S::malgorzata.maliborska@mf.gov.pl::6633706b-f506-465f-ae3b-9a515a751476" providerId="AD"/>
      </p:ext>
    </p:extLst>
  </p:cmAuthor>
  <p:cmAuthor id="19" name="Buda Agnieszka" initials="BA" lastIdx="2" clrIdx="18">
    <p:extLst>
      <p:ext uri="{19B8F6BF-5375-455C-9EA6-DF929625EA0E}">
        <p15:presenceInfo xmlns:p15="http://schemas.microsoft.com/office/powerpoint/2012/main" userId="S::agnieszka.buda@mf.gov.pl::cca8caa1-e6db-41ff-836d-81cb6e08d4c2" providerId="AD"/>
      </p:ext>
    </p:extLst>
  </p:cmAuthor>
  <p:cmAuthor id="20" name="Miller Anna" initials="MA" lastIdx="1" clrIdx="19">
    <p:extLst>
      <p:ext uri="{19B8F6BF-5375-455C-9EA6-DF929625EA0E}">
        <p15:presenceInfo xmlns:p15="http://schemas.microsoft.com/office/powerpoint/2012/main" userId="S::anna.miller@mf.gov.pl::118f3ad8-1f48-466f-a4a0-b9205aaeb924" providerId="AD"/>
      </p:ext>
    </p:extLst>
  </p:cmAuthor>
  <p:cmAuthor id="21" name="Dąbrowska Iwona" initials="DI" lastIdx="25" clrIdx="20">
    <p:extLst>
      <p:ext uri="{19B8F6BF-5375-455C-9EA6-DF929625EA0E}">
        <p15:presenceInfo xmlns:p15="http://schemas.microsoft.com/office/powerpoint/2012/main" userId="S::Iwona.Dabrowska@mf.gov.pl::04c59821-281d-48c3-a354-2afd6d1a7618" providerId="AD"/>
      </p:ext>
    </p:extLst>
  </p:cmAuthor>
  <p:cmAuthor id="22" name="Orłowska Anna 2" initials="OA2" lastIdx="5" clrIdx="21">
    <p:extLst>
      <p:ext uri="{19B8F6BF-5375-455C-9EA6-DF929625EA0E}">
        <p15:presenceInfo xmlns:p15="http://schemas.microsoft.com/office/powerpoint/2012/main" userId="Orłowska Anna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74"/>
  </p:normalViewPr>
  <p:slideViewPr>
    <p:cSldViewPr>
      <p:cViewPr varScale="1">
        <p:scale>
          <a:sx n="49" d="100"/>
          <a:sy n="49" d="100"/>
        </p:scale>
        <p:origin x="1032" y="62"/>
      </p:cViewPr>
      <p:guideLst>
        <p:guide orient="horz" pos="490"/>
        <p:guide pos="668"/>
        <p:guide orient="horz" pos="1491"/>
        <p:guide pos="5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23278CB-4886-413D-96F7-A2C5C0A2B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0197E4-AE85-46A9-B68F-CBACCBE43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861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r">
              <a:defRPr sz="600"/>
            </a:lvl1pPr>
          </a:lstStyle>
          <a:p>
            <a:fld id="{7019D7FE-EB6E-4E93-90A8-E42D4873CF22}" type="datetimeFigureOut">
              <a:rPr lang="pl-PL" smtClean="0"/>
              <a:t>30.10.2025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C334DB2-6970-4E50-9603-DF1F18420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34B47C4-105E-4C7D-954F-E59D9B19D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861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r">
              <a:defRPr sz="600"/>
            </a:lvl1pPr>
          </a:lstStyle>
          <a:p>
            <a:fld id="{B79F8D38-0F5E-4572-9430-1E2343AC6A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92861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r">
              <a:defRPr sz="600"/>
            </a:lvl1pPr>
          </a:lstStyle>
          <a:p>
            <a:fld id="{C9E80F2D-FC4B-4ABE-92EC-0237AE7FE98E}" type="datetimeFigureOut">
              <a:rPr lang="pl-PL" smtClean="0"/>
              <a:t>30.10.2025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27" tIns="24264" rIns="48527" bIns="2426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7113" y="3270976"/>
            <a:ext cx="7900024" cy="2677467"/>
          </a:xfrm>
          <a:prstGeom prst="rect">
            <a:avLst/>
          </a:prstGeom>
        </p:spPr>
        <p:txBody>
          <a:bodyPr vert="horz" lIns="48527" tIns="24264" rIns="48527" bIns="24264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92861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r">
              <a:defRPr sz="600"/>
            </a:lvl1pPr>
          </a:lstStyle>
          <a:p>
            <a:fld id="{A706FAC0-FF73-4C4D-997E-D65B09C419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7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ED1C24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ED1C24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ED1C24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ED1C24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450195"/>
          </a:xfrm>
          <a:custGeom>
            <a:avLst/>
            <a:gdLst/>
            <a:ahLst/>
            <a:cxnLst/>
            <a:rect l="l" t="t" r="r" b="b"/>
            <a:pathLst>
              <a:path w="20104100" h="10450195">
                <a:moveTo>
                  <a:pt x="20104099" y="0"/>
                </a:moveTo>
                <a:lnTo>
                  <a:pt x="0" y="0"/>
                </a:lnTo>
                <a:lnTo>
                  <a:pt x="0" y="10449943"/>
                </a:lnTo>
                <a:lnTo>
                  <a:pt x="20104099" y="104499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0738" y="4774324"/>
            <a:ext cx="9165712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ED1C24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90894" y="3769223"/>
            <a:ext cx="15229840" cy="4528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01446" y="10751027"/>
            <a:ext cx="4292600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90894" y="10751027"/>
            <a:ext cx="3727450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179069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696D6E"/>
                </a:solidFill>
                <a:latin typeface="Open Sans"/>
                <a:cs typeface="Open Sans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sef.podatki.gov.pl/srody-z-kse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sef.podatki.gov.pl/pliki-do-pobrania-ksef-20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sef.podatki.gov.pl/ksef-na-okres-obligatoryjny/wsparcie-dla-integratorow" TargetMode="External"/><Relationship Id="rId2" Type="http://schemas.openxmlformats.org/officeDocument/2006/relationships/hyperlink" Target="https://ksef-test.mf.gov.p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ksef.podatki.gov.pl/formular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finanse/rozliczenie-pit-za-2024-rok---proste-szybkie-rozliczenie-podatku-i-rekordowa-liczba-e-pit-ow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datki.gov.pl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sef.podatki.gov.pl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sef.podatki.gov.pl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533"/>
            <a:ext cx="20104099" cy="104499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1050" y="3631825"/>
            <a:ext cx="7517765" cy="5752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8320">
              <a:lnSpc>
                <a:spcPct val="105400"/>
              </a:lnSpc>
              <a:spcBef>
                <a:spcPts val="95"/>
              </a:spcBef>
            </a:pPr>
            <a:r>
              <a:rPr sz="5750" dirty="0">
                <a:latin typeface="+mn-lt"/>
                <a:cs typeface="Lato Black"/>
              </a:rPr>
              <a:t>Plan</a:t>
            </a:r>
            <a:r>
              <a:rPr sz="5750" spc="-165" dirty="0">
                <a:latin typeface="+mn-lt"/>
                <a:cs typeface="Lato Black"/>
              </a:rPr>
              <a:t> </a:t>
            </a:r>
            <a:r>
              <a:rPr sz="5750" dirty="0">
                <a:latin typeface="+mn-lt"/>
                <a:cs typeface="Lato Black"/>
              </a:rPr>
              <a:t>wdrażania</a:t>
            </a:r>
            <a:r>
              <a:rPr sz="5750" spc="-60" dirty="0">
                <a:latin typeface="+mn-lt"/>
                <a:cs typeface="Lato Black"/>
              </a:rPr>
              <a:t> </a:t>
            </a:r>
            <a:r>
              <a:rPr sz="5750" spc="-10" dirty="0">
                <a:latin typeface="+mn-lt"/>
                <a:cs typeface="Lato Black"/>
              </a:rPr>
              <a:t>usług </a:t>
            </a:r>
            <a:r>
              <a:rPr sz="5750" b="1" dirty="0">
                <a:latin typeface="+mn-lt"/>
                <a:cs typeface="Lato Black"/>
              </a:rPr>
              <a:t>dla</a:t>
            </a:r>
            <a:r>
              <a:rPr sz="5750" b="1" spc="-10" dirty="0">
                <a:latin typeface="+mn-lt"/>
                <a:cs typeface="Lato Black"/>
              </a:rPr>
              <a:t> klientów</a:t>
            </a:r>
            <a:endParaRPr sz="5750" dirty="0">
              <a:latin typeface="+mn-lt"/>
              <a:cs typeface="Lato Black"/>
            </a:endParaRPr>
          </a:p>
          <a:p>
            <a:pPr marL="12700" marR="5080">
              <a:lnSpc>
                <a:spcPct val="105400"/>
              </a:lnSpc>
            </a:pPr>
            <a:r>
              <a:rPr sz="5750" spc="-10" dirty="0">
                <a:latin typeface="+mn-lt"/>
                <a:cs typeface="Lato Black"/>
              </a:rPr>
              <a:t>Krajowej</a:t>
            </a:r>
            <a:r>
              <a:rPr sz="5750" spc="-260" dirty="0">
                <a:latin typeface="+mn-lt"/>
                <a:cs typeface="Lato Black"/>
              </a:rPr>
              <a:t> </a:t>
            </a:r>
            <a:r>
              <a:rPr sz="5750" spc="-10" dirty="0">
                <a:latin typeface="+mn-lt"/>
                <a:cs typeface="Lato Black"/>
              </a:rPr>
              <a:t>Administracji Skarbowej</a:t>
            </a:r>
            <a:endParaRPr sz="5750" dirty="0">
              <a:latin typeface="+mn-lt"/>
              <a:cs typeface="Lato Black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5750" b="1" dirty="0">
                <a:solidFill>
                  <a:srgbClr val="ED1C24"/>
                </a:solidFill>
                <a:latin typeface="+mn-lt"/>
                <a:cs typeface="Lato Black"/>
              </a:rPr>
              <a:t>w</a:t>
            </a:r>
            <a:r>
              <a:rPr sz="5750" b="1" spc="-145" dirty="0">
                <a:solidFill>
                  <a:srgbClr val="ED1C24"/>
                </a:solidFill>
                <a:latin typeface="+mn-lt"/>
                <a:cs typeface="Lato Black"/>
              </a:rPr>
              <a:t> </a:t>
            </a:r>
            <a:r>
              <a:rPr lang="pl-PL" sz="5750" b="1" dirty="0">
                <a:solidFill>
                  <a:srgbClr val="ED1C24"/>
                </a:solidFill>
                <a:latin typeface="+mn-lt"/>
                <a:cs typeface="Lato Black"/>
              </a:rPr>
              <a:t>latach</a:t>
            </a:r>
            <a:r>
              <a:rPr sz="5750" b="1" spc="-25" dirty="0">
                <a:solidFill>
                  <a:srgbClr val="ED1C24"/>
                </a:solidFill>
                <a:latin typeface="+mn-lt"/>
                <a:cs typeface="Lato Black"/>
              </a:rPr>
              <a:t> </a:t>
            </a:r>
            <a:r>
              <a:rPr sz="5750" b="1" dirty="0">
                <a:solidFill>
                  <a:srgbClr val="ED1C24"/>
                </a:solidFill>
                <a:latin typeface="+mn-lt"/>
                <a:cs typeface="Lato Black"/>
              </a:rPr>
              <a:t>2024-</a:t>
            </a:r>
            <a:r>
              <a:rPr sz="5750" b="1" spc="-20" dirty="0">
                <a:solidFill>
                  <a:srgbClr val="ED1C24"/>
                </a:solidFill>
                <a:latin typeface="+mn-lt"/>
                <a:cs typeface="Lato Black"/>
              </a:rPr>
              <a:t>2028</a:t>
            </a:r>
            <a:endParaRPr lang="pl-PL" sz="5750" b="1" spc="-20" dirty="0">
              <a:solidFill>
                <a:srgbClr val="ED1C24"/>
              </a:solidFill>
              <a:latin typeface="+mn-lt"/>
              <a:cs typeface="Lato Black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endParaRPr lang="pl-PL" sz="3200" b="1" spc="-20" dirty="0">
              <a:solidFill>
                <a:schemeClr val="tx1"/>
              </a:solidFill>
              <a:latin typeface="+mn-lt"/>
              <a:cs typeface="Lato Black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pl-PL" sz="3200" b="1" spc="-20" dirty="0">
                <a:solidFill>
                  <a:schemeClr val="tx1"/>
                </a:solidFill>
                <a:latin typeface="+mn-lt"/>
                <a:cs typeface="Lato Black"/>
              </a:rPr>
              <a:t>Stan na 30.09.2025 r.</a:t>
            </a:r>
            <a:endParaRPr sz="575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03590" y="1730735"/>
            <a:ext cx="4502785" cy="573405"/>
            <a:chOff x="2303590" y="1730735"/>
            <a:chExt cx="4502785" cy="5734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1187" y="2006280"/>
              <a:ext cx="1594892" cy="2682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02252" y="1752250"/>
              <a:ext cx="485775" cy="530225"/>
            </a:xfrm>
            <a:custGeom>
              <a:avLst/>
              <a:gdLst/>
              <a:ahLst/>
              <a:cxnLst/>
              <a:rect l="l" t="t" r="r" b="b"/>
              <a:pathLst>
                <a:path w="485775" h="530225">
                  <a:moveTo>
                    <a:pt x="87769" y="220586"/>
                  </a:moveTo>
                  <a:lnTo>
                    <a:pt x="0" y="220586"/>
                  </a:lnTo>
                  <a:lnTo>
                    <a:pt x="0" y="352933"/>
                  </a:lnTo>
                  <a:lnTo>
                    <a:pt x="87769" y="352933"/>
                  </a:lnTo>
                  <a:lnTo>
                    <a:pt x="87769" y="220586"/>
                  </a:lnTo>
                  <a:close/>
                </a:path>
                <a:path w="485775" h="530225">
                  <a:moveTo>
                    <a:pt x="87769" y="0"/>
                  </a:moveTo>
                  <a:lnTo>
                    <a:pt x="0" y="0"/>
                  </a:lnTo>
                  <a:lnTo>
                    <a:pt x="0" y="131902"/>
                  </a:lnTo>
                  <a:lnTo>
                    <a:pt x="87769" y="131902"/>
                  </a:lnTo>
                  <a:lnTo>
                    <a:pt x="87769" y="0"/>
                  </a:lnTo>
                  <a:close/>
                </a:path>
                <a:path w="485775" h="530225">
                  <a:moveTo>
                    <a:pt x="270535" y="228688"/>
                  </a:moveTo>
                  <a:lnTo>
                    <a:pt x="259562" y="214325"/>
                  </a:lnTo>
                  <a:lnTo>
                    <a:pt x="247523" y="200545"/>
                  </a:lnTo>
                  <a:lnTo>
                    <a:pt x="234391" y="187794"/>
                  </a:lnTo>
                  <a:lnTo>
                    <a:pt x="220116" y="176466"/>
                  </a:lnTo>
                  <a:lnTo>
                    <a:pt x="191147" y="194754"/>
                  </a:lnTo>
                  <a:lnTo>
                    <a:pt x="159181" y="208648"/>
                  </a:lnTo>
                  <a:lnTo>
                    <a:pt x="124599" y="217487"/>
                  </a:lnTo>
                  <a:lnTo>
                    <a:pt x="87782" y="220586"/>
                  </a:lnTo>
                  <a:lnTo>
                    <a:pt x="129717" y="227253"/>
                  </a:lnTo>
                  <a:lnTo>
                    <a:pt x="166052" y="245910"/>
                  </a:lnTo>
                  <a:lnTo>
                    <a:pt x="194665" y="274447"/>
                  </a:lnTo>
                  <a:lnTo>
                    <a:pt x="213398" y="310807"/>
                  </a:lnTo>
                  <a:lnTo>
                    <a:pt x="220116" y="352920"/>
                  </a:lnTo>
                  <a:lnTo>
                    <a:pt x="223697" y="317677"/>
                  </a:lnTo>
                  <a:lnTo>
                    <a:pt x="233845" y="284721"/>
                  </a:lnTo>
                  <a:lnTo>
                    <a:pt x="249745" y="254800"/>
                  </a:lnTo>
                  <a:lnTo>
                    <a:pt x="270535" y="228688"/>
                  </a:lnTo>
                  <a:close/>
                </a:path>
                <a:path w="485775" h="530225">
                  <a:moveTo>
                    <a:pt x="485254" y="441159"/>
                  </a:moveTo>
                  <a:lnTo>
                    <a:pt x="396582" y="441159"/>
                  </a:lnTo>
                  <a:lnTo>
                    <a:pt x="396582" y="529831"/>
                  </a:lnTo>
                  <a:lnTo>
                    <a:pt x="485254" y="529831"/>
                  </a:lnTo>
                  <a:lnTo>
                    <a:pt x="485254" y="441159"/>
                  </a:lnTo>
                  <a:close/>
                </a:path>
                <a:path w="485775" h="530225">
                  <a:moveTo>
                    <a:pt x="485254" y="264248"/>
                  </a:moveTo>
                  <a:lnTo>
                    <a:pt x="396582" y="264248"/>
                  </a:lnTo>
                  <a:lnTo>
                    <a:pt x="396582" y="352933"/>
                  </a:lnTo>
                  <a:lnTo>
                    <a:pt x="485254" y="352933"/>
                  </a:lnTo>
                  <a:lnTo>
                    <a:pt x="485254" y="264248"/>
                  </a:lnTo>
                  <a:close/>
                </a:path>
              </a:pathLst>
            </a:custGeom>
            <a:solidFill>
              <a:srgbClr val="BB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2955" y="1752252"/>
              <a:ext cx="132341" cy="1318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72788" y="1928711"/>
              <a:ext cx="126364" cy="176530"/>
            </a:xfrm>
            <a:custGeom>
              <a:avLst/>
              <a:gdLst/>
              <a:ahLst/>
              <a:cxnLst/>
              <a:rect l="l" t="t" r="r" b="b"/>
              <a:pathLst>
                <a:path w="126364" h="176530">
                  <a:moveTo>
                    <a:pt x="126048" y="0"/>
                  </a:moveTo>
                  <a:lnTo>
                    <a:pt x="89958" y="3600"/>
                  </a:lnTo>
                  <a:lnTo>
                    <a:pt x="56443" y="13952"/>
                  </a:lnTo>
                  <a:lnTo>
                    <a:pt x="26218" y="30382"/>
                  </a:lnTo>
                  <a:lnTo>
                    <a:pt x="0" y="52218"/>
                  </a:lnTo>
                  <a:lnTo>
                    <a:pt x="16237" y="80238"/>
                  </a:lnTo>
                  <a:lnTo>
                    <a:pt x="28253" y="110622"/>
                  </a:lnTo>
                  <a:lnTo>
                    <a:pt x="35710" y="142863"/>
                  </a:lnTo>
                  <a:lnTo>
                    <a:pt x="38271" y="176455"/>
                  </a:lnTo>
                  <a:lnTo>
                    <a:pt x="45149" y="141709"/>
                  </a:lnTo>
                  <a:lnTo>
                    <a:pt x="63928" y="113547"/>
                  </a:lnTo>
                  <a:lnTo>
                    <a:pt x="91823" y="94670"/>
                  </a:lnTo>
                  <a:lnTo>
                    <a:pt x="126048" y="87777"/>
                  </a:lnTo>
                  <a:lnTo>
                    <a:pt x="126048" y="0"/>
                  </a:lnTo>
                  <a:close/>
                </a:path>
              </a:pathLst>
            </a:custGeom>
            <a:solidFill>
              <a:srgbClr val="BB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2374" y="1980929"/>
              <a:ext cx="88900" cy="124460"/>
            </a:xfrm>
            <a:custGeom>
              <a:avLst/>
              <a:gdLst/>
              <a:ahLst/>
              <a:cxnLst/>
              <a:rect l="l" t="t" r="r" b="b"/>
              <a:pathLst>
                <a:path w="88900" h="124460">
                  <a:moveTo>
                    <a:pt x="50417" y="0"/>
                  </a:moveTo>
                  <a:lnTo>
                    <a:pt x="29627" y="26120"/>
                  </a:lnTo>
                  <a:lnTo>
                    <a:pt x="13731" y="56040"/>
                  </a:lnTo>
                  <a:lnTo>
                    <a:pt x="3573" y="88998"/>
                  </a:lnTo>
                  <a:lnTo>
                    <a:pt x="0" y="124237"/>
                  </a:lnTo>
                  <a:lnTo>
                    <a:pt x="88677" y="124237"/>
                  </a:lnTo>
                  <a:lnTo>
                    <a:pt x="86118" y="90645"/>
                  </a:lnTo>
                  <a:lnTo>
                    <a:pt x="78665" y="58403"/>
                  </a:lnTo>
                  <a:lnTo>
                    <a:pt x="66652" y="28020"/>
                  </a:lnTo>
                  <a:lnTo>
                    <a:pt x="50417" y="0"/>
                  </a:lnTo>
                  <a:close/>
                </a:path>
              </a:pathLst>
            </a:custGeom>
            <a:solidFill>
              <a:srgbClr val="A2A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0034" y="1752250"/>
              <a:ext cx="221615" cy="530225"/>
            </a:xfrm>
            <a:custGeom>
              <a:avLst/>
              <a:gdLst/>
              <a:ahLst/>
              <a:cxnLst/>
              <a:rect l="l" t="t" r="r" b="b"/>
              <a:pathLst>
                <a:path w="221614" h="530225">
                  <a:moveTo>
                    <a:pt x="221005" y="441159"/>
                  </a:moveTo>
                  <a:lnTo>
                    <a:pt x="132334" y="441159"/>
                  </a:lnTo>
                  <a:lnTo>
                    <a:pt x="132334" y="529831"/>
                  </a:lnTo>
                  <a:lnTo>
                    <a:pt x="221005" y="529831"/>
                  </a:lnTo>
                  <a:lnTo>
                    <a:pt x="221005" y="441159"/>
                  </a:lnTo>
                  <a:close/>
                </a:path>
                <a:path w="221614" h="530225">
                  <a:moveTo>
                    <a:pt x="221018" y="0"/>
                  </a:moveTo>
                  <a:lnTo>
                    <a:pt x="132334" y="0"/>
                  </a:lnTo>
                  <a:lnTo>
                    <a:pt x="125615" y="41732"/>
                  </a:lnTo>
                  <a:lnTo>
                    <a:pt x="106883" y="77939"/>
                  </a:lnTo>
                  <a:lnTo>
                    <a:pt x="78270" y="106476"/>
                  </a:lnTo>
                  <a:lnTo>
                    <a:pt x="41935" y="125183"/>
                  </a:lnTo>
                  <a:lnTo>
                    <a:pt x="0" y="131902"/>
                  </a:lnTo>
                  <a:lnTo>
                    <a:pt x="36817" y="134937"/>
                  </a:lnTo>
                  <a:lnTo>
                    <a:pt x="71399" y="143713"/>
                  </a:lnTo>
                  <a:lnTo>
                    <a:pt x="103365" y="157734"/>
                  </a:lnTo>
                  <a:lnTo>
                    <a:pt x="132334" y="176466"/>
                  </a:lnTo>
                  <a:lnTo>
                    <a:pt x="168605" y="142125"/>
                  </a:lnTo>
                  <a:lnTo>
                    <a:pt x="196596" y="100215"/>
                  </a:lnTo>
                  <a:lnTo>
                    <a:pt x="214630" y="52324"/>
                  </a:lnTo>
                  <a:lnTo>
                    <a:pt x="221018" y="0"/>
                  </a:lnTo>
                  <a:close/>
                </a:path>
              </a:pathLst>
            </a:custGeom>
            <a:solidFill>
              <a:srgbClr val="BBC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2252" y="1884152"/>
              <a:ext cx="706120" cy="309880"/>
            </a:xfrm>
            <a:custGeom>
              <a:avLst/>
              <a:gdLst/>
              <a:ahLst/>
              <a:cxnLst/>
              <a:rect l="l" t="t" r="r" b="b"/>
              <a:pathLst>
                <a:path w="706120" h="309880">
                  <a:moveTo>
                    <a:pt x="220116" y="44564"/>
                  </a:moveTo>
                  <a:lnTo>
                    <a:pt x="191147" y="25831"/>
                  </a:lnTo>
                  <a:lnTo>
                    <a:pt x="159181" y="11811"/>
                  </a:lnTo>
                  <a:lnTo>
                    <a:pt x="124599" y="3035"/>
                  </a:lnTo>
                  <a:lnTo>
                    <a:pt x="87769" y="0"/>
                  </a:lnTo>
                  <a:lnTo>
                    <a:pt x="0" y="0"/>
                  </a:lnTo>
                  <a:lnTo>
                    <a:pt x="0" y="88671"/>
                  </a:lnTo>
                  <a:lnTo>
                    <a:pt x="87769" y="88671"/>
                  </a:lnTo>
                  <a:lnTo>
                    <a:pt x="124599" y="85585"/>
                  </a:lnTo>
                  <a:lnTo>
                    <a:pt x="159181" y="76746"/>
                  </a:lnTo>
                  <a:lnTo>
                    <a:pt x="191147" y="62852"/>
                  </a:lnTo>
                  <a:lnTo>
                    <a:pt x="220116" y="44564"/>
                  </a:lnTo>
                  <a:close/>
                </a:path>
                <a:path w="706120" h="309880">
                  <a:moveTo>
                    <a:pt x="396582" y="221030"/>
                  </a:moveTo>
                  <a:lnTo>
                    <a:pt x="308800" y="221030"/>
                  </a:lnTo>
                  <a:lnTo>
                    <a:pt x="308800" y="309257"/>
                  </a:lnTo>
                  <a:lnTo>
                    <a:pt x="396582" y="309257"/>
                  </a:lnTo>
                  <a:lnTo>
                    <a:pt x="396582" y="221030"/>
                  </a:lnTo>
                  <a:close/>
                </a:path>
                <a:path w="706120" h="309880">
                  <a:moveTo>
                    <a:pt x="705827" y="176453"/>
                  </a:moveTo>
                  <a:lnTo>
                    <a:pt x="699020" y="134734"/>
                  </a:lnTo>
                  <a:lnTo>
                    <a:pt x="680085" y="98526"/>
                  </a:lnTo>
                  <a:lnTo>
                    <a:pt x="651281" y="69989"/>
                  </a:lnTo>
                  <a:lnTo>
                    <a:pt x="614845" y="51282"/>
                  </a:lnTo>
                  <a:lnTo>
                    <a:pt x="573036" y="44564"/>
                  </a:lnTo>
                  <a:lnTo>
                    <a:pt x="555955" y="40957"/>
                  </a:lnTo>
                  <a:lnTo>
                    <a:pt x="542086" y="31229"/>
                  </a:lnTo>
                  <a:lnTo>
                    <a:pt x="532777" y="17030"/>
                  </a:lnTo>
                  <a:lnTo>
                    <a:pt x="529374" y="0"/>
                  </a:lnTo>
                  <a:lnTo>
                    <a:pt x="440702" y="0"/>
                  </a:lnTo>
                  <a:lnTo>
                    <a:pt x="447459" y="42113"/>
                  </a:lnTo>
                  <a:lnTo>
                    <a:pt x="466280" y="78473"/>
                  </a:lnTo>
                  <a:lnTo>
                    <a:pt x="494944" y="107022"/>
                  </a:lnTo>
                  <a:lnTo>
                    <a:pt x="531266" y="125666"/>
                  </a:lnTo>
                  <a:lnTo>
                    <a:pt x="573036" y="132346"/>
                  </a:lnTo>
                  <a:lnTo>
                    <a:pt x="590181" y="135813"/>
                  </a:lnTo>
                  <a:lnTo>
                    <a:pt x="604215" y="145288"/>
                  </a:lnTo>
                  <a:lnTo>
                    <a:pt x="613676" y="159308"/>
                  </a:lnTo>
                  <a:lnTo>
                    <a:pt x="617156" y="176453"/>
                  </a:lnTo>
                  <a:lnTo>
                    <a:pt x="613676" y="193675"/>
                  </a:lnTo>
                  <a:lnTo>
                    <a:pt x="604215" y="207860"/>
                  </a:lnTo>
                  <a:lnTo>
                    <a:pt x="590181" y="217474"/>
                  </a:lnTo>
                  <a:lnTo>
                    <a:pt x="573036" y="221018"/>
                  </a:lnTo>
                  <a:lnTo>
                    <a:pt x="485267" y="221018"/>
                  </a:lnTo>
                  <a:lnTo>
                    <a:pt x="485267" y="309245"/>
                  </a:lnTo>
                  <a:lnTo>
                    <a:pt x="573036" y="309245"/>
                  </a:lnTo>
                  <a:lnTo>
                    <a:pt x="614845" y="302526"/>
                  </a:lnTo>
                  <a:lnTo>
                    <a:pt x="651281" y="283768"/>
                  </a:lnTo>
                  <a:lnTo>
                    <a:pt x="680085" y="255092"/>
                  </a:lnTo>
                  <a:lnTo>
                    <a:pt x="699020" y="218617"/>
                  </a:lnTo>
                  <a:lnTo>
                    <a:pt x="705827" y="176453"/>
                  </a:lnTo>
                  <a:close/>
                </a:path>
              </a:pathLst>
            </a:custGeom>
            <a:solidFill>
              <a:srgbClr val="A2A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22368" y="2105183"/>
              <a:ext cx="265430" cy="88265"/>
            </a:xfrm>
            <a:custGeom>
              <a:avLst/>
              <a:gdLst/>
              <a:ahLst/>
              <a:cxnLst/>
              <a:rect l="l" t="t" r="r" b="b"/>
              <a:pathLst>
                <a:path w="265429" h="88264">
                  <a:moveTo>
                    <a:pt x="88671" y="0"/>
                  </a:moveTo>
                  <a:lnTo>
                    <a:pt x="0" y="0"/>
                  </a:lnTo>
                  <a:lnTo>
                    <a:pt x="0" y="88226"/>
                  </a:lnTo>
                  <a:lnTo>
                    <a:pt x="88671" y="88226"/>
                  </a:lnTo>
                  <a:lnTo>
                    <a:pt x="88671" y="0"/>
                  </a:lnTo>
                  <a:close/>
                </a:path>
                <a:path w="265429" h="88264">
                  <a:moveTo>
                    <a:pt x="265137" y="0"/>
                  </a:moveTo>
                  <a:lnTo>
                    <a:pt x="176466" y="0"/>
                  </a:lnTo>
                  <a:lnTo>
                    <a:pt x="176466" y="88226"/>
                  </a:lnTo>
                  <a:lnTo>
                    <a:pt x="265137" y="88226"/>
                  </a:lnTo>
                  <a:lnTo>
                    <a:pt x="265137" y="0"/>
                  </a:lnTo>
                  <a:close/>
                </a:path>
              </a:pathLst>
            </a:custGeom>
            <a:solidFill>
              <a:srgbClr val="848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5531" y="2267533"/>
              <a:ext cx="1154430" cy="36195"/>
            </a:xfrm>
            <a:custGeom>
              <a:avLst/>
              <a:gdLst/>
              <a:ahLst/>
              <a:cxnLst/>
              <a:rect l="l" t="t" r="r" b="b"/>
              <a:pathLst>
                <a:path w="1154429" h="36194">
                  <a:moveTo>
                    <a:pt x="1154090" y="0"/>
                  </a:moveTo>
                  <a:lnTo>
                    <a:pt x="0" y="0"/>
                  </a:lnTo>
                  <a:lnTo>
                    <a:pt x="0" y="36061"/>
                  </a:lnTo>
                  <a:lnTo>
                    <a:pt x="1154090" y="36061"/>
                  </a:lnTo>
                  <a:lnTo>
                    <a:pt x="1154090" y="0"/>
                  </a:lnTo>
                  <a:close/>
                </a:path>
              </a:pathLst>
            </a:custGeom>
            <a:solidFill>
              <a:srgbClr val="EC1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5542" y="2231460"/>
              <a:ext cx="1154430" cy="36195"/>
            </a:xfrm>
            <a:custGeom>
              <a:avLst/>
              <a:gdLst/>
              <a:ahLst/>
              <a:cxnLst/>
              <a:rect l="l" t="t" r="r" b="b"/>
              <a:pathLst>
                <a:path w="1154429" h="36194">
                  <a:moveTo>
                    <a:pt x="1154080" y="0"/>
                  </a:moveTo>
                  <a:lnTo>
                    <a:pt x="0" y="0"/>
                  </a:lnTo>
                  <a:lnTo>
                    <a:pt x="0" y="36061"/>
                  </a:lnTo>
                  <a:lnTo>
                    <a:pt x="1154080" y="36061"/>
                  </a:lnTo>
                  <a:lnTo>
                    <a:pt x="1154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5531" y="2228958"/>
              <a:ext cx="1154430" cy="2540"/>
            </a:xfrm>
            <a:custGeom>
              <a:avLst/>
              <a:gdLst/>
              <a:ahLst/>
              <a:cxnLst/>
              <a:rect l="l" t="t" r="r" b="b"/>
              <a:pathLst>
                <a:path w="1154429" h="2539">
                  <a:moveTo>
                    <a:pt x="1154090" y="0"/>
                  </a:moveTo>
                  <a:lnTo>
                    <a:pt x="0" y="0"/>
                  </a:lnTo>
                  <a:lnTo>
                    <a:pt x="0" y="2502"/>
                  </a:lnTo>
                  <a:lnTo>
                    <a:pt x="1154090" y="2502"/>
                  </a:lnTo>
                  <a:lnTo>
                    <a:pt x="1154090" y="0"/>
                  </a:lnTo>
                  <a:close/>
                </a:path>
              </a:pathLst>
            </a:custGeom>
            <a:solidFill>
              <a:srgbClr val="111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3838" y="1730735"/>
              <a:ext cx="1155722" cy="1488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03589" y="1956364"/>
              <a:ext cx="135890" cy="147955"/>
            </a:xfrm>
            <a:custGeom>
              <a:avLst/>
              <a:gdLst/>
              <a:ahLst/>
              <a:cxnLst/>
              <a:rect l="l" t="t" r="r" b="b"/>
              <a:pathLst>
                <a:path w="135889" h="147955">
                  <a:moveTo>
                    <a:pt x="89103" y="2616"/>
                  </a:moveTo>
                  <a:lnTo>
                    <a:pt x="0" y="2616"/>
                  </a:lnTo>
                  <a:lnTo>
                    <a:pt x="0" y="19126"/>
                  </a:lnTo>
                  <a:lnTo>
                    <a:pt x="0" y="68656"/>
                  </a:lnTo>
                  <a:lnTo>
                    <a:pt x="0" y="85166"/>
                  </a:lnTo>
                  <a:lnTo>
                    <a:pt x="0" y="147396"/>
                  </a:lnTo>
                  <a:lnTo>
                    <a:pt x="19685" y="147396"/>
                  </a:lnTo>
                  <a:lnTo>
                    <a:pt x="19685" y="85166"/>
                  </a:lnTo>
                  <a:lnTo>
                    <a:pt x="79006" y="85166"/>
                  </a:lnTo>
                  <a:lnTo>
                    <a:pt x="79006" y="68656"/>
                  </a:lnTo>
                  <a:lnTo>
                    <a:pt x="19685" y="68656"/>
                  </a:lnTo>
                  <a:lnTo>
                    <a:pt x="19685" y="19126"/>
                  </a:lnTo>
                  <a:lnTo>
                    <a:pt x="89103" y="19126"/>
                  </a:lnTo>
                  <a:lnTo>
                    <a:pt x="89103" y="2616"/>
                  </a:lnTo>
                  <a:close/>
                </a:path>
                <a:path w="135889" h="147955">
                  <a:moveTo>
                    <a:pt x="131381" y="44996"/>
                  </a:moveTo>
                  <a:lnTo>
                    <a:pt x="113423" y="44996"/>
                  </a:lnTo>
                  <a:lnTo>
                    <a:pt x="113423" y="147218"/>
                  </a:lnTo>
                  <a:lnTo>
                    <a:pt x="131381" y="147218"/>
                  </a:lnTo>
                  <a:lnTo>
                    <a:pt x="131381" y="44996"/>
                  </a:lnTo>
                  <a:close/>
                </a:path>
                <a:path w="135889" h="147955">
                  <a:moveTo>
                    <a:pt x="135420" y="11163"/>
                  </a:moveTo>
                  <a:lnTo>
                    <a:pt x="124244" y="0"/>
                  </a:lnTo>
                  <a:lnTo>
                    <a:pt x="120751" y="0"/>
                  </a:lnTo>
                  <a:lnTo>
                    <a:pt x="109778" y="11163"/>
                  </a:lnTo>
                  <a:lnTo>
                    <a:pt x="109778" y="14655"/>
                  </a:lnTo>
                  <a:lnTo>
                    <a:pt x="120751" y="25628"/>
                  </a:lnTo>
                  <a:lnTo>
                    <a:pt x="124244" y="25628"/>
                  </a:lnTo>
                  <a:lnTo>
                    <a:pt x="135420" y="14655"/>
                  </a:lnTo>
                  <a:lnTo>
                    <a:pt x="135420" y="11163"/>
                  </a:lnTo>
                  <a:close/>
                </a:path>
              </a:pathLst>
            </a:custGeom>
            <a:solidFill>
              <a:srgbClr val="111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6667" y="1999744"/>
              <a:ext cx="85055" cy="1038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3424" y="1999545"/>
              <a:ext cx="80531" cy="1056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1197" y="1957367"/>
              <a:ext cx="450558" cy="147831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kalendarium 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3038E1-2742-42BC-9D60-8F7A5947F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616075"/>
            <a:ext cx="186944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kolejne etapy wdrożenia KSeF 2.0.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1087436" y="2149475"/>
            <a:ext cx="17840916" cy="574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W najbliższym czasie Ministerstwo Finansów zaplanowało szereg działań związanych z wdrożeniem KSeF 2.0. </a:t>
            </a:r>
            <a:br>
              <a:rPr lang="pl-PL" sz="2400" dirty="0">
                <a:latin typeface="+mj-lt"/>
              </a:rPr>
            </a:br>
            <a:endParaRPr lang="pl-PL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15 października 2025 r. udostępnione zostanie środowisko przedprodukcyjne systemu (DEMO);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1 listopada 2025 r. uruchomiony zostanie Moduł Certyfikatów i Uprawnień (MCU), poprzez który użytkownicy będą mogli zawnioskować o wydanie certyfikatu;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3 listopada 2025 r. udostępniona zostanie wersja testowa Aplikacji Podatnika KSeF 2.0;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15 listopada 2025 r. udostępniona zostanie wersja przedprodukcyjna (DEMO) Aplikacji Podatnika KSeF 2.0;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1 stycznia 2026 r. udostępniony zostanie produkcyjnie moduł zgłoszeń w e-Urzędzie Skarbowym dotyczący wysyłki faktur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z załącznikiem;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+mj-lt"/>
              </a:rPr>
              <a:t>1 lutego 2026 r. - Ministerstwo Finansów udostępni wersję produkcyjną systemu KSeF 2.0 wraz aplikacjami: Aplikacją Podatnika KSeF 2.0, Aplikacją mobilną KSeF 2.0 oraz aplikacją e-</a:t>
            </a:r>
            <a:r>
              <a:rPr lang="pl-PL" sz="2400" dirty="0" err="1">
                <a:latin typeface="+mj-lt"/>
              </a:rPr>
              <a:t>mikrofirma</a:t>
            </a:r>
            <a:r>
              <a:rPr lang="pl-PL" sz="2400" dirty="0">
                <a:latin typeface="+mj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8821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cykl szkoleń pt. „Środy z KSeF”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1087436" y="2073275"/>
            <a:ext cx="17840916" cy="814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„Środy z KSeF” to cykl bezpłatnych szkoleń, podczas których poznasz podstawowe informacje oraz praktyczne aspekty korzystania z Krajowego Systemu e-Faktur. Spotkania odbywają się środy – zarówno stacjonarnie, jak i on-line – aby każdy mógł wziąć udział w dogodnej formie.</a:t>
            </a:r>
          </a:p>
          <a:p>
            <a:r>
              <a:rPr lang="pl-PL" sz="2400" dirty="0">
                <a:latin typeface="+mj-lt"/>
              </a:rPr>
              <a:t>Każde spotkanie to okazja do zdobycia wiedzy, zadania pytań ekspertom i wymiany doświadczeń z innymi uczestnikami.</a:t>
            </a:r>
          </a:p>
          <a:p>
            <a:endParaRPr lang="pl-PL" sz="2400" b="1" dirty="0">
              <a:latin typeface="+mj-lt"/>
            </a:endParaRPr>
          </a:p>
          <a:p>
            <a:r>
              <a:rPr lang="pl-PL" sz="2400" b="1" dirty="0">
                <a:latin typeface="+mj-lt"/>
              </a:rPr>
              <a:t>Cykl spotkań rozpoczął się 24 września 2025 r. i potrwa do połowy grudnia 2025 r.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Skorzystaj z mapy i przejdź na stronę Izby Administracji Skarbowej gdzie uzyskasz informacje o datach szkoleń online oraz szkoleń stacjonarnych prowadzonych przez Twój Urząd Skarbowy (szczegóły na stronie: </a:t>
            </a:r>
            <a:r>
              <a:rPr lang="pl-PL" sz="2400" dirty="0">
                <a:hlinkClick r:id="rId2" tooltip="https://ksef.podatki.gov.pl/srody-z-ksef"/>
              </a:rPr>
              <a:t>https://ksef.podatki.gov.pl/srody-z-ksef</a:t>
            </a:r>
            <a:r>
              <a:rPr lang="pl-PL" sz="2400" b="1" dirty="0">
                <a:latin typeface="+mj-lt"/>
              </a:rPr>
              <a:t> </a:t>
            </a:r>
            <a:r>
              <a:rPr lang="pl-PL" sz="2400" dirty="0">
                <a:latin typeface="+mj-lt"/>
              </a:rPr>
              <a:t>)</a:t>
            </a:r>
          </a:p>
          <a:p>
            <a:endParaRPr lang="pl-PL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Szkolenie podzielone jest na bloki tematyczne, więc możesz przejść cały cykl albo wybrać tylko te części, które są dla Ciebie najważniejsze.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Moduły szkolenia: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Moduł I – Podstawowe informacje o KSeF</a:t>
            </a:r>
          </a:p>
          <a:p>
            <a:r>
              <a:rPr lang="pl-PL" sz="2400" dirty="0">
                <a:latin typeface="+mj-lt"/>
              </a:rPr>
              <a:t>Moduł II – Uwierzytelnienie i autoryzacja w KSeF oraz nadawanie uprawnień</a:t>
            </a:r>
          </a:p>
          <a:p>
            <a:r>
              <a:rPr lang="pl-PL" sz="2400" dirty="0">
                <a:latin typeface="+mj-lt"/>
              </a:rPr>
              <a:t>Moduł III – Wystawianie i otrzymywanie faktur w KSeF</a:t>
            </a:r>
          </a:p>
          <a:p>
            <a:r>
              <a:rPr lang="pl-PL" sz="2400" dirty="0">
                <a:latin typeface="+mj-lt"/>
              </a:rPr>
              <a:t>Moduł IV – Moduł Certyfikatów i Uprawnień MCU</a:t>
            </a:r>
          </a:p>
          <a:p>
            <a:r>
              <a:rPr lang="pl-PL" sz="2400" dirty="0">
                <a:latin typeface="+mj-lt"/>
              </a:rPr>
              <a:t>Moduł V – Nadawanie uprawnień oraz wystawianie faktur w KSeF przez JST i Grupy VAT oraz rolników ryczałtowych</a:t>
            </a:r>
          </a:p>
          <a:p>
            <a:r>
              <a:rPr lang="pl-PL" sz="2400" dirty="0">
                <a:latin typeface="+mj-lt"/>
              </a:rPr>
              <a:t>Moduł VI – Bezpłatne narzędzia KSeF – Aplikacja Mobilna KSeF</a:t>
            </a:r>
          </a:p>
          <a:p>
            <a:r>
              <a:rPr lang="pl-PL" sz="2400" dirty="0">
                <a:latin typeface="+mj-lt"/>
              </a:rPr>
              <a:t>Moduł VII – Bezpłatne narzędzia KSeF – Aplikacja Podatnika KSeF</a:t>
            </a:r>
          </a:p>
          <a:p>
            <a:r>
              <a:rPr lang="pl-PL" sz="2400" dirty="0">
                <a:latin typeface="+mj-lt"/>
              </a:rPr>
              <a:t>Moduł VIII - Bezpłatne narzędzia KSeF – e-</a:t>
            </a:r>
            <a:r>
              <a:rPr lang="pl-PL" sz="2400" dirty="0" err="1">
                <a:latin typeface="+mj-lt"/>
              </a:rPr>
              <a:t>mikrofirma</a:t>
            </a:r>
            <a:r>
              <a:rPr lang="pl-PL" sz="2400" dirty="0">
                <a:latin typeface="+mj-lt"/>
              </a:rPr>
              <a:t> powiązana z KSeF oraz dodatkowe funkcjonalności KSeF</a:t>
            </a:r>
          </a:p>
          <a:p>
            <a:pPr>
              <a:lnSpc>
                <a:spcPct val="15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32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podręcznik KSeF 2.0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1087436" y="2149475"/>
            <a:ext cx="17840916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Resort finansów udostępnił dla użytkowników podręcznik KSeF 2.0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Podręcznik KSeF 2.0 składa się z czterech kompleksowych części, które szczegółowo omawiają funkcjonowanie Krajowego Systemu e-Faktur. W pierwszej części przedstawiono podstawowe informacje o systemie, w tym kluczowe daty związane z jego wdrożeniem, metody uwierzytelniania oraz szczegółowe wyjaśnienia dotyczące modelu uprawnień obowiązującego w systemie.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Druga część koncentruje się na najważniejszych funkcjonalnościach KSeF związanych z procesem wystawiania, odbierania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i uzyskiwania dostępu do e-Faktur. Zawiera również instrukcje dotyczące nadawania numeru KSeF fakturze, zalecenia odnośnie prawidłowego wypełniania struktury FA(3) oraz aspekty techniczne związane z przesyłaniem faktur do systemu w wersji 2.0.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Trzecia część poświęcona jest dodatkowym funkcjom systemu, takim jak wystawianie i przesyłanie faktur z załącznikami, obsługa faktur w trybie offline, zasady dotyczące faktur VAT RR, procedura </a:t>
            </a:r>
            <a:r>
              <a:rPr lang="pl-PL" sz="2400" dirty="0" err="1">
                <a:latin typeface="+mj-lt"/>
              </a:rPr>
              <a:t>samofakturowania</a:t>
            </a:r>
            <a:r>
              <a:rPr lang="pl-PL" sz="2400" dirty="0">
                <a:latin typeface="+mj-lt"/>
              </a:rPr>
              <a:t>, generowanie zbiorczego identyfikatora oraz zgłaszanie faktur </a:t>
            </a:r>
            <a:r>
              <a:rPr lang="pl-PL" sz="2400" dirty="0" err="1">
                <a:latin typeface="+mj-lt"/>
              </a:rPr>
              <a:t>scamowych</a:t>
            </a:r>
            <a:r>
              <a:rPr lang="pl-PL" sz="2400" dirty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Ostatnia, czwarta część, obejmuje zagadnienia związane z wystawianiem i otrzymywaniem faktur przez jednostki samorządu terytorialnego oraz grupy VAT, a także fakturowaniem w ramach egzekucji i zamówień publicznych.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Podręcznik jest dostępny na stronie: </a:t>
            </a:r>
            <a:r>
              <a:rPr lang="pl-PL" sz="2400" dirty="0">
                <a:latin typeface="+mj-lt"/>
                <a:hlinkClick r:id="rId2"/>
              </a:rPr>
              <a:t>https://ksef.podatki.gov.pl/pliki-do-pobrania-ksef-20</a:t>
            </a:r>
            <a:r>
              <a:rPr lang="pl-PL" sz="2400" dirty="0">
                <a:latin typeface="+mj-lt"/>
              </a:rPr>
              <a:t>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7258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otwarte testy API KSeF 2.0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984250" y="1407719"/>
            <a:ext cx="17840916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30 września 2025 roku resort finansów rozpoczął testy otwarte API KSeF 2.0, czyli testy oprogramowania, które służy do wymiany informacji między Krajowym Systemem e-Faktur a dostępnymi na rynku systemami do fakturowania. Dzięki temu dostawcy systemów finansowo-księgowych mogą sprawdzić jak ich oprogramowanie współpracuje z systemem KSeF 2.0.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Integracja usług ze środowiskiem API KSeF 2.0 jest konieczna aby zapewnić zgodność systemów finansowo-księgowych z obligatoryjną wersją systemu KSeF 2.0.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Środowisko testowe jest dostępne pod adresem: </a:t>
            </a:r>
            <a:r>
              <a:rPr lang="pl-PL" sz="2400" dirty="0">
                <a:latin typeface="+mj-lt"/>
                <a:hlinkClick r:id="rId2"/>
              </a:rPr>
              <a:t>https://ksef-test.mf.gov.pl/</a:t>
            </a:r>
            <a:r>
              <a:rPr lang="pl-PL" sz="2400" dirty="0">
                <a:latin typeface="+mj-lt"/>
              </a:rPr>
              <a:t> 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Dokumentacja API KSeF 2.0, która pozwoliła integratorom rozpocząć przygotowania do wdrożenia systemu na środowisku testowym została opublikowana 30 czerwca 2025 r. i jest dostępna pod adresem: </a:t>
            </a:r>
            <a:r>
              <a:rPr lang="pl-PL" sz="2400" dirty="0">
                <a:latin typeface="+mj-lt"/>
                <a:hlinkClick r:id="rId3"/>
              </a:rPr>
              <a:t>https://ksef.podatki.gov.pl/ksef-na-okres-obligatoryjny/wsparcie-dla-integratorow</a:t>
            </a:r>
            <a:r>
              <a:rPr lang="pl-PL" sz="2400" dirty="0">
                <a:latin typeface="+mj-lt"/>
              </a:rPr>
              <a:t>  </a:t>
            </a:r>
          </a:p>
          <a:p>
            <a:pPr>
              <a:lnSpc>
                <a:spcPct val="150000"/>
              </a:lnSpc>
            </a:pPr>
            <a:endParaRPr lang="pl-PL" sz="2400" b="0" i="0" u="none" strike="noStrike" baseline="0" dirty="0">
              <a:solidFill>
                <a:srgbClr val="1B1B1B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FABE5AD-85CF-4DA0-83DC-F84F8F9BE815}"/>
              </a:ext>
            </a:extLst>
          </p:cNvPr>
          <p:cNvSpPr txBox="1"/>
          <p:nvPr/>
        </p:nvSpPr>
        <p:spPr>
          <a:xfrm>
            <a:off x="1175748" y="66452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wsparcie dla integratorów 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3B48A9E-F172-4958-B045-207A6F1FA08B}"/>
              </a:ext>
            </a:extLst>
          </p:cNvPr>
          <p:cNvSpPr txBox="1"/>
          <p:nvPr/>
        </p:nvSpPr>
        <p:spPr>
          <a:xfrm>
            <a:off x="1175748" y="7551067"/>
            <a:ext cx="17840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+mj-lt"/>
              </a:rPr>
              <a:t>Wszystkie podmioty realizujące prace integracyjne oraz korzystające ze środowiska testowego (integracyjnego) KSeF 2.0 mogą korzystać z pomocy technicznej.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Kontakt z zespołem technicznym API KSeF 2.0 jest możliwy w dni robocze, w godzinach 7:00–19:00, za pośrednictwem formularza zgłoszeniowego KSeF pod adresem: </a:t>
            </a:r>
            <a:r>
              <a:rPr lang="pl-PL" sz="2400" dirty="0">
                <a:latin typeface="+mj-lt"/>
                <a:hlinkClick r:id="rId4"/>
              </a:rPr>
              <a:t>https://ksef.podatki.gov.pl/formularz/</a:t>
            </a:r>
            <a:r>
              <a:rPr lang="pl-PL" sz="2400" dirty="0">
                <a:latin typeface="+mj-lt"/>
              </a:rPr>
              <a:t>.</a:t>
            </a:r>
            <a:endParaRPr lang="pl-PL" sz="2400" b="0" i="0" u="none" strike="noStrike" baseline="0" dirty="0">
              <a:solidFill>
                <a:srgbClr val="1B1B1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55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xfrm>
            <a:off x="2336298" y="10649269"/>
            <a:ext cx="3727450" cy="2393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6546850" y="10649269"/>
            <a:ext cx="4292600" cy="2393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8921711" y="95429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B0323EB-0370-F2EB-66C4-55D86C03435C}"/>
              </a:ext>
            </a:extLst>
          </p:cNvPr>
          <p:cNvSpPr txBox="1"/>
          <p:nvPr/>
        </p:nvSpPr>
        <p:spPr>
          <a:xfrm>
            <a:off x="1079888" y="1112661"/>
            <a:ext cx="2639060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latin typeface="+mn-lt"/>
                <a:cs typeface="Lato Black"/>
              </a:rPr>
              <a:t>Nowe</a:t>
            </a:r>
            <a:r>
              <a:rPr sz="2000" b="1" spc="-75" dirty="0">
                <a:latin typeface="+mn-lt"/>
                <a:cs typeface="Lato Black"/>
              </a:rPr>
              <a:t> </a:t>
            </a:r>
            <a:r>
              <a:rPr sz="2000" b="1" spc="-10" dirty="0">
                <a:latin typeface="+mn-lt"/>
                <a:cs typeface="Lato Black"/>
              </a:rPr>
              <a:t>funkcjonalności</a:t>
            </a:r>
            <a:endParaRPr sz="2000" dirty="0">
              <a:latin typeface="+mn-lt"/>
              <a:cs typeface="Lato Black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411D731-E774-7848-48C4-A76AC9A5C6D3}"/>
              </a:ext>
            </a:extLst>
          </p:cNvPr>
          <p:cNvSpPr txBox="1"/>
          <p:nvPr/>
        </p:nvSpPr>
        <p:spPr>
          <a:xfrm>
            <a:off x="8381437" y="1112661"/>
            <a:ext cx="378333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chemeClr val="tx1"/>
                </a:solidFill>
                <a:latin typeface="+mn-lt"/>
                <a:cs typeface="Lato Black"/>
              </a:rPr>
              <a:t>Korzyści</a:t>
            </a:r>
            <a:r>
              <a:rPr sz="2000" b="1" spc="-5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sz="2000" b="1" dirty="0">
                <a:solidFill>
                  <a:schemeClr val="tx1"/>
                </a:solidFill>
                <a:latin typeface="+mn-lt"/>
                <a:cs typeface="Lato Black"/>
              </a:rPr>
              <a:t>dla</a:t>
            </a:r>
            <a:r>
              <a:rPr sz="2000" b="1" spc="-5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+mn-lt"/>
                <a:cs typeface="Lato Black"/>
              </a:rPr>
              <a:t>obywateli</a:t>
            </a:r>
            <a:endParaRPr sz="20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9A65C6C7-4F62-D5DE-4BAB-80928436943F}"/>
              </a:ext>
            </a:extLst>
          </p:cNvPr>
          <p:cNvSpPr/>
          <p:nvPr/>
        </p:nvSpPr>
        <p:spPr>
          <a:xfrm>
            <a:off x="1079887" y="17376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CE3E74CB-0155-64B2-926E-9C9CAFE764EC}"/>
              </a:ext>
            </a:extLst>
          </p:cNvPr>
          <p:cNvSpPr/>
          <p:nvPr/>
        </p:nvSpPr>
        <p:spPr>
          <a:xfrm rot="5400000" flipV="1">
            <a:off x="3575880" y="5653846"/>
            <a:ext cx="9220201" cy="230261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6688D5D8-5FC9-4DE1-458C-B243138A7855}"/>
              </a:ext>
            </a:extLst>
          </p:cNvPr>
          <p:cNvSpPr/>
          <p:nvPr/>
        </p:nvSpPr>
        <p:spPr>
          <a:xfrm>
            <a:off x="1079887" y="35791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DABB7B23-52B2-2BD8-543C-517A50592BEA}"/>
              </a:ext>
            </a:extLst>
          </p:cNvPr>
          <p:cNvSpPr/>
          <p:nvPr/>
        </p:nvSpPr>
        <p:spPr>
          <a:xfrm>
            <a:off x="1086237" y="10358110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B11FAB5-BB13-478A-9DF5-855BFABE3909}"/>
              </a:ext>
            </a:extLst>
          </p:cNvPr>
          <p:cNvSpPr txBox="1"/>
          <p:nvPr/>
        </p:nvSpPr>
        <p:spPr>
          <a:xfrm>
            <a:off x="1079887" y="1893051"/>
            <a:ext cx="6770556" cy="1170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</a:rPr>
              <a:t>eMCeK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</a:rPr>
              <a:t>Multikanałowe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</a:rPr>
              <a:t> Centrum Komunikacji </a:t>
            </a:r>
          </a:p>
          <a:p>
            <a:pPr marL="12700" marR="508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Usługa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</a:rPr>
              <a:t>wideorozmowa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 dla osób posługujących się językiem migowym</a:t>
            </a:r>
          </a:p>
          <a:p>
            <a:pPr marL="12700" marR="5080">
              <a:lnSpc>
                <a:spcPts val="2180"/>
              </a:lnSpc>
              <a:spcBef>
                <a:spcPts val="95"/>
              </a:spcBef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2700" marR="508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IV kwartał 2025 r .</a:t>
            </a: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1A4CB2DF-D2E4-422B-9FA9-849647C9BAFC}"/>
              </a:ext>
            </a:extLst>
          </p:cNvPr>
          <p:cNvSpPr txBox="1"/>
          <p:nvPr/>
        </p:nvSpPr>
        <p:spPr>
          <a:xfrm>
            <a:off x="8387787" y="1893051"/>
            <a:ext cx="10540274" cy="114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Usługa </a:t>
            </a:r>
            <a:r>
              <a:rPr lang="pl-PL" sz="18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wideorozmowy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będzie skierowana wyłącznie do osób głuchych i niedosłyszących, które chcą skorzystać z usługi tłumacza języka migowego podczas konsultacji swoich spraw podatkowych z pracownikiem Krajowej Administracji Skarbowej (KAS) w zakresie podatku od spadku i darowizn oraz podatku od czynności cywilnoprawnych</a:t>
            </a:r>
            <a:r>
              <a:rPr lang="pl-PL" sz="20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C0F1AC7-3CF3-4A96-B0FA-172ECCBCB2BD}"/>
              </a:ext>
            </a:extLst>
          </p:cNvPr>
          <p:cNvSpPr txBox="1"/>
          <p:nvPr/>
        </p:nvSpPr>
        <p:spPr>
          <a:xfrm>
            <a:off x="997337" y="4080137"/>
            <a:ext cx="6770556" cy="176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dirty="0">
                <a:latin typeface="+mn-lt"/>
                <a:cs typeface="Lato"/>
              </a:rPr>
              <a:t>Centrum Transparentności – JPK_PD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b="1" dirty="0">
              <a:latin typeface="+mn-lt"/>
              <a:cs typeface="Lato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10" dirty="0">
                <a:latin typeface="+mn-lt"/>
              </a:rPr>
              <a:t>Interaktywne Formularze w zakresie JPK_EWP, </a:t>
            </a:r>
            <a:r>
              <a:rPr lang="pl-PL" spc="-10" dirty="0" err="1">
                <a:latin typeface="+mn-lt"/>
              </a:rPr>
              <a:t>JPK_PKPiR</a:t>
            </a:r>
            <a:r>
              <a:rPr lang="pl-PL" spc="-10" dirty="0">
                <a:latin typeface="+mn-lt"/>
              </a:rPr>
              <a:t>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10" dirty="0">
                <a:latin typeface="+mn-lt"/>
              </a:rPr>
              <a:t>i JPK_ST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spc="-10" dirty="0">
              <a:latin typeface="+mn-lt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10" dirty="0">
                <a:latin typeface="+mn-lt"/>
              </a:rPr>
              <a:t>Grudzień 2025 r.</a:t>
            </a: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976FE1D3-AD36-4FFC-BD53-86D2004F827E}"/>
              </a:ext>
            </a:extLst>
          </p:cNvPr>
          <p:cNvSpPr txBox="1"/>
          <p:nvPr/>
        </p:nvSpPr>
        <p:spPr>
          <a:xfrm>
            <a:off x="8300624" y="3849375"/>
            <a:ext cx="10457724" cy="2862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Nowoczesna, przyjazna, bezpieczna i wielokanałowa obsługa podatnika wynikająca z rozwoju digitalizacji organów podatkowych.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Ustrukturyzowana forma przekazywanych danych podatkowych, możliwość odtworzenia dokumentacji księgowej, przechowywanie złożonych plików JPK_PD minimum 6 lat. 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r>
              <a:rPr lang="pl-PL" dirty="0">
                <a:solidFill>
                  <a:schemeClr val="tx1"/>
                </a:solidFill>
                <a:latin typeface="+mn-lt"/>
              </a:rPr>
              <a:t>Ograniczenie liczby kontroli w siedzibie podatnika. Zapewnienie uczciwej konkurencji na rynku poprzez kierowanie działań do podatników niewywiązujących się z obowiązków podatkowych, wzmacnianie pozycji rzetelnie rozliczających się przedsiębiorców.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Udostępnienie podatnikom i integratorom z odpowiednim wyprzedzeniem integracji z JPK_PD.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Interaktywne Formularze JPK_EWP /</a:t>
            </a:r>
            <a:r>
              <a:rPr lang="pl-PL" dirty="0" err="1">
                <a:solidFill>
                  <a:schemeClr val="tx1"/>
                </a:solidFill>
                <a:latin typeface="+mn-lt"/>
              </a:rPr>
              <a:t>JPK_PKPiR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/ JPK_ST umożliwią w sposób intuicyjny złożenie formularzy  przez podmioty zobowiązane do prowadzenia ewidencji podatkowych w formie elektronicznej.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C4531342-C5A9-4D4B-833A-3D7CF68C5C6F}"/>
              </a:ext>
            </a:extLst>
          </p:cNvPr>
          <p:cNvSpPr txBox="1"/>
          <p:nvPr/>
        </p:nvSpPr>
        <p:spPr>
          <a:xfrm>
            <a:off x="997337" y="7804766"/>
            <a:ext cx="5434646" cy="11695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dirty="0" err="1">
                <a:latin typeface="+mn-lt"/>
              </a:rPr>
              <a:t>eSF</a:t>
            </a:r>
            <a:r>
              <a:rPr lang="pl-PL" dirty="0">
                <a:latin typeface="+mn-lt"/>
              </a:rPr>
              <a:t> – </a:t>
            </a:r>
            <a:r>
              <a:rPr lang="pl-PL" b="1" dirty="0" err="1">
                <a:latin typeface="+mn-lt"/>
              </a:rPr>
              <a:t>eSprawozdania</a:t>
            </a:r>
            <a:r>
              <a:rPr lang="pl-PL" b="1" dirty="0">
                <a:latin typeface="+mn-lt"/>
              </a:rPr>
              <a:t> Finansowe </a:t>
            </a:r>
            <a:r>
              <a:rPr lang="pl-PL" dirty="0">
                <a:latin typeface="+mn-lt"/>
              </a:rPr>
              <a:t> </a:t>
            </a: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Uruchomienie produkcyjne formularzy </a:t>
            </a: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endParaRPr lang="pl-PL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Grudzień 2025 r. </a:t>
            </a:r>
            <a:endParaRPr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C488BE59-F07C-4CA4-8283-DA8392277D80}"/>
              </a:ext>
            </a:extLst>
          </p:cNvPr>
          <p:cNvSpPr txBox="1"/>
          <p:nvPr/>
        </p:nvSpPr>
        <p:spPr>
          <a:xfrm>
            <a:off x="8381437" y="7677467"/>
            <a:ext cx="9825012" cy="114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latin typeface="+mn-lt"/>
              </a:rPr>
              <a:t>Od 2026 r. zaczną obowiązywać zmodyfikowane struktury logiczne sprawozdań finansowych. </a:t>
            </a:r>
          </a:p>
          <a:p>
            <a:pPr marL="12700"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latin typeface="+mn-lt"/>
              </a:rPr>
              <a:t>W II kwartale przeprowadzono konsultacje nowych </a:t>
            </a:r>
            <a:r>
              <a:rPr lang="pl-PL" dirty="0" err="1">
                <a:latin typeface="+mn-lt"/>
              </a:rPr>
              <a:t>schem</a:t>
            </a:r>
            <a:r>
              <a:rPr lang="pl-PL" dirty="0">
                <a:latin typeface="+mn-lt"/>
              </a:rPr>
              <a:t>. Ostateczne wersje </a:t>
            </a:r>
            <a:r>
              <a:rPr lang="pl-PL" dirty="0" err="1">
                <a:latin typeface="+mn-lt"/>
              </a:rPr>
              <a:t>schem</a:t>
            </a:r>
            <a:r>
              <a:rPr lang="pl-PL" dirty="0">
                <a:latin typeface="+mn-lt"/>
              </a:rPr>
              <a:t> zostały opublikowane, tak aby klienci mogli się przygotować do sporządzania sprawozdań według nowych </a:t>
            </a:r>
            <a:r>
              <a:rPr lang="pl-PL" dirty="0" err="1">
                <a:latin typeface="+mn-lt"/>
              </a:rPr>
              <a:t>schem</a:t>
            </a:r>
            <a:r>
              <a:rPr lang="pl-PL" dirty="0">
                <a:latin typeface="+mn-lt"/>
              </a:rPr>
              <a:t> od 2026 roku. Zmiany w </a:t>
            </a:r>
            <a:r>
              <a:rPr lang="pl-PL" dirty="0" err="1">
                <a:latin typeface="+mn-lt"/>
              </a:rPr>
              <a:t>schemach</a:t>
            </a:r>
            <a:r>
              <a:rPr lang="pl-PL" dirty="0">
                <a:latin typeface="+mn-lt"/>
              </a:rPr>
              <a:t> polegają na ich uporządkowaniu i uproszczeniu.</a:t>
            </a:r>
            <a:endParaRPr lang="pl-PL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5B3837F4-E23F-4DD3-A68B-49D7206B8F9B}"/>
              </a:ext>
            </a:extLst>
          </p:cNvPr>
          <p:cNvSpPr/>
          <p:nvPr/>
        </p:nvSpPr>
        <p:spPr>
          <a:xfrm>
            <a:off x="997337" y="7254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2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3121975"/>
            <a:ext cx="6770556" cy="87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dirty="0">
                <a:latin typeface="+mn-lt"/>
                <a:cs typeface="Lato"/>
              </a:rPr>
              <a:t>Aktualizacja struktur JPK na żądanie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b="1" dirty="0">
              <a:latin typeface="+mn-lt"/>
              <a:cs typeface="Lato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latin typeface="+mn-lt"/>
                <a:cs typeface="Lato"/>
              </a:rPr>
              <a:t>IV kwartał 2025 r . </a:t>
            </a:r>
            <a:r>
              <a:rPr lang="pl-PL" dirty="0">
                <a:latin typeface="+mn-lt"/>
              </a:rPr>
              <a:t>- konsultacje, analizy, opinie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A468E783-4475-8084-7468-35E595845819}"/>
              </a:ext>
            </a:extLst>
          </p:cNvPr>
          <p:cNvSpPr txBox="1"/>
          <p:nvPr/>
        </p:nvSpPr>
        <p:spPr>
          <a:xfrm>
            <a:off x="1087436" y="2320761"/>
            <a:ext cx="3783329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+mn-lt"/>
                <a:cs typeface="Lato Black"/>
              </a:rPr>
              <a:t>Nowe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44B38263-3BE5-1F86-56BA-BC31884BECB1}"/>
              </a:ext>
            </a:extLst>
          </p:cNvPr>
          <p:cNvSpPr txBox="1"/>
          <p:nvPr/>
        </p:nvSpPr>
        <p:spPr>
          <a:xfrm>
            <a:off x="8388986" y="2320761"/>
            <a:ext cx="378333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chemeClr val="tx1"/>
                </a:solidFill>
                <a:latin typeface="+mn-lt"/>
                <a:cs typeface="Lato Black"/>
              </a:rPr>
              <a:t>Korzyści</a:t>
            </a:r>
            <a:r>
              <a:rPr sz="2800" b="1" spc="-5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sz="2800" b="1" dirty="0">
                <a:solidFill>
                  <a:schemeClr val="tx1"/>
                </a:solidFill>
                <a:latin typeface="+mn-lt"/>
                <a:cs typeface="Lato Black"/>
              </a:rPr>
              <a:t>dla</a:t>
            </a:r>
            <a:r>
              <a:rPr sz="2800" b="1" spc="-5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obywateli</a:t>
            </a:r>
            <a:endParaRPr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D87695F8-C332-E6CC-0428-2094AD126052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2ACDC35E-2E12-152D-24FD-CA51B0614A49}"/>
              </a:ext>
            </a:extLst>
          </p:cNvPr>
          <p:cNvSpPr/>
          <p:nvPr/>
        </p:nvSpPr>
        <p:spPr>
          <a:xfrm rot="5400000" flipV="1">
            <a:off x="4058780" y="4716635"/>
            <a:ext cx="8202932" cy="340978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625BF1-3811-1852-E258-B86126022B9C}"/>
              </a:ext>
            </a:extLst>
          </p:cNvPr>
          <p:cNvSpPr/>
          <p:nvPr/>
        </p:nvSpPr>
        <p:spPr>
          <a:xfrm>
            <a:off x="984250" y="4587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1CBD0C1C-D27B-4CE5-B2B9-AE2300325CFF}"/>
              </a:ext>
            </a:extLst>
          </p:cNvPr>
          <p:cNvSpPr/>
          <p:nvPr/>
        </p:nvSpPr>
        <p:spPr>
          <a:xfrm>
            <a:off x="1066800" y="7407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3A9DA2F-E209-475E-8D14-4633AD05BD0F}"/>
              </a:ext>
            </a:extLst>
          </p:cNvPr>
          <p:cNvSpPr txBox="1"/>
          <p:nvPr/>
        </p:nvSpPr>
        <p:spPr>
          <a:xfrm>
            <a:off x="8147050" y="3099683"/>
            <a:ext cx="9741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95">
              <a:lnSpc>
                <a:spcPct val="100000"/>
              </a:lnSpc>
              <a:tabLst>
                <a:tab pos="51562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+mn-lt"/>
                <a:ea typeface="+mn-ea"/>
                <a:cs typeface="Lato"/>
              </a:rPr>
              <a:t>Aktualizacja struktur JPK na żądanie. W związku z planowanym wejściem w życie obligatoryjnego </a:t>
            </a:r>
            <a:r>
              <a:rPr lang="pl-PL" sz="1800" spc="-10" dirty="0" err="1">
                <a:solidFill>
                  <a:schemeClr val="tx1"/>
                </a:solidFill>
                <a:latin typeface="+mn-lt"/>
                <a:ea typeface="+mn-ea"/>
                <a:cs typeface="Lato"/>
              </a:rPr>
              <a:t>KSeF</a:t>
            </a:r>
            <a:r>
              <a:rPr lang="pl-PL" sz="1800" spc="-10" dirty="0">
                <a:solidFill>
                  <a:schemeClr val="tx1"/>
                </a:solidFill>
                <a:latin typeface="+mn-lt"/>
                <a:ea typeface="+mn-ea"/>
                <a:cs typeface="Lato"/>
              </a:rPr>
              <a:t>, planowana jest aktualizacja struktury JPK_MAG, co wiąże się z dostosowaniem/zmianami: Bramki JPK, Repozytorium JPK</a:t>
            </a:r>
            <a:r>
              <a:rPr lang="pl-PL" spc="-10" dirty="0">
                <a:solidFill>
                  <a:schemeClr val="tx1"/>
                </a:solidFill>
                <a:latin typeface="+mn-lt"/>
                <a:ea typeface="+mn-ea"/>
                <a:cs typeface="Lato"/>
              </a:rPr>
              <a:t> </a:t>
            </a:r>
            <a:r>
              <a:rPr lang="pl-PL" sz="1800" spc="-10" dirty="0">
                <a:solidFill>
                  <a:schemeClr val="tx1"/>
                </a:solidFill>
                <a:latin typeface="+mn-lt"/>
                <a:ea typeface="+mn-ea"/>
                <a:cs typeface="Lato"/>
              </a:rPr>
              <a:t>oraz Klienta JPK działania które będą podejmowane w tym okresie: konsultacje podatkowe dotyczące struktury JPK_MAG(2) oraz analiza uwag i opinii.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3212D71-26C3-4118-9CD5-2FAF2DEEB09E}"/>
              </a:ext>
            </a:extLst>
          </p:cNvPr>
          <p:cNvSpPr txBox="1"/>
          <p:nvPr/>
        </p:nvSpPr>
        <p:spPr>
          <a:xfrm>
            <a:off x="984250" y="4943340"/>
            <a:ext cx="662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  <a:cs typeface="Lato"/>
              </a:rPr>
              <a:t>K</a:t>
            </a:r>
            <a:r>
              <a:rPr lang="pl-PL" sz="1800" dirty="0">
                <a:latin typeface="+mn-lt"/>
                <a:cs typeface="Lato"/>
              </a:rPr>
              <a:t>ontynuacja budowy funkcjonalności  płatności terminalem w US (wybór wykonawcy usługi) </a:t>
            </a:r>
          </a:p>
          <a:p>
            <a:endParaRPr lang="pl-PL" dirty="0">
              <a:latin typeface="+mn-lt"/>
              <a:cs typeface="Lato"/>
            </a:endParaRPr>
          </a:p>
          <a:p>
            <a:r>
              <a:rPr lang="pl-PL" sz="1800" dirty="0">
                <a:latin typeface="+mn-lt"/>
                <a:cs typeface="Lato"/>
              </a:rPr>
              <a:t>IV kwartał 2025 r. </a:t>
            </a:r>
            <a:endParaRPr lang="pl-PL" strike="sng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6720AB31-9E41-4F79-B789-564F20BC99B5}"/>
              </a:ext>
            </a:extLst>
          </p:cNvPr>
          <p:cNvSpPr txBox="1"/>
          <p:nvPr/>
        </p:nvSpPr>
        <p:spPr>
          <a:xfrm>
            <a:off x="8483136" y="4858957"/>
            <a:ext cx="1002711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l-PL" dirty="0">
                <a:latin typeface="+mn-lt"/>
              </a:rPr>
              <a:t>Obok aktualnie dostępnej opcji płatności za pomocą przelewu oraz BLIK dodanie dla klientów e-US kolejnej formy do możliwości dokonywania płatności za zobowiązania podatkowe.</a:t>
            </a:r>
            <a:br>
              <a:rPr lang="pl-PL" dirty="0">
                <a:highlight>
                  <a:srgbClr val="FFFF00"/>
                </a:highlight>
              </a:rPr>
            </a:b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CD7C63-671A-4BD9-90BA-70BA9BCB6EE0}"/>
              </a:ext>
            </a:extLst>
          </p:cNvPr>
          <p:cNvSpPr txBox="1"/>
          <p:nvPr/>
        </p:nvSpPr>
        <p:spPr>
          <a:xfrm>
            <a:off x="1066800" y="7767726"/>
            <a:ext cx="6770556" cy="56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e-TOLL  </a:t>
            </a:r>
            <a:r>
              <a:rPr lang="pl-PL" sz="1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Rozszerzenie sieci dróg płatnych (pod warunkiem przyjęcia przez RM rozporządzenia)</a:t>
            </a:r>
            <a:endParaRPr lang="pl-PL" sz="1800" spc="-10" dirty="0">
              <a:solidFill>
                <a:schemeClr val="tx1"/>
              </a:solidFill>
              <a:latin typeface="+mn-lt"/>
              <a:ea typeface="+mn-ea"/>
              <a:cs typeface="Lato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0AD40E83-E828-4774-8420-08A8ADB55920}"/>
              </a:ext>
            </a:extLst>
          </p:cNvPr>
          <p:cNvSpPr txBox="1"/>
          <p:nvPr/>
        </p:nvSpPr>
        <p:spPr>
          <a:xfrm>
            <a:off x="8317055" y="7816606"/>
            <a:ext cx="10540274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pobrane z opłaty za przejazd zasilają KFD (Krajowy Fundusz Drogowy), z którego są remontowane i budowane nowe odcinki dróg w Polsce.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2DB8203B-6C86-4246-9FF9-B7DB3FFFA5ED}"/>
              </a:ext>
            </a:extLst>
          </p:cNvPr>
          <p:cNvSpPr/>
          <p:nvPr/>
        </p:nvSpPr>
        <p:spPr>
          <a:xfrm>
            <a:off x="1131138" y="8988590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07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C0D2B424-5F21-29D1-ED99-0260443EC93E}"/>
              </a:ext>
            </a:extLst>
          </p:cNvPr>
          <p:cNvSpPr txBox="1"/>
          <p:nvPr/>
        </p:nvSpPr>
        <p:spPr>
          <a:xfrm>
            <a:off x="6394450" y="1463675"/>
            <a:ext cx="11390518" cy="880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3"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e-Urząd</a:t>
            </a:r>
            <a:r>
              <a:rPr lang="pl-PL" sz="2800" spc="1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sz="2800" spc="-10" dirty="0">
                <a:solidFill>
                  <a:schemeClr val="tx1"/>
                </a:solidFill>
                <a:latin typeface="+mn-lt"/>
                <a:cs typeface="Lato"/>
              </a:rPr>
              <a:t>Skarbowy, </a:t>
            </a:r>
          </a:p>
          <a:p>
            <a:pPr lvl="3"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spc="-10" dirty="0">
                <a:solidFill>
                  <a:schemeClr val="tx1"/>
                </a:solidFill>
                <a:latin typeface="+mn-lt"/>
                <a:cs typeface="Lato"/>
              </a:rPr>
              <a:t>Twój</a:t>
            </a:r>
            <a:r>
              <a:rPr lang="pl-PL" sz="2800" spc="-5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sz="2800" spc="-20" dirty="0">
                <a:solidFill>
                  <a:schemeClr val="tx1"/>
                </a:solidFill>
                <a:latin typeface="+mn-lt"/>
                <a:cs typeface="Lato"/>
              </a:rPr>
              <a:t>e-PIT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 err="1">
                <a:solidFill>
                  <a:schemeClr val="tx1"/>
                </a:solidFill>
                <a:latin typeface="+mn-lt"/>
                <a:cs typeface="Lato"/>
              </a:rPr>
              <a:t>eMCeK</a:t>
            </a: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 – </a:t>
            </a:r>
            <a:r>
              <a:rPr lang="pl-PL" sz="2800" dirty="0" err="1">
                <a:solidFill>
                  <a:schemeClr val="tx1"/>
                </a:solidFill>
                <a:latin typeface="+mn-lt"/>
                <a:cs typeface="Lato"/>
              </a:rPr>
              <a:t>Multikanałowe</a:t>
            </a: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 Centrum Komunikacji </a:t>
            </a:r>
          </a:p>
          <a:p>
            <a:pPr indent="-488025">
              <a:lnSpc>
                <a:spcPts val="4580"/>
              </a:lnSpc>
              <a:buFontTx/>
              <a:buChar char="•"/>
              <a:tabLst>
                <a:tab pos="518795" algn="l"/>
              </a:tabLst>
            </a:pPr>
            <a:r>
              <a:rPr lang="pl-PL" sz="2800" spc="-20" dirty="0">
                <a:solidFill>
                  <a:schemeClr val="tx1"/>
                </a:solidFill>
                <a:latin typeface="+mn-lt"/>
                <a:cs typeface="Lato"/>
              </a:rPr>
              <a:t>PUESC</a:t>
            </a:r>
            <a:endParaRPr lang="pl-PL" sz="2800" spc="-20" dirty="0">
              <a:solidFill>
                <a:schemeClr val="tx1"/>
              </a:solidFill>
              <a:highlight>
                <a:srgbClr val="FFFF00"/>
              </a:highlight>
              <a:latin typeface="+mn-lt"/>
              <a:cs typeface="Lato"/>
            </a:endParaRPr>
          </a:p>
          <a:p>
            <a:pPr indent="-488025">
              <a:lnSpc>
                <a:spcPts val="4580"/>
              </a:lnSpc>
              <a:buFontTx/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Umów wizytę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spc="-20" dirty="0">
                <a:solidFill>
                  <a:schemeClr val="tx1"/>
                </a:solidFill>
                <a:latin typeface="+mn-lt"/>
                <a:cs typeface="Lato"/>
              </a:rPr>
              <a:t>e-TOLL</a:t>
            </a:r>
            <a:endParaRPr lang="pl-PL" sz="1100" strike="sngStrike" spc="-20" dirty="0">
              <a:solidFill>
                <a:srgbClr val="FF0000"/>
              </a:solidFill>
              <a:latin typeface="+mn-lt"/>
              <a:cs typeface="Lato"/>
            </a:endParaRP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SENT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CESOP PL 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MDR</a:t>
            </a:r>
          </a:p>
          <a:p>
            <a:pPr lvl="3"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  <a:cs typeface="Lato"/>
              </a:rPr>
              <a:t>Serwis Sprawdź status NIP</a:t>
            </a:r>
          </a:p>
          <a:p>
            <a:pPr lvl="3"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spc="-10" dirty="0">
                <a:solidFill>
                  <a:schemeClr val="tx1"/>
                </a:solidFill>
                <a:latin typeface="+mn-lt"/>
                <a:cs typeface="Lato"/>
              </a:rPr>
              <a:t>Aplikacja </a:t>
            </a:r>
            <a:r>
              <a:rPr lang="pl-PL" sz="2800" spc="-10" dirty="0" err="1">
                <a:solidFill>
                  <a:schemeClr val="tx1"/>
                </a:solidFill>
                <a:latin typeface="+mn-lt"/>
                <a:cs typeface="Lato"/>
              </a:rPr>
              <a:t>eParagony</a:t>
            </a:r>
            <a:endParaRPr lang="pl-PL" sz="2800" spc="-10" dirty="0">
              <a:solidFill>
                <a:schemeClr val="tx1"/>
              </a:solidFill>
              <a:latin typeface="+mn-lt"/>
              <a:cs typeface="Lato"/>
            </a:endParaRPr>
          </a:p>
          <a:p>
            <a:pPr indent="-488025">
              <a:lnSpc>
                <a:spcPts val="4580"/>
              </a:lnSpc>
              <a:buFontTx/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DAC7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Chmura Instytucji Audytowej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QR kody na upomnieniach</a:t>
            </a:r>
          </a:p>
          <a:p>
            <a:pPr indent="-488025">
              <a:lnSpc>
                <a:spcPts val="4580"/>
              </a:lnSpc>
              <a:buChar char="•"/>
              <a:tabLst>
                <a:tab pos="518795" algn="l"/>
              </a:tabLst>
            </a:pPr>
            <a:r>
              <a:rPr lang="pl-PL" sz="2800" dirty="0">
                <a:solidFill>
                  <a:schemeClr val="tx1"/>
                </a:solidFill>
                <a:latin typeface="+mn-lt"/>
              </a:rPr>
              <a:t>QR kody opłata skarbowa</a:t>
            </a:r>
          </a:p>
        </p:txBody>
      </p:sp>
      <p:grpSp>
        <p:nvGrpSpPr>
          <p:cNvPr id="23" name="object 3">
            <a:extLst>
              <a:ext uri="{FF2B5EF4-FFF2-40B4-BE49-F238E27FC236}">
                <a16:creationId xmlns:a16="http://schemas.microsoft.com/office/drawing/2014/main" id="{ADD7EBDF-A2B0-2F83-4F20-6035C2B4618D}"/>
              </a:ext>
            </a:extLst>
          </p:cNvPr>
          <p:cNvGrpSpPr/>
          <p:nvPr/>
        </p:nvGrpSpPr>
        <p:grpSpPr>
          <a:xfrm>
            <a:off x="2319132" y="5105094"/>
            <a:ext cx="2524125" cy="400685"/>
            <a:chOff x="2319132" y="5105094"/>
            <a:chExt cx="2524125" cy="400685"/>
          </a:xfrm>
        </p:grpSpPr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5D919CFE-1521-08F7-E439-4BC75B4484F7}"/>
                </a:ext>
              </a:extLst>
            </p:cNvPr>
            <p:cNvSpPr/>
            <p:nvPr/>
          </p:nvSpPr>
          <p:spPr>
            <a:xfrm>
              <a:off x="4708521" y="5120801"/>
              <a:ext cx="118745" cy="368935"/>
            </a:xfrm>
            <a:custGeom>
              <a:avLst/>
              <a:gdLst/>
              <a:ahLst/>
              <a:cxnLst/>
              <a:rect l="l" t="t" r="r" b="b"/>
              <a:pathLst>
                <a:path w="118745" h="368935">
                  <a:moveTo>
                    <a:pt x="0" y="368815"/>
                  </a:moveTo>
                  <a:lnTo>
                    <a:pt x="118404" y="186224"/>
                  </a:lnTo>
                  <a:lnTo>
                    <a:pt x="2230" y="0"/>
                  </a:lnTo>
                </a:path>
              </a:pathLst>
            </a:custGeom>
            <a:ln w="31412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5365342C-0F27-1B5C-586D-C695ECABDB9D}"/>
                </a:ext>
              </a:extLst>
            </p:cNvPr>
            <p:cNvSpPr/>
            <p:nvPr/>
          </p:nvSpPr>
          <p:spPr>
            <a:xfrm>
              <a:off x="2319132" y="5305207"/>
              <a:ext cx="2479675" cy="0"/>
            </a:xfrm>
            <a:custGeom>
              <a:avLst/>
              <a:gdLst/>
              <a:ahLst/>
              <a:cxnLst/>
              <a:rect l="l" t="t" r="r" b="b"/>
              <a:pathLst>
                <a:path w="2479675">
                  <a:moveTo>
                    <a:pt x="2479191" y="0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AB1C6F9D-4ED2-4281-AEEF-4DF3AD013525}"/>
              </a:ext>
            </a:extLst>
          </p:cNvPr>
          <p:cNvSpPr txBox="1"/>
          <p:nvPr/>
        </p:nvSpPr>
        <p:spPr>
          <a:xfrm>
            <a:off x="1087436" y="625475"/>
            <a:ext cx="94218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Co już zrobiliśmy od roku 2024</a:t>
            </a:r>
            <a:endParaRPr sz="4400" dirty="0">
              <a:latin typeface="+mn-lt"/>
              <a:cs typeface="La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FB645D6-DB20-401D-8536-906745D04785}"/>
              </a:ext>
            </a:extLst>
          </p:cNvPr>
          <p:cNvSpPr txBox="1"/>
          <p:nvPr/>
        </p:nvSpPr>
        <p:spPr>
          <a:xfrm>
            <a:off x="8475390" y="5522736"/>
            <a:ext cx="10074171" cy="121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W 2024 roku zostało złożonych 13,8 mln rozliczeń za 2023 r. poprzez usługę Twój e-PIT, w tym: </a:t>
            </a:r>
          </a:p>
          <a:p>
            <a:pPr marL="298450" indent="-285750">
              <a:lnSpc>
                <a:spcPts val="218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7,6 mln rozliczeń złożonych samodzielnie,</a:t>
            </a:r>
          </a:p>
          <a:p>
            <a:pPr marL="298450" indent="-285750">
              <a:lnSpc>
                <a:spcPts val="218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6,2 mln rozliczeń zaakceptowanych automatycznie.</a:t>
            </a:r>
          </a:p>
          <a:p>
            <a:pPr marL="1270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19,6 mln logowań  do usługi Twój e-PIT w trakcie trwania akcji rozliczeń za 2023 r.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C57BDAF-53AC-7352-795A-F3C5BB5F551F}"/>
              </a:ext>
            </a:extLst>
          </p:cNvPr>
          <p:cNvSpPr txBox="1"/>
          <p:nvPr/>
        </p:nvSpPr>
        <p:spPr>
          <a:xfrm>
            <a:off x="1087437" y="625475"/>
            <a:ext cx="6237156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b="1" dirty="0">
                <a:latin typeface="+mn-lt"/>
                <a:cs typeface="Lato Black"/>
              </a:rPr>
              <a:t>e-Urząd</a:t>
            </a:r>
            <a:r>
              <a:rPr sz="5400" b="1" spc="-245" dirty="0">
                <a:latin typeface="+mn-lt"/>
                <a:cs typeface="Lato Black"/>
              </a:rPr>
              <a:t> </a:t>
            </a:r>
            <a:r>
              <a:rPr sz="5400" b="1" spc="-10" dirty="0">
                <a:latin typeface="+mn-lt"/>
                <a:cs typeface="Lato Black"/>
              </a:rPr>
              <a:t>Skarbowy</a:t>
            </a:r>
            <a:endParaRPr sz="5400" dirty="0">
              <a:latin typeface="+mn-lt"/>
              <a:cs typeface="Lato Black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6F298BA-92B1-620E-8BA3-39839EF66FE2}"/>
              </a:ext>
            </a:extLst>
          </p:cNvPr>
          <p:cNvSpPr txBox="1"/>
          <p:nvPr/>
        </p:nvSpPr>
        <p:spPr>
          <a:xfrm>
            <a:off x="1087436" y="2320761"/>
            <a:ext cx="43164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latin typeface="+mn-lt"/>
                <a:cs typeface="Lato Black"/>
              </a:rPr>
              <a:t>Wdrożone 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BFC0343A-B587-5F1C-81D2-CAA74B1160D6}"/>
              </a:ext>
            </a:extLst>
          </p:cNvPr>
          <p:cNvSpPr txBox="1"/>
          <p:nvPr/>
        </p:nvSpPr>
        <p:spPr>
          <a:xfrm>
            <a:off x="8388986" y="2320761"/>
            <a:ext cx="378333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D941931-E448-6728-ACC6-0389FA0AF1F0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E2192CA7-E88C-0D0B-C103-6AABB1C527C1}"/>
              </a:ext>
            </a:extLst>
          </p:cNvPr>
          <p:cNvSpPr/>
          <p:nvPr/>
        </p:nvSpPr>
        <p:spPr>
          <a:xfrm rot="5400000">
            <a:off x="4266411" y="6187922"/>
            <a:ext cx="7701587" cy="5969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F7DEBFF6-89ED-2C06-0761-8546631BFA88}"/>
              </a:ext>
            </a:extLst>
          </p:cNvPr>
          <p:cNvSpPr txBox="1"/>
          <p:nvPr/>
        </p:nvSpPr>
        <p:spPr>
          <a:xfrm>
            <a:off x="1173840" y="5697046"/>
            <a:ext cx="615075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pl-PL" u="none" strike="noStrike" dirty="0">
                <a:solidFill>
                  <a:schemeClr val="tx1"/>
                </a:solidFill>
                <a:effectLst/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Twój e-PIT – usługa Twój e-PIT za 2023 r. -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wstępnie wypełnione rozliczenia za rok 2023.</a:t>
            </a:r>
            <a:endParaRPr lang="pl-PL" u="none" strike="noStrike" dirty="0">
              <a:solidFill>
                <a:schemeClr val="tx1"/>
              </a:solidFill>
              <a:effectLst/>
              <a:latin typeface="+mn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ts val="2180"/>
              </a:lnSpc>
            </a:pPr>
            <a:r>
              <a:rPr lang="pl-PL" u="none" strike="noStrike" dirty="0">
                <a:solidFill>
                  <a:schemeClr val="tx1"/>
                </a:solidFill>
                <a:effectLst/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luty 2024 r.</a:t>
            </a: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6633DB7C-6588-0270-8379-024313DC0208}"/>
              </a:ext>
            </a:extLst>
          </p:cNvPr>
          <p:cNvSpPr/>
          <p:nvPr/>
        </p:nvSpPr>
        <p:spPr>
          <a:xfrm>
            <a:off x="1087436" y="4968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257B1C8-D3E0-4573-BC17-6B331F7E2B9D}"/>
              </a:ext>
            </a:extLst>
          </p:cNvPr>
          <p:cNvSpPr/>
          <p:nvPr/>
        </p:nvSpPr>
        <p:spPr>
          <a:xfrm>
            <a:off x="1239836" y="102266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E9818CAA-724A-4585-864A-3AF380943EF7}"/>
              </a:ext>
            </a:extLst>
          </p:cNvPr>
          <p:cNvSpPr txBox="1"/>
          <p:nvPr/>
        </p:nvSpPr>
        <p:spPr>
          <a:xfrm>
            <a:off x="1123791" y="8203583"/>
            <a:ext cx="6367465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</a:rPr>
              <a:t>Twój e-PIT – usługa Twój e-PIT za 2024 r. - wstępnie wypełnione rozliczenia za rok 2024. </a:t>
            </a:r>
          </a:p>
          <a:p>
            <a:pPr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</a:rPr>
              <a:t>luty 2025 r.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A1590DC-04B7-4737-8DF5-F62659BFB5D4}"/>
              </a:ext>
            </a:extLst>
          </p:cNvPr>
          <p:cNvSpPr txBox="1"/>
          <p:nvPr/>
        </p:nvSpPr>
        <p:spPr>
          <a:xfrm>
            <a:off x="8397240" y="8122791"/>
            <a:ext cx="10074171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180"/>
              </a:lnSpc>
            </a:pP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Od 15 lutego do 30 kwietnia 2025 zostało złożonych ponad 14,25 mln zeznań przez użytkowników oraz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odnotowaliśmy prawie 19 mln logowań do usługi, od momentu jej uruchomienia. </a:t>
            </a:r>
          </a:p>
          <a:p>
            <a:pPr marL="1270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</a:rPr>
              <a:t>Pełne podsumowanie rozliczeń za rok 2024 dostępne pod następującym linkiem:</a:t>
            </a:r>
          </a:p>
          <a:p>
            <a:pPr marL="12700">
              <a:lnSpc>
                <a:spcPts val="2180"/>
              </a:lnSpc>
            </a:pPr>
            <a:endParaRPr lang="pl-PL" sz="2000" i="1" dirty="0">
              <a:solidFill>
                <a:schemeClr val="tx1"/>
              </a:solidFill>
              <a:latin typeface="+mn-lt"/>
            </a:endParaRPr>
          </a:p>
          <a:p>
            <a:pPr marL="12700">
              <a:lnSpc>
                <a:spcPts val="2180"/>
              </a:lnSpc>
            </a:pPr>
            <a:r>
              <a:rPr lang="pl-PL" sz="20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https://www.gov.pl/web/finanse/rozliczenie-pit-za-2024-rok---proste-szybkie-rozliczenie-podatku-i-rekordowa-liczba-e-pit-ow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  <a:p>
            <a:pPr marL="12700">
              <a:lnSpc>
                <a:spcPts val="2180"/>
              </a:lnSpc>
            </a:pP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EACAA175-DEBA-4466-AA04-56084E24958F}"/>
              </a:ext>
            </a:extLst>
          </p:cNvPr>
          <p:cNvSpPr/>
          <p:nvPr/>
        </p:nvSpPr>
        <p:spPr>
          <a:xfrm>
            <a:off x="1087436" y="78644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2000">
              <a:latin typeface="+mn-lt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12E2942-624C-49C6-855E-9DB8FB51BDE5}"/>
              </a:ext>
            </a:extLst>
          </p:cNvPr>
          <p:cNvSpPr txBox="1"/>
          <p:nvPr/>
        </p:nvSpPr>
        <p:spPr>
          <a:xfrm>
            <a:off x="1015091" y="3256772"/>
            <a:ext cx="6526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0" u="none" strike="noStrike" dirty="0">
                <a:solidFill>
                  <a:schemeClr val="tx1"/>
                </a:solidFill>
                <a:effectLst/>
                <a:latin typeface="+mn-lt"/>
              </a:rPr>
              <a:t>Aplikacja mobilna serwisu e-Urząd Skarbowy </a:t>
            </a:r>
          </a:p>
          <a:p>
            <a:r>
              <a:rPr lang="pl-PL" i="0" u="none" strike="noStrike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r>
              <a:rPr lang="pl-PL" i="0" u="none" dirty="0">
                <a:solidFill>
                  <a:schemeClr val="tx1"/>
                </a:solidFill>
                <a:effectLst/>
                <a:latin typeface="+mn-lt"/>
              </a:rPr>
              <a:t>I etap - konto osoby fizycznej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- </a:t>
            </a:r>
            <a:r>
              <a:rPr lang="pl-PL" i="0" u="none" dirty="0">
                <a:solidFill>
                  <a:schemeClr val="tx1"/>
                </a:solidFill>
                <a:effectLst/>
                <a:latin typeface="+mn-lt"/>
              </a:rPr>
              <a:t>styczeń 2025 r.</a:t>
            </a:r>
          </a:p>
          <a:p>
            <a:r>
              <a:rPr lang="pl-PL" i="0" u="none" dirty="0">
                <a:solidFill>
                  <a:schemeClr val="tx1"/>
                </a:solidFill>
                <a:effectLst/>
                <a:latin typeface="+mn-lt"/>
              </a:rPr>
              <a:t>II etap - konto organizacji - lipiec 2025 r.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50E79B9-1972-4009-8A2A-6A29D652981B}"/>
              </a:ext>
            </a:extLst>
          </p:cNvPr>
          <p:cNvSpPr txBox="1"/>
          <p:nvPr/>
        </p:nvSpPr>
        <p:spPr>
          <a:xfrm>
            <a:off x="8418830" y="3190723"/>
            <a:ext cx="10050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Od momentu wdrożenia aplikacja została pobrana 574 687.</a:t>
            </a: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 Aplikacja obejmie wszystkie usługi dostępne w portalu e-Urząd Skarbowy. </a:t>
            </a: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25 lipca 2025 r. w aplikacji mobilnej udostępnione zostały usługi e-Urzędu Skarbowego dla organizacji zwiększając wygodę z korzystania z konta dla reprezentantów organizacji.</a:t>
            </a:r>
          </a:p>
        </p:txBody>
      </p:sp>
    </p:spTree>
    <p:extLst>
      <p:ext uri="{BB962C8B-B14F-4D97-AF65-F5344CB8AC3E}">
        <p14:creationId xmlns:p14="http://schemas.microsoft.com/office/powerpoint/2010/main" val="160701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061668" y="2640157"/>
            <a:ext cx="6916242" cy="309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Kluczowe usługi utrzymywane oraz wdrożone w ramach projektu e-US od 2024 r.:</a:t>
            </a:r>
          </a:p>
          <a:p>
            <a:pPr marR="5080">
              <a:lnSpc>
                <a:spcPts val="2180"/>
              </a:lnSpc>
            </a:pPr>
            <a:endParaRPr lang="pl-PL" sz="1600" dirty="0">
              <a:solidFill>
                <a:schemeClr val="tx1"/>
              </a:solidFill>
              <a:latin typeface="+mn-lt"/>
              <a:cs typeface="Lato"/>
            </a:endParaRP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Pismo WIS (w tym: Wniosek WIS, Pismo w sprawie WIS, Wycofanie wniosku/odwołania/zażalenia, Zażalenie w sprawie WIS, Odwołanie w sprawie WIS)</a:t>
            </a: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Bramka płatności: Integracja z e-PIT</a:t>
            </a: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Szybka ścieżka płatności: e-Deklaracje</a:t>
            </a: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Płatności z usługi Rozliczenia</a:t>
            </a: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e-deklaracje na koncie organizacji</a:t>
            </a:r>
          </a:p>
          <a:p>
            <a:pPr marL="342900" marR="5080" indent="-342900">
              <a:lnSpc>
                <a:spcPts val="2180"/>
              </a:lnSpc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n-lt"/>
                <a:cs typeface="Lato"/>
              </a:rPr>
              <a:t>Wniosek o wydanie wypisu lub zaświadczenia z Rejestru Zastawów Skarbowych (WW-1) na koncie organizacji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E296046-3516-CED9-9D39-7E9B76B1506D}"/>
              </a:ext>
            </a:extLst>
          </p:cNvPr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+mn-lt"/>
                <a:cs typeface="Lato Black"/>
              </a:rPr>
              <a:t>e-Urząd</a:t>
            </a:r>
            <a:r>
              <a:rPr sz="4400" b="1" spc="-245" dirty="0">
                <a:latin typeface="+mn-lt"/>
                <a:cs typeface="Lato Black"/>
              </a:rPr>
              <a:t> </a:t>
            </a:r>
            <a:r>
              <a:rPr sz="4400" b="1" spc="-10" dirty="0">
                <a:latin typeface="+mn-lt"/>
                <a:cs typeface="Lato Black"/>
              </a:rPr>
              <a:t>Skarbowy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40B149C-57AB-5B7B-C676-5E7DB2361999}"/>
              </a:ext>
            </a:extLst>
          </p:cNvPr>
          <p:cNvSpPr txBox="1"/>
          <p:nvPr/>
        </p:nvSpPr>
        <p:spPr>
          <a:xfrm>
            <a:off x="1061668" y="1831014"/>
            <a:ext cx="401161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1600" b="1" spc="-75" dirty="0">
                <a:latin typeface="+mn-lt"/>
                <a:cs typeface="Lato Black"/>
              </a:rPr>
              <a:t>Wdrożone</a:t>
            </a:r>
            <a:r>
              <a:rPr sz="1600" b="1" spc="-75" dirty="0">
                <a:latin typeface="+mn-lt"/>
                <a:cs typeface="Lato Black"/>
              </a:rPr>
              <a:t> </a:t>
            </a:r>
            <a:r>
              <a:rPr sz="1600" b="1" spc="-10" dirty="0">
                <a:latin typeface="+mn-lt"/>
                <a:cs typeface="Lato Black"/>
              </a:rPr>
              <a:t>funkcjonalności</a:t>
            </a:r>
            <a:endParaRPr sz="1600" dirty="0">
              <a:latin typeface="+mn-lt"/>
              <a:cs typeface="Lato Black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C6F361C7-C8D8-2A57-DBD1-F026150F82A9}"/>
              </a:ext>
            </a:extLst>
          </p:cNvPr>
          <p:cNvSpPr txBox="1"/>
          <p:nvPr/>
        </p:nvSpPr>
        <p:spPr>
          <a:xfrm>
            <a:off x="8363218" y="1831014"/>
            <a:ext cx="378333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16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16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16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16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16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EC3339A-DB3A-7805-D36C-B0B3BC741109}"/>
              </a:ext>
            </a:extLst>
          </p:cNvPr>
          <p:cNvSpPr/>
          <p:nvPr/>
        </p:nvSpPr>
        <p:spPr>
          <a:xfrm>
            <a:off x="1061668" y="245603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1D4E84AC-FE6D-869F-283C-11E02E8BE1A9}"/>
              </a:ext>
            </a:extLst>
          </p:cNvPr>
          <p:cNvSpPr/>
          <p:nvPr/>
        </p:nvSpPr>
        <p:spPr>
          <a:xfrm rot="5400000">
            <a:off x="3498659" y="5591854"/>
            <a:ext cx="9101874" cy="125642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8D46C215-0654-F5FF-9FA3-C2B052840327}"/>
              </a:ext>
            </a:extLst>
          </p:cNvPr>
          <p:cNvSpPr/>
          <p:nvPr/>
        </p:nvSpPr>
        <p:spPr>
          <a:xfrm flipV="1">
            <a:off x="1151736" y="10362325"/>
            <a:ext cx="17841824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17424B71-C101-422D-9880-ABB8CFC92FE8}"/>
              </a:ext>
            </a:extLst>
          </p:cNvPr>
          <p:cNvSpPr txBox="1"/>
          <p:nvPr/>
        </p:nvSpPr>
        <p:spPr>
          <a:xfrm>
            <a:off x="1070558" y="4326728"/>
            <a:ext cx="6551490" cy="562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endParaRPr lang="pl-PL" sz="1600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endParaRPr lang="pl-PL" sz="1600"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22875AF1-01F8-49DD-9E09-A6A8F2FC1AAF}"/>
              </a:ext>
            </a:extLst>
          </p:cNvPr>
          <p:cNvSpPr/>
          <p:nvPr/>
        </p:nvSpPr>
        <p:spPr>
          <a:xfrm>
            <a:off x="1250324" y="5883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8F39DB5D-A007-469C-B2E1-92F03FFCE564}"/>
              </a:ext>
            </a:extLst>
          </p:cNvPr>
          <p:cNvSpPr txBox="1"/>
          <p:nvPr/>
        </p:nvSpPr>
        <p:spPr>
          <a:xfrm>
            <a:off x="1260024" y="6026571"/>
            <a:ext cx="6628350" cy="113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b="1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Usługa historia deklaracji</a:t>
            </a:r>
            <a:r>
              <a:rPr lang="pl-PL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– usługa zyskała nowe funkcjonalności </a:t>
            </a:r>
            <a:br>
              <a:rPr lang="pl-PL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w postaci eksportu plików do .pdf oraz .</a:t>
            </a:r>
            <a:r>
              <a:rPr lang="pl-PL" dirty="0" err="1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xlsx</a:t>
            </a:r>
            <a:endParaRPr lang="pl-PL" dirty="0">
              <a:solidFill>
                <a:schemeClr val="tx1"/>
              </a:solidFill>
              <a:effectLst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ts val="2180"/>
              </a:lnSpc>
            </a:pPr>
            <a:endParaRPr lang="pl-PL" dirty="0">
              <a:solidFill>
                <a:schemeClr val="tx1"/>
              </a:solidFill>
              <a:effectLst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22 maja 2024 r.</a:t>
            </a:r>
            <a:endParaRPr lang="pl-PL" dirty="0">
              <a:solidFill>
                <a:schemeClr val="tx1"/>
              </a:solidFill>
              <a:effectLst/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object 27">
            <a:extLst>
              <a:ext uri="{FF2B5EF4-FFF2-40B4-BE49-F238E27FC236}">
                <a16:creationId xmlns:a16="http://schemas.microsoft.com/office/drawing/2014/main" id="{D4D3F41F-D5FE-4AF6-9FD8-6DA8D0A9BCE7}"/>
              </a:ext>
            </a:extLst>
          </p:cNvPr>
          <p:cNvSpPr txBox="1"/>
          <p:nvPr/>
        </p:nvSpPr>
        <p:spPr>
          <a:xfrm>
            <a:off x="1189904" y="7279153"/>
            <a:ext cx="6458758" cy="113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lang="pl-PL" b="1" dirty="0">
                <a:solidFill>
                  <a:schemeClr val="tx1"/>
                </a:solidFill>
                <a:latin typeface="+mn-lt"/>
                <a:cs typeface="Lato"/>
              </a:rPr>
              <a:t>Umawianie wizyt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(integracja z e-Urzędem Skarbowym; przekierowanie i wstępne wypełnienie formularza wizyty) </a:t>
            </a:r>
          </a:p>
          <a:p>
            <a:pPr marR="5080"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18 grudnia 2024 r.</a:t>
            </a: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2B092191-CCA1-4866-96D4-BEF17371B6FD}"/>
              </a:ext>
            </a:extLst>
          </p:cNvPr>
          <p:cNvSpPr txBox="1"/>
          <p:nvPr/>
        </p:nvSpPr>
        <p:spPr>
          <a:xfrm>
            <a:off x="8287463" y="7297667"/>
            <a:ext cx="10097264" cy="579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Od początku uruchomienia usługi użytkownicy urzędu skarbowego umówili wizytę 26 378 razy. </a:t>
            </a:r>
          </a:p>
          <a:p>
            <a:pPr marL="12700" algn="l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Natomiast w III kwartale 2025 r. umówiono 5 755 wizyt.</a:t>
            </a: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A2AF4BFD-5B47-4248-A78B-0CC7586FF52B}"/>
              </a:ext>
            </a:extLst>
          </p:cNvPr>
          <p:cNvSpPr/>
          <p:nvPr/>
        </p:nvSpPr>
        <p:spPr>
          <a:xfrm>
            <a:off x="1086990" y="7201582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484D255-02AE-4AE9-8065-8C4C907388AC}"/>
              </a:ext>
            </a:extLst>
          </p:cNvPr>
          <p:cNvSpPr txBox="1"/>
          <p:nvPr/>
        </p:nvSpPr>
        <p:spPr>
          <a:xfrm>
            <a:off x="8210819" y="6009510"/>
            <a:ext cx="9411124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Rozwiązanie to jest niezwykle popularne – w 2024 r. skorzystano z niego  9 887 735 razy. </a:t>
            </a:r>
          </a:p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Natomiast w 2025 r. do 30 września skorzystano 9 657 221  razy.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B0FDA457-F21C-4240-AAAB-712551CE9D5E}"/>
              </a:ext>
            </a:extLst>
          </p:cNvPr>
          <p:cNvSpPr/>
          <p:nvPr/>
        </p:nvSpPr>
        <p:spPr>
          <a:xfrm>
            <a:off x="1061667" y="871829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7137BD61-58DB-47EB-83AF-903A2B064852}"/>
              </a:ext>
            </a:extLst>
          </p:cNvPr>
          <p:cNvSpPr txBox="1"/>
          <p:nvPr/>
        </p:nvSpPr>
        <p:spPr>
          <a:xfrm>
            <a:off x="1189904" y="8963553"/>
            <a:ext cx="5718704" cy="1156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Globalny podatek minimalny (</a:t>
            </a:r>
            <a:r>
              <a:rPr lang="pl-PL" b="1" spc="-10" dirty="0">
                <a:solidFill>
                  <a:schemeClr val="tx1"/>
                </a:solidFill>
                <a:latin typeface="+mn-lt"/>
                <a:cs typeface="Lato"/>
              </a:rPr>
              <a:t>Globe</a:t>
            </a: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) - umożliwienie złożenia wniosku o opinię </a:t>
            </a:r>
            <a:r>
              <a:rPr lang="pl-PL" spc="-10" dirty="0" err="1">
                <a:solidFill>
                  <a:schemeClr val="tx1"/>
                </a:solidFill>
                <a:latin typeface="+mn-lt"/>
                <a:cs typeface="Lato"/>
              </a:rPr>
              <a:t>GloBE</a:t>
            </a: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.</a:t>
            </a: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endParaRPr lang="pl-PL" dirty="0">
              <a:solidFill>
                <a:schemeClr val="tx1"/>
              </a:solidFill>
              <a:latin typeface="+mn-lt"/>
              <a:cs typeface="Lato"/>
            </a:endParaRP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Styczeń 2025 r.</a:t>
            </a:r>
            <a:endParaRPr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C81D58E5-48E7-4618-B8E2-E028F6DF62A2}"/>
              </a:ext>
            </a:extLst>
          </p:cNvPr>
          <p:cNvSpPr txBox="1"/>
          <p:nvPr/>
        </p:nvSpPr>
        <p:spPr>
          <a:xfrm>
            <a:off x="8300578" y="8977153"/>
            <a:ext cx="8333727" cy="28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</a:rPr>
              <a:t>W 2025 r. do końca III kwartału użytkownicy skorzystali z tej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funkcjonalności 53 razy.  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7528493-907E-4BBC-875A-834F22A24E5E}"/>
              </a:ext>
            </a:extLst>
          </p:cNvPr>
          <p:cNvSpPr txBox="1"/>
          <p:nvPr/>
        </p:nvSpPr>
        <p:spPr>
          <a:xfrm>
            <a:off x="8448834" y="2698768"/>
            <a:ext cx="10454657" cy="176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lnSpc>
                <a:spcPts val="2180"/>
              </a:lnSpc>
              <a:spcBef>
                <a:spcPts val="95"/>
              </a:spcBef>
            </a:pP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1. W 2024 roku użytkownicy skorzystali z tej funkcjonalności ok. 9.386 razy. W 2025 r. do końca III kwartału 7 684 razy.</a:t>
            </a:r>
            <a:b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2. W 2024 roku użytkownicy skorzystali z tej funkcjonalności 554.751 razy. W 2025 r. do końca III kwartału 806 783 razy.</a:t>
            </a:r>
            <a:b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3. W 2024 roku użytkownicy skorzystali z tej funkcjonalności 15.336 razy. W 2025 r. do końca III kwartału  113 828 razy.</a:t>
            </a:r>
            <a:b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4. W 2024 roku użytkownicy skorzystali z tej funkcjonalności 2.646 razy. W 2025 r. do końca III kwartału 356 231 razy.</a:t>
            </a:r>
            <a:b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5. W 2024 roku użytkownicy skorzystali z tej funkcjonalności 21.220 razy. W 2025 r. do końca III kwartału 96 275 razy.</a:t>
            </a:r>
            <a:b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6. W 2024 roku użytkownicy skorzystali z tej funkcjonalności 219 razy. W 2025 r. do końca III kwartału 609 razy.</a:t>
            </a:r>
          </a:p>
        </p:txBody>
      </p:sp>
    </p:spTree>
    <p:extLst>
      <p:ext uri="{BB962C8B-B14F-4D97-AF65-F5344CB8AC3E}">
        <p14:creationId xmlns:p14="http://schemas.microsoft.com/office/powerpoint/2010/main" val="336318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894" y="1367487"/>
            <a:ext cx="4789356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000000"/>
                </a:solidFill>
                <a:latin typeface="+mn-lt"/>
              </a:rPr>
              <a:t>Założenia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90894" y="3063875"/>
            <a:ext cx="15229840" cy="5622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indent="-742950">
              <a:lnSpc>
                <a:spcPts val="3970"/>
              </a:lnSpc>
              <a:buFont typeface="+mj-lt"/>
              <a:buAutoNum type="arabicPeriod"/>
              <a:tabLst>
                <a:tab pos="776605" algn="l"/>
              </a:tabLst>
            </a:pPr>
            <a:r>
              <a:rPr lang="pl-PL" sz="3200" dirty="0">
                <a:latin typeface="+mn-lt"/>
                <a:cs typeface="Lato Black"/>
              </a:rPr>
              <a:t>Plan jest aktualizowany i publikowany co kwartał, tak by klienci KAS na bieżąco uzyskiwali wiedzę o terminie i zakresie udostępnianych zmian. Informacje szczegółowe podawane są w perspektywie półrocznej. Plan obejmuje lata 2024-2028.</a:t>
            </a:r>
          </a:p>
          <a:p>
            <a:pPr marL="755650" indent="-742950">
              <a:lnSpc>
                <a:spcPts val="3970"/>
              </a:lnSpc>
              <a:buFont typeface="+mj-lt"/>
              <a:buAutoNum type="arabicPeriod"/>
              <a:tabLst>
                <a:tab pos="776605" algn="l"/>
              </a:tabLst>
            </a:pPr>
            <a:endParaRPr lang="pl-PL" sz="3200" dirty="0">
              <a:latin typeface="+mn-lt"/>
              <a:cs typeface="Lato Black"/>
            </a:endParaRPr>
          </a:p>
          <a:p>
            <a:pPr marL="755650" indent="-742950">
              <a:lnSpc>
                <a:spcPts val="3970"/>
              </a:lnSpc>
              <a:buFont typeface="+mj-lt"/>
              <a:buAutoNum type="arabicPeriod"/>
              <a:tabLst>
                <a:tab pos="776605" algn="l"/>
              </a:tabLst>
            </a:pPr>
            <a:r>
              <a:rPr lang="pl-PL" sz="3200" dirty="0">
                <a:latin typeface="+mn-lt"/>
                <a:cs typeface="Lato Black"/>
              </a:rPr>
              <a:t>W przypadku pojawienia się nowych propozycji zmian prawnych, skutkujących budową bądź modyfikacją systemów klienta KAS, mają one pierwszeństwo przed innymi wcześniej zaplanowanymi w Planie pracami. W przypadku pojawienia się takich zmian Plan może ulec modyfikacji.</a:t>
            </a:r>
          </a:p>
          <a:p>
            <a:pPr marL="755650" indent="-742950">
              <a:lnSpc>
                <a:spcPts val="3970"/>
              </a:lnSpc>
              <a:buFont typeface="+mj-lt"/>
              <a:buAutoNum type="arabicPeriod"/>
              <a:tabLst>
                <a:tab pos="776605" algn="l"/>
              </a:tabLst>
            </a:pPr>
            <a:endParaRPr lang="pl-PL" sz="3200" dirty="0">
              <a:latin typeface="+mn-lt"/>
              <a:cs typeface="Lato Black"/>
            </a:endParaRPr>
          </a:p>
          <a:p>
            <a:pPr marL="755650" indent="-742950">
              <a:lnSpc>
                <a:spcPts val="3970"/>
              </a:lnSpc>
              <a:buFont typeface="+mj-lt"/>
              <a:buAutoNum type="arabicPeriod"/>
              <a:tabLst>
                <a:tab pos="776605" algn="l"/>
              </a:tabLst>
            </a:pPr>
            <a:r>
              <a:rPr lang="pl-PL" sz="3200" dirty="0">
                <a:latin typeface="+mn-lt"/>
                <a:cs typeface="Lato Black"/>
              </a:rPr>
              <a:t>Realizacja Planu zależna jest od posiadanego finansowania prac wytwórczych oraz sprawności sił IT resortu finansów i może ulec zmianom.</a:t>
            </a:r>
            <a:endParaRPr lang="pl-PL" sz="3200" spc="-1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E296046-3516-CED9-9D39-7E9B76B1506D}"/>
              </a:ext>
            </a:extLst>
          </p:cNvPr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+mn-lt"/>
                <a:cs typeface="Lato Black"/>
              </a:rPr>
              <a:t>e-Urząd</a:t>
            </a:r>
            <a:r>
              <a:rPr sz="4400" b="1" spc="-245" dirty="0">
                <a:latin typeface="+mn-lt"/>
                <a:cs typeface="Lato Black"/>
              </a:rPr>
              <a:t> </a:t>
            </a:r>
            <a:r>
              <a:rPr sz="4400" b="1" spc="-10" dirty="0">
                <a:latin typeface="+mn-lt"/>
                <a:cs typeface="Lato Black"/>
              </a:rPr>
              <a:t>Skarbowy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040B149C-57AB-5B7B-C676-5E7DB2361999}"/>
              </a:ext>
            </a:extLst>
          </p:cNvPr>
          <p:cNvSpPr txBox="1"/>
          <p:nvPr/>
        </p:nvSpPr>
        <p:spPr>
          <a:xfrm>
            <a:off x="1087436" y="2320761"/>
            <a:ext cx="401161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1600" b="1" spc="-75" dirty="0">
                <a:latin typeface="+mn-lt"/>
                <a:cs typeface="Lato Black"/>
              </a:rPr>
              <a:t>Wdrożone</a:t>
            </a:r>
            <a:r>
              <a:rPr sz="1600" b="1" spc="-75" dirty="0">
                <a:latin typeface="+mn-lt"/>
                <a:cs typeface="Lato Black"/>
              </a:rPr>
              <a:t> </a:t>
            </a:r>
            <a:r>
              <a:rPr sz="1600" b="1" spc="-10" dirty="0">
                <a:latin typeface="+mn-lt"/>
                <a:cs typeface="Lato Black"/>
              </a:rPr>
              <a:t>funkcjonalności</a:t>
            </a:r>
            <a:endParaRPr sz="1600" dirty="0">
              <a:latin typeface="+mn-lt"/>
              <a:cs typeface="Lato Black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C6F361C7-C8D8-2A57-DBD1-F026150F82A9}"/>
              </a:ext>
            </a:extLst>
          </p:cNvPr>
          <p:cNvSpPr txBox="1"/>
          <p:nvPr/>
        </p:nvSpPr>
        <p:spPr>
          <a:xfrm>
            <a:off x="8388986" y="2320761"/>
            <a:ext cx="378333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16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16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16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16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16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16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EC3339A-DB3A-7805-D36C-B0B3BC741109}"/>
              </a:ext>
            </a:extLst>
          </p:cNvPr>
          <p:cNvSpPr/>
          <p:nvPr/>
        </p:nvSpPr>
        <p:spPr>
          <a:xfrm>
            <a:off x="1096326" y="29114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1D4E84AC-FE6D-869F-283C-11E02E8BE1A9}"/>
              </a:ext>
            </a:extLst>
          </p:cNvPr>
          <p:cNvSpPr/>
          <p:nvPr/>
        </p:nvSpPr>
        <p:spPr>
          <a:xfrm rot="5400000">
            <a:off x="3916913" y="6072736"/>
            <a:ext cx="8316902" cy="143372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17424B71-C101-422D-9880-ABB8CFC92FE8}"/>
              </a:ext>
            </a:extLst>
          </p:cNvPr>
          <p:cNvSpPr txBox="1"/>
          <p:nvPr/>
        </p:nvSpPr>
        <p:spPr>
          <a:xfrm>
            <a:off x="1096326" y="4816475"/>
            <a:ext cx="6551490" cy="562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endParaRPr lang="pl-PL" sz="1600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endParaRPr lang="pl-PL" sz="1600"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8F39DB5D-A007-469C-B2E1-92F03FFCE564}"/>
              </a:ext>
            </a:extLst>
          </p:cNvPr>
          <p:cNvSpPr txBox="1"/>
          <p:nvPr/>
        </p:nvSpPr>
        <p:spPr>
          <a:xfrm>
            <a:off x="1189495" y="3383577"/>
            <a:ext cx="6884095" cy="84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Umów wizytę w serwisie e-US</a:t>
            </a:r>
          </a:p>
          <a:p>
            <a:pPr algn="l"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7 stycznia 2025 r. </a:t>
            </a:r>
          </a:p>
        </p:txBody>
      </p:sp>
      <p:sp>
        <p:nvSpPr>
          <p:cNvPr id="41" name="object 27">
            <a:extLst>
              <a:ext uri="{FF2B5EF4-FFF2-40B4-BE49-F238E27FC236}">
                <a16:creationId xmlns:a16="http://schemas.microsoft.com/office/drawing/2014/main" id="{D4D3F41F-D5FE-4AF6-9FD8-6DA8D0A9BCE7}"/>
              </a:ext>
            </a:extLst>
          </p:cNvPr>
          <p:cNvSpPr txBox="1"/>
          <p:nvPr/>
        </p:nvSpPr>
        <p:spPr>
          <a:xfrm>
            <a:off x="1189495" y="5929160"/>
            <a:ext cx="6365151" cy="1124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Prezentowanie i naliczanie należności do zapłaty z uwzględnieniem 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odsetek w serwisie e-Urząd Skarbowy. </a:t>
            </a:r>
          </a:p>
          <a:p>
            <a:pPr marR="5080"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21 maja 2025 r.</a:t>
            </a:r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2B092191-CCA1-4866-96D4-BEF17371B6FD}"/>
              </a:ext>
            </a:extLst>
          </p:cNvPr>
          <p:cNvSpPr txBox="1"/>
          <p:nvPr/>
        </p:nvSpPr>
        <p:spPr>
          <a:xfrm>
            <a:off x="8385585" y="5965048"/>
            <a:ext cx="10054798" cy="284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Reprezentanci organizacji otrzymali dostęp do usługi podsumowującej stan ich należności wraz z odsetkami</a:t>
            </a:r>
            <a:r>
              <a:rPr lang="pl-PL" sz="1600" dirty="0">
                <a:solidFill>
                  <a:srgbClr val="00B050"/>
                </a:solidFill>
                <a:latin typeface="+mn-lt"/>
              </a:rPr>
              <a:t>. </a:t>
            </a:r>
            <a:endParaRPr lang="pl-PL" sz="1600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A2AF4BFD-5B47-4248-A78B-0CC7586FF52B}"/>
              </a:ext>
            </a:extLst>
          </p:cNvPr>
          <p:cNvSpPr/>
          <p:nvPr/>
        </p:nvSpPr>
        <p:spPr>
          <a:xfrm>
            <a:off x="1131138" y="5608956"/>
            <a:ext cx="18217312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484D255-02AE-4AE9-8065-8C4C907388AC}"/>
              </a:ext>
            </a:extLst>
          </p:cNvPr>
          <p:cNvSpPr txBox="1"/>
          <p:nvPr/>
        </p:nvSpPr>
        <p:spPr>
          <a:xfrm>
            <a:off x="8371094" y="3201738"/>
            <a:ext cx="9224755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Umawianie wizyt w e-Urząd Skarbowy. </a:t>
            </a:r>
            <a:br>
              <a:rPr lang="pl-PL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 momentu integracji serwisu Umów Wizytę z serwisem e-Urząd Skarbowy liczba rezerwacji (nieodwołanych) wizyt w okresie od 7 stycznia 2025 r. do 30 września 2025 r. wyniosła 26 378. Umieszczenie tej usługi w e-US pozwoli na dalsze ułatwienia, w szczególności podpowiadanie właściwego Urzędu Skarbowego i podpowiadanie usług online z poziomu tematów rozmowy.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B0FDA457-F21C-4240-AAAB-712551CE9D5E}"/>
              </a:ext>
            </a:extLst>
          </p:cNvPr>
          <p:cNvSpPr/>
          <p:nvPr/>
        </p:nvSpPr>
        <p:spPr>
          <a:xfrm>
            <a:off x="1271110" y="77120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600">
              <a:latin typeface="+mn-lt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3EAF9BD7-F027-499B-B192-3052B5316656}"/>
              </a:ext>
            </a:extLst>
          </p:cNvPr>
          <p:cNvSpPr txBox="1"/>
          <p:nvPr/>
        </p:nvSpPr>
        <p:spPr>
          <a:xfrm>
            <a:off x="1342983" y="8174494"/>
            <a:ext cx="5981610" cy="11695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10" dirty="0">
                <a:latin typeface="+mn-lt"/>
                <a:cs typeface="Lato"/>
              </a:rPr>
              <a:t>Serwis </a:t>
            </a:r>
            <a:r>
              <a:rPr lang="pl-PL" b="1" spc="-10" dirty="0">
                <a:latin typeface="+mn-lt"/>
              </a:rPr>
              <a:t>Sprawdź status </a:t>
            </a:r>
            <a:r>
              <a:rPr lang="pl-PL" b="1" spc="-10" dirty="0">
                <a:latin typeface="+mn-lt"/>
                <a:cs typeface="Lato"/>
              </a:rPr>
              <a:t>NIP </a:t>
            </a:r>
            <a:endParaRPr lang="pl-PL" spc="-10" dirty="0">
              <a:latin typeface="+mn-lt"/>
              <a:cs typeface="Lato"/>
            </a:endParaRP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Przeniesienie usługi Sprawdź </a:t>
            </a:r>
            <a:r>
              <a:rPr lang="pl-PL" spc="-10" dirty="0">
                <a:latin typeface="+mn-lt"/>
              </a:rPr>
              <a:t>status NIP na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serwis e-US</a:t>
            </a:r>
          </a:p>
          <a:p>
            <a:pPr>
              <a:lnSpc>
                <a:spcPts val="2180"/>
              </a:lnSpc>
              <a:spcBef>
                <a:spcPts val="95"/>
              </a:spcBef>
            </a:pPr>
            <a:endParaRPr lang="pl-PL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Wrzesień 2025 r.</a:t>
            </a:r>
            <a:r>
              <a:rPr lang="pl-PL" b="1" spc="-10" dirty="0">
                <a:latin typeface="+mn-lt"/>
                <a:cs typeface="Lato"/>
              </a:rPr>
              <a:t> </a:t>
            </a: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5E7E7907-9759-48ED-BB94-A8E0D344551C}"/>
              </a:ext>
            </a:extLst>
          </p:cNvPr>
          <p:cNvSpPr txBox="1"/>
          <p:nvPr/>
        </p:nvSpPr>
        <p:spPr>
          <a:xfrm>
            <a:off x="8412157" y="8160230"/>
            <a:ext cx="10028497" cy="172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Udostępnienie usługi na bardziej efektywnym, bezpiecznym i niezawodnym środowisku serwisu e-US. Zmodernizowany serwis  zwiększa sprawność działania, ujednolica dostępność (z uwagi na przeniesienie do e-US), a co za tym idzie zwiększa komfort użytkowania.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Dodatkowo pozwala to na unifikację kanałów dostępu do usług KAS, zwiększenie dostępności cyfrowej usług  świadczonych przez KAS. 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29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21</a:t>
            </a:fld>
            <a:endParaRPr spc="-50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0809738-2FF5-44AA-88CB-356E240DA0E9}"/>
              </a:ext>
            </a:extLst>
          </p:cNvPr>
          <p:cNvSpPr txBox="1"/>
          <p:nvPr/>
        </p:nvSpPr>
        <p:spPr>
          <a:xfrm>
            <a:off x="8375649" y="3229148"/>
            <a:ext cx="8779509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W 2024 r. użytkownicy złożyli ok. 6 700 wniosków. </a:t>
            </a:r>
          </a:p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W 2025 r. do końca III kwartału użytkownicy złożyli 6 200 wniosków.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C57BDAF-53AC-7352-795A-F3C5BB5F551F}"/>
              </a:ext>
            </a:extLst>
          </p:cNvPr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Lato Black"/>
                <a:cs typeface="Lato Black"/>
              </a:rPr>
              <a:t>e-Urząd</a:t>
            </a:r>
            <a:r>
              <a:rPr sz="4400" b="1" spc="-245" dirty="0">
                <a:latin typeface="Lato Black"/>
                <a:cs typeface="Lato Black"/>
              </a:rPr>
              <a:t> </a:t>
            </a:r>
            <a:r>
              <a:rPr sz="4400" b="1" spc="-10" dirty="0">
                <a:latin typeface="Lato Black"/>
                <a:cs typeface="Lato Black"/>
              </a:rPr>
              <a:t>Skarbowy</a:t>
            </a:r>
            <a:endParaRPr sz="4400" dirty="0">
              <a:latin typeface="Lato Black"/>
              <a:cs typeface="Lato Black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6F298BA-92B1-620E-8BA3-39839EF66FE2}"/>
              </a:ext>
            </a:extLst>
          </p:cNvPr>
          <p:cNvSpPr txBox="1"/>
          <p:nvPr/>
        </p:nvSpPr>
        <p:spPr>
          <a:xfrm>
            <a:off x="1087436" y="2320761"/>
            <a:ext cx="44688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BFC0343A-B587-5F1C-81D2-CAA74B1160D6}"/>
              </a:ext>
            </a:extLst>
          </p:cNvPr>
          <p:cNvSpPr txBox="1"/>
          <p:nvPr/>
        </p:nvSpPr>
        <p:spPr>
          <a:xfrm>
            <a:off x="8388986" y="2320761"/>
            <a:ext cx="533771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D941931-E448-6728-ACC6-0389FA0AF1F0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E2192CA7-E88C-0D0B-C103-6AABB1C527C1}"/>
              </a:ext>
            </a:extLst>
          </p:cNvPr>
          <p:cNvSpPr/>
          <p:nvPr/>
        </p:nvSpPr>
        <p:spPr>
          <a:xfrm rot="5400000">
            <a:off x="4266411" y="6187922"/>
            <a:ext cx="7701587" cy="5969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41" name="object 27">
            <a:extLst>
              <a:ext uri="{FF2B5EF4-FFF2-40B4-BE49-F238E27FC236}">
                <a16:creationId xmlns:a16="http://schemas.microsoft.com/office/drawing/2014/main" id="{7ABB109A-364C-21FC-CE9A-FBD8484AC1E3}"/>
              </a:ext>
            </a:extLst>
          </p:cNvPr>
          <p:cNvSpPr txBox="1"/>
          <p:nvPr/>
        </p:nvSpPr>
        <p:spPr>
          <a:xfrm>
            <a:off x="1057541" y="3239296"/>
            <a:ext cx="6826707" cy="169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Zaktualizowaliśmy </a:t>
            </a:r>
            <a:r>
              <a:rPr lang="pl-PL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wniosek o zwrot kosztów za zakup kasy fiskalnej</a:t>
            </a:r>
            <a:r>
              <a:rPr lang="pl-PL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Wprowadziliśmy zmiany, które ułatwiają ubieganie się o zwrot kosztów na zakup kasy (w zakresie wyboru rachunku bankowego oraz ubiegania się o zwrot za zakup więcej niż jednej kasy).</a:t>
            </a:r>
          </a:p>
          <a:p>
            <a:pPr algn="l">
              <a:lnSpc>
                <a:spcPts val="2180"/>
              </a:lnSpc>
            </a:pPr>
            <a:endParaRPr lang="pl-PL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Luty 2024 r.</a:t>
            </a:r>
            <a:endParaRPr lang="pl-PL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BC21E5C8-A41E-C966-E9A2-C6990E81B8B1}"/>
              </a:ext>
            </a:extLst>
          </p:cNvPr>
          <p:cNvSpPr/>
          <p:nvPr/>
        </p:nvSpPr>
        <p:spPr>
          <a:xfrm>
            <a:off x="1131138" y="4980177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BFA1142C-06C0-D692-CAE7-382F42351300}"/>
              </a:ext>
            </a:extLst>
          </p:cNvPr>
          <p:cNvSpPr/>
          <p:nvPr/>
        </p:nvSpPr>
        <p:spPr>
          <a:xfrm>
            <a:off x="1079225" y="6918932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6633DB7C-6588-0270-8379-024313DC0208}"/>
              </a:ext>
            </a:extLst>
          </p:cNvPr>
          <p:cNvSpPr/>
          <p:nvPr/>
        </p:nvSpPr>
        <p:spPr>
          <a:xfrm>
            <a:off x="1081671" y="106976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9C93D80F-E8F8-47D3-A1A0-1FC467657B52}"/>
              </a:ext>
            </a:extLst>
          </p:cNvPr>
          <p:cNvSpPr txBox="1"/>
          <p:nvPr/>
        </p:nvSpPr>
        <p:spPr>
          <a:xfrm>
            <a:off x="1057541" y="5184483"/>
            <a:ext cx="6742886" cy="1734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+mn-lt"/>
                <a:cs typeface="Lato"/>
              </a:rPr>
              <a:t>Płatność</a:t>
            </a:r>
            <a:r>
              <a:rPr b="1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spc="-10" dirty="0">
                <a:solidFill>
                  <a:schemeClr val="tx1"/>
                </a:solidFill>
                <a:latin typeface="+mn-lt"/>
                <a:cs typeface="Lato"/>
              </a:rPr>
              <a:t>zobowiązań</a:t>
            </a:r>
            <a:r>
              <a:rPr b="1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spc="-10" dirty="0">
                <a:solidFill>
                  <a:schemeClr val="tx1"/>
                </a:solidFill>
                <a:latin typeface="+mn-lt"/>
                <a:cs typeface="Lato"/>
              </a:rPr>
              <a:t>podatkowych</a:t>
            </a:r>
            <a:r>
              <a:rPr b="1" spc="-4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  <a:cs typeface="Lato"/>
              </a:rPr>
              <a:t>kartą</a:t>
            </a:r>
            <a:r>
              <a:rPr b="1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spc="-10" dirty="0">
                <a:solidFill>
                  <a:schemeClr val="tx1"/>
                </a:solidFill>
                <a:latin typeface="+mn-lt"/>
                <a:cs typeface="Lato"/>
              </a:rPr>
              <a:t>płatniczą</a:t>
            </a:r>
            <a:r>
              <a:rPr b="1" spc="-7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  <a:cs typeface="Lato"/>
              </a:rPr>
              <a:t>w</a:t>
            </a:r>
            <a:r>
              <a:rPr b="1" spc="-7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  <a:cs typeface="Lato"/>
              </a:rPr>
              <a:t>serwisie</a:t>
            </a:r>
            <a:r>
              <a:rPr b="1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b="1" spc="-20" dirty="0">
                <a:solidFill>
                  <a:schemeClr val="tx1"/>
                </a:solidFill>
                <a:latin typeface="+mn-lt"/>
                <a:cs typeface="Lato"/>
              </a:rPr>
              <a:t>e-</a:t>
            </a:r>
            <a:r>
              <a:rPr b="1" spc="-25" dirty="0">
                <a:solidFill>
                  <a:schemeClr val="tx1"/>
                </a:solidFill>
                <a:latin typeface="+mn-lt"/>
                <a:cs typeface="Lato"/>
              </a:rPr>
              <a:t>US</a:t>
            </a:r>
            <a:r>
              <a:rPr spc="-2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br>
              <a:rPr lang="pl-PL" spc="-25" dirty="0">
                <a:solidFill>
                  <a:schemeClr val="tx1"/>
                </a:solidFill>
                <a:latin typeface="+mn-lt"/>
                <a:cs typeface="Lato"/>
              </a:rPr>
            </a:b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Rozszerzenie</a:t>
            </a:r>
            <a:r>
              <a:rPr lang="pl-PL" spc="-8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katalogu</a:t>
            </a:r>
            <a:r>
              <a:rPr lang="pl-PL" spc="-90" dirty="0">
                <a:solidFill>
                  <a:schemeClr val="tx1"/>
                </a:solidFill>
                <a:latin typeface="+mn-lt"/>
                <a:cs typeface="Lato"/>
              </a:rPr>
              <a:t> 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szybkich</a:t>
            </a:r>
            <a:r>
              <a:rPr lang="pl-PL" b="1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b="1" spc="-6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płatności o płatność kartą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(obok</a:t>
            </a:r>
            <a:r>
              <a:rPr lang="pl-PL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spc="-20" dirty="0" err="1">
                <a:solidFill>
                  <a:schemeClr val="tx1"/>
                </a:solidFill>
                <a:latin typeface="+mn-lt"/>
                <a:cs typeface="Lato"/>
              </a:rPr>
              <a:t>PayByNet</a:t>
            </a:r>
            <a:r>
              <a:rPr lang="pl-PL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i</a:t>
            </a:r>
            <a:r>
              <a:rPr lang="pl-PL" spc="-4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BLIK)</a:t>
            </a:r>
          </a:p>
          <a:p>
            <a:pPr marL="12700" marR="5080">
              <a:lnSpc>
                <a:spcPts val="2180"/>
              </a:lnSpc>
              <a:spcBef>
                <a:spcPts val="100"/>
              </a:spcBef>
            </a:pPr>
            <a:endParaRPr lang="pl-PL" spc="-10" dirty="0">
              <a:solidFill>
                <a:schemeClr val="tx1"/>
              </a:solidFill>
              <a:latin typeface="+mn-lt"/>
              <a:cs typeface="Lato"/>
            </a:endParaRPr>
          </a:p>
          <a:p>
            <a:pPr marL="12700" marR="5080">
              <a:lnSpc>
                <a:spcPts val="2180"/>
              </a:lnSpc>
              <a:spcBef>
                <a:spcPts val="100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20 marca 2025 r.</a:t>
            </a:r>
            <a:endParaRPr lang="pl-PL" dirty="0">
              <a:solidFill>
                <a:schemeClr val="tx1"/>
              </a:solidFill>
              <a:latin typeface="+mn-lt"/>
              <a:cs typeface="Lato"/>
            </a:endParaRPr>
          </a:p>
          <a:p>
            <a:pPr marL="12700" marR="5080">
              <a:lnSpc>
                <a:spcPts val="2180"/>
              </a:lnSpc>
              <a:spcBef>
                <a:spcPts val="100"/>
              </a:spcBef>
            </a:pPr>
            <a:endParaRPr dirty="0">
              <a:latin typeface="+mn-lt"/>
              <a:cs typeface="Lato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C8BF47A-2815-4F9F-B3E6-00E4009B5C5F}"/>
              </a:ext>
            </a:extLst>
          </p:cNvPr>
          <p:cNvSpPr txBox="1"/>
          <p:nvPr/>
        </p:nvSpPr>
        <p:spPr>
          <a:xfrm>
            <a:off x="1071056" y="7039034"/>
            <a:ext cx="6781800" cy="1156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b="1" i="0" u="none" strike="noStrike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Spis z natury (VAT-SI) 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– formularz dostępny na koncie osoby </a:t>
            </a:r>
            <a:r>
              <a:rPr lang="pl-PL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fizycznej </a:t>
            </a:r>
            <a:br>
              <a:rPr lang="pl-PL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 organizacji</a:t>
            </a:r>
            <a:r>
              <a:rPr spc="-65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pc="-65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endParaRPr lang="pl-PL" spc="-65" dirty="0">
              <a:solidFill>
                <a:srgbClr val="00B05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>
              <a:lnSpc>
                <a:spcPts val="218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Styczeń 2025 r.</a:t>
            </a:r>
            <a:endParaRPr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92B8F293-4146-4C97-8D8E-2BABE9CA17E2}"/>
              </a:ext>
            </a:extLst>
          </p:cNvPr>
          <p:cNvSpPr txBox="1"/>
          <p:nvPr/>
        </p:nvSpPr>
        <p:spPr>
          <a:xfrm>
            <a:off x="8288689" y="7107764"/>
            <a:ext cx="8688362" cy="28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W 2025 r. do końca III kwartału użytkownicy </a:t>
            </a:r>
            <a:r>
              <a:rPr lang="pl-PL" spc="-10" dirty="0">
                <a:solidFill>
                  <a:schemeClr val="tx1"/>
                </a:solidFill>
                <a:latin typeface="+mn-lt"/>
              </a:rPr>
              <a:t>złożyli 841 formularzy.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F09A146-4F71-47B5-BC71-7F3E9641EC28}"/>
              </a:ext>
            </a:extLst>
          </p:cNvPr>
          <p:cNvSpPr txBox="1"/>
          <p:nvPr/>
        </p:nvSpPr>
        <p:spPr>
          <a:xfrm>
            <a:off x="1079225" y="8519961"/>
            <a:ext cx="6841491" cy="205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80"/>
              </a:lnSpc>
            </a:pPr>
            <a:r>
              <a:rPr lang="pl-PL" b="1" spc="-10" dirty="0">
                <a:solidFill>
                  <a:schemeClr val="tx1"/>
                </a:solidFill>
                <a:latin typeface="+mn-lt"/>
              </a:rPr>
              <a:t>SME (zwolnienie z VAT w EU)</a:t>
            </a:r>
            <a:r>
              <a:rPr lang="pl-PL" spc="-1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</a:rPr>
              <a:t>udostępniliśmy w e-US formularze SME, które umożliwiają podatnikowi załatwienie wszystkich spraw w zakresie procedury szczególnej dla małych przedsiębiorców (SME), w tym przede wszystkim zgłoszenia do procedury ze wskazaniem państw, w których podatnik zamierza korzystać ze zwolnienia.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pc="-1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ts val="2180"/>
              </a:lnSpc>
            </a:pPr>
            <a:endParaRPr lang="pl-PL" spc="-1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80"/>
              </a:lnSpc>
            </a:pPr>
            <a:r>
              <a:rPr lang="pl-PL" spc="-10" dirty="0">
                <a:solidFill>
                  <a:schemeClr val="tx1"/>
                </a:solidFill>
                <a:latin typeface="+mn-lt"/>
              </a:rPr>
              <a:t>Styczeń 2025 r.</a:t>
            </a: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29667806-0205-4B5D-B40F-DD887A6D28DB}"/>
              </a:ext>
            </a:extLst>
          </p:cNvPr>
          <p:cNvSpPr txBox="1"/>
          <p:nvPr/>
        </p:nvSpPr>
        <p:spPr>
          <a:xfrm>
            <a:off x="8350161" y="8582081"/>
            <a:ext cx="10176598" cy="28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endParaRPr lang="pl-PL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6F5C9F76-C151-4246-970B-747B1E6699E3}"/>
              </a:ext>
            </a:extLst>
          </p:cNvPr>
          <p:cNvSpPr/>
          <p:nvPr/>
        </p:nvSpPr>
        <p:spPr>
          <a:xfrm>
            <a:off x="1087436" y="8397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C657579-F729-47E7-A81D-40EB51D242FE}"/>
              </a:ext>
            </a:extLst>
          </p:cNvPr>
          <p:cNvSpPr txBox="1"/>
          <p:nvPr/>
        </p:nvSpPr>
        <p:spPr>
          <a:xfrm>
            <a:off x="8296457" y="5195264"/>
            <a:ext cx="10050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Od uruchomienia usługi (20 marca 2025 r.) zarejestrowano łącznie 93 437 płatności.</a:t>
            </a:r>
            <a:endParaRPr lang="pl-PL" strike="sngStrike" dirty="0">
              <a:solidFill>
                <a:schemeClr val="tx1"/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319C4B1-8743-4D54-A821-10A3149D00E4}"/>
              </a:ext>
            </a:extLst>
          </p:cNvPr>
          <p:cNvSpPr txBox="1"/>
          <p:nvPr/>
        </p:nvSpPr>
        <p:spPr>
          <a:xfrm>
            <a:off x="8145356" y="8405100"/>
            <a:ext cx="10053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W 2025 r. do końca III kwartału użytkownicy złożyli 1434 dokumenty, w tym: 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744 - powiadomienia SME-P,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479 - Informacji kwartalnej SME-IK,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  74 - pisma POE-EU, 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132 - pełnomocnictwa szczególnych PPS-1EU,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    5 - zawiadomień o zmianie / odwołaniu / wypowiedzeniu pełnomocnictwa szczególnego OPS-1EU. </a:t>
            </a:r>
          </a:p>
        </p:txBody>
      </p:sp>
    </p:spTree>
    <p:extLst>
      <p:ext uri="{BB962C8B-B14F-4D97-AF65-F5344CB8AC3E}">
        <p14:creationId xmlns:p14="http://schemas.microsoft.com/office/powerpoint/2010/main" val="343229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22</a:t>
            </a:fld>
            <a:endParaRPr spc="-50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C57BDAF-53AC-7352-795A-F3C5BB5F551F}"/>
              </a:ext>
            </a:extLst>
          </p:cNvPr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Lato Black"/>
                <a:cs typeface="Lato Black"/>
              </a:rPr>
              <a:t>e-Urząd</a:t>
            </a:r>
            <a:r>
              <a:rPr sz="4400" b="1" spc="-245" dirty="0">
                <a:latin typeface="Lato Black"/>
                <a:cs typeface="Lato Black"/>
              </a:rPr>
              <a:t> </a:t>
            </a:r>
            <a:r>
              <a:rPr sz="4400" b="1" spc="-10" dirty="0">
                <a:latin typeface="Lato Black"/>
                <a:cs typeface="Lato Black"/>
              </a:rPr>
              <a:t>Skarbowy</a:t>
            </a:r>
            <a:endParaRPr sz="4400" dirty="0">
              <a:latin typeface="Lato Black"/>
              <a:cs typeface="Lato Black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6F298BA-92B1-620E-8BA3-39839EF66FE2}"/>
              </a:ext>
            </a:extLst>
          </p:cNvPr>
          <p:cNvSpPr txBox="1"/>
          <p:nvPr/>
        </p:nvSpPr>
        <p:spPr>
          <a:xfrm>
            <a:off x="1087436" y="2320761"/>
            <a:ext cx="43926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BFC0343A-B587-5F1C-81D2-CAA74B1160D6}"/>
              </a:ext>
            </a:extLst>
          </p:cNvPr>
          <p:cNvSpPr txBox="1"/>
          <p:nvPr/>
        </p:nvSpPr>
        <p:spPr>
          <a:xfrm>
            <a:off x="8388986" y="2320761"/>
            <a:ext cx="533771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D941931-E448-6728-ACC6-0389FA0AF1F0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E2192CA7-E88C-0D0B-C103-6AABB1C527C1}"/>
              </a:ext>
            </a:extLst>
          </p:cNvPr>
          <p:cNvSpPr/>
          <p:nvPr/>
        </p:nvSpPr>
        <p:spPr>
          <a:xfrm rot="5400000">
            <a:off x="5184938" y="5283366"/>
            <a:ext cx="5878503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BC21E5C8-A41E-C966-E9A2-C6990E81B8B1}"/>
              </a:ext>
            </a:extLst>
          </p:cNvPr>
          <p:cNvSpPr/>
          <p:nvPr/>
        </p:nvSpPr>
        <p:spPr>
          <a:xfrm>
            <a:off x="1057541" y="5502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6633DB7C-6588-0270-8379-024313DC0208}"/>
              </a:ext>
            </a:extLst>
          </p:cNvPr>
          <p:cNvSpPr/>
          <p:nvPr/>
        </p:nvSpPr>
        <p:spPr>
          <a:xfrm>
            <a:off x="1081671" y="106976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6F5C9F76-C151-4246-970B-747B1E6699E3}"/>
              </a:ext>
            </a:extLst>
          </p:cNvPr>
          <p:cNvSpPr/>
          <p:nvPr/>
        </p:nvSpPr>
        <p:spPr>
          <a:xfrm>
            <a:off x="1081671" y="82454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2035448-26FF-4CFB-A18C-A9E2D73676B9}"/>
              </a:ext>
            </a:extLst>
          </p:cNvPr>
          <p:cNvSpPr txBox="1"/>
          <p:nvPr/>
        </p:nvSpPr>
        <p:spPr>
          <a:xfrm>
            <a:off x="1051191" y="3167986"/>
            <a:ext cx="6543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Udostępnienie możliwości dodawania załączników do deklaracji PCC-3 i wdrożenie możliwości ich obsługi.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pl-PL" dirty="0">
              <a:solidFill>
                <a:schemeClr val="tx1"/>
              </a:solidFill>
              <a:latin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11 czerwca 2025 r.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5AFAEE8-174E-4479-9DD0-DB2C7AD54D4C}"/>
              </a:ext>
            </a:extLst>
          </p:cNvPr>
          <p:cNvSpPr txBox="1"/>
          <p:nvPr/>
        </p:nvSpPr>
        <p:spPr>
          <a:xfrm>
            <a:off x="8434706" y="3167986"/>
            <a:ext cx="9776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Usprawnienie obsługi składania deklaracji PCC-3 i SD-Z2 (w szczególności objęcie procesem obsługi załączników).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Do 30.09.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2025 r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.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 złożono 329 329 tych deklaracji.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AC18AB6-468A-40AC-96DF-E5A53A131781}"/>
              </a:ext>
            </a:extLst>
          </p:cNvPr>
          <p:cNvSpPr txBox="1"/>
          <p:nvPr/>
        </p:nvSpPr>
        <p:spPr>
          <a:xfrm>
            <a:off x="987740" y="5799561"/>
            <a:ext cx="66064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Usprawnienie procesu płatności z kontekstu sald i rozliczeń (wizualizacja kwot do zapłaty na stronie głównej - opcja "Do zapłaty" oraz automatyczne wypełnianie formularza płatności wraz z aktualną kwotą odsetek).</a:t>
            </a:r>
          </a:p>
          <a:p>
            <a:endParaRPr lang="pl-PL" dirty="0">
              <a:solidFill>
                <a:schemeClr val="tx1"/>
              </a:solidFill>
              <a:latin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18 grudnia 2024 r.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35A5F45D-6997-493B-A47E-30D09BEE6498}"/>
              </a:ext>
            </a:extLst>
          </p:cNvPr>
          <p:cNvSpPr txBox="1"/>
          <p:nvPr/>
        </p:nvSpPr>
        <p:spPr>
          <a:xfrm>
            <a:off x="8491467" y="5783825"/>
            <a:ext cx="9439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Usprawnienie procesów płatności, między innymi wdrożenie płatności z kontekstu rozliczeń i automatycznego wypełniania formularzy płatności. Zmiany przyczyniły do wzrostu popularności usługi w e-US. </a:t>
            </a: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Na 30 września 2025 r. - brak danych statystycznych. </a:t>
            </a:r>
          </a:p>
        </p:txBody>
      </p:sp>
    </p:spTree>
    <p:extLst>
      <p:ext uri="{BB962C8B-B14F-4D97-AF65-F5344CB8AC3E}">
        <p14:creationId xmlns:p14="http://schemas.microsoft.com/office/powerpoint/2010/main" val="217092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163926" y="5420619"/>
            <a:ext cx="6845964" cy="2824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</a:pPr>
            <a:r>
              <a:rPr spc="-10" dirty="0">
                <a:solidFill>
                  <a:schemeClr val="tx1"/>
                </a:solidFill>
                <a:latin typeface="+mn-lt"/>
                <a:cs typeface="Lato"/>
              </a:rPr>
              <a:t>Centralna</a:t>
            </a:r>
            <a:r>
              <a:rPr spc="-4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Lato"/>
              </a:rPr>
              <a:t>infolinia</a:t>
            </a:r>
            <a:r>
              <a:rPr spc="-3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KAS</a:t>
            </a:r>
            <a:r>
              <a:rPr spc="-3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pod</a:t>
            </a:r>
            <a:r>
              <a:rPr spc="-3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jednym</a:t>
            </a:r>
            <a:r>
              <a:rPr spc="-35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Lato"/>
              </a:rPr>
              <a:t>numerem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–</a:t>
            </a:r>
            <a:r>
              <a:rPr spc="-2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od</a:t>
            </a:r>
            <a:r>
              <a:rPr spc="-2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1</a:t>
            </a:r>
            <a:r>
              <a:rPr spc="-2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spc="-10" dirty="0">
                <a:solidFill>
                  <a:schemeClr val="tx1"/>
                </a:solidFill>
                <a:latin typeface="+mn-lt"/>
                <a:cs typeface="Lato"/>
              </a:rPr>
              <a:t>października</a:t>
            </a:r>
            <a:r>
              <a:rPr spc="-2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dirty="0">
                <a:solidFill>
                  <a:schemeClr val="tx1"/>
                </a:solidFill>
                <a:latin typeface="+mn-lt"/>
                <a:cs typeface="Lato"/>
              </a:rPr>
              <a:t>2024</a:t>
            </a:r>
            <a:r>
              <a:rPr spc="-20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  <a:r>
              <a:rPr spc="-25" dirty="0">
                <a:solidFill>
                  <a:schemeClr val="tx1"/>
                </a:solidFill>
                <a:latin typeface="+mn-lt"/>
                <a:cs typeface="Lato"/>
              </a:rPr>
              <a:t>r.</a:t>
            </a:r>
            <a:endParaRPr lang="pl-PL" spc="-25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endParaRPr lang="pl-PL" spc="-25" dirty="0">
              <a:solidFill>
                <a:schemeClr val="tx1"/>
              </a:solidFill>
              <a:latin typeface="+mn-lt"/>
              <a:cs typeface="Lato"/>
            </a:endParaRP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Kluczowe usługi w ramach e-</a:t>
            </a:r>
            <a:r>
              <a:rPr lang="pl-PL" dirty="0" err="1">
                <a:solidFill>
                  <a:schemeClr val="tx1"/>
                </a:solidFill>
                <a:latin typeface="+mn-lt"/>
                <a:cs typeface="Lato"/>
              </a:rPr>
              <a:t>MCeK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 od 2024 r.: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 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1. Jeden numer telefonu dla wszystkich urzędów skarbowych – Infolinia KAS </a:t>
            </a:r>
            <a:r>
              <a:rPr lang="pl-PL" dirty="0" err="1">
                <a:solidFill>
                  <a:schemeClr val="tx1"/>
                </a:solidFill>
                <a:latin typeface="+mn-lt"/>
                <a:cs typeface="Lato"/>
              </a:rPr>
              <a:t>eMCeK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.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2. Uwierzytelnienie na infolinii KAS oraz podczas rozmowy z pracownikiem urzędu skarbowego.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3. Wirtualny Asystent Klienta </a:t>
            </a:r>
            <a:r>
              <a:rPr lang="pl-PL" dirty="0" err="1">
                <a:solidFill>
                  <a:schemeClr val="tx1"/>
                </a:solidFill>
                <a:latin typeface="+mn-lt"/>
                <a:cs typeface="Lato"/>
              </a:rPr>
              <a:t>Kaspro</a:t>
            </a: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.</a:t>
            </a:r>
          </a:p>
          <a:p>
            <a:pPr marR="5080">
              <a:lnSpc>
                <a:spcPts val="2180"/>
              </a:lnSpc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4. Usługa czat - informacja podatkowa online.</a:t>
            </a:r>
            <a:endParaRPr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23</a:t>
            </a:fld>
            <a:endParaRPr spc="-50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DEDDCF7B-26E4-1B27-AE07-FDB124A9E0E3}"/>
              </a:ext>
            </a:extLst>
          </p:cNvPr>
          <p:cNvSpPr txBox="1"/>
          <p:nvPr/>
        </p:nvSpPr>
        <p:spPr>
          <a:xfrm>
            <a:off x="1163926" y="4529338"/>
            <a:ext cx="423992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C7D9AC88-D820-D3D2-76D6-434E878BFBDB}"/>
              </a:ext>
            </a:extLst>
          </p:cNvPr>
          <p:cNvSpPr txBox="1"/>
          <p:nvPr/>
        </p:nvSpPr>
        <p:spPr>
          <a:xfrm>
            <a:off x="8528050" y="4400050"/>
            <a:ext cx="618796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BE76C0D6-9368-6684-5473-D151A453D595}"/>
              </a:ext>
            </a:extLst>
          </p:cNvPr>
          <p:cNvSpPr/>
          <p:nvPr/>
        </p:nvSpPr>
        <p:spPr>
          <a:xfrm>
            <a:off x="1060450" y="50450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644F2996-6A8A-AD77-6BD9-EA9DB11BFD80}"/>
              </a:ext>
            </a:extLst>
          </p:cNvPr>
          <p:cNvSpPr/>
          <p:nvPr/>
        </p:nvSpPr>
        <p:spPr>
          <a:xfrm rot="5400000" flipV="1">
            <a:off x="5541010" y="7651118"/>
            <a:ext cx="5257798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pic>
        <p:nvPicPr>
          <p:cNvPr id="49" name="Obraz 48">
            <a:extLst>
              <a:ext uri="{FF2B5EF4-FFF2-40B4-BE49-F238E27FC236}">
                <a16:creationId xmlns:a16="http://schemas.microsoft.com/office/drawing/2014/main" id="{B170CB2B-A272-7163-0B0C-286187EE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150670"/>
            <a:ext cx="4525310" cy="2740025"/>
          </a:xfrm>
          <a:prstGeom prst="rect">
            <a:avLst/>
          </a:prstGeom>
        </p:spPr>
      </p:pic>
      <p:sp>
        <p:nvSpPr>
          <p:cNvPr id="50" name="object 18">
            <a:extLst>
              <a:ext uri="{FF2B5EF4-FFF2-40B4-BE49-F238E27FC236}">
                <a16:creationId xmlns:a16="http://schemas.microsoft.com/office/drawing/2014/main" id="{01E0315A-4582-E929-134B-57B05143AD71}"/>
              </a:ext>
            </a:extLst>
          </p:cNvPr>
          <p:cNvSpPr/>
          <p:nvPr/>
        </p:nvSpPr>
        <p:spPr>
          <a:xfrm>
            <a:off x="1060450" y="939320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FB97D770-A82B-4752-8B25-0E3D9E5946C9}"/>
              </a:ext>
            </a:extLst>
          </p:cNvPr>
          <p:cNvSpPr/>
          <p:nvPr/>
        </p:nvSpPr>
        <p:spPr>
          <a:xfrm>
            <a:off x="1087436" y="1045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CD864BA-9C72-4A47-BCE2-2CD08C7C1EF2}"/>
              </a:ext>
            </a:extLst>
          </p:cNvPr>
          <p:cNvSpPr txBox="1"/>
          <p:nvPr/>
        </p:nvSpPr>
        <p:spPr>
          <a:xfrm>
            <a:off x="1012385" y="9389100"/>
            <a:ext cx="6995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</a:rPr>
              <a:t>Usługa 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wideorozmowy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</a:rPr>
              <a:t> dla osób posługujących się językiem migowym </a:t>
            </a:r>
          </a:p>
          <a:p>
            <a:endParaRPr lang="pl-PL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Marzec 2025 r.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D17ECC8-F164-4E42-9153-B140FEDEC422}"/>
              </a:ext>
            </a:extLst>
          </p:cNvPr>
          <p:cNvSpPr txBox="1"/>
          <p:nvPr/>
        </p:nvSpPr>
        <p:spPr>
          <a:xfrm>
            <a:off x="8173357" y="9430055"/>
            <a:ext cx="10050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Liczba umówionych konsultacji w zakresie zeznań podatkowych i usługi Twój e-PIT w okresie od 4 marca do 30 września 2025 r.: 43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CD2FA47-F157-4A7E-A0BC-6CD30776ABDB}"/>
              </a:ext>
            </a:extLst>
          </p:cNvPr>
          <p:cNvSpPr txBox="1"/>
          <p:nvPr/>
        </p:nvSpPr>
        <p:spPr>
          <a:xfrm>
            <a:off x="8322836" y="5420619"/>
            <a:ext cx="101563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Liczba odebranych połączeń od 1 października 2024 r. do 30 września 2025 r.:  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na infolinii KAS obsługiwanej przez Krajową Informację Skarbową – 1 536 366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na infolinii KAS obsługiwanej przez pracowników urzędów skarbowych – 2 287 844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RAZEM 3 824 210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Liczba uwierzytelnień dokonanych w okresie od 1 października 2024 r. do 30 września 2025 r.: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na infolinii (połączenia odebrane klient uwierzytelniony): 187 535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podczas rozmowy z pracownikiem urzędu skarbowego (pozytywnie zweryfikowany): 62 686</a:t>
            </a:r>
            <a:b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RAZEM 250 221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3. Liczba rozmów (wejść w kontrolkę czat) w okresie od 1 października 2024 r. do 30 września 2025 r.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eMCeK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333 281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KSeF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4 621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e-US: 27 179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RAZEM 365 081</a:t>
            </a:r>
          </a:p>
          <a:p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 Liczba obsłużonych rozmów chat (KIS) w okresie od 1 stycznia 2024 r. do 30 września 2025 r. – 244 308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5715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24</a:t>
            </a:fld>
            <a:endParaRPr spc="-50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3C631BEA-460F-5028-CAB6-C3EF063A3C07}"/>
              </a:ext>
            </a:extLst>
          </p:cNvPr>
          <p:cNvSpPr txBox="1"/>
          <p:nvPr/>
        </p:nvSpPr>
        <p:spPr>
          <a:xfrm>
            <a:off x="8388986" y="2320761"/>
            <a:ext cx="542329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364FE20-FF30-AD17-AF8C-7BA3ED06B593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6C363B90-0E41-F74C-2213-1C3EA1544BF7}"/>
              </a:ext>
            </a:extLst>
          </p:cNvPr>
          <p:cNvSpPr/>
          <p:nvPr/>
        </p:nvSpPr>
        <p:spPr>
          <a:xfrm rot="5400000" flipV="1">
            <a:off x="4536564" y="5984544"/>
            <a:ext cx="7402513" cy="167354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E5FAA450-772A-29F6-E183-4CD4C097FBDB}"/>
              </a:ext>
            </a:extLst>
          </p:cNvPr>
          <p:cNvSpPr/>
          <p:nvPr/>
        </p:nvSpPr>
        <p:spPr>
          <a:xfrm>
            <a:off x="1131138" y="4410774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669D8EC7-37E0-7D4D-9A77-D4B03132F7B5}"/>
              </a:ext>
            </a:extLst>
          </p:cNvPr>
          <p:cNvSpPr/>
          <p:nvPr/>
        </p:nvSpPr>
        <p:spPr>
          <a:xfrm>
            <a:off x="1131138" y="71786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913DD0A1-5D83-6B7E-89C2-1B1974BCD09A}"/>
              </a:ext>
            </a:extLst>
          </p:cNvPr>
          <p:cNvSpPr txBox="1"/>
          <p:nvPr/>
        </p:nvSpPr>
        <p:spPr>
          <a:xfrm>
            <a:off x="1060450" y="649545"/>
            <a:ext cx="175147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PUESC – Platforma Usług Elektronicznych Skarbowo-Celnych 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25DA1F3-3137-4681-8ED3-86DA4AAA2ED5}"/>
              </a:ext>
            </a:extLst>
          </p:cNvPr>
          <p:cNvSpPr/>
          <p:nvPr/>
        </p:nvSpPr>
        <p:spPr>
          <a:xfrm>
            <a:off x="1131138" y="5748999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99612A96-7249-45DF-ADFC-B7199310BD41}"/>
              </a:ext>
            </a:extLst>
          </p:cNvPr>
          <p:cNvSpPr txBox="1"/>
          <p:nvPr/>
        </p:nvSpPr>
        <p:spPr>
          <a:xfrm>
            <a:off x="1131138" y="2307324"/>
            <a:ext cx="55356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5BEEDE8-909B-13C9-4891-D2A2AD7D1EF9}"/>
              </a:ext>
            </a:extLst>
          </p:cNvPr>
          <p:cNvSpPr txBox="1"/>
          <p:nvPr/>
        </p:nvSpPr>
        <p:spPr>
          <a:xfrm>
            <a:off x="1056558" y="3088425"/>
            <a:ext cx="6566536" cy="116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Zgłoszeń (PUESC.P4.1) system AES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podsystemu AES/</a:t>
            </a:r>
            <a:r>
              <a:rPr lang="pl-PL" sz="1500" dirty="0" err="1">
                <a:latin typeface="Lato" panose="020F0502020204030203" pitchFamily="34" charset="-18"/>
              </a:rPr>
              <a:t>PoUS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0F73F34-A1EF-FE84-795D-0A48857B35CB}"/>
              </a:ext>
            </a:extLst>
          </p:cNvPr>
          <p:cNvSpPr txBox="1"/>
          <p:nvPr/>
        </p:nvSpPr>
        <p:spPr>
          <a:xfrm>
            <a:off x="8321498" y="3125812"/>
            <a:ext cx="9923144" cy="12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Elektroniczne potwierdzenie unijnego statusu celnego towarów zgodnego z unijnymi zasadami systemu </a:t>
            </a:r>
            <a:r>
              <a:rPr lang="pl-PL" sz="1500" dirty="0" err="1">
                <a:latin typeface="Lato" panose="020F0502020204030203" pitchFamily="34" charset="-18"/>
              </a:rPr>
              <a:t>PoUS</a:t>
            </a:r>
            <a:r>
              <a:rPr lang="pl-PL" sz="1500" dirty="0">
                <a:latin typeface="Lato" panose="020F0502020204030203" pitchFamily="34" charset="-18"/>
              </a:rPr>
              <a:t> (Proof of Union Status) dla fazy 1.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Od dnia wdrożenia do 30.09.2025 r. liczba wniosków o potwierdzenie unijnego statusu towarów, w </a:t>
            </a:r>
            <a:r>
              <a:rPr lang="pl-PL" sz="1500">
                <a:latin typeface="Lato" panose="020F0502020204030203" pitchFamily="34" charset="-18"/>
              </a:rPr>
              <a:t>statusie potwierdzony, </a:t>
            </a:r>
            <a:r>
              <a:rPr lang="pl-PL" sz="1500" dirty="0">
                <a:latin typeface="Lato" panose="020F0502020204030203" pitchFamily="34" charset="-18"/>
              </a:rPr>
              <a:t>wynosi </a:t>
            </a:r>
            <a:r>
              <a:rPr lang="pl-PL" sz="1500" b="1" dirty="0">
                <a:latin typeface="Lato" panose="020F0502020204030203" pitchFamily="34" charset="-18"/>
              </a:rPr>
              <a:t>35 156</a:t>
            </a:r>
            <a:r>
              <a:rPr lang="pl-PL" sz="1500" dirty="0">
                <a:latin typeface="Lato" panose="020F0502020204030203" pitchFamily="34" charset="-18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3A17C5B-DF14-50A5-4C3E-370E572380DD}"/>
              </a:ext>
            </a:extLst>
          </p:cNvPr>
          <p:cNvSpPr txBox="1"/>
          <p:nvPr/>
        </p:nvSpPr>
        <p:spPr>
          <a:xfrm>
            <a:off x="1087436" y="4568382"/>
            <a:ext cx="6566536" cy="116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Zgłoszeń (PUESC.P4.1) system AIS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podsystemu AIS/</a:t>
            </a:r>
            <a:r>
              <a:rPr lang="pl-PL" sz="1500" dirty="0" err="1">
                <a:latin typeface="Lato" panose="020F0502020204030203" pitchFamily="34" charset="-18"/>
              </a:rPr>
              <a:t>e-COMMERCE</a:t>
            </a:r>
            <a:r>
              <a:rPr lang="pl-PL" sz="1500" dirty="0">
                <a:latin typeface="Lato" panose="020F0502020204030203" pitchFamily="34" charset="-18"/>
              </a:rPr>
              <a:t> HUB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D28D630-2786-88B6-549C-FF762DE67E40}"/>
              </a:ext>
            </a:extLst>
          </p:cNvPr>
          <p:cNvSpPr txBox="1"/>
          <p:nvPr/>
        </p:nvSpPr>
        <p:spPr>
          <a:xfrm>
            <a:off x="8321498" y="4584841"/>
            <a:ext cx="9923144" cy="101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Płynna (elektroniczna) obsługa zgłoszeń dla podmiotów logistycznych zarządzających dużymi hubami dystrybucyjnymi w obszarze e-commerce (przesyłki o niskiej wartości zakupywane na platformach e-commerce).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Od dnia wdrożenia </a:t>
            </a:r>
            <a:r>
              <a:rPr lang="pl-PL" sz="1500">
                <a:latin typeface="Lato" panose="020F0502020204030203" pitchFamily="34" charset="-18"/>
              </a:rPr>
              <a:t>do 30.09.2025 r. </a:t>
            </a:r>
            <a:r>
              <a:rPr lang="pl-PL" sz="1500" dirty="0">
                <a:latin typeface="Lato" panose="020F0502020204030203" pitchFamily="34" charset="-18"/>
              </a:rPr>
              <a:t>w podsystemie AES/</a:t>
            </a:r>
            <a:r>
              <a:rPr lang="pl-PL" sz="1500" dirty="0" err="1">
                <a:latin typeface="Lato" panose="020F0502020204030203" pitchFamily="34" charset="-18"/>
              </a:rPr>
              <a:t>e-COMMERCE</a:t>
            </a:r>
            <a:r>
              <a:rPr lang="pl-PL" sz="1500" dirty="0">
                <a:latin typeface="Lato" panose="020F0502020204030203" pitchFamily="34" charset="-18"/>
              </a:rPr>
              <a:t> HUB dokonano </a:t>
            </a:r>
            <a:r>
              <a:rPr lang="pl-PL" sz="1500" b="1" dirty="0">
                <a:latin typeface="Lato" panose="020F0502020204030203" pitchFamily="34" charset="-18"/>
              </a:rPr>
              <a:t>20 412 063 </a:t>
            </a:r>
            <a:r>
              <a:rPr lang="pl-PL" sz="1500" dirty="0">
                <a:latin typeface="Lato" panose="020F0502020204030203" pitchFamily="34" charset="-18"/>
              </a:rPr>
              <a:t>zgłoszeń.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FF12499-B1EB-29F2-E676-577CAECE29AA}"/>
              </a:ext>
            </a:extLst>
          </p:cNvPr>
          <p:cNvSpPr txBox="1"/>
          <p:nvPr/>
        </p:nvSpPr>
        <p:spPr>
          <a:xfrm>
            <a:off x="1117414" y="5922482"/>
            <a:ext cx="6566536" cy="116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Zgłoszeń (PUESC.P4.1) system AIS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podsystemu AIS/IMPORT PLUS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2025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0FD085-F2E5-E8A1-F492-507E689DA461}"/>
              </a:ext>
            </a:extLst>
          </p:cNvPr>
          <p:cNvSpPr txBox="1"/>
          <p:nvPr/>
        </p:nvSpPr>
        <p:spPr>
          <a:xfrm>
            <a:off x="8321498" y="5864805"/>
            <a:ext cx="9923144" cy="33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Elektroniczna obsługa wszystkich zgłoszeń importowych (100%). </a:t>
            </a: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0EBB48F5-561B-7FF2-C4E9-5B4EC665F417}"/>
              </a:ext>
            </a:extLst>
          </p:cNvPr>
          <p:cNvSpPr/>
          <p:nvPr/>
        </p:nvSpPr>
        <p:spPr>
          <a:xfrm>
            <a:off x="1117414" y="97694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3B2047A-C520-DEE4-5AF9-3EBB42902803}"/>
              </a:ext>
            </a:extLst>
          </p:cNvPr>
          <p:cNvSpPr txBox="1"/>
          <p:nvPr/>
        </p:nvSpPr>
        <p:spPr>
          <a:xfrm>
            <a:off x="1087436" y="7533091"/>
            <a:ext cx="6566536" cy="142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Zgłoszeń (PUESC.P4.1) system AES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podsystemu AES/ECS2 dostosowanego do wymogów UCC (model danych EU CDM), a następnie podsystemu AES/ECS2 PLUS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2024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596EB0-78AE-5E55-B8D4-C050F85BB14A}"/>
              </a:ext>
            </a:extLst>
          </p:cNvPr>
          <p:cNvSpPr txBox="1"/>
          <p:nvPr/>
        </p:nvSpPr>
        <p:spPr>
          <a:xfrm>
            <a:off x="8321498" y="7533091"/>
            <a:ext cx="9923144" cy="12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Elektroniczna obsługa wszystkich zgłoszeń wywozowych po wdrożeniu. Podsystem AES/ECS2 został zastąpiony przez AES/ECS2 PLUS.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Od dnia wdrożenia </a:t>
            </a:r>
            <a:r>
              <a:rPr lang="pl-PL" sz="1500">
                <a:latin typeface="Lato" panose="020F0502020204030203" pitchFamily="34" charset="-18"/>
              </a:rPr>
              <a:t>do 30.09.2025 r. </a:t>
            </a:r>
            <a:r>
              <a:rPr lang="pl-PL" sz="1500" dirty="0">
                <a:latin typeface="Lato" panose="020F0502020204030203" pitchFamily="34" charset="-18"/>
              </a:rPr>
              <a:t>w podsystemie AES/ECS2 PLUS zostało otwartych </a:t>
            </a:r>
            <a:r>
              <a:rPr lang="pl-PL" sz="1500" b="1" dirty="0">
                <a:latin typeface="Lato" panose="020F0502020204030203" pitchFamily="34" charset="-18"/>
              </a:rPr>
              <a:t>3 518 757 </a:t>
            </a:r>
            <a:r>
              <a:rPr lang="pl-PL" sz="1500" dirty="0">
                <a:latin typeface="Lato" panose="020F0502020204030203" pitchFamily="34" charset="-18"/>
              </a:rPr>
              <a:t>operacji wywozowych.</a:t>
            </a:r>
          </a:p>
        </p:txBody>
      </p:sp>
    </p:spTree>
    <p:extLst>
      <p:ext uri="{BB962C8B-B14F-4D97-AF65-F5344CB8AC3E}">
        <p14:creationId xmlns:p14="http://schemas.microsoft.com/office/powerpoint/2010/main" val="395933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25</a:t>
            </a:fld>
            <a:endParaRPr spc="-50"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952C755-142B-6501-987F-A088F537CC4A}"/>
              </a:ext>
            </a:extLst>
          </p:cNvPr>
          <p:cNvSpPr txBox="1"/>
          <p:nvPr/>
        </p:nvSpPr>
        <p:spPr>
          <a:xfrm>
            <a:off x="8154247" y="2319490"/>
            <a:ext cx="57487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D5E9416-75FC-0367-3726-74AF789A2D66}"/>
              </a:ext>
            </a:extLst>
          </p:cNvPr>
          <p:cNvSpPr/>
          <p:nvPr/>
        </p:nvSpPr>
        <p:spPr>
          <a:xfrm>
            <a:off x="1087436" y="283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8094D3D-56F8-827D-4BB3-5E250B804832}"/>
              </a:ext>
            </a:extLst>
          </p:cNvPr>
          <p:cNvSpPr/>
          <p:nvPr/>
        </p:nvSpPr>
        <p:spPr>
          <a:xfrm rot="5400000" flipV="1">
            <a:off x="4215999" y="6097343"/>
            <a:ext cx="7859700" cy="398968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9F187140-F36B-A65F-7E61-9589170BF238}"/>
              </a:ext>
            </a:extLst>
          </p:cNvPr>
          <p:cNvSpPr/>
          <p:nvPr/>
        </p:nvSpPr>
        <p:spPr>
          <a:xfrm>
            <a:off x="1060450" y="537318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E7C9F31E-43A3-3BAC-F4C1-42E2948B5E81}"/>
              </a:ext>
            </a:extLst>
          </p:cNvPr>
          <p:cNvSpPr/>
          <p:nvPr/>
        </p:nvSpPr>
        <p:spPr>
          <a:xfrm>
            <a:off x="974569" y="825644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9CD3E683-E28C-3AB3-D0B3-6E8806FF1BE4}"/>
              </a:ext>
            </a:extLst>
          </p:cNvPr>
          <p:cNvSpPr/>
          <p:nvPr/>
        </p:nvSpPr>
        <p:spPr>
          <a:xfrm>
            <a:off x="896916" y="102266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FA9BB80D-EBE2-4541-AE9E-F29EF4F62598}"/>
              </a:ext>
            </a:extLst>
          </p:cNvPr>
          <p:cNvSpPr txBox="1"/>
          <p:nvPr/>
        </p:nvSpPr>
        <p:spPr>
          <a:xfrm>
            <a:off x="1165222" y="2273248"/>
            <a:ext cx="55356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351E0418-0E91-970B-686C-532591BAD6B7}"/>
              </a:ext>
            </a:extLst>
          </p:cNvPr>
          <p:cNvSpPr txBox="1"/>
          <p:nvPr/>
        </p:nvSpPr>
        <p:spPr>
          <a:xfrm>
            <a:off x="1060450" y="649545"/>
            <a:ext cx="175147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PUESC – Platforma Usług Elektronicznych Skarbowo-Celnych 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2E780D1-C995-5BF4-E291-E703BA154198}"/>
              </a:ext>
            </a:extLst>
          </p:cNvPr>
          <p:cNvSpPr txBox="1"/>
          <p:nvPr/>
        </p:nvSpPr>
        <p:spPr>
          <a:xfrm>
            <a:off x="1165222" y="3007409"/>
            <a:ext cx="6566536" cy="142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Zgłoszeń (PUESC.P4.1) system NCTS2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systemu NCTS2 dostosowanego do wymogów UCC (model danych EU CDM), a następnie systemu NCTS2 PLUS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6A0C69-6429-7CBE-713D-87D035365654}"/>
              </a:ext>
            </a:extLst>
          </p:cNvPr>
          <p:cNvSpPr txBox="1"/>
          <p:nvPr/>
        </p:nvSpPr>
        <p:spPr>
          <a:xfrm>
            <a:off x="8145849" y="2972780"/>
            <a:ext cx="9923144" cy="23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Nowe funkcjonalności zapewniają obsługę operacji tranzytowych w tranzycie unijnym (T1 i T2) oraz TIR według wymagań unijnej fazy 5 NCTS oraz dodatkowych wymagań krajowych (pełna elektroniczna obsługa zdarzeń podczas przewozu oraz usprawnienia interfejsów z systemem wywozowym [AES/ECS2 PLUS] i systemem importowym [AIS/IMPORT PLUS].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Od dnia wdrożenia do 30.09.2025 r. w systemie NCTS2 PLUS zostało: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Lato" panose="020F0502020204030203" pitchFamily="34" charset="-18"/>
              </a:rPr>
              <a:t>otwartych </a:t>
            </a:r>
            <a:r>
              <a:rPr lang="pl-PL" sz="1500" b="1" dirty="0">
                <a:latin typeface="Lato" panose="020F0502020204030203" pitchFamily="34" charset="-18"/>
              </a:rPr>
              <a:t>1 130 486  </a:t>
            </a:r>
            <a:r>
              <a:rPr lang="pl-PL" sz="1500" dirty="0">
                <a:latin typeface="Lato" panose="020F0502020204030203" pitchFamily="34" charset="-18"/>
              </a:rPr>
              <a:t>operacji,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latin typeface="Lato" panose="020F0502020204030203" pitchFamily="34" charset="-18"/>
              </a:rPr>
              <a:t>zamkniętych </a:t>
            </a:r>
            <a:r>
              <a:rPr lang="pl-PL" sz="1500" b="1" dirty="0">
                <a:latin typeface="Lato" panose="020F0502020204030203" pitchFamily="34" charset="-18"/>
              </a:rPr>
              <a:t>1 170 620 </a:t>
            </a:r>
            <a:r>
              <a:rPr lang="pl-PL" sz="1500" dirty="0">
                <a:latin typeface="Lato" panose="020F0502020204030203" pitchFamily="34" charset="-18"/>
              </a:rPr>
              <a:t>operacji.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94023E5-EB67-3BA7-2DA6-E3D972612D54}"/>
              </a:ext>
            </a:extLst>
          </p:cNvPr>
          <p:cNvSpPr txBox="1"/>
          <p:nvPr/>
        </p:nvSpPr>
        <p:spPr>
          <a:xfrm>
            <a:off x="1165222" y="5520735"/>
            <a:ext cx="6781143" cy="1164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Single Window Plus (PUESC.P4.2) system PKWD-SINGLE WINDOW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Integracja z systemem </a:t>
            </a:r>
            <a:r>
              <a:rPr lang="pl-PL" sz="1500">
                <a:latin typeface="Lato" panose="020F0502020204030203" pitchFamily="34" charset="-18"/>
              </a:rPr>
              <a:t>EU CSW-CERTEX </a:t>
            </a:r>
            <a:r>
              <a:rPr lang="pl-PL" sz="1500" dirty="0">
                <a:latin typeface="Lato" panose="020F0502020204030203" pitchFamily="34" charset="-18"/>
              </a:rPr>
              <a:t>wydanie 5.0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2025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E9CB2C8-AE43-2E3E-B987-7CAA329ED8A3}"/>
              </a:ext>
            </a:extLst>
          </p:cNvPr>
          <p:cNvSpPr txBox="1"/>
          <p:nvPr/>
        </p:nvSpPr>
        <p:spPr>
          <a:xfrm>
            <a:off x="8147248" y="5526319"/>
            <a:ext cx="10591492" cy="269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Wdrożenie wymaganej przepisami prawa UE integracji krajowego systemu PKWD-SINGLE WINDOW z systemem EU CSW-CERTEX w wydaniu (</a:t>
            </a:r>
            <a:r>
              <a:rPr lang="pl-PL" sz="1500" dirty="0" err="1">
                <a:latin typeface="Lato" panose="020F0502020204030203" pitchFamily="34" charset="-18"/>
              </a:rPr>
              <a:t>Release</a:t>
            </a:r>
            <a:r>
              <a:rPr lang="pl-PL" sz="1500" dirty="0">
                <a:latin typeface="Lato" panose="020F0502020204030203" pitchFamily="34" charset="-18"/>
              </a:rPr>
              <a:t>) 5.0 od 3.03.2025 r. umożliwiło poszerzenie zestawu dokumentów UE wymaganych do odprawy celnej towaru, które są walidowane automatycznie (włącznie z saldowanie ilości towarów z dokumentów) w procesie obsługi zgłoszeń celnych. Integracja ta pozwala na automatyczną obsługę wszystkich deklarowanych przy odprawach dokumentów UE: CHED-A, CHED-P, CHED-D, CHED-PP, COI, ODS, FGAS. W ok. 90% przypadków walidacja automatyczna przebiega pozytywnie (tzw. "happy </a:t>
            </a:r>
            <a:r>
              <a:rPr lang="pl-PL" sz="1500" dirty="0" err="1">
                <a:latin typeface="Lato" panose="020F0502020204030203" pitchFamily="34" charset="-18"/>
              </a:rPr>
              <a:t>flow</a:t>
            </a:r>
            <a:r>
              <a:rPr lang="pl-PL" sz="1500" dirty="0">
                <a:latin typeface="Lato" panose="020F0502020204030203" pitchFamily="34" charset="-18"/>
              </a:rPr>
              <a:t>") i nie wymaga konieczności manualnej interwencji ze strony funkcjonariuszy zaangażowanych w proces odprawy celnej towarów, a tym samym nie jest wymagane dostarczanie organom KAS dokumentów w formie papierowej (tradycyjnej). 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Dzięki wdrożonej usłudze w okresie od 03.03.2025 r. </a:t>
            </a:r>
            <a:r>
              <a:rPr lang="pl-PL" sz="1500">
                <a:latin typeface="Lato" panose="020F0502020204030203" pitchFamily="34" charset="-18"/>
              </a:rPr>
              <a:t>do 29.09.2025 r. </a:t>
            </a:r>
            <a:r>
              <a:rPr lang="pl-PL" sz="1500" dirty="0">
                <a:latin typeface="Lato" panose="020F0502020204030203" pitchFamily="34" charset="-18"/>
              </a:rPr>
              <a:t>w sposób automatyczny </a:t>
            </a:r>
            <a:r>
              <a:rPr lang="pl-PL" sz="1500" dirty="0" err="1">
                <a:latin typeface="Lato" panose="020F0502020204030203" pitchFamily="34" charset="-18"/>
              </a:rPr>
              <a:t>zwalidowanych</a:t>
            </a:r>
            <a:r>
              <a:rPr lang="pl-PL" sz="1500" dirty="0">
                <a:latin typeface="Lato" panose="020F0502020204030203" pitchFamily="34" charset="-18"/>
              </a:rPr>
              <a:t> i zbilansowanych zostało </a:t>
            </a:r>
            <a:r>
              <a:rPr lang="pl-PL" sz="1500" b="1" dirty="0">
                <a:latin typeface="Lato" panose="020F0502020204030203" pitchFamily="34" charset="-18"/>
              </a:rPr>
              <a:t>6 2578 </a:t>
            </a:r>
            <a:r>
              <a:rPr lang="pl-PL" sz="1500" dirty="0">
                <a:latin typeface="Lato" panose="020F0502020204030203" pitchFamily="34" charset="-18"/>
              </a:rPr>
              <a:t>dokumentów UE z obszarów CHED-A, CHED-P, CHED-D, CHED-PP, COI, ODS, FGAS.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D10151-2ECA-6DCD-B041-AC8A766AF22D}"/>
              </a:ext>
            </a:extLst>
          </p:cNvPr>
          <p:cNvSpPr txBox="1"/>
          <p:nvPr/>
        </p:nvSpPr>
        <p:spPr>
          <a:xfrm>
            <a:off x="1087436" y="8455598"/>
            <a:ext cx="6566536" cy="169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</a:t>
            </a:r>
            <a:r>
              <a:rPr lang="pl-PL" sz="1500" b="1">
                <a:latin typeface="Lato" panose="020F0502020204030203" pitchFamily="34" charset="-18"/>
              </a:rPr>
              <a:t>TAX FREE </a:t>
            </a:r>
            <a:r>
              <a:rPr lang="pl-PL" sz="1500" b="1" dirty="0">
                <a:latin typeface="Lato" panose="020F0502020204030203" pitchFamily="34" charset="-18"/>
              </a:rPr>
              <a:t>(PUESC.P4.6) system TAX FREE2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Uruchomiono dodatkowy kanał komunikacyjny dla sprzedawców podczas niedostępności PUESC</a:t>
            </a:r>
            <a:br>
              <a:rPr lang="pl-PL" sz="1500" dirty="0">
                <a:latin typeface="Lato" panose="020F0502020204030203" pitchFamily="34" charset="-18"/>
              </a:rPr>
            </a:b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BA2B00-CEB0-DCCF-DA4E-7CE7724A8EB6}"/>
              </a:ext>
            </a:extLst>
          </p:cNvPr>
          <p:cNvSpPr txBox="1"/>
          <p:nvPr/>
        </p:nvSpPr>
        <p:spPr>
          <a:xfrm>
            <a:off x="8154247" y="8384437"/>
            <a:ext cx="9923144" cy="18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Funkcjonalność do wykorzystania przez klientów KAS podczas awarii PUESC – od wdrożenia nowej funkcjonalności nie zaistniała konieczność uruchomienia dodatkowego kanału komunikacyjnego.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Zalety dedykowanej usługi awaryjnej: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1. Umożliwienie ciągłości sprzedaży przez podmioty zarejestrowane jako sprzedawcy w procedurze TAX FREE.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2. Umożliwienie podróżnym dokonywania zakupów w procedurze TAX FREE i uzyskiwania zwrotu podatku VAT niezależnie od niedostępności PUESC. </a:t>
            </a:r>
          </a:p>
        </p:txBody>
      </p:sp>
    </p:spTree>
    <p:extLst>
      <p:ext uri="{BB962C8B-B14F-4D97-AF65-F5344CB8AC3E}">
        <p14:creationId xmlns:p14="http://schemas.microsoft.com/office/powerpoint/2010/main" val="58660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AD6B-DD47-9DE0-949D-5B85907D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>
            <a:extLst>
              <a:ext uri="{FF2B5EF4-FFF2-40B4-BE49-F238E27FC236}">
                <a16:creationId xmlns:a16="http://schemas.microsoft.com/office/drawing/2014/main" id="{FB0FA17C-93BA-5349-0C56-DF08DF59CAA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CD516603-CCB8-D9AC-C2F1-68768D66F4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EEC65AFB-2563-87A1-7801-A8B3B3EC0D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26</a:t>
            </a:fld>
            <a:endParaRPr spc="-50"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E1E0409-9F60-A1AD-E58B-699CAE20DFE5}"/>
              </a:ext>
            </a:extLst>
          </p:cNvPr>
          <p:cNvSpPr txBox="1"/>
          <p:nvPr/>
        </p:nvSpPr>
        <p:spPr>
          <a:xfrm>
            <a:off x="8162645" y="2301135"/>
            <a:ext cx="57487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F31AB46D-0A21-29E7-D8BE-389FB07FB2E2}"/>
              </a:ext>
            </a:extLst>
          </p:cNvPr>
          <p:cNvSpPr/>
          <p:nvPr/>
        </p:nvSpPr>
        <p:spPr>
          <a:xfrm>
            <a:off x="1087436" y="283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2195FFE-73B1-D95B-A04D-BDA6D3667BE3}"/>
              </a:ext>
            </a:extLst>
          </p:cNvPr>
          <p:cNvSpPr/>
          <p:nvPr/>
        </p:nvSpPr>
        <p:spPr>
          <a:xfrm rot="5400000" flipV="1">
            <a:off x="4215999" y="6097343"/>
            <a:ext cx="7859700" cy="398968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4E669465-17B5-6175-E5E7-755F9639DE5B}"/>
              </a:ext>
            </a:extLst>
          </p:cNvPr>
          <p:cNvSpPr/>
          <p:nvPr/>
        </p:nvSpPr>
        <p:spPr>
          <a:xfrm>
            <a:off x="1087436" y="6679491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FEF42F37-7237-2B50-7ACC-311854ED21ED}"/>
              </a:ext>
            </a:extLst>
          </p:cNvPr>
          <p:cNvSpPr/>
          <p:nvPr/>
        </p:nvSpPr>
        <p:spPr>
          <a:xfrm>
            <a:off x="974569" y="825644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7AFD48C0-86C2-AE33-D894-F9FD6B2C1711}"/>
              </a:ext>
            </a:extLst>
          </p:cNvPr>
          <p:cNvSpPr/>
          <p:nvPr/>
        </p:nvSpPr>
        <p:spPr>
          <a:xfrm>
            <a:off x="896916" y="102266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A7C5650-3198-698C-F266-21EAE0B28E4E}"/>
              </a:ext>
            </a:extLst>
          </p:cNvPr>
          <p:cNvSpPr txBox="1"/>
          <p:nvPr/>
        </p:nvSpPr>
        <p:spPr>
          <a:xfrm>
            <a:off x="1165222" y="2273248"/>
            <a:ext cx="55356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E56A7EC3-8FF6-E0D8-252D-5DBCDE9A5104}"/>
              </a:ext>
            </a:extLst>
          </p:cNvPr>
          <p:cNvSpPr txBox="1"/>
          <p:nvPr/>
        </p:nvSpPr>
        <p:spPr>
          <a:xfrm>
            <a:off x="1060450" y="649545"/>
            <a:ext cx="175147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PUESC – Platforma Usług Elektronicznych Skarbowo-Celnych 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57A5AEA-F4D2-9026-4A4D-47D3E5AF1056}"/>
              </a:ext>
            </a:extLst>
          </p:cNvPr>
          <p:cNvSpPr txBox="1"/>
          <p:nvPr/>
        </p:nvSpPr>
        <p:spPr>
          <a:xfrm>
            <a:off x="1044268" y="2918149"/>
            <a:ext cx="6811105" cy="368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Rejestracji i Wniosków (PUESC.P4.4.2) system SZPROT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Projekt Cyfrowa Obsługa Rejestracji i Wniosków (PUESC.P4.4.2)/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system SZPROT Wdrożenie zmodernizowanych i dostosowanych do zmian wynikających z nowego załącznika A do rozporządzenia wykonawczego i rozporządzenia delegowanego) e-usług: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1. Uzyskaj pozwolenie na odroczenie płatności należności celnych (DPO).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2. Uzyskaj status upoważnionego przedsiębiorcy (AEO).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3. Uzyskaj pozwolenie na odprawę czasową (TEA).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4. Uzyskaj pozwolenie na zabezpieczenia generalne – złożenie, obniżenie wysokości lub zwolnienie (CGU).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2025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BB1A88-9BBC-0627-5F82-7FF581733B42}"/>
              </a:ext>
            </a:extLst>
          </p:cNvPr>
          <p:cNvSpPr txBox="1"/>
          <p:nvPr/>
        </p:nvSpPr>
        <p:spPr>
          <a:xfrm>
            <a:off x="8135297" y="3036602"/>
            <a:ext cx="9923144" cy="59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Po wdrożeniu zmodernizowanych e-usług publicznych od 13.03.2025 r. do 30.09.2025 r. zarejestrowano 279 nowych spraw. 	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D3B7159-B3D8-AF0C-3F37-2952A9596842}"/>
              </a:ext>
            </a:extLst>
          </p:cNvPr>
          <p:cNvSpPr txBox="1"/>
          <p:nvPr/>
        </p:nvSpPr>
        <p:spPr>
          <a:xfrm>
            <a:off x="1030740" y="6789185"/>
            <a:ext cx="6859455" cy="142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Deklaracji i Płatności (PUESC.P12) system ZEFIR2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 ramach  obecnej e-usługi publicznej e-Płatności rozszerzono formę płatności o możliwość skorzystania przez klientów KAS z usługi zewnętrznej BLIK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III kwartał 2025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23D00AA-A0B9-3AA4-12DF-001ED50571FC}"/>
              </a:ext>
            </a:extLst>
          </p:cNvPr>
          <p:cNvSpPr txBox="1"/>
          <p:nvPr/>
        </p:nvSpPr>
        <p:spPr>
          <a:xfrm>
            <a:off x="8104655" y="6789185"/>
            <a:ext cx="9923144" cy="169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Dostarczenie klientom Krajowej Administracji Skarbowej (KAS) nowoczesnych rozwiązań informatycznych w zakresie możliwości uregulowania należności w formie płatności elektronicznych w czasie rzeczywistym oraz otrzymanie przez klienta stanu rozliczenia w trybie online.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 Wg stanu na 30.09.2025 r. zrealizowano </a:t>
            </a:r>
            <a:r>
              <a:rPr lang="pl-PL" sz="1500" b="1" dirty="0">
                <a:latin typeface="Lato" panose="020F0502020204030203" pitchFamily="34" charset="-18"/>
              </a:rPr>
              <a:t>11 109 </a:t>
            </a:r>
            <a:r>
              <a:rPr lang="pl-PL" sz="1500" dirty="0">
                <a:latin typeface="Lato" panose="020F0502020204030203" pitchFamily="34" charset="-18"/>
              </a:rPr>
              <a:t>płatności BLIK.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l-PL" sz="1500" dirty="0">
              <a:latin typeface="Lato" panose="020F0502020204030203" pitchFamily="34" charset="-18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27D74FF-7E83-4B80-4811-7F44A31D8BF0}"/>
              </a:ext>
            </a:extLst>
          </p:cNvPr>
          <p:cNvSpPr txBox="1"/>
          <p:nvPr/>
        </p:nvSpPr>
        <p:spPr>
          <a:xfrm>
            <a:off x="1012100" y="8456354"/>
            <a:ext cx="6859455" cy="142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b="1" dirty="0">
                <a:latin typeface="Lato" panose="020F0502020204030203" pitchFamily="34" charset="-18"/>
              </a:rPr>
              <a:t>Projekt Cyfrowa Obsługa Deklaracji i Płatności (PUESC.P12) system ZEFIR2</a:t>
            </a:r>
            <a:endParaRPr lang="pl-PL" sz="1500" dirty="0">
              <a:latin typeface="Lato" panose="020F0502020204030203" pitchFamily="34" charset="-18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Udostępnienie zmodernizowanych formularzy elektronicznych deklaracji i wniosków z grupy pierwszej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III kwartał 2025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461C343-16A3-DE8B-81C8-1871AEE95861}"/>
              </a:ext>
            </a:extLst>
          </p:cNvPr>
          <p:cNvSpPr txBox="1"/>
          <p:nvPr/>
        </p:nvSpPr>
        <p:spPr>
          <a:xfrm>
            <a:off x="8104655" y="8421945"/>
            <a:ext cx="9923144" cy="15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Zwiększenie użyteczności formularzy i usług dostępnych na Platformie Usług Elektronicznych Skarbowo-Celnych (PUESC) oraz dostosowanie do wymagań PUESC i wymogów dostępności cyfrowej, zmian przepisów prawa, zgłaszanych potrzeb przez użytkowników zewnętrznych i zwiększenia automatyzacji procesów obsługi deklaracji w systemie ZEFIR2.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Wg stanu </a:t>
            </a:r>
            <a:r>
              <a:rPr lang="pl-PL" sz="1500">
                <a:latin typeface="Lato" panose="020F0502020204030203" pitchFamily="34" charset="-18"/>
              </a:rPr>
              <a:t>na 30.09.2025 r. </a:t>
            </a:r>
            <a:r>
              <a:rPr lang="pl-PL" sz="1500" dirty="0">
                <a:latin typeface="Lato" panose="020F0502020204030203" pitchFamily="34" charset="-18"/>
              </a:rPr>
              <a:t>przesłano </a:t>
            </a:r>
            <a:r>
              <a:rPr lang="pl-PL" sz="1500" b="1" dirty="0">
                <a:latin typeface="Lato" panose="020F0502020204030203" pitchFamily="34" charset="-18"/>
              </a:rPr>
              <a:t>71</a:t>
            </a:r>
            <a:r>
              <a:rPr lang="pl-PL" sz="1500" dirty="0">
                <a:latin typeface="Lato" panose="020F0502020204030203" pitchFamily="34" charset="-18"/>
              </a:rPr>
              <a:t> formularzy.</a:t>
            </a:r>
          </a:p>
        </p:txBody>
      </p:sp>
    </p:spTree>
    <p:extLst>
      <p:ext uri="{BB962C8B-B14F-4D97-AF65-F5344CB8AC3E}">
        <p14:creationId xmlns:p14="http://schemas.microsoft.com/office/powerpoint/2010/main" val="2819923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27</a:t>
            </a:fld>
            <a:endParaRPr spc="-50"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952C755-142B-6501-987F-A088F537CC4A}"/>
              </a:ext>
            </a:extLst>
          </p:cNvPr>
          <p:cNvSpPr txBox="1"/>
          <p:nvPr/>
        </p:nvSpPr>
        <p:spPr>
          <a:xfrm>
            <a:off x="8388985" y="2320761"/>
            <a:ext cx="57487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D5E9416-75FC-0367-3726-74AF789A2D66}"/>
              </a:ext>
            </a:extLst>
          </p:cNvPr>
          <p:cNvSpPr/>
          <p:nvPr/>
        </p:nvSpPr>
        <p:spPr>
          <a:xfrm>
            <a:off x="1087436" y="283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8094D3D-56F8-827D-4BB3-5E250B804832}"/>
              </a:ext>
            </a:extLst>
          </p:cNvPr>
          <p:cNvSpPr/>
          <p:nvPr/>
        </p:nvSpPr>
        <p:spPr>
          <a:xfrm rot="5400000" flipV="1">
            <a:off x="4801482" y="5712545"/>
            <a:ext cx="6889419" cy="198282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C0FE126D-F6A3-CB91-7C30-31DFFF804E29}"/>
              </a:ext>
            </a:extLst>
          </p:cNvPr>
          <p:cNvSpPr/>
          <p:nvPr/>
        </p:nvSpPr>
        <p:spPr>
          <a:xfrm>
            <a:off x="974569" y="925639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E7C9F31E-43A3-3BAC-F4C1-42E2948B5E81}"/>
              </a:ext>
            </a:extLst>
          </p:cNvPr>
          <p:cNvSpPr/>
          <p:nvPr/>
        </p:nvSpPr>
        <p:spPr>
          <a:xfrm>
            <a:off x="1087436" y="61880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9CD3E683-E28C-3AB3-D0B3-6E8806FF1BE4}"/>
              </a:ext>
            </a:extLst>
          </p:cNvPr>
          <p:cNvSpPr/>
          <p:nvPr/>
        </p:nvSpPr>
        <p:spPr>
          <a:xfrm>
            <a:off x="1087436" y="925639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FA9BB80D-EBE2-4541-AE9E-F29EF4F62598}"/>
              </a:ext>
            </a:extLst>
          </p:cNvPr>
          <p:cNvSpPr txBox="1"/>
          <p:nvPr/>
        </p:nvSpPr>
        <p:spPr>
          <a:xfrm>
            <a:off x="1438208" y="2348200"/>
            <a:ext cx="55356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88E2CF9-DB56-4CCC-8A3C-469C8342EEBB}"/>
              </a:ext>
            </a:extLst>
          </p:cNvPr>
          <p:cNvSpPr txBox="1"/>
          <p:nvPr/>
        </p:nvSpPr>
        <p:spPr>
          <a:xfrm>
            <a:off x="1174112" y="635799"/>
            <a:ext cx="15735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latin typeface="+mn-lt"/>
              </a:rPr>
              <a:t>Operatorzy Platform – Obowiązki Sprawozdawcze OP-OS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12A3B-8EAD-4785-BFF1-AA403B9AE8C6}"/>
              </a:ext>
            </a:extLst>
          </p:cNvPr>
          <p:cNvSpPr txBox="1"/>
          <p:nvPr/>
        </p:nvSpPr>
        <p:spPr>
          <a:xfrm>
            <a:off x="1143632" y="2980409"/>
            <a:ext cx="4619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+mn-lt"/>
              </a:rPr>
              <a:t>Aplikacja WEB DPI</a:t>
            </a:r>
          </a:p>
          <a:p>
            <a:endParaRPr lang="pl-PL" dirty="0">
              <a:solidFill>
                <a:schemeClr val="tx1"/>
              </a:solidFill>
              <a:latin typeface="+mn-lt"/>
            </a:endParaRP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1 </a:t>
            </a:r>
            <a:r>
              <a:rPr lang="pl-PL">
                <a:solidFill>
                  <a:schemeClr val="tx1"/>
                </a:solidFill>
                <a:latin typeface="+mn-lt"/>
              </a:rPr>
              <a:t>lipca 2024 r. </a:t>
            </a: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F2A60F9-99F0-4205-A952-EE3BBEE2E49E}"/>
              </a:ext>
            </a:extLst>
          </p:cNvPr>
          <p:cNvSpPr txBox="1"/>
          <p:nvPr/>
        </p:nvSpPr>
        <p:spPr>
          <a:xfrm>
            <a:off x="8565246" y="2899871"/>
            <a:ext cx="10683069" cy="267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  <a:tabLst>
                <a:tab pos="518795" algn="l"/>
              </a:tabLst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Operatorzy platform sprzedażowych, którzy nie korzystają z interfejsu API, mogą wypełniać formularze DPI za pośrednictwem kreatora dokumentów.</a:t>
            </a:r>
          </a:p>
          <a:p>
            <a:pPr lvl="3">
              <a:lnSpc>
                <a:spcPct val="150000"/>
              </a:lnSpc>
              <a:tabLst>
                <a:tab pos="518795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+mn-lt"/>
                <a:cs typeface="Lato"/>
              </a:rPr>
              <a:t>W 2024 roku uruchomiliśmy aplikację dla operatorów platform sprzedażowych, która umożliwia wypełnienie formularzy DPI-FR i DPI-IS – dzięki temu mniejsi operatorzy platform sprzedażowych, którzy nie korzystają z interfejsu API, mogli rozpocząć realizację zadań związanych z zaimplementowanymi przepisami dyrektywy DAC7 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lvl="3">
              <a:lnSpc>
                <a:spcPts val="4580"/>
              </a:lnSpc>
              <a:tabLst>
                <a:tab pos="518795" algn="l"/>
              </a:tabLst>
            </a:pP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127DFFA-66A5-417F-A52A-2B431564824F}"/>
              </a:ext>
            </a:extLst>
          </p:cNvPr>
          <p:cNvSpPr txBox="1"/>
          <p:nvPr/>
        </p:nvSpPr>
        <p:spPr>
          <a:xfrm>
            <a:off x="1150474" y="6756055"/>
            <a:ext cx="461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+mj-lt"/>
              </a:rPr>
              <a:t>Komponent Wymiany Danych (KWD</a:t>
            </a:r>
            <a:r>
              <a:rPr lang="pl-PL" dirty="0">
                <a:latin typeface="+mj-lt"/>
              </a:rPr>
              <a:t>)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1 lipca 2024 r.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64479D5-7690-4902-8D36-93FCDFD0117B}"/>
              </a:ext>
            </a:extLst>
          </p:cNvPr>
          <p:cNvSpPr txBox="1"/>
          <p:nvPr/>
        </p:nvSpPr>
        <p:spPr>
          <a:xfrm>
            <a:off x="8565245" y="6577312"/>
            <a:ext cx="10683069" cy="118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lnSpc>
                <a:spcPts val="4580"/>
              </a:lnSpc>
              <a:tabLst>
                <a:tab pos="518795" algn="l"/>
              </a:tabLst>
            </a:pPr>
            <a:r>
              <a:rPr lang="pl-PL" dirty="0">
                <a:solidFill>
                  <a:schemeClr val="tx1"/>
                </a:solidFill>
                <a:latin typeface="+mn-lt"/>
              </a:rPr>
              <a:t>Narzędzie umożliwiające przygotowanie pliku formularza DPI do podpisu oraz jego wysyłkę do Szefa KAS po stosownej walidacji.</a:t>
            </a: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79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28</a:t>
            </a:fld>
            <a:endParaRPr spc="-50" dirty="0"/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C34D2487-6520-4EA2-88DD-025D8BFA2DFC}"/>
              </a:ext>
            </a:extLst>
          </p:cNvPr>
          <p:cNvSpPr txBox="1"/>
          <p:nvPr/>
        </p:nvSpPr>
        <p:spPr>
          <a:xfrm>
            <a:off x="8628206" y="3042887"/>
            <a:ext cx="965344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</a:rPr>
              <a:t>W I-III kwartale 2025 r. Klienci umówili 3 334 668 wizyt, z czego 1 408 186 poprzez formularz internetowy.</a:t>
            </a:r>
          </a:p>
        </p:txBody>
      </p:sp>
      <p:sp>
        <p:nvSpPr>
          <p:cNvPr id="62" name="object 24">
            <a:extLst>
              <a:ext uri="{FF2B5EF4-FFF2-40B4-BE49-F238E27FC236}">
                <a16:creationId xmlns:a16="http://schemas.microsoft.com/office/drawing/2014/main" id="{D7128E54-0C50-4C8A-B875-F463F355B6F1}"/>
              </a:ext>
            </a:extLst>
          </p:cNvPr>
          <p:cNvSpPr txBox="1"/>
          <p:nvPr/>
        </p:nvSpPr>
        <p:spPr>
          <a:xfrm>
            <a:off x="8532509" y="3998524"/>
            <a:ext cx="71755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63" name="object 27">
            <a:extLst>
              <a:ext uri="{FF2B5EF4-FFF2-40B4-BE49-F238E27FC236}">
                <a16:creationId xmlns:a16="http://schemas.microsoft.com/office/drawing/2014/main" id="{A4E1AE09-A27B-4550-965C-C4BB5941F615}"/>
              </a:ext>
            </a:extLst>
          </p:cNvPr>
          <p:cNvSpPr txBox="1"/>
          <p:nvPr/>
        </p:nvSpPr>
        <p:spPr>
          <a:xfrm>
            <a:off x="1154648" y="3042887"/>
            <a:ext cx="5677218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Usługa </a:t>
            </a:r>
            <a:r>
              <a:rPr lang="pl-PL" b="1" spc="-10" dirty="0">
                <a:solidFill>
                  <a:schemeClr val="tx1"/>
                </a:solidFill>
                <a:latin typeface="+mn-lt"/>
                <a:cs typeface="Lato"/>
              </a:rPr>
              <a:t>Umów wizytę </a:t>
            </a:r>
            <a:endParaRPr b="1"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9339AE6-69E8-0796-D453-9291AE0432F8}"/>
              </a:ext>
            </a:extLst>
          </p:cNvPr>
          <p:cNvSpPr txBox="1"/>
          <p:nvPr/>
        </p:nvSpPr>
        <p:spPr>
          <a:xfrm>
            <a:off x="1165222" y="2274118"/>
            <a:ext cx="4010027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952C755-142B-6501-987F-A088F537CC4A}"/>
              </a:ext>
            </a:extLst>
          </p:cNvPr>
          <p:cNvSpPr txBox="1"/>
          <p:nvPr/>
        </p:nvSpPr>
        <p:spPr>
          <a:xfrm>
            <a:off x="8388985" y="2320761"/>
            <a:ext cx="57487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D5E9416-75FC-0367-3726-74AF789A2D66}"/>
              </a:ext>
            </a:extLst>
          </p:cNvPr>
          <p:cNvSpPr/>
          <p:nvPr/>
        </p:nvSpPr>
        <p:spPr>
          <a:xfrm>
            <a:off x="1087436" y="283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8094D3D-56F8-827D-4BB3-5E250B804832}"/>
              </a:ext>
            </a:extLst>
          </p:cNvPr>
          <p:cNvSpPr/>
          <p:nvPr/>
        </p:nvSpPr>
        <p:spPr>
          <a:xfrm rot="5400000" flipV="1">
            <a:off x="4659242" y="5854785"/>
            <a:ext cx="7173900" cy="198283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C0FE126D-F6A3-CB91-7C30-31DFFF804E29}"/>
              </a:ext>
            </a:extLst>
          </p:cNvPr>
          <p:cNvSpPr/>
          <p:nvPr/>
        </p:nvSpPr>
        <p:spPr>
          <a:xfrm>
            <a:off x="1050606" y="9540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E7C9F31E-43A3-3BAC-F4C1-42E2948B5E81}"/>
              </a:ext>
            </a:extLst>
          </p:cNvPr>
          <p:cNvSpPr/>
          <p:nvPr/>
        </p:nvSpPr>
        <p:spPr>
          <a:xfrm>
            <a:off x="984250" y="63404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9093E577-A107-4865-9D79-A7890DDF07CC}"/>
              </a:ext>
            </a:extLst>
          </p:cNvPr>
          <p:cNvSpPr/>
          <p:nvPr/>
        </p:nvSpPr>
        <p:spPr>
          <a:xfrm>
            <a:off x="1148391" y="4000164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A4311A8-89BD-416B-AAEC-6DDB59C4E48E}"/>
              </a:ext>
            </a:extLst>
          </p:cNvPr>
          <p:cNvSpPr txBox="1"/>
          <p:nvPr/>
        </p:nvSpPr>
        <p:spPr>
          <a:xfrm>
            <a:off x="1148391" y="6727487"/>
            <a:ext cx="64566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Dostosowanie systemu </a:t>
            </a:r>
            <a:r>
              <a:rPr lang="pl-PL" b="1" i="0" u="none" strike="noStrike" dirty="0">
                <a:solidFill>
                  <a:srgbClr val="000000"/>
                </a:solidFill>
                <a:effectLst/>
                <a:latin typeface="+mn-lt"/>
              </a:rPr>
              <a:t>MDR do e-Doręczeń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– </a:t>
            </a: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Z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realizowano ostatni etap - wprowadzenie adresu e-Doręczeń do formularzy MDR-1 i MDR-3, poprzez połączenie bramki MDR z </a:t>
            </a:r>
            <a:b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HED-em do e-Doręczeń - weryfikacja adresu.</a:t>
            </a:r>
            <a:r>
              <a:rPr lang="pl-PL" dirty="0">
                <a:latin typeface="+mn-lt"/>
              </a:rPr>
              <a:t>  </a:t>
            </a:r>
          </a:p>
          <a:p>
            <a:endParaRPr lang="pl-PL" dirty="0">
              <a:latin typeface="+mn-lt"/>
            </a:endParaRPr>
          </a:p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Marzec 2025 r.</a:t>
            </a:r>
          </a:p>
          <a:p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188800C1-26EA-4BEB-A3EC-78C4A7D031A5}"/>
              </a:ext>
            </a:extLst>
          </p:cNvPr>
          <p:cNvSpPr txBox="1"/>
          <p:nvPr/>
        </p:nvSpPr>
        <p:spPr>
          <a:xfrm>
            <a:off x="8345334" y="6708250"/>
            <a:ext cx="10050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+mn-lt"/>
              </a:rPr>
              <a:t>Na dzień 30.09.2025 r. wpłynęły 7690 dokumenty, do których odnosiła się zmiana. </a:t>
            </a:r>
          </a:p>
          <a:p>
            <a:endParaRPr lang="pl-PL" dirty="0">
              <a:latin typeface="+mn-lt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0B83A7B-2AC8-4F76-940D-A5CD579E09A8}"/>
              </a:ext>
            </a:extLst>
          </p:cNvPr>
          <p:cNvSpPr txBox="1"/>
          <p:nvPr/>
        </p:nvSpPr>
        <p:spPr>
          <a:xfrm>
            <a:off x="1130402" y="4377723"/>
            <a:ext cx="6752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</a:rPr>
              <a:t>SENT-RMPD: Przygotowanie formularzy do międzynarodowych przewozów drogowych (RMPD)</a:t>
            </a:r>
          </a:p>
          <a:p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1 listopada 2024 r.</a:t>
            </a:r>
          </a:p>
          <a:p>
            <a:endParaRPr lang="pl-PL" dirty="0">
              <a:latin typeface="+mn-lt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CCF3863-FA89-4ACC-AFF2-F6A13537D4AF}"/>
              </a:ext>
            </a:extLst>
          </p:cNvPr>
          <p:cNvSpPr txBox="1"/>
          <p:nvPr/>
        </p:nvSpPr>
        <p:spPr>
          <a:xfrm>
            <a:off x="8532509" y="4344212"/>
            <a:ext cx="10051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dirty="0">
                <a:solidFill>
                  <a:schemeClr val="tx1"/>
                </a:solidFill>
                <a:latin typeface="+mn-lt"/>
                <a:cs typeface="Lato"/>
              </a:rPr>
              <a:t>Możliwość dokonywania zgłoszeń przewozów międzynarodowych – od  dnia wejścia w życie obowiązku, tj. od 1 listopada 2024 r. zagraniczne podmioty dokonały ponad 1,5 mln zgłoszeń przewozów.</a:t>
            </a:r>
          </a:p>
        </p:txBody>
      </p:sp>
    </p:spTree>
    <p:extLst>
      <p:ext uri="{BB962C8B-B14F-4D97-AF65-F5344CB8AC3E}">
        <p14:creationId xmlns:p14="http://schemas.microsoft.com/office/powerpoint/2010/main" val="381441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128535" y="2906638"/>
            <a:ext cx="435532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lang="pl-PL" b="1" spc="-10" dirty="0">
                <a:solidFill>
                  <a:schemeClr val="tx1"/>
                </a:solidFill>
                <a:latin typeface="+mn-lt"/>
                <a:cs typeface="Lato"/>
              </a:rPr>
              <a:t>CESOP PL </a:t>
            </a:r>
          </a:p>
          <a:p>
            <a:pPr marL="12700" marR="5080">
              <a:lnSpc>
                <a:spcPct val="124900"/>
              </a:lnSpc>
              <a:spcBef>
                <a:spcPts val="100"/>
              </a:spcBef>
            </a:pPr>
            <a:endParaRPr lang="pl-PL" b="1" spc="-10" dirty="0">
              <a:solidFill>
                <a:schemeClr val="tx1"/>
              </a:solidFill>
              <a:latin typeface="+mn-lt"/>
              <a:cs typeface="Lato"/>
            </a:endParaRPr>
          </a:p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  <a:cs typeface="Lato"/>
              </a:rPr>
              <a:t>kwiecień 2024 r.</a:t>
            </a:r>
            <a:endParaRPr dirty="0">
              <a:solidFill>
                <a:schemeClr val="tx1"/>
              </a:solidFill>
              <a:latin typeface="+mn-lt"/>
              <a:cs typeface="Lat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3429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29</a:t>
            </a:fld>
            <a:endParaRPr spc="-50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9339AE6-69E8-0796-D453-9291AE0432F8}"/>
              </a:ext>
            </a:extLst>
          </p:cNvPr>
          <p:cNvSpPr txBox="1"/>
          <p:nvPr/>
        </p:nvSpPr>
        <p:spPr>
          <a:xfrm>
            <a:off x="1165222" y="2274118"/>
            <a:ext cx="4010027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952C755-142B-6501-987F-A088F537CC4A}"/>
              </a:ext>
            </a:extLst>
          </p:cNvPr>
          <p:cNvSpPr txBox="1"/>
          <p:nvPr/>
        </p:nvSpPr>
        <p:spPr>
          <a:xfrm>
            <a:off x="8388985" y="2320761"/>
            <a:ext cx="57487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D5E9416-75FC-0367-3726-74AF789A2D66}"/>
              </a:ext>
            </a:extLst>
          </p:cNvPr>
          <p:cNvSpPr/>
          <p:nvPr/>
        </p:nvSpPr>
        <p:spPr>
          <a:xfrm>
            <a:off x="1087436" y="2835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>
              <a:latin typeface="+mn-lt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8094D3D-56F8-827D-4BB3-5E250B804832}"/>
              </a:ext>
            </a:extLst>
          </p:cNvPr>
          <p:cNvSpPr/>
          <p:nvPr/>
        </p:nvSpPr>
        <p:spPr>
          <a:xfrm rot="5400000" flipV="1">
            <a:off x="4683513" y="5802856"/>
            <a:ext cx="7097700" cy="225941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C0FE126D-F6A3-CB91-7C30-31DFFF804E29}"/>
              </a:ext>
            </a:extLst>
          </p:cNvPr>
          <p:cNvSpPr/>
          <p:nvPr/>
        </p:nvSpPr>
        <p:spPr>
          <a:xfrm>
            <a:off x="1083624" y="94646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A6FE3213-FC00-5073-26BF-4C27F393AAD3}"/>
              </a:ext>
            </a:extLst>
          </p:cNvPr>
          <p:cNvSpPr/>
          <p:nvPr/>
        </p:nvSpPr>
        <p:spPr>
          <a:xfrm>
            <a:off x="1165222" y="4230551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9CD3E683-E28C-3AB3-D0B3-6E8806FF1BE4}"/>
              </a:ext>
            </a:extLst>
          </p:cNvPr>
          <p:cNvSpPr/>
          <p:nvPr/>
        </p:nvSpPr>
        <p:spPr>
          <a:xfrm>
            <a:off x="1289050" y="5452589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2548FD5-9C51-49A6-8F46-E0BE1470788A}"/>
              </a:ext>
            </a:extLst>
          </p:cNvPr>
          <p:cNvSpPr txBox="1"/>
          <p:nvPr/>
        </p:nvSpPr>
        <p:spPr>
          <a:xfrm>
            <a:off x="8246191" y="3025233"/>
            <a:ext cx="10211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Dotyczy określonej grupy, tj. dostawców usług płatniczych.</a:t>
            </a:r>
            <a:b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+mn-lt"/>
              </a:rPr>
              <a:t>Od dnia uruchomienia systemu, tj. 02.04.2024 r. do 30.09.2025 r. w systemie zostało złożonych 1599 dokumentów rejestracyjnych, przesłano 11178 raportów, z których 9233 została przekazana na poziom CESOP UE (pozostałe to raporty tzw. zerowe i raporty odrzucone).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34CBB3C-D5E6-4F66-BD80-1B86D4ECAF9F}"/>
              </a:ext>
            </a:extLst>
          </p:cNvPr>
          <p:cNvSpPr txBox="1"/>
          <p:nvPr/>
        </p:nvSpPr>
        <p:spPr>
          <a:xfrm>
            <a:off x="1128535" y="4500627"/>
            <a:ext cx="6945946" cy="87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</a:rPr>
              <a:t>Nowa wersja </a:t>
            </a:r>
            <a:r>
              <a:rPr lang="pl-PL" b="1" spc="-10" dirty="0">
                <a:solidFill>
                  <a:schemeClr val="tx1"/>
                </a:solidFill>
                <a:latin typeface="+mn-lt"/>
              </a:rPr>
              <a:t>aplikacji mobilnej e-TOLL PL</a:t>
            </a: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10" dirty="0">
                <a:solidFill>
                  <a:schemeClr val="tx1"/>
                </a:solidFill>
                <a:latin typeface="+mn-lt"/>
              </a:rPr>
              <a:t>II kwartał 2025 r.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A91F532-F10C-4D2F-8485-B49368B447E3}"/>
              </a:ext>
            </a:extLst>
          </p:cNvPr>
          <p:cNvSpPr txBox="1"/>
          <p:nvPr/>
        </p:nvSpPr>
        <p:spPr>
          <a:xfrm>
            <a:off x="1165222" y="7603956"/>
            <a:ext cx="5192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+mn-lt"/>
              </a:rPr>
              <a:t>Aplikacja mobilna </a:t>
            </a:r>
            <a:r>
              <a:rPr lang="pl-PL" b="1" dirty="0" err="1">
                <a:solidFill>
                  <a:srgbClr val="000000"/>
                </a:solidFill>
                <a:latin typeface="+mn-lt"/>
              </a:rPr>
              <a:t>eParagony</a:t>
            </a:r>
            <a:r>
              <a:rPr lang="pl-PL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endParaRPr lang="pl-PL" dirty="0">
              <a:solidFill>
                <a:srgbClr val="000000"/>
              </a:solidFill>
              <a:latin typeface="+mn-lt"/>
            </a:endParaRPr>
          </a:p>
          <a:p>
            <a:r>
              <a:rPr lang="pl-PL" dirty="0">
                <a:solidFill>
                  <a:srgbClr val="000000"/>
                </a:solidFill>
                <a:latin typeface="+mn-lt"/>
              </a:rPr>
              <a:t>III kwartał 2025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BC442EC-CFA3-4661-AA98-95384B0AF24D}"/>
              </a:ext>
            </a:extLst>
          </p:cNvPr>
          <p:cNvSpPr txBox="1"/>
          <p:nvPr/>
        </p:nvSpPr>
        <p:spPr>
          <a:xfrm>
            <a:off x="8147050" y="7580819"/>
            <a:ext cx="100574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</a:rPr>
              <a:t>Dodano nowe funkcjonalności: współdzielenie KID (Przenoszenie / Kopiowanie), udostępnianie paragonu elektronicznego (np. podzielenie się paragonem elektronicznym z  domownikiem), </a:t>
            </a:r>
            <a:r>
              <a:rPr lang="pl-PL" dirty="0" err="1">
                <a:latin typeface="+mn-lt"/>
              </a:rPr>
              <a:t>Widget</a:t>
            </a:r>
            <a:r>
              <a:rPr lang="pl-PL" dirty="0">
                <a:latin typeface="+mn-lt"/>
              </a:rPr>
              <a:t> z KID-em. Kolejne funkcjonalności aplikacji dostosowano do wymagań WCAG.</a:t>
            </a:r>
          </a:p>
          <a:p>
            <a:r>
              <a:rPr lang="pl-PL" dirty="0">
                <a:latin typeface="+mn-lt"/>
              </a:rPr>
              <a:t>Liczba pobrań aplikacji od początku uruchomienia </a:t>
            </a:r>
            <a:r>
              <a:rPr lang="pl-PL" dirty="0" err="1">
                <a:latin typeface="+mn-lt"/>
              </a:rPr>
              <a:t>HUBa</a:t>
            </a:r>
            <a:r>
              <a:rPr lang="pl-PL" dirty="0">
                <a:latin typeface="+mn-lt"/>
              </a:rPr>
              <a:t> Paragonowego (maj 2022): ponad 77000, liczba pobranych e-paragonów: ponad 69000.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67C93C0-0645-410F-B866-F3839EF7D27C}"/>
              </a:ext>
            </a:extLst>
          </p:cNvPr>
          <p:cNvSpPr txBox="1"/>
          <p:nvPr/>
        </p:nvSpPr>
        <p:spPr>
          <a:xfrm>
            <a:off x="8235947" y="4225499"/>
            <a:ext cx="10051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00"/>
                </a:solidFill>
                <a:latin typeface="+mn-lt"/>
              </a:rPr>
              <a:t>Dzięki nowej szacie graficznej aplikacja e-TOLL PL jest prostsza w użytkowaniu, co ułatwia odnajdywanie potrzebnych informacji. Zmianie uległ wygląd niektórych ikon i animacji, a dzięki optymalizacji widoczności aplikacja płynnie działa na każdym urządzeniu mobilnym. Z aplikacji korzysta ok. pół miliona użytkowników – wszyscy pobrali jej nową wersję.</a:t>
            </a: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3049C35B-C583-47B2-8EEC-FA863F0D888B}"/>
              </a:ext>
            </a:extLst>
          </p:cNvPr>
          <p:cNvSpPr/>
          <p:nvPr/>
        </p:nvSpPr>
        <p:spPr>
          <a:xfrm flipV="1">
            <a:off x="1128535" y="7394457"/>
            <a:ext cx="17972220" cy="66841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D1A0995-0953-4CBD-A364-5202F5B88731}"/>
              </a:ext>
            </a:extLst>
          </p:cNvPr>
          <p:cNvSpPr txBox="1"/>
          <p:nvPr/>
        </p:nvSpPr>
        <p:spPr>
          <a:xfrm>
            <a:off x="8230403" y="5610088"/>
            <a:ext cx="10873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800" b="0" i="0" u="none" strike="noStrike" baseline="0" dirty="0">
                <a:latin typeface="Calibri" panose="020F0502020204030204" pitchFamily="34" charset="0"/>
              </a:rPr>
              <a:t>Rozszerzenie sieci dróg płatach o nowe odcinki wpłynęło na zwiększenie wpływów do Krajowego Funduszu Drogowego opłatami elektronicznymi, z którego finansowane są budowa i utrzymanie dróg krajowych w Polsce. Udział wpływów z nowej sieci dróg (z uwzględnieniem wzrostu stawek opłaty elektronicznej w roku 2025) stanowi  37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całkowitych wpływów do KFD z tytułu poboru opłaty elektronicznej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2A8BB4B-E03D-4ECD-8DC7-1CE8B010A7EE}"/>
              </a:ext>
            </a:extLst>
          </p:cNvPr>
          <p:cNvSpPr txBox="1"/>
          <p:nvPr/>
        </p:nvSpPr>
        <p:spPr>
          <a:xfrm>
            <a:off x="1083624" y="5716116"/>
            <a:ext cx="6592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e-TOLL  Rozszerzenie sieci dróg płatnych dla samochodów ciężarowych - podmiotem odpowiedzialnym za legislację jest Ministerstwo Infrastruktury. Osiągnięcie jednego z kamieni milowych KPO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listopada 2024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91896"/>
              </p:ext>
            </p:extLst>
          </p:nvPr>
        </p:nvGraphicFramePr>
        <p:xfrm>
          <a:off x="1592495" y="1692274"/>
          <a:ext cx="16612955" cy="7704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5718">
                <a:tc>
                  <a:txBody>
                    <a:bodyPr/>
                    <a:lstStyle/>
                    <a:p>
                      <a:pPr marL="192786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pl-PL"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IVQ</a:t>
                      </a:r>
                      <a:r>
                        <a:rPr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202</a:t>
                      </a:r>
                      <a:r>
                        <a:rPr lang="pl-PL"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5 i IQ2026</a:t>
                      </a:r>
                      <a:endParaRPr sz="1650" dirty="0">
                        <a:latin typeface="+mn-lt"/>
                        <a:cs typeface="Montserrat ExtraBold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marL="192849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pl-PL"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II - IVQ</a:t>
                      </a:r>
                      <a:r>
                        <a:rPr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2026</a:t>
                      </a:r>
                      <a:endParaRPr sz="1650" dirty="0">
                        <a:latin typeface="+mn-lt"/>
                        <a:cs typeface="Montserrat ExtraBold"/>
                      </a:endParaRPr>
                    </a:p>
                  </a:txBody>
                  <a:tcPr marL="0" marR="0" marT="13398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marL="192468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2027</a:t>
                      </a:r>
                      <a:endParaRPr sz="1650" dirty="0">
                        <a:latin typeface="+mn-lt"/>
                        <a:cs typeface="Montserrat ExtraBold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marL="1926589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50" b="1" spc="-20" dirty="0">
                          <a:solidFill>
                            <a:srgbClr val="231F20"/>
                          </a:solidFill>
                          <a:latin typeface="+mn-lt"/>
                          <a:cs typeface="Montserrat ExtraBold"/>
                        </a:rPr>
                        <a:t>2028</a:t>
                      </a:r>
                      <a:endParaRPr sz="1650">
                        <a:latin typeface="+mn-lt"/>
                        <a:cs typeface="Montserrat ExtraBold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8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285750" indent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l-PL" sz="1300" dirty="0">
                        <a:latin typeface="+mn-lt"/>
                        <a:cs typeface="Times New Roman"/>
                      </a:endParaRPr>
                    </a:p>
                    <a:p>
                      <a:pPr marL="285750" indent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pl-PL" sz="1300" dirty="0">
                        <a:latin typeface="+mn-lt"/>
                        <a:cs typeface="Times New Roman"/>
                      </a:endParaRP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e-Urząd Skarbowy, aplikacja mobilna </a:t>
                      </a:r>
                      <a:b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</a:b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e-US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dirty="0">
                          <a:latin typeface="+mn-lt"/>
                          <a:cs typeface="Lato"/>
                        </a:rPr>
                        <a:t>Twój e-PIT – rozliczenia za 2025 rok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KSeF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(Krajowy System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eFaktur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)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PUESC - modernizacja portalu PUESC (system SEAP) i zintegrowanych z nim systemów dziedzinowych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e-TOLL  Rozszerzenie sieci dróg płatnych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u="none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www.podatki.gov.pl</a:t>
                      </a:r>
                      <a:endParaRPr lang="pl-PL" sz="1600" u="none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eMCeK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(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Multikanałowe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Centrum Komunikacji)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eSF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(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eSprawozdania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Finansowe)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CESOP PL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Centrum Transparentności 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Aktualizacja struktur JPK na żądanie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MDR – schematy podatkowe</a:t>
                      </a:r>
                    </a:p>
                    <a:p>
                      <a:pPr marL="515620" indent="-200025">
                        <a:lnSpc>
                          <a:spcPct val="100000"/>
                        </a:lnSpc>
                        <a:spcBef>
                          <a:spcPts val="915"/>
                        </a:spcBef>
                        <a:buChar char="•"/>
                        <a:tabLst>
                          <a:tab pos="515620" algn="l"/>
                        </a:tabLst>
                      </a:pP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515620" indent="-200025">
                        <a:lnSpc>
                          <a:spcPct val="100000"/>
                        </a:lnSpc>
                        <a:spcBef>
                          <a:spcPts val="915"/>
                        </a:spcBef>
                        <a:buChar char="•"/>
                        <a:tabLst>
                          <a:tab pos="515620" algn="l"/>
                        </a:tabLst>
                      </a:pP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515620" marR="0" lvl="0" indent="-200025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5620" algn="l"/>
                        </a:tabLst>
                        <a:defRPr/>
                      </a:pP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pl-PL" sz="1300" dirty="0">
                        <a:latin typeface="+mn-lt"/>
                        <a:cs typeface="La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b="0" dirty="0">
                        <a:latin typeface="+mn-lt"/>
                        <a:cs typeface="Times New Roman"/>
                      </a:endParaRP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KSeF (Krajowy System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eFaktur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)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e-Urząd Skarbowy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Twój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e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PIT</a:t>
                      </a: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PUESC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- modernizacja portalu PUESC (system SEAP) i zintegrowanych z nim systemów dziedzinowych</a:t>
                      </a:r>
                    </a:p>
                    <a:p>
                      <a:pPr marL="944245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CEWA 1.0 (Centralna Ewidencja Wyrobów Akcyzowych)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GloBE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(globalny podatek minimalny)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JSP Moduł Rejestracji Podmiotów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JSP Moduł Egzekucja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Portal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eLicytacje</a:t>
                      </a: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eSF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(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eSprawozdania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Finansowe)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Rejestr domen służących do oferowania gier hazardowych niezgodnie z ustawą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MDR - schematy podatkowe - Implementacja zmian przepisów działu III rozdziału 11a Ordynacji Podatkowej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CESOP PL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Centrum Transparentności (JPK_PD)</a:t>
                      </a:r>
                    </a:p>
                    <a:p>
                      <a:pPr marL="944245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Aktualizacja struktur JPK na żądanie - aktualizacji JPK_MAG</a:t>
                      </a:r>
                    </a:p>
                    <a:p>
                      <a:pPr marL="315595" indent="0">
                        <a:lnSpc>
                          <a:spcPct val="100000"/>
                        </a:lnSpc>
                        <a:spcBef>
                          <a:spcPts val="915"/>
                        </a:spcBef>
                        <a:buNone/>
                        <a:tabLst>
                          <a:tab pos="515620" algn="l"/>
                        </a:tabLst>
                      </a:pPr>
                      <a:endParaRPr lang="pl-PL" sz="1300" spc="-10" dirty="0">
                        <a:latin typeface="+mn-lt"/>
                        <a:cs typeface="Lato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</a:t>
                      </a: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Urząd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Skarbowy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0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Twój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e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PIT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PUESC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zmodernizowany </a:t>
                      </a: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Wykaz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podatników VAT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CRM2.0 - rozbudowa systemu zarządzania relacjami z klientem KAS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DAC8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dodatkowe usługi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eMCeK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pakiet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ViDA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- zmiany w zakresie procedury OSS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e-TOLL - rozszerzenie sieci dróg płatnych </a:t>
                      </a:r>
                    </a:p>
                    <a:p>
                      <a:pPr marL="88709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  <a:defRPr/>
                      </a:pP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510540" marR="0" lvl="0" indent="-200025" defTabSz="914400" eaLnBrk="1" fontAlgn="auto" latinLnBrk="0" hangingPunct="1">
                        <a:lnSpc>
                          <a:spcPct val="100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510540" algn="l"/>
                        </a:tabLst>
                        <a:defRPr/>
                      </a:pPr>
                      <a:endParaRPr lang="pl-PL" sz="1600" dirty="0">
                        <a:latin typeface="+mn-lt"/>
                        <a:cs typeface="Lato"/>
                      </a:endParaRPr>
                    </a:p>
                    <a:p>
                      <a:pPr marL="510540" indent="-200025">
                        <a:lnSpc>
                          <a:spcPct val="100000"/>
                        </a:lnSpc>
                        <a:spcBef>
                          <a:spcPts val="915"/>
                        </a:spcBef>
                        <a:buChar char="•"/>
                        <a:tabLst>
                          <a:tab pos="510540" algn="l"/>
                        </a:tabLst>
                      </a:pPr>
                      <a:endParaRPr lang="pl-PL" sz="1300" spc="-10" dirty="0">
                        <a:latin typeface="+mn-lt"/>
                        <a:cs typeface="La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887095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e-</a:t>
                      </a: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Urząd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Skarbowy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0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Twój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e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-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PIT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PUESC</a:t>
                      </a:r>
                      <a:endParaRPr lang="pl-PL" sz="160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to"/>
                      </a:endParaRP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JSP (Jednolity System Podatkowy)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JPK na żądanie - aktualizacja struktur</a:t>
                      </a:r>
                    </a:p>
                    <a:p>
                      <a:pPr marL="887095" indent="-285750">
                        <a:lnSpc>
                          <a:spcPct val="100000"/>
                        </a:lnSpc>
                        <a:spcBef>
                          <a:spcPts val="915"/>
                        </a:spcBef>
                        <a:buFont typeface="Wingdings" panose="05000000000000000000" pitchFamily="2" charset="2"/>
                        <a:buChar char="§"/>
                        <a:tabLst>
                          <a:tab pos="515620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pakiet </a:t>
                      </a:r>
                      <a:r>
                        <a:rPr lang="pl-PL" sz="1600" spc="-1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ViDA</a:t>
                      </a: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to"/>
                        </a:rPr>
                        <a:t> - zmiany w zakresie procedury OSS</a:t>
                      </a:r>
                    </a:p>
                    <a:p>
                      <a:pPr marL="510540" indent="-200025">
                        <a:lnSpc>
                          <a:spcPct val="100000"/>
                        </a:lnSpc>
                        <a:spcBef>
                          <a:spcPts val="915"/>
                        </a:spcBef>
                        <a:buChar char="•"/>
                        <a:tabLst>
                          <a:tab pos="510540" algn="l"/>
                        </a:tabLst>
                      </a:pPr>
                      <a:endParaRPr lang="pl-PL" sz="1600" b="0" dirty="0">
                        <a:latin typeface="+mn-lt"/>
                        <a:cs typeface="La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1" name="object 40">
            <a:extLst>
              <a:ext uri="{FF2B5EF4-FFF2-40B4-BE49-F238E27FC236}">
                <a16:creationId xmlns:a16="http://schemas.microsoft.com/office/drawing/2014/main" id="{5CFDA91C-A664-4FBF-AEF1-CDB57354F60A}"/>
              </a:ext>
            </a:extLst>
          </p:cNvPr>
          <p:cNvSpPr txBox="1"/>
          <p:nvPr/>
        </p:nvSpPr>
        <p:spPr>
          <a:xfrm>
            <a:off x="404456" y="2379822"/>
            <a:ext cx="3680765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78330">
              <a:lnSpc>
                <a:spcPct val="100000"/>
              </a:lnSpc>
              <a:spcBef>
                <a:spcPts val="115"/>
              </a:spcBef>
            </a:pPr>
            <a:r>
              <a:rPr lang="pl-PL" sz="1950" b="1" spc="-20" dirty="0">
                <a:solidFill>
                  <a:schemeClr val="tx1"/>
                </a:solidFill>
                <a:latin typeface="Montserrat ExtraBold"/>
                <a:cs typeface="Montserrat ExtraBold"/>
              </a:rPr>
              <a:t>IVQ25 i IQ26</a:t>
            </a:r>
          </a:p>
        </p:txBody>
      </p:sp>
      <p:grpSp>
        <p:nvGrpSpPr>
          <p:cNvPr id="23" name="object 12">
            <a:extLst>
              <a:ext uri="{FF2B5EF4-FFF2-40B4-BE49-F238E27FC236}">
                <a16:creationId xmlns:a16="http://schemas.microsoft.com/office/drawing/2014/main" id="{E6FAE8A4-5127-421E-926F-AEB7F8548F83}"/>
              </a:ext>
            </a:extLst>
          </p:cNvPr>
          <p:cNvGrpSpPr/>
          <p:nvPr/>
        </p:nvGrpSpPr>
        <p:grpSpPr>
          <a:xfrm>
            <a:off x="14580282" y="1947365"/>
            <a:ext cx="1047750" cy="86360"/>
            <a:chOff x="15776344" y="2531397"/>
            <a:chExt cx="1047750" cy="86360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F2A72560-CDEF-4A06-B528-1036811017DF}"/>
                </a:ext>
              </a:extLst>
            </p:cNvPr>
            <p:cNvSpPr/>
            <p:nvPr/>
          </p:nvSpPr>
          <p:spPr>
            <a:xfrm>
              <a:off x="16763050" y="2535323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0" y="77882"/>
                  </a:moveTo>
                  <a:lnTo>
                    <a:pt x="57076" y="39328"/>
                  </a:lnTo>
                  <a:lnTo>
                    <a:pt x="1078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D758F2E9-D962-402F-8F26-0EBA2606E2B1}"/>
                </a:ext>
              </a:extLst>
            </p:cNvPr>
            <p:cNvSpPr/>
            <p:nvPr/>
          </p:nvSpPr>
          <p:spPr>
            <a:xfrm>
              <a:off x="15776344" y="257426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2628" y="0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2">
            <a:extLst>
              <a:ext uri="{FF2B5EF4-FFF2-40B4-BE49-F238E27FC236}">
                <a16:creationId xmlns:a16="http://schemas.microsoft.com/office/drawing/2014/main" id="{095BFD11-35FE-457F-8A14-AD02AE6D7ED6}"/>
              </a:ext>
            </a:extLst>
          </p:cNvPr>
          <p:cNvGrpSpPr/>
          <p:nvPr/>
        </p:nvGrpSpPr>
        <p:grpSpPr>
          <a:xfrm>
            <a:off x="10447515" y="1943350"/>
            <a:ext cx="1047750" cy="86360"/>
            <a:chOff x="15776344" y="2531397"/>
            <a:chExt cx="1047750" cy="86360"/>
          </a:xfrm>
        </p:grpSpPr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EFFE4DEC-909C-4878-AB78-52AC2B1EF5C2}"/>
                </a:ext>
              </a:extLst>
            </p:cNvPr>
            <p:cNvSpPr/>
            <p:nvPr/>
          </p:nvSpPr>
          <p:spPr>
            <a:xfrm>
              <a:off x="16763050" y="2535323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0" y="77882"/>
                  </a:moveTo>
                  <a:lnTo>
                    <a:pt x="57076" y="39328"/>
                  </a:lnTo>
                  <a:lnTo>
                    <a:pt x="1078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914D4988-CC42-4A5E-B191-D87904FCF679}"/>
                </a:ext>
              </a:extLst>
            </p:cNvPr>
            <p:cNvSpPr/>
            <p:nvPr/>
          </p:nvSpPr>
          <p:spPr>
            <a:xfrm>
              <a:off x="15776344" y="257426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2628" y="0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2">
            <a:extLst>
              <a:ext uri="{FF2B5EF4-FFF2-40B4-BE49-F238E27FC236}">
                <a16:creationId xmlns:a16="http://schemas.microsoft.com/office/drawing/2014/main" id="{B7A1F143-1EDF-4F9B-83E5-0AD80ABEB3E3}"/>
              </a:ext>
            </a:extLst>
          </p:cNvPr>
          <p:cNvGrpSpPr/>
          <p:nvPr/>
        </p:nvGrpSpPr>
        <p:grpSpPr>
          <a:xfrm>
            <a:off x="6253749" y="1935577"/>
            <a:ext cx="1047750" cy="86360"/>
            <a:chOff x="15776344" y="2531397"/>
            <a:chExt cx="1047750" cy="86360"/>
          </a:xfrm>
        </p:grpSpPr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7EE31E51-2A71-4B50-9DB2-F0CA0C3EA627}"/>
                </a:ext>
              </a:extLst>
            </p:cNvPr>
            <p:cNvSpPr/>
            <p:nvPr/>
          </p:nvSpPr>
          <p:spPr>
            <a:xfrm>
              <a:off x="16763050" y="2535323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0" y="77882"/>
                  </a:moveTo>
                  <a:lnTo>
                    <a:pt x="57076" y="39328"/>
                  </a:lnTo>
                  <a:lnTo>
                    <a:pt x="1078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417F060B-6D21-486E-81D4-DDDD60AFB025}"/>
                </a:ext>
              </a:extLst>
            </p:cNvPr>
            <p:cNvSpPr/>
            <p:nvPr/>
          </p:nvSpPr>
          <p:spPr>
            <a:xfrm>
              <a:off x="15776344" y="257426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2628" y="0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12">
            <a:extLst>
              <a:ext uri="{FF2B5EF4-FFF2-40B4-BE49-F238E27FC236}">
                <a16:creationId xmlns:a16="http://schemas.microsoft.com/office/drawing/2014/main" id="{C0B46EA4-5B0F-45AA-B51C-A01B6FFE5768}"/>
              </a:ext>
            </a:extLst>
          </p:cNvPr>
          <p:cNvGrpSpPr/>
          <p:nvPr/>
        </p:nvGrpSpPr>
        <p:grpSpPr>
          <a:xfrm>
            <a:off x="2387441" y="1904499"/>
            <a:ext cx="1047750" cy="86360"/>
            <a:chOff x="15776344" y="2531397"/>
            <a:chExt cx="1047750" cy="86360"/>
          </a:xfrm>
        </p:grpSpPr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D9EE694C-D963-4B35-8633-DF74F6B41CEA}"/>
                </a:ext>
              </a:extLst>
            </p:cNvPr>
            <p:cNvSpPr/>
            <p:nvPr/>
          </p:nvSpPr>
          <p:spPr>
            <a:xfrm>
              <a:off x="16763050" y="2535323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0" y="77882"/>
                  </a:moveTo>
                  <a:lnTo>
                    <a:pt x="57076" y="39328"/>
                  </a:lnTo>
                  <a:lnTo>
                    <a:pt x="1078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F0FA5102-D0BF-42D9-9FC2-B37F668BC3A4}"/>
                </a:ext>
              </a:extLst>
            </p:cNvPr>
            <p:cNvSpPr/>
            <p:nvPr/>
          </p:nvSpPr>
          <p:spPr>
            <a:xfrm>
              <a:off x="15776344" y="2574263"/>
              <a:ext cx="1033144" cy="0"/>
            </a:xfrm>
            <a:custGeom>
              <a:avLst/>
              <a:gdLst/>
              <a:ahLst/>
              <a:cxnLst/>
              <a:rect l="l" t="t" r="r" b="b"/>
              <a:pathLst>
                <a:path w="1033144">
                  <a:moveTo>
                    <a:pt x="1032628" y="0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8">
            <a:extLst>
              <a:ext uri="{FF2B5EF4-FFF2-40B4-BE49-F238E27FC236}">
                <a16:creationId xmlns:a16="http://schemas.microsoft.com/office/drawing/2014/main" id="{A358F010-BF01-44A2-9130-81851BBBC522}"/>
              </a:ext>
            </a:extLst>
          </p:cNvPr>
          <p:cNvSpPr txBox="1"/>
          <p:nvPr/>
        </p:nvSpPr>
        <p:spPr>
          <a:xfrm>
            <a:off x="1087436" y="625475"/>
            <a:ext cx="140700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l-PL" sz="4400" b="1" dirty="0">
                <a:latin typeface="+mn-lt"/>
              </a:rPr>
              <a:t>Co chcemy zrealizować do 2028 r. </a:t>
            </a:r>
            <a:endParaRPr sz="4400" b="1" dirty="0"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5614" y="5695411"/>
            <a:ext cx="6968493" cy="146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dirty="0">
                <a:latin typeface="+mn-lt"/>
                <a:cs typeface="Lato"/>
              </a:rPr>
              <a:t>QR kody na upomnieniach </a:t>
            </a:r>
            <a:endParaRPr lang="pl-PL" dirty="0">
              <a:latin typeface="+mn-lt"/>
              <a:cs typeface="Lato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Umieszczenie w szablonie upomnień kodu QR.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spc="-25" dirty="0">
              <a:solidFill>
                <a:schemeClr val="tx1"/>
              </a:solidFill>
              <a:latin typeface="+mn-lt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spc="-25" dirty="0">
              <a:solidFill>
                <a:schemeClr val="tx1"/>
              </a:solidFill>
              <a:latin typeface="+mn-lt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Styczeń 2025 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46009" y="5695411"/>
            <a:ext cx="10848419" cy="172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Funkcjonalność polegająca na umieszczeniu w szablonie upomnienia wzywającego podatnika do zapłaty zobowiązania,  statycznego kodu QR.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Od 01.01.2025 r. do </a:t>
            </a:r>
            <a:r>
              <a:rPr lang="pl-PL" spc="-25">
                <a:solidFill>
                  <a:schemeClr val="tx1"/>
                </a:solidFill>
                <a:latin typeface="+mn-lt"/>
              </a:rPr>
              <a:t>30.09.2025 r. </a:t>
            </a:r>
            <a:r>
              <a:rPr lang="pl-PL" spc="-25" dirty="0">
                <a:solidFill>
                  <a:schemeClr val="tx1"/>
                </a:solidFill>
                <a:latin typeface="+mn-lt"/>
              </a:rPr>
              <a:t>urzędy skarbowe wystawiły 2 533 746 upomnień z kodami QR.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Podatnik może sam sprawdzić stan swoich rozliczeń podatkowych. Po zeskanowaniu przez podatnika w szablonie upomnienia kodu QR, zostanie przekierowany do serwisu e-Urząd Skarbowy, gdzie po zalogowaniu się do swojego konta zostanie przekierowany bezpośrednio do zakładki ,,Rozliczenia”. 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8929260" y="10751027"/>
            <a:ext cx="419190" cy="21287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30</a:t>
            </a:fld>
            <a:endParaRPr spc="-50"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8979EE3-974F-6859-A81F-606BF37EF347}"/>
              </a:ext>
            </a:extLst>
          </p:cNvPr>
          <p:cNvSpPr/>
          <p:nvPr/>
        </p:nvSpPr>
        <p:spPr>
          <a:xfrm>
            <a:off x="1087436" y="2945783"/>
            <a:ext cx="18363430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2EB51928-0E8B-FD91-FD53-36644A078AE6}"/>
              </a:ext>
            </a:extLst>
          </p:cNvPr>
          <p:cNvSpPr/>
          <p:nvPr/>
        </p:nvSpPr>
        <p:spPr>
          <a:xfrm rot="5400000" flipV="1">
            <a:off x="4535117" y="5978909"/>
            <a:ext cx="7474911" cy="251045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34099ED5-20E8-5C39-E1D8-8D725132DE6B}"/>
              </a:ext>
            </a:extLst>
          </p:cNvPr>
          <p:cNvSpPr/>
          <p:nvPr/>
        </p:nvSpPr>
        <p:spPr>
          <a:xfrm>
            <a:off x="1087436" y="5426075"/>
            <a:ext cx="18363430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67354849-EC5E-61A0-1CD1-04FF0819BA4B}"/>
              </a:ext>
            </a:extLst>
          </p:cNvPr>
          <p:cNvSpPr/>
          <p:nvPr/>
        </p:nvSpPr>
        <p:spPr>
          <a:xfrm>
            <a:off x="1087436" y="9841883"/>
            <a:ext cx="18363430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05F85A16-7991-408C-8489-3B6677E66A78}"/>
              </a:ext>
            </a:extLst>
          </p:cNvPr>
          <p:cNvSpPr txBox="1"/>
          <p:nvPr/>
        </p:nvSpPr>
        <p:spPr>
          <a:xfrm>
            <a:off x="1087436" y="2317955"/>
            <a:ext cx="424021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spc="-75" dirty="0">
                <a:latin typeface="+mn-lt"/>
                <a:cs typeface="Lato Black"/>
              </a:rPr>
              <a:t>Wdrożone </a:t>
            </a:r>
            <a:r>
              <a:rPr sz="2800" b="1" spc="-75" dirty="0">
                <a:latin typeface="+mn-lt"/>
                <a:cs typeface="Lato Black"/>
              </a:rPr>
              <a:t> </a:t>
            </a:r>
            <a:r>
              <a:rPr sz="2800" b="1" spc="-10" dirty="0">
                <a:latin typeface="+mn-lt"/>
                <a:cs typeface="Lato Black"/>
              </a:rPr>
              <a:t>funkcjonalności</a:t>
            </a:r>
            <a:endParaRPr sz="2800" dirty="0">
              <a:latin typeface="+mn-lt"/>
              <a:cs typeface="Lato Black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83CCE04E-A60E-49CE-B8A2-0DDD3779ACCD}"/>
              </a:ext>
            </a:extLst>
          </p:cNvPr>
          <p:cNvSpPr txBox="1"/>
          <p:nvPr/>
        </p:nvSpPr>
        <p:spPr>
          <a:xfrm>
            <a:off x="8388986" y="2320761"/>
            <a:ext cx="389393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Jak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+mn-lt"/>
                <a:cs typeface="Lato Black"/>
              </a:rPr>
              <a:t>korzystają</a:t>
            </a:r>
            <a:r>
              <a:rPr lang="pl-PL" sz="2800" b="1" spc="-65" dirty="0">
                <a:solidFill>
                  <a:schemeClr val="tx1"/>
                </a:solidFill>
                <a:latin typeface="+mn-lt"/>
                <a:cs typeface="Lato Black"/>
              </a:rPr>
              <a:t> </a:t>
            </a:r>
            <a:r>
              <a:rPr lang="pl-PL" sz="2800" b="1" spc="-10" dirty="0">
                <a:solidFill>
                  <a:schemeClr val="tx1"/>
                </a:solidFill>
                <a:latin typeface="+mn-lt"/>
                <a:cs typeface="Lato Black"/>
              </a:rPr>
              <a:t>obywatele</a:t>
            </a:r>
            <a:endParaRPr lang="pl-PL" sz="2800" dirty="0">
              <a:solidFill>
                <a:schemeClr val="tx1"/>
              </a:solidFill>
              <a:latin typeface="+mn-lt"/>
              <a:cs typeface="Lato Black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9B02746-7787-465F-8F77-9E546D231F7C}"/>
              </a:ext>
            </a:extLst>
          </p:cNvPr>
          <p:cNvSpPr txBox="1"/>
          <p:nvPr/>
        </p:nvSpPr>
        <p:spPr>
          <a:xfrm>
            <a:off x="1087436" y="3125415"/>
            <a:ext cx="6795436" cy="240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dirty="0">
                <a:latin typeface="+mn-lt"/>
              </a:rPr>
              <a:t>Chmura Instytucji Audytowej </a:t>
            </a:r>
            <a:r>
              <a:rPr lang="pl-PL" dirty="0">
                <a:latin typeface="+mn-lt"/>
              </a:rPr>
              <a:t> </a:t>
            </a:r>
            <a:endParaRPr lang="pl-PL" spc="-25" dirty="0">
              <a:solidFill>
                <a:schemeClr val="tx1"/>
              </a:solidFill>
              <a:latin typeface="+mn-lt"/>
            </a:endParaRPr>
          </a:p>
          <a:p>
            <a:r>
              <a:rPr lang="pl-PL" spc="-25" dirty="0">
                <a:solidFill>
                  <a:schemeClr val="tx1"/>
                </a:solidFill>
                <a:latin typeface="+mn-lt"/>
              </a:rPr>
              <a:t>Instytucja Audytowa w Polsce 24.03.2025 r. wdrożyła</a:t>
            </a:r>
            <a:br>
              <a:rPr lang="pl-PL" spc="-25" dirty="0">
                <a:solidFill>
                  <a:schemeClr val="tx1"/>
                </a:solidFill>
                <a:latin typeface="+mn-lt"/>
              </a:rPr>
            </a:br>
            <a:r>
              <a:rPr lang="pl-PL" spc="-25" dirty="0">
                <a:solidFill>
                  <a:schemeClr val="tx1"/>
                </a:solidFill>
                <a:latin typeface="+mn-lt"/>
              </a:rPr>
              <a:t>narzędzie informatyczne służące do przekazywania dokumentów na potrzeby audytu przez instytucje zaangażowane w dystrybucję środków UE jak również beneficjentów programów/ funduszy UE. </a:t>
            </a:r>
          </a:p>
          <a:p>
            <a:endParaRPr lang="pl-PL" sz="2000" dirty="0">
              <a:latin typeface="+mn-lt"/>
            </a:endParaRPr>
          </a:p>
          <a:p>
            <a:r>
              <a:rPr lang="pl-PL" dirty="0">
                <a:latin typeface="+mn-lt"/>
              </a:rPr>
              <a:t>Marzec 2025 r.</a:t>
            </a:r>
          </a:p>
          <a:p>
            <a:endParaRPr lang="pl-PL" sz="2000" dirty="0">
              <a:latin typeface="+mn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3E3B862-88B3-4361-9B74-DA0B6FDD66BE}"/>
              </a:ext>
            </a:extLst>
          </p:cNvPr>
          <p:cNvSpPr txBox="1"/>
          <p:nvPr/>
        </p:nvSpPr>
        <p:spPr>
          <a:xfrm>
            <a:off x="1087436" y="8252047"/>
            <a:ext cx="6795436" cy="1826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b="1" spc="-10" dirty="0">
                <a:solidFill>
                  <a:schemeClr val="tx1"/>
                </a:solidFill>
                <a:latin typeface="+mn-lt"/>
                <a:cs typeface="Lato"/>
              </a:rPr>
              <a:t>QR kody do opłaty skarbowej</a:t>
            </a:r>
            <a:endParaRPr lang="pl-PL" spc="-10" dirty="0">
              <a:solidFill>
                <a:schemeClr val="tx1"/>
              </a:solidFill>
              <a:latin typeface="+mn-lt"/>
              <a:cs typeface="Lato"/>
            </a:endParaRP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W urzędach skarbowych na terenie Miasta Stołecznego Warszawy pilotażowo wdrożono usługę płatności za opłatę skarbową na rzecz JST.</a:t>
            </a:r>
          </a:p>
          <a:p>
            <a:pPr>
              <a:lnSpc>
                <a:spcPts val="2180"/>
              </a:lnSpc>
              <a:spcBef>
                <a:spcPts val="95"/>
              </a:spcBef>
            </a:pPr>
            <a:endParaRPr lang="pl-PL" spc="-25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2180"/>
              </a:lnSpc>
              <a:spcBef>
                <a:spcPts val="95"/>
              </a:spcBef>
            </a:pPr>
            <a:r>
              <a:rPr lang="pl-PL" spc="-25" dirty="0">
                <a:solidFill>
                  <a:schemeClr val="tx1"/>
                </a:solidFill>
                <a:latin typeface="+mn-lt"/>
              </a:rPr>
              <a:t>2024 r.</a:t>
            </a:r>
          </a:p>
          <a:p>
            <a:pPr>
              <a:lnSpc>
                <a:spcPts val="2180"/>
              </a:lnSpc>
              <a:spcBef>
                <a:spcPts val="95"/>
              </a:spcBef>
            </a:pPr>
            <a:endParaRPr lang="pl-PL" spc="-25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5EFB416B-3EB1-4841-A8BD-06E002C11029}"/>
              </a:ext>
            </a:extLst>
          </p:cNvPr>
          <p:cNvSpPr/>
          <p:nvPr/>
        </p:nvSpPr>
        <p:spPr>
          <a:xfrm>
            <a:off x="1087436" y="8022894"/>
            <a:ext cx="18363430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>
              <a:latin typeface="+mn-lt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A68DEAF-C3BB-4A3A-B676-BF414B07E6D6}"/>
              </a:ext>
            </a:extLst>
          </p:cNvPr>
          <p:cNvSpPr txBox="1"/>
          <p:nvPr/>
        </p:nvSpPr>
        <p:spPr>
          <a:xfrm>
            <a:off x="8272572" y="8318107"/>
            <a:ext cx="926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pc="-25" dirty="0">
                <a:solidFill>
                  <a:schemeClr val="tx1"/>
                </a:solidFill>
                <a:latin typeface="+mn-lt"/>
              </a:rPr>
              <a:t>Za I kwartał 2025 r. – wybrane urzędy skarbowe zrealizowały około 3,6 tys. transakcji.  </a:t>
            </a:r>
          </a:p>
          <a:p>
            <a:r>
              <a:rPr lang="pl-PL" spc="-25" dirty="0">
                <a:solidFill>
                  <a:schemeClr val="tx1"/>
                </a:solidFill>
                <a:latin typeface="+mn-lt"/>
              </a:rPr>
              <a:t>Za II kwartał 2025 r. – wybrane urzędy skarbowe zrealizowały około 4,5 tys. transakcji.</a:t>
            </a:r>
          </a:p>
          <a:p>
            <a:r>
              <a:rPr lang="pl-PL" spc="-25" dirty="0">
                <a:solidFill>
                  <a:schemeClr val="tx1"/>
                </a:solidFill>
                <a:latin typeface="+mn-lt"/>
              </a:rPr>
              <a:t>Za III kwartał 2025 r. – wybrane urzędy skarbowe zrealizowały około 7,1 tys. transakcji.</a:t>
            </a:r>
          </a:p>
          <a:p>
            <a:endParaRPr lang="pl-PL" spc="-25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56BC273-C4CE-4F33-ABE0-C2EEA71AC6DE}"/>
              </a:ext>
            </a:extLst>
          </p:cNvPr>
          <p:cNvSpPr txBox="1"/>
          <p:nvPr/>
        </p:nvSpPr>
        <p:spPr>
          <a:xfrm>
            <a:off x="8252970" y="3125415"/>
            <a:ext cx="1109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Chmura IA jest narzędziem informatycznym, wykorzystywanym alternatywnie przez beneficjentów środków pochodzących z budżetu UE, instytucje publiczne odpowiadające za zarządzanie i wdrażanie programów/funduszy unijnych, jak również przedstawicieli innych podmiotów (w tym Komisji Europejskiej) do komunikacji z Instytucją Audytową. Narzędzie dostępne poprzez stronę WWW skraca czas wymiany/udostępniania danych i dokumentów niezbędnych do realizacji audytów/bieżącej współpracy.</a:t>
            </a:r>
          </a:p>
        </p:txBody>
      </p:sp>
    </p:spTree>
    <p:extLst>
      <p:ext uri="{BB962C8B-B14F-4D97-AF65-F5344CB8AC3E}">
        <p14:creationId xmlns:p14="http://schemas.microsoft.com/office/powerpoint/2010/main" val="386840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738" y="4774324"/>
            <a:ext cx="14390712" cy="17851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0000"/>
                </a:solidFill>
                <a:latin typeface="+mn-lt"/>
              </a:rPr>
              <a:t>Co</a:t>
            </a:r>
            <a:r>
              <a:rPr spc="-125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dirty="0">
                <a:solidFill>
                  <a:srgbClr val="000000"/>
                </a:solidFill>
                <a:latin typeface="+mn-lt"/>
              </a:rPr>
              <a:t>chcemy</a:t>
            </a:r>
            <a:r>
              <a:rPr spc="-240" dirty="0">
                <a:solidFill>
                  <a:srgbClr val="000000"/>
                </a:solidFill>
                <a:latin typeface="+mn-lt"/>
              </a:rPr>
              <a:t> </a:t>
            </a:r>
            <a:r>
              <a:rPr lang="pl-PL" spc="-10" dirty="0">
                <a:solidFill>
                  <a:srgbClr val="000000"/>
                </a:solidFill>
                <a:latin typeface="+mn-lt"/>
              </a:rPr>
              <a:t>zrealizować </a:t>
            </a:r>
            <a:br>
              <a:rPr lang="pl-PL" spc="-10" dirty="0">
                <a:solidFill>
                  <a:srgbClr val="000000"/>
                </a:solidFill>
                <a:latin typeface="+mn-lt"/>
              </a:rPr>
            </a:br>
            <a:r>
              <a:rPr lang="pl-PL" spc="-10" dirty="0">
                <a:solidFill>
                  <a:srgbClr val="000000"/>
                </a:solidFill>
                <a:latin typeface="+mn-lt"/>
              </a:rPr>
              <a:t>w IV kwartale 2025 r. oraz I kwartale 2026 r. </a:t>
            </a:r>
            <a:endParaRPr spc="-1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28850" y="5266191"/>
            <a:ext cx="2523490" cy="400685"/>
            <a:chOff x="10790242" y="5105094"/>
            <a:chExt cx="2523490" cy="400685"/>
          </a:xfrm>
        </p:grpSpPr>
        <p:sp>
          <p:nvSpPr>
            <p:cNvPr id="4" name="object 4"/>
            <p:cNvSpPr/>
            <p:nvPr/>
          </p:nvSpPr>
          <p:spPr>
            <a:xfrm>
              <a:off x="13179623" y="5120801"/>
              <a:ext cx="118745" cy="368935"/>
            </a:xfrm>
            <a:custGeom>
              <a:avLst/>
              <a:gdLst/>
              <a:ahLst/>
              <a:cxnLst/>
              <a:rect l="l" t="t" r="r" b="b"/>
              <a:pathLst>
                <a:path w="118744" h="368935">
                  <a:moveTo>
                    <a:pt x="0" y="368815"/>
                  </a:moveTo>
                  <a:lnTo>
                    <a:pt x="118404" y="186224"/>
                  </a:lnTo>
                  <a:lnTo>
                    <a:pt x="2230" y="0"/>
                  </a:lnTo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90242" y="5305207"/>
              <a:ext cx="2479675" cy="0"/>
            </a:xfrm>
            <a:custGeom>
              <a:avLst/>
              <a:gdLst/>
              <a:ahLst/>
              <a:cxnLst/>
              <a:rect l="l" t="t" r="r" b="b"/>
              <a:pathLst>
                <a:path w="2479675">
                  <a:moveTo>
                    <a:pt x="2479191" y="0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33376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+mn-lt"/>
                <a:cs typeface="Lato Black"/>
              </a:rPr>
              <a:t>e-Urząd</a:t>
            </a:r>
            <a:r>
              <a:rPr sz="4400" b="1" spc="-245" dirty="0">
                <a:latin typeface="+mn-lt"/>
                <a:cs typeface="Lato Black"/>
              </a:rPr>
              <a:t> </a:t>
            </a:r>
            <a:r>
              <a:rPr sz="4400" b="1" spc="-10" dirty="0">
                <a:latin typeface="+mn-lt"/>
                <a:cs typeface="Lato Black"/>
              </a:rPr>
              <a:t>Skarbowy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074" y="1553916"/>
            <a:ext cx="263906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Lato Black"/>
                <a:cs typeface="Lato Black"/>
              </a:rPr>
              <a:t>Nowe</a:t>
            </a:r>
            <a:r>
              <a:rPr sz="2050" b="1" spc="-75" dirty="0">
                <a:latin typeface="Lato Black"/>
                <a:cs typeface="Lato Black"/>
              </a:rPr>
              <a:t> </a:t>
            </a:r>
            <a:r>
              <a:rPr sz="2050" b="1" spc="-10" dirty="0">
                <a:latin typeface="Lato Black"/>
                <a:cs typeface="Lato Black"/>
              </a:rPr>
              <a:t>funkcjonalności</a:t>
            </a:r>
            <a:endParaRPr sz="2050" dirty="0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0457" y="1450993"/>
            <a:ext cx="378333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Korzyści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dla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spc="-10" dirty="0">
                <a:solidFill>
                  <a:schemeClr val="tx1"/>
                </a:solidFill>
                <a:latin typeface="Lato Black"/>
                <a:cs typeface="Lato Black"/>
              </a:rPr>
              <a:t>obywateli</a:t>
            </a:r>
            <a:endParaRPr sz="2050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CAC9447-E1E9-9FE4-67DD-EFB631551835}"/>
              </a:ext>
            </a:extLst>
          </p:cNvPr>
          <p:cNvSpPr/>
          <p:nvPr/>
        </p:nvSpPr>
        <p:spPr>
          <a:xfrm>
            <a:off x="870204" y="19970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F2374C0-4DBA-8C8B-5426-C88A029C2A35}"/>
              </a:ext>
            </a:extLst>
          </p:cNvPr>
          <p:cNvSpPr/>
          <p:nvPr/>
        </p:nvSpPr>
        <p:spPr>
          <a:xfrm>
            <a:off x="1059496" y="4756637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57C2D6D0-E23A-654E-BB41-86D0E68544CB}"/>
              </a:ext>
            </a:extLst>
          </p:cNvPr>
          <p:cNvSpPr/>
          <p:nvPr/>
        </p:nvSpPr>
        <p:spPr>
          <a:xfrm>
            <a:off x="1059496" y="8161184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5F644A09-BDD5-4AA1-B9A4-B60BD78E49A2}"/>
              </a:ext>
            </a:extLst>
          </p:cNvPr>
          <p:cNvSpPr/>
          <p:nvPr/>
        </p:nvSpPr>
        <p:spPr>
          <a:xfrm rot="5400000">
            <a:off x="4050207" y="5987720"/>
            <a:ext cx="8027005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D95927C-003D-4485-AECF-4B0B03AA8B99}"/>
              </a:ext>
            </a:extLst>
          </p:cNvPr>
          <p:cNvSpPr txBox="1"/>
          <p:nvPr/>
        </p:nvSpPr>
        <p:spPr>
          <a:xfrm>
            <a:off x="920050" y="3216520"/>
            <a:ext cx="6514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Udostępnienie</a:t>
            </a:r>
            <a:r>
              <a:rPr lang="pl-PL" sz="18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wniosków CRPO (PPO-1, OPO-1)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w e-US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I kwartał 2026 r.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D31B0D7-B947-45CB-B64C-F77B8CAF82B4}"/>
              </a:ext>
            </a:extLst>
          </p:cNvPr>
          <p:cNvSpPr txBox="1"/>
          <p:nvPr/>
        </p:nvSpPr>
        <p:spPr>
          <a:xfrm>
            <a:off x="8263604" y="3183607"/>
            <a:ext cx="9842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Prezentowanie pełnej informacji o pełnomocnikach i mocodawcach. Wygodna obsługa pełnomocnictw w e-Urzędzie Skarbowym. Dostęp do pełnej i aktualnej informacji o pełnomocnikach i mocodawcach. Przyspieszenie procesu załatwiania spraw poprzez zintegrowanie kanałów komunikacji na jednej e-platformie (interesariusze nie będą zmuszeni do korzystania z kilku różnych systemów, jak ma to miejsce dotychczas – tj. portal podatkowy, e-US).</a:t>
            </a:r>
            <a:r>
              <a:rPr lang="pl-PL" dirty="0"/>
              <a:t> 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F62129E-CE43-4AF2-BEF5-96160BB67297}"/>
              </a:ext>
            </a:extLst>
          </p:cNvPr>
          <p:cNvSpPr/>
          <p:nvPr/>
        </p:nvSpPr>
        <p:spPr>
          <a:xfrm>
            <a:off x="1036903" y="6660761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47C1FD6-317F-4999-B6CF-D32BE142878E}"/>
              </a:ext>
            </a:extLst>
          </p:cNvPr>
          <p:cNvSpPr/>
          <p:nvPr/>
        </p:nvSpPr>
        <p:spPr>
          <a:xfrm>
            <a:off x="998852" y="1001455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70762F2-5A60-4368-BA01-A554027E3364}"/>
              </a:ext>
            </a:extLst>
          </p:cNvPr>
          <p:cNvSpPr txBox="1"/>
          <p:nvPr/>
        </p:nvSpPr>
        <p:spPr>
          <a:xfrm>
            <a:off x="955672" y="10024081"/>
            <a:ext cx="168174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+mn-lt"/>
                <a:cs typeface="Lato Black"/>
              </a:rPr>
              <a:t>Ważne!</a:t>
            </a:r>
            <a:r>
              <a:rPr sz="2800" b="1" spc="5" dirty="0">
                <a:latin typeface="+mn-lt"/>
                <a:cs typeface="Lato Black"/>
              </a:rPr>
              <a:t> </a:t>
            </a:r>
            <a:r>
              <a:rPr lang="pl-PL" sz="2800" dirty="0">
                <a:latin typeface="+mn-lt"/>
                <a:cs typeface="Lato"/>
              </a:rPr>
              <a:t>Trwa modernizacja serwisu </a:t>
            </a:r>
            <a:r>
              <a:rPr lang="pl-PL" sz="2800" b="1" dirty="0">
                <a:latin typeface="+mn-lt"/>
                <a:cs typeface="Lato"/>
              </a:rPr>
              <a:t>podatki.gov.pl </a:t>
            </a:r>
            <a:r>
              <a:rPr lang="pl-PL" sz="2800" dirty="0">
                <a:latin typeface="+mn-lt"/>
                <a:cs typeface="Lato"/>
              </a:rPr>
              <a:t>– IV kwartał 2025 r. odsłona przebudowanego serwisu </a:t>
            </a:r>
            <a:endParaRPr sz="2800" dirty="0">
              <a:latin typeface="+mn-lt"/>
              <a:cs typeface="Lato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11B2E4B-128D-409D-A97E-649CD20E5FF8}"/>
              </a:ext>
            </a:extLst>
          </p:cNvPr>
          <p:cNvSpPr txBox="1"/>
          <p:nvPr/>
        </p:nvSpPr>
        <p:spPr>
          <a:xfrm>
            <a:off x="988469" y="6670877"/>
            <a:ext cx="6596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Udostępnienie ulepszonych formularzy do obsługi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WIS w I instancji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: 1) Wniosku o wydanie WIS; 2) Pisma w sprawie WIS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I kwartał 2026 r.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253C108-E91E-4392-9EF7-D97B1FEC532F}"/>
              </a:ext>
            </a:extLst>
          </p:cNvPr>
          <p:cNvSpPr txBox="1"/>
          <p:nvPr/>
        </p:nvSpPr>
        <p:spPr>
          <a:xfrm>
            <a:off x="8368465" y="6660761"/>
            <a:ext cx="100507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Wygodna obsługa wniosków i pism związanych z Wiążącą Informacją Stawkową. 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Ułatwienie składania pism - ulepszone formularze do obsługi WIS. 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Zgodność z przepisami prawa. 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Automatyzacja procesów KAS.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Usprawnienie i zmniejszenie błędów w składanych formularzach.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D6EDA01-9F95-4864-AF35-BC3ACA041BD1}"/>
              </a:ext>
            </a:extLst>
          </p:cNvPr>
          <p:cNvSpPr txBox="1"/>
          <p:nvPr/>
        </p:nvSpPr>
        <p:spPr>
          <a:xfrm>
            <a:off x="8290357" y="8264993"/>
            <a:ext cx="107478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Wdrożenie w e-US usługi polegającej na możliwości uzyskania przez podatnika VAT oraz podatnika VAT-UE potwierdzenia zarejestrowania jako podatnik VAT lub podatnik VAT-UE. </a:t>
            </a:r>
          </a:p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Funkcjonalność docelowo ma zastąpić wydawane przez naczelników urzędów skarbowych papierowe potwierdzenia VAT-5 oraz VAT-5UE. </a:t>
            </a:r>
          </a:p>
          <a:p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Podatnik chcący pozyskać potwierdzenie o statusie podatnika VAT (swoim bądź kontrahenta) lub VAT-UE będzie mógł przy pomocy e-US otrzymać takie potwierdzenie automatycznie i bezpłatnie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2E34694E-20A3-4095-96A7-57A6F3CE9AA0}"/>
              </a:ext>
            </a:extLst>
          </p:cNvPr>
          <p:cNvSpPr txBox="1"/>
          <p:nvPr/>
        </p:nvSpPr>
        <p:spPr>
          <a:xfrm>
            <a:off x="1036903" y="8347479"/>
            <a:ext cx="6649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Potwierdzenia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zarejestrowania jako </a:t>
            </a:r>
            <a:r>
              <a:rPr lang="pl-PL" sz="1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podatnik VAT </a:t>
            </a:r>
          </a:p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lub </a:t>
            </a:r>
            <a:r>
              <a:rPr lang="pl-PL" sz="1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podatnik VAT-UE 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 e-US </a:t>
            </a:r>
          </a:p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I kwartał 2026 r.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BDB46B4-4CE4-4E81-9FAC-3D6B260E7935}"/>
              </a:ext>
            </a:extLst>
          </p:cNvPr>
          <p:cNvSpPr txBox="1"/>
          <p:nvPr/>
        </p:nvSpPr>
        <p:spPr>
          <a:xfrm>
            <a:off x="8318225" y="4953614"/>
            <a:ext cx="9940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Szybkie, proste i wygodne złożenie dokumentów za pośrednictwem serwisu e-US.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D0266D1-26E6-439C-B800-8F96BFFAE171}"/>
              </a:ext>
            </a:extLst>
          </p:cNvPr>
          <p:cNvSpPr txBox="1"/>
          <p:nvPr/>
        </p:nvSpPr>
        <p:spPr>
          <a:xfrm>
            <a:off x="1036903" y="4757552"/>
            <a:ext cx="6685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Udostępnienie 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formularzy </a:t>
            </a:r>
            <a:r>
              <a:rPr lang="pl-PL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KSeF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(Krajowy System e-Faktur): </a:t>
            </a: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ZGL_ZAL(1) zgłoszenie o zamiarze wystawiania i przesyłania do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KSeF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faktur z załącznikiem, zgłoszenie o zamiarze zaprzestania wystawiania i przesyłania </a:t>
            </a:r>
            <a:r>
              <a:rPr lang="pl-PL" dirty="0" err="1">
                <a:solidFill>
                  <a:srgbClr val="000000"/>
                </a:solidFill>
                <a:latin typeface="Calibri" panose="020F0502020204030204" pitchFamily="34" charset="0"/>
              </a:rPr>
              <a:t>KSeF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faktur z załącznikiem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 stycznia 2026 r.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62CE50AF-3083-4A0A-9BD7-5DD111A825E7}"/>
              </a:ext>
            </a:extLst>
          </p:cNvPr>
          <p:cNvSpPr/>
          <p:nvPr/>
        </p:nvSpPr>
        <p:spPr>
          <a:xfrm>
            <a:off x="1036903" y="30638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155B427-B824-41DE-9601-F21CBC9BF051}"/>
              </a:ext>
            </a:extLst>
          </p:cNvPr>
          <p:cNvSpPr txBox="1"/>
          <p:nvPr/>
        </p:nvSpPr>
        <p:spPr>
          <a:xfrm>
            <a:off x="998852" y="1997074"/>
            <a:ext cx="6005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  <a:cs typeface="Lato"/>
              </a:rPr>
              <a:t>K</a:t>
            </a:r>
            <a:r>
              <a:rPr lang="pl-PL" sz="1800" dirty="0">
                <a:latin typeface="+mn-lt"/>
                <a:cs typeface="Lato"/>
              </a:rPr>
              <a:t>ontynuacja budowy funkcjonalności </a:t>
            </a:r>
            <a:r>
              <a:rPr lang="pl-PL" sz="1800" b="1" dirty="0">
                <a:latin typeface="+mn-lt"/>
                <a:cs typeface="Lato"/>
              </a:rPr>
              <a:t>płatności kartą </a:t>
            </a:r>
            <a:r>
              <a:rPr lang="pl-PL" sz="1800" dirty="0">
                <a:latin typeface="+mn-lt"/>
                <a:cs typeface="Lato"/>
              </a:rPr>
              <a:t>w e-US </a:t>
            </a:r>
          </a:p>
          <a:p>
            <a:endParaRPr lang="pl-PL" dirty="0">
              <a:latin typeface="+mn-lt"/>
              <a:cs typeface="Lato"/>
            </a:endParaRPr>
          </a:p>
          <a:p>
            <a:r>
              <a:rPr lang="pl-PL" sz="1800" dirty="0">
                <a:latin typeface="+mn-lt"/>
                <a:cs typeface="Lato"/>
              </a:rPr>
              <a:t>IV kwartał 2025 r. 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02F5D05-A92B-4CD9-9000-867F840B99A8}"/>
              </a:ext>
            </a:extLst>
          </p:cNvPr>
          <p:cNvSpPr txBox="1"/>
          <p:nvPr/>
        </p:nvSpPr>
        <p:spPr>
          <a:xfrm>
            <a:off x="8262733" y="1970719"/>
            <a:ext cx="10051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n-lt"/>
              </a:rPr>
              <a:t>Obok aktualnie dostępnej opcji płatności za pomocą przelewu oraz BLIK dodanie dla klientów e-US kolejnej formy do możliwości dokonywania płatności za zobowiązania podatkowe.</a:t>
            </a:r>
            <a:br>
              <a:rPr lang="pl-PL" dirty="0">
                <a:highlight>
                  <a:srgbClr val="FFFF00"/>
                </a:highlight>
              </a:rPr>
            </a:br>
            <a:endParaRPr lang="pl-PL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7" y="625475"/>
            <a:ext cx="62371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latin typeface="+mn-lt"/>
                <a:cs typeface="Lato Black"/>
              </a:rPr>
              <a:t>e-Urząd</a:t>
            </a:r>
            <a:r>
              <a:rPr sz="4400" b="1" spc="-245" dirty="0">
                <a:latin typeface="+mn-lt"/>
                <a:cs typeface="Lato Black"/>
              </a:rPr>
              <a:t> </a:t>
            </a:r>
            <a:r>
              <a:rPr sz="4400" b="1" spc="-10" dirty="0">
                <a:latin typeface="+mn-lt"/>
                <a:cs typeface="Lato Black"/>
              </a:rPr>
              <a:t>Skarbowy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4383" y="1493664"/>
            <a:ext cx="263906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Lato Black"/>
                <a:cs typeface="Lato Black"/>
              </a:rPr>
              <a:t>Nowe</a:t>
            </a:r>
            <a:r>
              <a:rPr sz="2050" b="1" spc="-75" dirty="0">
                <a:latin typeface="Lato Black"/>
                <a:cs typeface="Lato Black"/>
              </a:rPr>
              <a:t> </a:t>
            </a:r>
            <a:r>
              <a:rPr sz="2050" b="1" spc="-10" dirty="0">
                <a:latin typeface="Lato Black"/>
                <a:cs typeface="Lato Black"/>
              </a:rPr>
              <a:t>funkcjonalności</a:t>
            </a:r>
            <a:endParaRPr sz="2050" dirty="0">
              <a:latin typeface="Lato Black"/>
              <a:cs typeface="Lat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5932" y="1493664"/>
            <a:ext cx="378333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Korzyści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dla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spc="-10" dirty="0">
                <a:solidFill>
                  <a:schemeClr val="tx1"/>
                </a:solidFill>
                <a:latin typeface="Lato Black"/>
                <a:cs typeface="Lato Black"/>
              </a:rPr>
              <a:t>obywateli</a:t>
            </a:r>
            <a:endParaRPr sz="2050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CAC9447-E1E9-9FE4-67DD-EFB631551835}"/>
              </a:ext>
            </a:extLst>
          </p:cNvPr>
          <p:cNvSpPr/>
          <p:nvPr/>
        </p:nvSpPr>
        <p:spPr>
          <a:xfrm>
            <a:off x="1004382" y="2118686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F2374C0-4DBA-8C8B-5426-C88A029C2A35}"/>
              </a:ext>
            </a:extLst>
          </p:cNvPr>
          <p:cNvSpPr/>
          <p:nvPr/>
        </p:nvSpPr>
        <p:spPr>
          <a:xfrm>
            <a:off x="872618" y="4249196"/>
            <a:ext cx="17841824" cy="471327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57C2D6D0-E23A-654E-BB41-86D0E68544CB}"/>
              </a:ext>
            </a:extLst>
          </p:cNvPr>
          <p:cNvSpPr/>
          <p:nvPr/>
        </p:nvSpPr>
        <p:spPr>
          <a:xfrm>
            <a:off x="1048084" y="80279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5F644A09-BDD5-4AA1-B9A4-B60BD78E49A2}"/>
              </a:ext>
            </a:extLst>
          </p:cNvPr>
          <p:cNvSpPr/>
          <p:nvPr/>
        </p:nvSpPr>
        <p:spPr>
          <a:xfrm rot="5400000">
            <a:off x="4133765" y="5603305"/>
            <a:ext cx="7871416" cy="49355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F62129E-CE43-4AF2-BEF5-96160BB67297}"/>
              </a:ext>
            </a:extLst>
          </p:cNvPr>
          <p:cNvSpPr/>
          <p:nvPr/>
        </p:nvSpPr>
        <p:spPr>
          <a:xfrm>
            <a:off x="1004382" y="6199178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70762F2-5A60-4368-BA01-A554027E3364}"/>
              </a:ext>
            </a:extLst>
          </p:cNvPr>
          <p:cNvSpPr txBox="1"/>
          <p:nvPr/>
        </p:nvSpPr>
        <p:spPr>
          <a:xfrm>
            <a:off x="924688" y="9988847"/>
            <a:ext cx="168174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+mn-lt"/>
                <a:cs typeface="Lato Black"/>
              </a:rPr>
              <a:t>Ważne!</a:t>
            </a:r>
            <a:r>
              <a:rPr sz="2800" b="1" spc="5" dirty="0">
                <a:latin typeface="+mn-lt"/>
                <a:cs typeface="Lato Black"/>
              </a:rPr>
              <a:t> </a:t>
            </a:r>
            <a:r>
              <a:rPr lang="pl-PL" sz="2800" dirty="0">
                <a:latin typeface="+mn-lt"/>
                <a:cs typeface="Lato"/>
              </a:rPr>
              <a:t>Trwa modernizacja serwisu </a:t>
            </a:r>
            <a:r>
              <a:rPr lang="pl-PL" sz="2800" b="1" dirty="0">
                <a:latin typeface="+mn-lt"/>
                <a:cs typeface="Lato"/>
              </a:rPr>
              <a:t>podatki.gov.pl </a:t>
            </a:r>
            <a:r>
              <a:rPr lang="pl-PL" sz="2800" dirty="0">
                <a:latin typeface="+mn-lt"/>
                <a:cs typeface="Lato"/>
              </a:rPr>
              <a:t>– IV kwartał 2025 r. odsłona przebudowanego serwisu </a:t>
            </a:r>
            <a:endParaRPr sz="2800" dirty="0">
              <a:latin typeface="+mn-lt"/>
              <a:cs typeface="Lato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6CF9B93-2D3D-4332-9F07-7C42AFCCEE8E}"/>
              </a:ext>
            </a:extLst>
          </p:cNvPr>
          <p:cNvSpPr txBox="1"/>
          <p:nvPr/>
        </p:nvSpPr>
        <p:spPr>
          <a:xfrm>
            <a:off x="983404" y="2143465"/>
            <a:ext cx="65963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Udostępnienie dokumentów w e-Urzędzie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Skarbowym:</a:t>
            </a:r>
          </a:p>
          <a:p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kwartał 2025 r.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Dobrowolne poddanie się odpowiedzialności DPO-1;</a:t>
            </a:r>
          </a:p>
          <a:p>
            <a:pPr marL="285750" indent="-285750"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Zgłoszenie interwencji INT-1;</a:t>
            </a:r>
          </a:p>
          <a:p>
            <a:pPr marL="285750" indent="-285750"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Rozłożenie na raty zobowiązania (podatki)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RAT-ZW;</a:t>
            </a:r>
          </a:p>
          <a:p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kwartał 2026 r.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Interpretacje indywidualne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ORD-IN.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A6AF6B8-7F32-4EF5-9DC9-3CBE03B67CF0}"/>
              </a:ext>
            </a:extLst>
          </p:cNvPr>
          <p:cNvSpPr txBox="1"/>
          <p:nvPr/>
        </p:nvSpPr>
        <p:spPr>
          <a:xfrm>
            <a:off x="8263720" y="2223996"/>
            <a:ext cx="10050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Szybkie, proste i wygodne złożenie dokumentów wraz z informacją o wymaganych załącznikach za pośrednictwem serwisu e-Urząd Skarbowy oraz aplikacji mobilnej e-Urząd Skarbowy.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E17523-9E5F-489B-A671-CFE0BF41F0FC}"/>
              </a:ext>
            </a:extLst>
          </p:cNvPr>
          <p:cNvSpPr txBox="1"/>
          <p:nvPr/>
        </p:nvSpPr>
        <p:spPr>
          <a:xfrm flipH="1">
            <a:off x="907498" y="4432885"/>
            <a:ext cx="6825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Udostępnienie </a:t>
            </a:r>
            <a:r>
              <a:rPr lang="pl-PL" b="1" dirty="0">
                <a:latin typeface="+mj-lt"/>
              </a:rPr>
              <a:t>VIII edycji usługi Twój e-PIT</a:t>
            </a:r>
            <a:r>
              <a:rPr lang="pl-PL" dirty="0"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przygotowanie propozycji zeznań PIT-28, PIT-36, PIT-36L, PIT-37, PIT-38, PIT-DZ oraz PIT-OP za 2025 rok na podstawie danych będących w posiadaniu KAS.</a:t>
            </a:r>
          </a:p>
          <a:p>
            <a:pPr marL="285750" indent="-285750">
              <a:buFontTx/>
              <a:buChar char="-"/>
            </a:pP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15 lutego 2026 r.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1583DEF-A29C-45E1-810E-9E86EF464950}"/>
              </a:ext>
            </a:extLst>
          </p:cNvPr>
          <p:cNvSpPr txBox="1"/>
          <p:nvPr/>
        </p:nvSpPr>
        <p:spPr>
          <a:xfrm>
            <a:off x="8260210" y="4342085"/>
            <a:ext cx="106660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Po uwierzytelnieniu do usługi, przygotowane zeznanie można w prosty sposób sprawdzić lub edytować (np. dopisując przysługujące ulgi i odliczenia), zaakceptować i wysłać. Dodatkowo, gdy podatnik nie złoży zeznania samodzielnie lub go nie odrzuci, przygotowana propozycja zeznania PIT-37 oraz PIT-38 zostanie automatycznie zaakceptowana z końcem kwietnia. Jest to najprostszy i najszybszy sposób na wysyłkę zeznania.</a:t>
            </a:r>
          </a:p>
          <a:p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C295EC5-A5E5-4692-B38D-6047A5CFB6C6}"/>
              </a:ext>
            </a:extLst>
          </p:cNvPr>
          <p:cNvSpPr txBox="1"/>
          <p:nvPr/>
        </p:nvSpPr>
        <p:spPr>
          <a:xfrm flipH="1">
            <a:off x="869581" y="6349909"/>
            <a:ext cx="4270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Prezentacja </a:t>
            </a:r>
            <a:r>
              <a:rPr lang="pl-PL" b="1" dirty="0">
                <a:latin typeface="+mj-lt"/>
              </a:rPr>
              <a:t>formy opodatkowania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 kwartał 2026 r.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E0BF07B-474E-4ABD-AEE3-C656CCF6BB0C}"/>
              </a:ext>
            </a:extLst>
          </p:cNvPr>
          <p:cNvSpPr txBox="1"/>
          <p:nvPr/>
        </p:nvSpPr>
        <p:spPr>
          <a:xfrm>
            <a:off x="8273203" y="6349909"/>
            <a:ext cx="10620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Prezentacja formy opodatkowania odnotowanej w bazie Krajowej Administracji Skarbowej (KAS), udostępniona na koncie użytkownika w serwisie e-Urząd Skarbowy, umożliwi bieżącą weryfikację poprawności rozliczeń podatkowych związanych z prowadzoną działalnością gospodarczą.</a:t>
            </a: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Dostęp do tych informacji pozwoli również na podjęcie działań w zakresie ewentualnej zmiany formy opodatkowania, zgodnie z obowiązującymi przepisami prawa podatkowego.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358475C-0843-495E-BCE1-72B7CCE138DB}"/>
              </a:ext>
            </a:extLst>
          </p:cNvPr>
          <p:cNvSpPr txBox="1"/>
          <p:nvPr/>
        </p:nvSpPr>
        <p:spPr>
          <a:xfrm>
            <a:off x="8227830" y="8086361"/>
            <a:ext cx="9917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Usługa pozwoli podatnikowi bezpiecznie i wygodnie powierzyć przeglądanie swoich danych zaufanej osobie – np. księgowemu, pełnomocnikowi czy członkowi rodziny – bez ryzyka ingerencji w treść dokumentów czy składania deklaracji. Rozwiązanie zwiększy transparentność i komfort obsługi spraw podatkowych, szczególnie w sytuacjach, gdy podatnik potrzebuje wsparcia, ale chce zachować pełną kontrolę nad działaniami podejmowanymi w jego imieniu.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EC44DF8-9F83-4267-B757-0AFD1B4F624A}"/>
              </a:ext>
            </a:extLst>
          </p:cNvPr>
          <p:cNvSpPr txBox="1"/>
          <p:nvPr/>
        </p:nvSpPr>
        <p:spPr>
          <a:xfrm>
            <a:off x="983404" y="8228720"/>
            <a:ext cx="6648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Udostępnienie </a:t>
            </a:r>
            <a:r>
              <a:rPr lang="pl-PL" b="1" dirty="0">
                <a:latin typeface="+mj-lt"/>
              </a:rPr>
              <a:t>konta osobie trzeciej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 kwartał 2026 r.</a:t>
            </a: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134E4D15-09AF-4F40-83C3-7B0B4520C1CF}"/>
              </a:ext>
            </a:extLst>
          </p:cNvPr>
          <p:cNvSpPr/>
          <p:nvPr/>
        </p:nvSpPr>
        <p:spPr>
          <a:xfrm>
            <a:off x="1084400" y="9563689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</p:spTree>
    <p:extLst>
      <p:ext uri="{BB962C8B-B14F-4D97-AF65-F5344CB8AC3E}">
        <p14:creationId xmlns:p14="http://schemas.microsoft.com/office/powerpoint/2010/main" val="218250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157" y="3088425"/>
            <a:ext cx="6858000" cy="1452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Cyfrowa Obsługa Zgłoszeń (PUESC.P4.1) system AIS i AES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Wdrożenie pilnych zmian ujętych w harmonogramie "UCC 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endParaRPr lang="pl-PL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5080">
              <a:lnSpc>
                <a:spcPts val="2180"/>
              </a:lnSpc>
              <a:spcBef>
                <a:spcPts val="100"/>
              </a:spcBef>
            </a:pPr>
            <a:r>
              <a:rPr lang="pl-PL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kwartał 2025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0450" y="649545"/>
            <a:ext cx="1751475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Lato Black"/>
                <a:cs typeface="Lato Black"/>
              </a:rPr>
              <a:t>PUESC – Platforma Usług Elektronicznych Skarbowo-Celnych </a:t>
            </a:r>
            <a:endParaRPr sz="4400" dirty="0">
              <a:latin typeface="Lato Black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xfrm>
            <a:off x="2355850" y="10751026"/>
            <a:ext cx="3727450" cy="2393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8764EF2F-C324-A8E0-DAB8-2BE6CCF8E529}"/>
              </a:ext>
            </a:extLst>
          </p:cNvPr>
          <p:cNvSpPr txBox="1"/>
          <p:nvPr/>
        </p:nvSpPr>
        <p:spPr>
          <a:xfrm>
            <a:off x="1087437" y="2320761"/>
            <a:ext cx="263906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latin typeface="Lato Black"/>
                <a:cs typeface="Lato Black"/>
              </a:rPr>
              <a:t>Nowe</a:t>
            </a:r>
            <a:r>
              <a:rPr sz="2050" b="1" spc="-75" dirty="0">
                <a:latin typeface="Lato Black"/>
                <a:cs typeface="Lato Black"/>
              </a:rPr>
              <a:t> </a:t>
            </a:r>
            <a:r>
              <a:rPr sz="2050" b="1" spc="-10" dirty="0">
                <a:latin typeface="Lato Black"/>
                <a:cs typeface="Lato Black"/>
              </a:rPr>
              <a:t>funkcjonalności</a:t>
            </a:r>
            <a:endParaRPr sz="2050" dirty="0">
              <a:latin typeface="Lato Black"/>
              <a:cs typeface="Lato Black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8D11E1B-CDBA-662B-5689-87A219FDA34C}"/>
              </a:ext>
            </a:extLst>
          </p:cNvPr>
          <p:cNvSpPr txBox="1"/>
          <p:nvPr/>
        </p:nvSpPr>
        <p:spPr>
          <a:xfrm>
            <a:off x="8388986" y="2320761"/>
            <a:ext cx="3783330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Korzyści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dirty="0">
                <a:solidFill>
                  <a:schemeClr val="tx1"/>
                </a:solidFill>
                <a:latin typeface="Lato Black"/>
                <a:cs typeface="Lato Black"/>
              </a:rPr>
              <a:t>dla</a:t>
            </a:r>
            <a:r>
              <a:rPr sz="2050" b="1" spc="-55" dirty="0">
                <a:solidFill>
                  <a:schemeClr val="tx1"/>
                </a:solidFill>
                <a:latin typeface="Lato Black"/>
                <a:cs typeface="Lato Black"/>
              </a:rPr>
              <a:t> </a:t>
            </a:r>
            <a:r>
              <a:rPr sz="2050" b="1" spc="-10" dirty="0">
                <a:solidFill>
                  <a:schemeClr val="tx1"/>
                </a:solidFill>
                <a:latin typeface="Lato Black"/>
                <a:cs typeface="Lato Black"/>
              </a:rPr>
              <a:t>obywateli</a:t>
            </a:r>
            <a:endParaRPr sz="2050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DFEA2C0D-D9EE-3786-2ECC-A2B82E606F6D}"/>
              </a:ext>
            </a:extLst>
          </p:cNvPr>
          <p:cNvSpPr/>
          <p:nvPr/>
        </p:nvSpPr>
        <p:spPr>
          <a:xfrm>
            <a:off x="1087436" y="2945783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160D41D-BC6B-137B-C79B-E03F3AC4065E}"/>
              </a:ext>
            </a:extLst>
          </p:cNvPr>
          <p:cNvSpPr txBox="1"/>
          <p:nvPr/>
        </p:nvSpPr>
        <p:spPr>
          <a:xfrm>
            <a:off x="8388986" y="3157315"/>
            <a:ext cx="10668000" cy="56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 pełni automatyczna obsługa procedur wywozowych i procedur przywozowych. Funkcjonalności w niektórych aspektach zostaną  zmodyfikowane, aby jak najprościej i najszybciej obsłużyć klientów KAS.   </a:t>
            </a: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20022F4-2B6D-FE83-250D-38C94D560F50}"/>
              </a:ext>
            </a:extLst>
          </p:cNvPr>
          <p:cNvSpPr/>
          <p:nvPr/>
        </p:nvSpPr>
        <p:spPr>
          <a:xfrm>
            <a:off x="1215162" y="69500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490E2B3-6D6B-04AC-43F5-8EC0C3233CB7}"/>
              </a:ext>
            </a:extLst>
          </p:cNvPr>
          <p:cNvSpPr/>
          <p:nvPr/>
        </p:nvSpPr>
        <p:spPr>
          <a:xfrm rot="5400000" flipV="1">
            <a:off x="4198153" y="6142085"/>
            <a:ext cx="7595946" cy="45719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2F06D39-9422-4D45-9EE5-69D4D9AE46D0}"/>
              </a:ext>
            </a:extLst>
          </p:cNvPr>
          <p:cNvSpPr/>
          <p:nvPr/>
        </p:nvSpPr>
        <p:spPr>
          <a:xfrm>
            <a:off x="1060450" y="4740275"/>
            <a:ext cx="17841824" cy="0"/>
          </a:xfrm>
          <a:custGeom>
            <a:avLst/>
            <a:gdLst/>
            <a:ahLst/>
            <a:cxnLst/>
            <a:rect l="l" t="t" r="r" b="b"/>
            <a:pathLst>
              <a:path w="16083280">
                <a:moveTo>
                  <a:pt x="0" y="0"/>
                </a:moveTo>
                <a:lnTo>
                  <a:pt x="16082693" y="0"/>
                </a:lnTo>
              </a:path>
            </a:pathLst>
          </a:custGeom>
          <a:ln w="3175">
            <a:solidFill>
              <a:srgbClr val="5D6162"/>
            </a:solidFill>
          </a:ln>
        </p:spPr>
        <p:txBody>
          <a:bodyPr wrap="square" lIns="0" tIns="0" rIns="0" bIns="0" rtlCol="0"/>
          <a:lstStyle/>
          <a:p>
            <a:pPr>
              <a:lnSpc>
                <a:spcPts val="2140"/>
              </a:lnSpc>
            </a:pPr>
            <a:endParaRPr sz="170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56A3D44-3A9B-4555-8883-31AF776E908F}"/>
              </a:ext>
            </a:extLst>
          </p:cNvPr>
          <p:cNvSpPr txBox="1"/>
          <p:nvPr/>
        </p:nvSpPr>
        <p:spPr>
          <a:xfrm>
            <a:off x="8299449" y="4829497"/>
            <a:ext cx="100507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Wdrożenie integracji krajowego systemu PKWD-SINGLE WINDOW z systemem EU CSW-CERTEX w wydaniu (</a:t>
            </a:r>
            <a:r>
              <a:rPr lang="pl-PL" sz="18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Release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 5.1, planowane od grudnia 2025, umożliwi poszerzenie dotychczasowego zestawu dokumentów UE, wymaganych przy składaniu zgłoszenia celnego, które są walidowane automatycznie w trakcie odprawy celnej. Spowoduje to, że oprócz aktualnie sprawdzanych dokumentów, tj. CHED-A, CHED-P, CHED-D, CHED-PP, COI, ODS, FGAS, organy KAS będą mogły dodatkowo automatycznie sprawdzać z wykorzystaniem EU CSW-CERTEX także dokumenty dotyczące </a:t>
            </a:r>
            <a:r>
              <a:rPr lang="pl-PL" sz="1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importu dóbr 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kultury (ICG) oraz obowiązki CBAM (wymóg </a:t>
            </a:r>
            <a:r>
              <a:rPr lang="pl-PL" sz="18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od 1.01.2026 r.).</a:t>
            </a:r>
            <a:endParaRPr lang="pl-PL" sz="18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CB93DCF-A184-402C-B8B6-08C83C44D1FD}"/>
              </a:ext>
            </a:extLst>
          </p:cNvPr>
          <p:cNvSpPr txBox="1"/>
          <p:nvPr/>
        </p:nvSpPr>
        <p:spPr>
          <a:xfrm>
            <a:off x="1060450" y="5022694"/>
            <a:ext cx="67638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+mj-lt"/>
              </a:rPr>
              <a:t>Projekt Single </a:t>
            </a:r>
            <a:r>
              <a:rPr lang="pl-PL" b="1" dirty="0" err="1">
                <a:solidFill>
                  <a:schemeClr val="tx1"/>
                </a:solidFill>
                <a:latin typeface="+mj-lt"/>
              </a:rPr>
              <a:t>Window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 Plus (PUESC.P4.2) system PKWD-SINGLE WINDOW</a:t>
            </a: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Integracja z systemem EU CSW-CERTEX wydanie 5.1</a:t>
            </a:r>
          </a:p>
          <a:p>
            <a:endParaRPr lang="pl-PL" dirty="0">
              <a:solidFill>
                <a:schemeClr val="tx1"/>
              </a:solidFill>
              <a:latin typeface="+mj-lt"/>
            </a:endParaRPr>
          </a:p>
          <a:p>
            <a:r>
              <a:rPr lang="pl-PL" dirty="0">
                <a:solidFill>
                  <a:schemeClr val="tx1"/>
                </a:solidFill>
                <a:latin typeface="+mj-lt"/>
              </a:rPr>
              <a:t>IV kwartał 2025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5CFA5FF-995D-46AA-B5E0-8F8C94942D9D}"/>
              </a:ext>
            </a:extLst>
          </p:cNvPr>
          <p:cNvSpPr txBox="1"/>
          <p:nvPr/>
        </p:nvSpPr>
        <p:spPr>
          <a:xfrm>
            <a:off x="1124156" y="7254877"/>
            <a:ext cx="6714201" cy="2114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tx1"/>
                </a:solidFill>
                <a:latin typeface="+mn-lt"/>
              </a:rPr>
              <a:t>Projekt Rozwój Portalu PUESC (PUESC.P4.4.1) system SEAP</a:t>
            </a:r>
            <a:endParaRPr lang="pl-PL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1"/>
                </a:solidFill>
                <a:latin typeface="+mn-lt"/>
              </a:rPr>
              <a:t>Modernizacja pulpitu użytkowników portalu PUESC i wyszukiwarki dostępnej na PUESC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1"/>
                </a:solidFill>
                <a:latin typeface="+mn-lt"/>
              </a:rPr>
              <a:t>IV kwartał 2025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8847E0C-E33B-4989-8368-801039F9F049}"/>
              </a:ext>
            </a:extLst>
          </p:cNvPr>
          <p:cNvSpPr txBox="1"/>
          <p:nvPr/>
        </p:nvSpPr>
        <p:spPr>
          <a:xfrm>
            <a:off x="8299449" y="7254877"/>
            <a:ext cx="9714337" cy="270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Wdrożenie zmian na portalu PUESC we wskazanym zakresie pozwoli m.in. na: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poprawę widoku dokumentów i użyteczności komunikatów, informacji i wskazówek prezentowanych użytkownikowi,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uruchomienie logowania dwuetapowego do portalu PUESC,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wprowadzenie użytecznej formy usuwania konta,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udostępnienie użytkownikom wyszukiwania formularzy dostępnych na portalu,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</a:rPr>
              <a:t>poprawę sposobu prezentacji wyników wyszukiwania.</a:t>
            </a:r>
          </a:p>
        </p:txBody>
      </p:sp>
    </p:spTree>
    <p:extLst>
      <p:ext uri="{BB962C8B-B14F-4D97-AF65-F5344CB8AC3E}">
        <p14:creationId xmlns:p14="http://schemas.microsoft.com/office/powerpoint/2010/main" val="340707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najważniejsze informacje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1177878" y="2073275"/>
            <a:ext cx="1784091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Etapowe wdrożenie obowiązku wystawiania e-faktur: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od 1 lutego 2026 r. dla dużych podatników (o wartości sprzedaży za 2024 r. przekraczającej 200 mln zł wraz z podatkiem),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od 1 kwietnia 2026 r. dla pozostałych przedsiębiorców, z wyjątkiem najmniejszych podatników, których transakcje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obejmują niewielkie kwoty (do łącznej wartości sprzedaży do 10 tys. zł miesięcznie) i którzy będą objęci tym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obowiązkiem od 1 stycznia 2027 r.</a:t>
            </a:r>
          </a:p>
          <a:p>
            <a:endParaRPr lang="pl-PL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Dodatkowo: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Faktury VAT RR dokumentujące nabycie produktów rolnych od rolników ryczałtowych nie będą objęte obowiązkiem wystawiania w KSeF.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Możliwość wystawienia tych dokumentów w systemie będzie dostępna od 1 kwietnia 2026 r., a nie jak wcześniej planowano od 1 lutego </a:t>
            </a:r>
            <a:b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2026 r.</a:t>
            </a:r>
          </a:p>
          <a:p>
            <a:endParaRPr lang="pl-PL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końca 2026 r.: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będzie utrzymana możliwość wystawiania faktur z kas rejestrujących,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nie będzie kar za błędy związane z fakturowaniem za pośrednictwem KSeF,</a:t>
            </a: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nie będzie obowiązku podawania numeru KSeF w płatnościach za e-faktury (również tych wykonanych w mechanizmie podzielonej płatności (MPP)).</a:t>
            </a: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Więcej szczegółów: 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https://ksef.podatki.gov.pl/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3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7436" y="6254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korzyści dla obywateli </a:t>
            </a:r>
            <a:endParaRPr sz="4400" dirty="0">
              <a:latin typeface="+mn-lt"/>
              <a:cs typeface="Lato Black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276475" algn="l"/>
                <a:tab pos="2463165" algn="l"/>
              </a:tabLst>
            </a:pPr>
            <a:r>
              <a:rPr spc="120" dirty="0"/>
              <a:t>Ministerstwo</a:t>
            </a:r>
            <a:r>
              <a:rPr spc="290" dirty="0"/>
              <a:t> </a:t>
            </a:r>
            <a:r>
              <a:rPr spc="114" dirty="0"/>
              <a:t>Finansów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0" dirty="0">
                <a:latin typeface="Open Sans"/>
                <a:cs typeface="Open Sans"/>
              </a:rPr>
              <a:t>gov.pl/finanse 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3196590" algn="l"/>
                <a:tab pos="3382645" algn="l"/>
              </a:tabLst>
            </a:pPr>
            <a:r>
              <a:rPr spc="120" dirty="0"/>
              <a:t>Krajowa</a:t>
            </a:r>
            <a:r>
              <a:rPr spc="265" dirty="0"/>
              <a:t> </a:t>
            </a:r>
            <a:r>
              <a:rPr spc="130" dirty="0"/>
              <a:t>Administracja</a:t>
            </a:r>
            <a:r>
              <a:rPr spc="270" dirty="0"/>
              <a:t> </a:t>
            </a:r>
            <a:r>
              <a:rPr spc="105" dirty="0"/>
              <a:t>Skarbowa</a:t>
            </a:r>
            <a:r>
              <a:rPr dirty="0"/>
              <a:t>	</a:t>
            </a:r>
            <a:r>
              <a:rPr b="0" spc="-50" dirty="0">
                <a:latin typeface="Open Sans"/>
                <a:cs typeface="Open Sans"/>
              </a:rPr>
              <a:t>/</a:t>
            </a:r>
            <a:r>
              <a:rPr b="0" dirty="0">
                <a:latin typeface="Open Sans"/>
                <a:cs typeface="Open Sans"/>
              </a:rPr>
              <a:t>	</a:t>
            </a:r>
            <a:r>
              <a:rPr b="0" spc="114" dirty="0">
                <a:latin typeface="Open Sans"/>
                <a:cs typeface="Open Sans"/>
              </a:rPr>
              <a:t>gov.pl/kas 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1C02E4-83C2-40A0-87E8-F88A5440CB34}"/>
              </a:ext>
            </a:extLst>
          </p:cNvPr>
          <p:cNvSpPr txBox="1"/>
          <p:nvPr/>
        </p:nvSpPr>
        <p:spPr>
          <a:xfrm>
            <a:off x="908050" y="1373523"/>
            <a:ext cx="17840916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możliwość uzyskania zwrotu podatku VAT naliczonego w krótszym terminie (40 dni zamiast standardowych 60 dni),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brak konieczności samodzielnego przechowywania i archiwizacji większości faktur,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brak konieczności przygotowywania duplikatów faktur - w KSeF faktura nie zaginie,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mniejsze ryzyko popełnienia błędów przy wystawianiu faktur,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możliwość szybkiej zautomatyzowanej wymiany faktur elektronicznych między firmami,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transparentność obrotu gospodarczego,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możliwość automatycznego importowania danych z dokumentów zakupowych do systemu finansowo-księgowego,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wprowadzenie jednolitego formatu faktury,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brak obowiązku dostarczania do urzędu faktur, w tym w formie JPK_FA, w trakcie kontroli lub czynności sprawdzających,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uszczelnienie systemu podatkowego przez domniemanie autentyczności pochodzenia faktury,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solidFill>
                  <a:srgbClr val="1B1B1B"/>
                </a:solidFill>
                <a:latin typeface="Calibri" panose="020F0502020204030204" pitchFamily="34" charset="0"/>
              </a:rPr>
              <a:t>bezpieczeństwo i nienaruszalność danych - gwarancja, że treść faktury znajdującej się w KSeF nie ulegnie zmianie.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5DABB40-CC17-4738-8694-1DF5400B8422}"/>
              </a:ext>
            </a:extLst>
          </p:cNvPr>
          <p:cNvSpPr txBox="1"/>
          <p:nvPr/>
        </p:nvSpPr>
        <p:spPr>
          <a:xfrm>
            <a:off x="908050" y="8169275"/>
            <a:ext cx="16432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400" b="1" dirty="0">
                <a:latin typeface="+mn-lt"/>
                <a:cs typeface="Lato Black"/>
              </a:rPr>
              <a:t>Krajowy System e-Faktur – aktualizacja strony</a:t>
            </a:r>
            <a:endParaRPr lang="pl-PL" sz="4400" dirty="0">
              <a:latin typeface="+mn-lt"/>
              <a:cs typeface="Lato Black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B02F377-1E97-468F-92EE-D130781A5D00}"/>
              </a:ext>
            </a:extLst>
          </p:cNvPr>
          <p:cNvSpPr txBox="1"/>
          <p:nvPr/>
        </p:nvSpPr>
        <p:spPr>
          <a:xfrm>
            <a:off x="908050" y="8858566"/>
            <a:ext cx="1784091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Strona zawierająca materiały informacyjne dotyczące </a:t>
            </a:r>
            <a:r>
              <a:rPr lang="pl-PL" sz="2400" dirty="0" err="1">
                <a:latin typeface="+mj-lt"/>
              </a:rPr>
              <a:t>KSeF</a:t>
            </a:r>
            <a:r>
              <a:rPr lang="pl-PL" sz="2400" dirty="0">
                <a:latin typeface="+mj-lt"/>
              </a:rPr>
              <a:t> 2.0 jest na bieżąco aktualizowana, adres: </a:t>
            </a:r>
            <a:r>
              <a:rPr lang="pl-PL" sz="2400" dirty="0">
                <a:latin typeface="+mj-lt"/>
                <a:hlinkClick r:id="rId2"/>
              </a:rPr>
              <a:t>https://ksef.podatki.gov.pl</a:t>
            </a:r>
            <a:r>
              <a:rPr lang="pl-PL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32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F897999834694DA95B4F001EF4C667" ma:contentTypeVersion="" ma:contentTypeDescription="Utwórz nowy dokument." ma:contentTypeScope="" ma:versionID="66adacb56390d603a4ca1ec59970b1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c4c7b05c76d60ee97006aba598cf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059AF-4A5A-4890-B6FB-2C8BD03B6CE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53C463-EB0E-4F02-BD7E-2BB342D05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40C01A-A52B-491D-BE10-8E9AB8FC8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6783</Words>
  <Application>Microsoft Office PowerPoint</Application>
  <PresentationFormat>Niestandardowy</PresentationFormat>
  <Paragraphs>632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Lato</vt:lpstr>
      <vt:lpstr>Lato Black</vt:lpstr>
      <vt:lpstr>Montserrat ExtraBold</vt:lpstr>
      <vt:lpstr>Open Sans</vt:lpstr>
      <vt:lpstr>Wingdings</vt:lpstr>
      <vt:lpstr>Office Theme</vt:lpstr>
      <vt:lpstr>Prezentacja programu PowerPoint</vt:lpstr>
      <vt:lpstr>Założenia</vt:lpstr>
      <vt:lpstr>Prezentacja programu PowerPoint</vt:lpstr>
      <vt:lpstr>Co chcemy zrealizować  w IV kwartale 2025 r. oraz I kwartale 2026 r.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Prezentacja: Plan wdrażania usług dla klientów Krajowej Administracji Skarbowej w latach 2024-2028. Stan na 30.06.2025 r.</dc:title>
  <dc:creator>MF</dc:creator>
  <cp:lastPrinted>2025-10-07T13:04:29Z</cp:lastPrinted>
  <dcterms:created xsi:type="dcterms:W3CDTF">2024-11-13T15:09:37Z</dcterms:created>
  <dcterms:modified xsi:type="dcterms:W3CDTF">2025-10-30T09:08:11Z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2024-11-13T00:00:00Z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0x010100F5F897999834694DA95B4F001EF4C667</vt:lpwstr>
  </property>
  <property fmtid="{D5CDD505-2E9C-101B-9397-08002B2CF9AE}" pid="7" name="MFCATEGORY">
    <vt:lpwstr>InformacjePubliczneInformacjeSektoraPublicznego</vt:lpwstr>
  </property>
  <property fmtid="{D5CDD505-2E9C-101B-9397-08002B2CF9AE}" pid="8" name="MFClassifiedBy">
    <vt:lpwstr>UxC4dwLulzfINJ8nQH+xvX5LNGipWa4BRSZhPgxsCvm3UJKGRplwm+lMld7dC3wyJReXcnsH/nkDSyWX5M33Ig==</vt:lpwstr>
  </property>
  <property fmtid="{D5CDD505-2E9C-101B-9397-08002B2CF9AE}" pid="9" name="MFClassificationDate">
    <vt:lpwstr>2024-11-13T17:25:36.5517924+01:00</vt:lpwstr>
  </property>
  <property fmtid="{D5CDD505-2E9C-101B-9397-08002B2CF9AE}" pid="10" name="MFClassifiedBySID">
    <vt:lpwstr>UxC4dwLulzfINJ8nQH+xvX5LNGipWa4BRSZhPgxsCvm42mrIC/DSDv0ggS+FjUN/2v1BBotkLlY5aAiEhoi6uaqiiOB/P4zl5E7TpD1HZz2Zw5nNJmYYULvoD1fktE+w</vt:lpwstr>
  </property>
  <property fmtid="{D5CDD505-2E9C-101B-9397-08002B2CF9AE}" pid="11" name="MFGRNItemId">
    <vt:lpwstr>GRN-c0f02d73-f155-48a5-b027-b0add65c9d23</vt:lpwstr>
  </property>
  <property fmtid="{D5CDD505-2E9C-101B-9397-08002B2CF9AE}" pid="12" name="MFHash">
    <vt:lpwstr>+NaBlgS+raIQBFtFwruQ4k2AK5DLys1J7fDWv3HNVtY=</vt:lpwstr>
  </property>
  <property fmtid="{D5CDD505-2E9C-101B-9397-08002B2CF9AE}" pid="13" name="MFVisualMarkingsSettings">
    <vt:lpwstr>HeaderAlignment=1;FooterAlignment=1</vt:lpwstr>
  </property>
  <property fmtid="{D5CDD505-2E9C-101B-9397-08002B2CF9AE}" pid="14" name="DLPManualFileClassification">
    <vt:lpwstr>{2755b7d9-e53d-4779-a40c-03797dcf43b3}</vt:lpwstr>
  </property>
  <property fmtid="{D5CDD505-2E9C-101B-9397-08002B2CF9AE}" pid="15" name="MFRefresh">
    <vt:lpwstr>False</vt:lpwstr>
  </property>
</Properties>
</file>