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9" r:id="rId6"/>
    <p:sldId id="260" r:id="rId7"/>
    <p:sldId id="263" r:id="rId8"/>
    <p:sldId id="261" r:id="rId9"/>
    <p:sldId id="273" r:id="rId10"/>
    <p:sldId id="269" r:id="rId11"/>
    <p:sldId id="271" r:id="rId12"/>
    <p:sldId id="272" r:id="rId13"/>
    <p:sldId id="268" r:id="rId14"/>
    <p:sldId id="267" r:id="rId15"/>
    <p:sldId id="258" r:id="rId16"/>
  </p:sldIdLst>
  <p:sldSz cx="12192000" cy="6858000"/>
  <p:notesSz cx="9929813" cy="6799263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ałązka Anna" initials="GA" lastIdx="13" clrIdx="0">
    <p:extLst>
      <p:ext uri="{19B8F6BF-5375-455C-9EA6-DF929625EA0E}">
        <p15:presenceInfo xmlns:p15="http://schemas.microsoft.com/office/powerpoint/2012/main" userId="S-1-5-21-3954371645-834304607-549911658-82285" providerId="AD"/>
      </p:ext>
    </p:extLst>
  </p:cmAuthor>
  <p:cmAuthor id="2" name="Leśniak Julia" initials="LJ" lastIdx="3" clrIdx="1">
    <p:extLst>
      <p:ext uri="{19B8F6BF-5375-455C-9EA6-DF929625EA0E}">
        <p15:presenceInfo xmlns:p15="http://schemas.microsoft.com/office/powerpoint/2012/main" userId="S::jlesniak@pzh.gov.pl::d8253797-c411-4c6d-b573-be2ef9d6842e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69EC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9" d="100"/>
          <a:sy n="89" d="100"/>
        </p:scale>
        <p:origin x="418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Arkusz_programu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9942917126352218E-2"/>
          <c:y val="0.10988114543369062"/>
          <c:w val="0.72661384812964303"/>
          <c:h val="0.7918079836253607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chemeClr val="accent1"/>
            </a:solidFill>
            <a:ln w="254000" cap="sq">
              <a:solidFill>
                <a:schemeClr val="accent1"/>
              </a:solidFill>
              <a:miter lim="800000"/>
            </a:ln>
            <a:effectLst/>
          </c:spPr>
          <c:invertIfNegative val="0"/>
          <c:dLbls>
            <c:dLbl>
              <c:idx val="1"/>
              <c:layout>
                <c:manualLayout>
                  <c:x val="-2.9531093959622987E-3"/>
                  <c:y val="-5.2141940730925929E-2"/>
                </c:manualLayout>
              </c:layout>
              <c:tx>
                <c:rich>
                  <a:bodyPr/>
                  <a:lstStyle/>
                  <a:p>
                    <a:fld id="{CAE86F75-5966-47C6-88D4-4410D016F735}" type="VALUE">
                      <a:rPr lang="en-US" sz="900" b="1">
                        <a:solidFill>
                          <a:srgbClr val="002060"/>
                        </a:solidFill>
                      </a:rPr>
                      <a:pPr/>
                      <a:t>[WARTOŚĆ]</a:t>
                    </a:fld>
                    <a:endParaRPr lang="pl-PL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AF74-4428-A4E6-E5AE2E3CD343}"/>
                </c:ex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2.314755815273681E-3"/>
                  <c:y val="-4.6620382272673337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900" b="1" i="0" u="none" strike="noStrike" kern="1200" baseline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/>
                      <a:t>25 242 690,59 </a:t>
                    </a:r>
                    <a:r>
                      <a:rPr lang="en-US" dirty="0" err="1"/>
                      <a:t>zł</a:t>
                    </a:r>
                    <a:endParaRPr lang="en-US" dirty="0"/>
                  </a:p>
                </c:rich>
              </c:tx>
              <c:numFmt formatCode="#,##0.00\ &quot;zł&quot;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rgbClr val="00206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EBCD-48DC-8C86-D048E1848C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.0\ &quot;zł&quot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Arkusz1!$A$2:$A$5</c:f>
              <c:strCache>
                <c:ptCount val="3"/>
                <c:pt idx="1">
                  <c:v>Planowany</c:v>
                </c:pt>
                <c:pt idx="2">
                  <c:v>Faktyczny</c:v>
                </c:pt>
              </c:strCache>
            </c:strRef>
          </c:cat>
          <c:val>
            <c:numRef>
              <c:f>Arkusz1!$B$2:$B$5</c:f>
              <c:numCache>
                <c:formatCode>General</c:formatCode>
                <c:ptCount val="4"/>
                <c:pt idx="1">
                  <c:v>28411595</c:v>
                </c:pt>
                <c:pt idx="2" formatCode="#,##0.00">
                  <c:v>25242690.59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EBCD-48DC-8C86-D048E1848C7A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w tym środki EU</c:v>
                </c:pt>
              </c:strCache>
            </c:strRef>
          </c:tx>
          <c:spPr>
            <a:solidFill>
              <a:srgbClr val="FF33CC"/>
            </a:solidFill>
            <a:ln w="254000" cap="sq">
              <a:solidFill>
                <a:srgbClr val="FF33CC"/>
              </a:solidFill>
              <a:miter lim="800000"/>
            </a:ln>
            <a:effectLst/>
          </c:spPr>
          <c:invertIfNegative val="0"/>
          <c:dLbls>
            <c:dLbl>
              <c:idx val="1"/>
              <c:layout>
                <c:manualLayout>
                  <c:x val="1.2031014792965616E-2"/>
                  <c:y val="-2.15977015188071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EBCD-48DC-8C86-D048E1848C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7522780995040087E-2"/>
                  <c:y val="-3.315118670480793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EBCD-48DC-8C86-D048E1848C7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.00\ &quot;zł&quot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Arkusz1!$A$2:$A$5</c:f>
              <c:strCache>
                <c:ptCount val="3"/>
                <c:pt idx="1">
                  <c:v>Planowany</c:v>
                </c:pt>
                <c:pt idx="2">
                  <c:v>Faktyczny</c:v>
                </c:pt>
              </c:strCache>
            </c:strRef>
          </c:cat>
          <c:val>
            <c:numRef>
              <c:f>Arkusz1!$C$2:$C$5</c:f>
              <c:numCache>
                <c:formatCode>General</c:formatCode>
                <c:ptCount val="4"/>
                <c:pt idx="1">
                  <c:v>24044732.84</c:v>
                </c:pt>
                <c:pt idx="2">
                  <c:v>21632889.039999999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EBCD-48DC-8C86-D048E1848C7A}"/>
            </c:ext>
          </c:extLst>
        </c:ser>
        <c:ser>
          <c:idx val="2"/>
          <c:order val="2"/>
          <c:tx>
            <c:strRef>
              <c:f>Arkusz1!$D$1</c:f>
              <c:strCache>
                <c:ptCount val="1"/>
                <c:pt idx="0">
                  <c:v>Kolumna1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Arkusz1!$A$2:$A$5</c:f>
              <c:strCache>
                <c:ptCount val="3"/>
                <c:pt idx="1">
                  <c:v>Planowany</c:v>
                </c:pt>
                <c:pt idx="2">
                  <c:v>Faktyczny</c:v>
                </c:pt>
              </c:strCache>
            </c:strRef>
          </c:cat>
          <c:val>
            <c:numRef>
              <c:f>Arkusz1!$D$2:$D$5</c:f>
              <c:numCache>
                <c:formatCode>General</c:formatCode>
                <c:ptCount val="4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EBCD-48DC-8C86-D048E1848C7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"/>
        <c:overlap val="-94"/>
        <c:axId val="533399016"/>
        <c:axId val="533405288"/>
      </c:barChart>
      <c:catAx>
        <c:axId val="5333990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533405288"/>
        <c:crosses val="autoZero"/>
        <c:auto val="1"/>
        <c:lblAlgn val="ctr"/>
        <c:lblOffset val="100"/>
        <c:noMultiLvlLbl val="0"/>
      </c:catAx>
      <c:valAx>
        <c:axId val="533405288"/>
        <c:scaling>
          <c:orientation val="minMax"/>
          <c:max val="300000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5333990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egendEntry>
        <c:idx val="2"/>
        <c:delete val="1"/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01.11.2021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01.11.2021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01.11.2021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01.11.2021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01.11.2021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01.11.2021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01.11.2021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01.11.2021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01.11.2021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01.11.2021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01.11.2021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01.11.2021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1758825" y="2146228"/>
            <a:ext cx="9196220" cy="18158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 algn="ctr">
              <a:spcAft>
                <a:spcPts val="1200"/>
              </a:spcAft>
              <a:buNone/>
            </a:pPr>
            <a:r>
              <a:rPr lang="pl-PL" sz="2800" b="1" dirty="0">
                <a:solidFill>
                  <a:schemeClr val="bg1"/>
                </a:solidFill>
              </a:rPr>
              <a:t>Raport końcowy Projektu </a:t>
            </a:r>
            <a:r>
              <a:rPr lang="pl-PL" sz="2800" b="1" dirty="0">
                <a:solidFill>
                  <a:schemeClr val="bg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ProfiBaza - Cyfrowe udostępnienie informacji publicznej na temat sytuacji zdrowotnej ludności oraz realizacji programów zdrowotnych dla potrzeb profilaktyki chorób i promocji zdrowia w Polsce</a:t>
            </a:r>
            <a:endParaRPr lang="pl-PL" sz="2800" b="1" dirty="0">
              <a:solidFill>
                <a:schemeClr val="bg1"/>
              </a:solidFill>
            </a:endParaRP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916199" y="1223527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BEZPIECZEŃSTWO SYSTEMU I DANYCH</a:t>
            </a:r>
            <a:endParaRPr lang="pl-PL" sz="2400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0600719"/>
              </p:ext>
            </p:extLst>
          </p:nvPr>
        </p:nvGraphicFramePr>
        <p:xfrm>
          <a:off x="1223790" y="2166147"/>
          <a:ext cx="9421542" cy="37243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021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58133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22596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Nazwa 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Poziom bezpieczeństwa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0351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Otwarte API do udostępniania danych</a:t>
                      </a:r>
                      <a:endParaRPr lang="pl-PL" sz="1100" b="0" i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Stosowanie minimalnych wymagań dla systemów teleinformatycznych, określonych w rozdziale IV KRI, </a:t>
                      </a:r>
                      <a:r>
                        <a:rPr lang="pl-PL" sz="1100" b="0" i="0" u="none" strike="noStrike" kern="1200" baseline="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stosowanie struktur danych i znaczenia danych zawartych w tych strukturach, określonych w rozporządzeniu KRI</a:t>
                      </a:r>
                      <a:endParaRPr lang="pl-PL" sz="1100" dirty="0">
                        <a:solidFill>
                          <a:srgbClr val="002060"/>
                        </a:solidFill>
                      </a:endParaRPr>
                    </a:p>
                    <a:p>
                      <a:pPr algn="l"/>
                      <a:endParaRPr lang="pl-PL" sz="1100" i="1" dirty="0">
                        <a:solidFill>
                          <a:srgbClr val="0070C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159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API do importowania danych zewnętrznych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Stosowanie minimalnych wymagań dla systemów teleinformatycznych, określonych w rozdziale IV KRI, </a:t>
                      </a:r>
                      <a:r>
                        <a:rPr lang="pl-PL" sz="1100" b="0" i="0" u="none" strike="noStrike" kern="1200" baseline="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stosowanie struktur danych i znaczenia danych zawartych w tych strukturach, określonych w rozporządzeniu KRI</a:t>
                      </a:r>
                      <a:endParaRPr lang="pl-PL" sz="1100" dirty="0">
                        <a:solidFill>
                          <a:srgbClr val="002060"/>
                        </a:solidFill>
                      </a:endParaRPr>
                    </a:p>
                    <a:p>
                      <a:pPr algn="l"/>
                      <a:endParaRPr lang="pl-PL" sz="1100" i="1" dirty="0">
                        <a:solidFill>
                          <a:srgbClr val="0070C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557778781"/>
                  </a:ext>
                </a:extLst>
              </a:tr>
              <a:tr h="8759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API do komunikacji (pobierania danych)                              z istniejącym w NIZP PZH- PIB Systemem Chorobowości Szpitalnej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pl-PL" sz="1100" dirty="0">
                        <a:solidFill>
                          <a:srgbClr val="002060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stosowanie minimalnych wymagań dla systemów teleinformatycznych, określonych w rozdziale IV KRI, </a:t>
                      </a:r>
                      <a:r>
                        <a:rPr lang="pl-PL" sz="1100" b="0" i="0" u="none" strike="noStrike" kern="1200" baseline="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stosowanie struktur danych i znaczenia danych zawartych w tych strukturach, określonych w rozporządzeniu KRI</a:t>
                      </a:r>
                      <a:endParaRPr lang="pl-PL" sz="1100" dirty="0">
                        <a:solidFill>
                          <a:srgbClr val="002060"/>
                        </a:solidFill>
                      </a:endParaRPr>
                    </a:p>
                    <a:p>
                      <a:pPr algn="l"/>
                      <a:endParaRPr lang="pl-PL" sz="110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57413">
                <a:tc>
                  <a:txBody>
                    <a:bodyPr/>
                    <a:lstStyle/>
                    <a:p>
                      <a:r>
                        <a:rPr lang="pl-PL" sz="11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API służące wymianie danych</a:t>
                      </a:r>
                    </a:p>
                    <a:p>
                      <a:r>
                        <a:rPr lang="pl-PL" sz="11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 systemem </a:t>
                      </a:r>
                      <a:r>
                        <a:rPr lang="pl-PL" sz="1100" b="1" kern="1200" dirty="0" err="1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EpiBaza</a:t>
                      </a:r>
                      <a:r>
                        <a:rPr lang="pl-PL" sz="11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stosowanie minimalnych wymagań dla systemów teleinformatycznych, określonych w rozdziale IV KRI, </a:t>
                      </a:r>
                      <a:r>
                        <a:rPr lang="pl-PL" sz="1100" b="0" i="0" u="none" strike="noStrike" kern="1200" baseline="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stosowanie struktur danych i znaczenia danych zawartych w tych strukturach, określonych w rozporządzeniu KRI</a:t>
                      </a:r>
                      <a:endParaRPr lang="pl-PL" sz="1100" dirty="0">
                        <a:solidFill>
                          <a:srgbClr val="002060"/>
                        </a:solidFill>
                      </a:endParaRPr>
                    </a:p>
                    <a:p>
                      <a:pPr algn="l"/>
                      <a:endParaRPr lang="pl-PL" sz="1100" dirty="0">
                        <a:solidFill>
                          <a:srgbClr val="002060"/>
                        </a:solidFill>
                      </a:endParaRPr>
                    </a:p>
                    <a:p>
                      <a:pPr algn="l"/>
                      <a:endParaRPr lang="pl-PL" sz="110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28049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46025" y="1081661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TRWAŁOŚĆ PROJEKTU</a:t>
            </a:r>
            <a:endParaRPr lang="pl-PL" sz="2400" dirty="0"/>
          </a:p>
        </p:txBody>
      </p:sp>
      <p:sp>
        <p:nvSpPr>
          <p:cNvPr id="5" name="pole tekstowe 4"/>
          <p:cNvSpPr txBox="1"/>
          <p:nvPr/>
        </p:nvSpPr>
        <p:spPr>
          <a:xfrm>
            <a:off x="813387" y="1762217"/>
            <a:ext cx="8221646" cy="1128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b="1" dirty="0">
                <a:solidFill>
                  <a:srgbClr val="002060"/>
                </a:solidFill>
              </a:rPr>
              <a:t>Okres trwałości: </a:t>
            </a:r>
            <a:r>
              <a:rPr lang="pl-PL" dirty="0">
                <a:solidFill>
                  <a:srgbClr val="002060"/>
                </a:solidFill>
              </a:rPr>
              <a:t>5 lat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b="1" dirty="0">
                <a:solidFill>
                  <a:srgbClr val="002060"/>
                </a:solidFill>
              </a:rPr>
              <a:t>Źródło finansowania utrzymania produktów projektu: </a:t>
            </a:r>
            <a:r>
              <a:rPr lang="pl-PL" dirty="0">
                <a:solidFill>
                  <a:srgbClr val="002060"/>
                </a:solidFill>
              </a:rPr>
              <a:t>budżet NIZP PZH - PIB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b="1" dirty="0">
                <a:solidFill>
                  <a:srgbClr val="002060"/>
                </a:solidFill>
              </a:rPr>
              <a:t>Najważniejsze ryzyka:</a:t>
            </a:r>
            <a:endParaRPr lang="pl-PL" b="1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6680336"/>
              </p:ext>
            </p:extLst>
          </p:nvPr>
        </p:nvGraphicFramePr>
        <p:xfrm>
          <a:off x="1060153" y="3064253"/>
          <a:ext cx="9881419" cy="28650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0590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04298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5007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38245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21266">
                <a:tc>
                  <a:txBody>
                    <a:bodyPr/>
                    <a:lstStyle/>
                    <a:p>
                      <a:pPr algn="ctr"/>
                      <a:r>
                        <a:rPr lang="pl-PL" sz="1400" dirty="0"/>
                        <a:t>Nazwa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/>
                        <a:t>Siła oddziaływania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/>
                        <a:t>Prawdopodobieństwo wystąpienia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/>
                        <a:t>Reakcja na ryzyko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23635">
                <a:tc>
                  <a:txBody>
                    <a:bodyPr/>
                    <a:lstStyle/>
                    <a:p>
                      <a:pPr algn="ctr"/>
                      <a:r>
                        <a:rPr lang="pl-PL" sz="1000" b="1" i="0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Zmniejszenie wartości wskaźników produktu i rezultatu w okresie trwałości </a:t>
                      </a:r>
                      <a:endParaRPr lang="pl-PL" sz="1000" b="1" i="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</a:rPr>
                        <a:t>duża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</a:rPr>
                        <a:t>niskie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i="0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Unikanie zagrożenia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26011">
                <a:tc>
                  <a:txBody>
                    <a:bodyPr/>
                    <a:lstStyle/>
                    <a:p>
                      <a:pPr algn="ctr"/>
                      <a:r>
                        <a:rPr lang="pl-PL" sz="1000" b="1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</a:rPr>
                        <a:t>Zmiana charakteru lub własności projektu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</a:rPr>
                        <a:t>duża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</a:rPr>
                        <a:t>znikome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i="0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Współdzielenie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3859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000" b="1" i="0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Brak</a:t>
                      </a:r>
                      <a:r>
                        <a:rPr lang="pl-PL" sz="1000" b="1" i="0" kern="1200" baseline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kwalifikowalności środków nierozliczonych przez instytucję pośredniczącą Wniosków  o Płatność</a:t>
                      </a:r>
                      <a:endParaRPr lang="pl-PL" sz="1000" b="1" i="0" kern="1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pl-PL" sz="1000" i="0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i="0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średnia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i="0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niskie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i="0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Tolerowanie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65898540"/>
                  </a:ext>
                </a:extLst>
              </a:tr>
              <a:tr h="53859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0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Zmiany legislacyjne, zmiany prawne wpływające na kształt systemów teleinformatycznych.</a:t>
                      </a:r>
                    </a:p>
                    <a:p>
                      <a:pPr algn="ctr"/>
                      <a:endParaRPr lang="pl-PL" sz="1000" i="0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i="0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duża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i="0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średnie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i="0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Tolerowanie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75389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76324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1574250" y="1205820"/>
            <a:ext cx="8429445" cy="672211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1800" b="1" dirty="0">
                <a:solidFill>
                  <a:schemeClr val="accent5">
                    <a:lumMod val="50000"/>
                  </a:schemeClr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ProfiBaza - Cyfrowe udostępnienie informacji publicznej na temat sytuacji zdrowotnej ludności oraz realizacji programów zdrowotnych dla potrzeb profilaktyki chorób                            i promocji zdrowia w Polsce</a:t>
            </a:r>
            <a:endParaRPr lang="pl-PL" sz="1800" dirty="0"/>
          </a:p>
        </p:txBody>
      </p:sp>
      <p:sp>
        <p:nvSpPr>
          <p:cNvPr id="5" name="pole tekstowe 4"/>
          <p:cNvSpPr txBox="1"/>
          <p:nvPr/>
        </p:nvSpPr>
        <p:spPr>
          <a:xfrm>
            <a:off x="385894" y="2253329"/>
            <a:ext cx="11108988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1600" b="1" dirty="0">
                <a:solidFill>
                  <a:srgbClr val="002060"/>
                </a:solidFill>
              </a:rPr>
              <a:t>Wnioskodawca:</a:t>
            </a:r>
            <a:r>
              <a:rPr lang="pl-PL" sz="1600" dirty="0">
                <a:solidFill>
                  <a:srgbClr val="002060"/>
                </a:solidFill>
              </a:rPr>
              <a:t> Narodowy Instytut Zdrowia  Publicznego PZH – Państwowy Instytut Badawczy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1600" b="1" dirty="0">
                <a:solidFill>
                  <a:srgbClr val="002060"/>
                </a:solidFill>
              </a:rPr>
              <a:t>Beneficjent:</a:t>
            </a:r>
            <a:r>
              <a:rPr lang="pl-PL" sz="1600" dirty="0">
                <a:solidFill>
                  <a:srgbClr val="002060"/>
                </a:solidFill>
              </a:rPr>
              <a:t> Narodowy Instytut Zdrowia  Publicznego PZH – Państwowy Instytut Badawczy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1600" b="1" dirty="0">
                <a:solidFill>
                  <a:srgbClr val="002060"/>
                </a:solidFill>
              </a:rPr>
              <a:t>Partnerzy:</a:t>
            </a:r>
            <a:r>
              <a:rPr lang="pl-PL" sz="1600" dirty="0">
                <a:solidFill>
                  <a:srgbClr val="002060"/>
                </a:solidFill>
              </a:rPr>
              <a:t> - </a:t>
            </a:r>
          </a:p>
          <a:p>
            <a:pPr marL="285750" indent="-285750">
              <a:spcBef>
                <a:spcPts val="800"/>
              </a:spcBef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pl-PL" sz="1600" b="1" dirty="0">
                <a:solidFill>
                  <a:srgbClr val="002060"/>
                </a:solidFill>
              </a:rPr>
              <a:t>Źródło finansowania:</a:t>
            </a:r>
            <a:r>
              <a:rPr lang="pl-PL" sz="1600" dirty="0">
                <a:solidFill>
                  <a:srgbClr val="002060"/>
                </a:solidFill>
              </a:rPr>
              <a:t> Program Polska Cyfrowa – Europejski Fundusz Rozwoju Regionalnego (84,63%)                                                                  </a:t>
            </a:r>
            <a:r>
              <a:rPr lang="pl-PL" sz="16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Oś Priorytetowa II, E-administracja i otwarty rząd Działanie 2.3 Cyfrowa dostępność i użyteczność informacji sektora publicznego Poddziałanie 2.3.1 Cyfrowe udostępnienie informacji sektora publicznego ze źródeł administracyjnych i zasobów nauki         </a:t>
            </a:r>
            <a:r>
              <a:rPr lang="pl-PL" sz="1600" dirty="0">
                <a:solidFill>
                  <a:srgbClr val="002060"/>
                </a:solidFill>
              </a:rPr>
              <a:t>Budżet Państwa (15,37%)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endParaRPr lang="pl-PL" sz="1400" dirty="0"/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endParaRPr lang="pl-PL" dirty="0"/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476655" y="4221322"/>
            <a:ext cx="12192000" cy="777184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200"/>
              </a:spcAft>
              <a:buNone/>
            </a:pPr>
            <a:endParaRPr lang="pl-PL" sz="2800" b="1" dirty="0">
              <a:solidFill>
                <a:srgbClr val="002060"/>
              </a:solidFill>
              <a:cs typeface="Times New Roman" pitchFamily="18" charset="0"/>
            </a:endParaRPr>
          </a:p>
          <a:p>
            <a:pPr marL="0" indent="0">
              <a:spcAft>
                <a:spcPts val="1200"/>
              </a:spcAft>
              <a:buNone/>
            </a:pPr>
            <a:r>
              <a:rPr lang="pl-PL" sz="2800" b="1" dirty="0">
                <a:solidFill>
                  <a:srgbClr val="002060"/>
                </a:solidFill>
                <a:cs typeface="Times New Roman" pitchFamily="18" charset="0"/>
              </a:rPr>
              <a:t>CEL PROJEKTU:</a:t>
            </a:r>
            <a:endParaRPr lang="pl-PL" sz="2000" dirty="0"/>
          </a:p>
        </p:txBody>
      </p:sp>
      <p:sp>
        <p:nvSpPr>
          <p:cNvPr id="7" name="pole tekstowe 6"/>
          <p:cNvSpPr txBox="1"/>
          <p:nvPr/>
        </p:nvSpPr>
        <p:spPr>
          <a:xfrm>
            <a:off x="476655" y="4998506"/>
            <a:ext cx="1092746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584200" rtl="0" eaLnBrk="1" fontAlgn="auto" latinLnBrk="0" hangingPunct="0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600" b="0" dirty="0">
                <a:solidFill>
                  <a:schemeClr val="accent5">
                    <a:lumMod val="50000"/>
                  </a:schemeClr>
                </a:solidFill>
              </a:rPr>
              <a:t>U</a:t>
            </a:r>
            <a:r>
              <a:rPr kumimoji="0" lang="pl-PL" sz="16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sym typeface="Helvetica Neue"/>
              </a:rPr>
              <a:t>dostępnienie do ponownego wykorzystania w celach poznawczych, naukowych, administracyjnych i komercyjnych gromadzonych przez NIZP PZH-PIB oraz inne podmioty zasobów informacji sektora publicznego dotyczących profilaktyki chorób </a:t>
            </a:r>
            <a:r>
              <a:rPr kumimoji="0" lang="pl-PL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sym typeface="Helvetica Neue"/>
              </a:rPr>
              <a:t>            i </a:t>
            </a:r>
            <a:r>
              <a:rPr kumimoji="0" lang="pl-PL" sz="16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sym typeface="Helvetica Neue"/>
              </a:rPr>
              <a:t>promocji zdrowia, a także sytuacji zdrowotnej ludności w Polsce.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 txBox="1">
            <a:spLocks/>
          </p:cNvSpPr>
          <p:nvPr/>
        </p:nvSpPr>
        <p:spPr>
          <a:xfrm>
            <a:off x="1834798" y="1395292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2800" b="1" dirty="0">
                <a:solidFill>
                  <a:srgbClr val="002060"/>
                </a:solidFill>
                <a:cs typeface="Times New Roman" pitchFamily="18" charset="0"/>
              </a:rPr>
              <a:t>OKRES REALIZACJI PROJEKTU</a:t>
            </a:r>
            <a:endParaRPr lang="pl-PL" sz="2000" dirty="0"/>
          </a:p>
        </p:txBody>
      </p:sp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3933928"/>
              </p:ext>
            </p:extLst>
          </p:nvPr>
        </p:nvGraphicFramePr>
        <p:xfrm>
          <a:off x="1834798" y="2003465"/>
          <a:ext cx="8819170" cy="9447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633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70305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75978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80704">
                <a:tc>
                  <a:txBody>
                    <a:bodyPr/>
                    <a:lstStyle/>
                    <a:p>
                      <a:r>
                        <a:rPr lang="pl-PL" b="1" i="0" dirty="0">
                          <a:solidFill>
                            <a:schemeClr val="bg1"/>
                          </a:solidFill>
                        </a:rPr>
                        <a:t>Planowany: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i="0" dirty="0">
                          <a:solidFill>
                            <a:srgbClr val="0070C0"/>
                          </a:solidFill>
                        </a:rPr>
                        <a:t>2018-03-01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i="0" dirty="0">
                          <a:solidFill>
                            <a:srgbClr val="0070C0"/>
                          </a:solidFill>
                        </a:rPr>
                        <a:t>2021-02-28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64080">
                <a:tc>
                  <a:txBody>
                    <a:bodyPr/>
                    <a:lstStyle/>
                    <a:p>
                      <a:r>
                        <a:rPr lang="pl-PL" b="1" i="0" dirty="0">
                          <a:solidFill>
                            <a:schemeClr val="bg1"/>
                          </a:solidFill>
                        </a:rPr>
                        <a:t>Faktyczny: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i="0" dirty="0">
                          <a:solidFill>
                            <a:srgbClr val="0070C0"/>
                          </a:solidFill>
                        </a:rPr>
                        <a:t>2018-03-01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i="0" dirty="0">
                          <a:solidFill>
                            <a:srgbClr val="0070C0"/>
                          </a:solidFill>
                        </a:rPr>
                        <a:t>2021-05-29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1" name="Podtytuł 2"/>
          <p:cNvSpPr txBox="1">
            <a:spLocks/>
          </p:cNvSpPr>
          <p:nvPr/>
        </p:nvSpPr>
        <p:spPr>
          <a:xfrm>
            <a:off x="148383" y="2955929"/>
            <a:ext cx="12192000" cy="9990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2800" b="1" dirty="0">
                <a:solidFill>
                  <a:srgbClr val="002060"/>
                </a:solidFill>
                <a:cs typeface="Times New Roman" pitchFamily="18" charset="0"/>
              </a:rPr>
              <a:t>KOSZT REALIZACJI PROJEKTU</a:t>
            </a:r>
            <a:endParaRPr lang="pl-PL" sz="2800" dirty="0"/>
          </a:p>
        </p:txBody>
      </p:sp>
      <p:graphicFrame>
        <p:nvGraphicFramePr>
          <p:cNvPr id="8" name="Wykres 7">
            <a:extLst>
              <a:ext uri="{FF2B5EF4-FFF2-40B4-BE49-F238E27FC236}">
                <a16:creationId xmlns="" xmlns:a16="http://schemas.microsoft.com/office/drawing/2014/main" id="{F7588586-2B51-4BB9-9024-D90F90254E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41158861"/>
              </p:ext>
            </p:extLst>
          </p:nvPr>
        </p:nvGraphicFramePr>
        <p:xfrm>
          <a:off x="1987643" y="3449255"/>
          <a:ext cx="8513479" cy="3236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71248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-83844" y="1071996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2800" b="1" dirty="0">
                <a:solidFill>
                  <a:srgbClr val="002060"/>
                </a:solidFill>
                <a:cs typeface="Times New Roman" pitchFamily="18" charset="0"/>
              </a:rPr>
              <a:t>ZAKRES PROJEKTU</a:t>
            </a:r>
            <a:endParaRPr lang="pl-PL" sz="2800" dirty="0"/>
          </a:p>
        </p:txBody>
      </p:sp>
      <p:graphicFrame>
        <p:nvGraphicFramePr>
          <p:cNvPr id="7" name="Tabela 6">
            <a:extLst>
              <a:ext uri="{FF2B5EF4-FFF2-40B4-BE49-F238E27FC236}">
                <a16:creationId xmlns="" xmlns:a16="http://schemas.microsoft.com/office/drawing/2014/main" id="{F2392BA3-678E-4E8E-953C-053723D9C0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0767418"/>
              </p:ext>
            </p:extLst>
          </p:nvPr>
        </p:nvGraphicFramePr>
        <p:xfrm>
          <a:off x="1110589" y="1585288"/>
          <a:ext cx="10685885" cy="5134736"/>
        </p:xfrm>
        <a:graphic>
          <a:graphicData uri="http://schemas.openxmlformats.org/drawingml/2006/table">
            <a:tbl>
              <a:tblPr>
                <a:effectLst>
                  <a:outerShdw blurRad="50800" dist="50800" dir="5400000" algn="ctr" rotWithShape="0">
                    <a:schemeClr val="bg1"/>
                  </a:outerShdw>
                </a:effectLst>
              </a:tblPr>
              <a:tblGrid>
                <a:gridCol w="3314041">
                  <a:extLst>
                    <a:ext uri="{9D8B030D-6E8A-4147-A177-3AD203B41FA5}">
                      <a16:colId xmlns="" xmlns:a16="http://schemas.microsoft.com/office/drawing/2014/main" val="3947488149"/>
                    </a:ext>
                  </a:extLst>
                </a:gridCol>
                <a:gridCol w="1624187">
                  <a:extLst>
                    <a:ext uri="{9D8B030D-6E8A-4147-A177-3AD203B41FA5}">
                      <a16:colId xmlns="" xmlns:a16="http://schemas.microsoft.com/office/drawing/2014/main" val="2872224768"/>
                    </a:ext>
                  </a:extLst>
                </a:gridCol>
                <a:gridCol w="1437726">
                  <a:extLst>
                    <a:ext uri="{9D8B030D-6E8A-4147-A177-3AD203B41FA5}">
                      <a16:colId xmlns="" xmlns:a16="http://schemas.microsoft.com/office/drawing/2014/main" val="1197444432"/>
                    </a:ext>
                  </a:extLst>
                </a:gridCol>
                <a:gridCol w="4309931">
                  <a:extLst>
                    <a:ext uri="{9D8B030D-6E8A-4147-A177-3AD203B41FA5}">
                      <a16:colId xmlns="" xmlns:a16="http://schemas.microsoft.com/office/drawing/2014/main" val="1782804364"/>
                    </a:ext>
                  </a:extLst>
                </a:gridCol>
              </a:tblGrid>
              <a:tr h="487395">
                <a:tc>
                  <a:txBody>
                    <a:bodyPr/>
                    <a:lstStyle/>
                    <a:p>
                      <a:pPr algn="ctr" rtl="0" fontAlgn="base"/>
                      <a:r>
                        <a:rPr lang="pl-PL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zadania/kamienia milowego</a:t>
                      </a:r>
                      <a:r>
                        <a:rPr lang="pl-PL" sz="1000" b="1" i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​</a:t>
                      </a:r>
                    </a:p>
                  </a:txBody>
                  <a:tcPr marL="60837" marR="60837" marT="30419" marB="30419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069E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pl-PL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Planowana data </a:t>
                      </a:r>
                    </a:p>
                    <a:p>
                      <a:pPr algn="ctr" rtl="0" fontAlgn="base"/>
                      <a:r>
                        <a:rPr lang="pl-PL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zakończenia</a:t>
                      </a:r>
                      <a:r>
                        <a:rPr lang="pl-PL" sz="1000" b="1" i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​</a:t>
                      </a:r>
                    </a:p>
                  </a:txBody>
                  <a:tcPr marL="60837" marR="60837" marT="30419" marB="30419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069E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pl-PL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Data faktycznego </a:t>
                      </a:r>
                    </a:p>
                    <a:p>
                      <a:pPr algn="ctr" rtl="0" fontAlgn="base"/>
                      <a:r>
                        <a:rPr lang="pl-PL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zakończenia</a:t>
                      </a:r>
                      <a:r>
                        <a:rPr lang="pl-PL" sz="1000" b="1" i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​</a:t>
                      </a:r>
                    </a:p>
                  </a:txBody>
                  <a:tcPr marL="60837" marR="60837" marT="30419" marB="30419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069E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endParaRPr lang="pl-PL" sz="10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 rtl="0" fontAlgn="base"/>
                      <a:r>
                        <a:rPr lang="pl-PL" sz="10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Status realizacji kamienia milowego</a:t>
                      </a:r>
                      <a:endParaRPr lang="pl-PL" sz="1000" b="1" i="0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60837" marR="60837" marT="30419" marB="30419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069E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6414789"/>
                  </a:ext>
                </a:extLst>
              </a:tr>
              <a:tr h="207794"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1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Opracowany standard gromadzenia danych</a:t>
                      </a:r>
                      <a:r>
                        <a:rPr lang="pl-PL" sz="1100" b="1" i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​</a:t>
                      </a:r>
                    </a:p>
                  </a:txBody>
                  <a:tcPr marL="60837" marR="60837" marT="30419" marB="30419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pl-PL" sz="1050" b="0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11-2018</a:t>
                      </a:r>
                      <a:r>
                        <a:rPr lang="pl-PL" sz="1050" b="0" i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​</a:t>
                      </a:r>
                    </a:p>
                  </a:txBody>
                  <a:tcPr marL="60837" marR="60837" marT="30419" marB="30419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pl-PL" sz="1050" b="0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11-2018</a:t>
                      </a:r>
                      <a:r>
                        <a:rPr lang="pl-PL" sz="1050" b="0" i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​</a:t>
                      </a:r>
                    </a:p>
                  </a:txBody>
                  <a:tcPr marL="60837" marR="60837" marT="30419" marB="30419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pl-PL" sz="900" b="0" i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Osiągnięty</a:t>
                      </a:r>
                    </a:p>
                  </a:txBody>
                  <a:tcPr marL="60837" marR="60837" marT="30419" marB="30419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692047755"/>
                  </a:ext>
                </a:extLst>
              </a:tr>
              <a:tr h="207794"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1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Dane cyfrowe zintegrowane i ustandaryzowane</a:t>
                      </a:r>
                      <a:r>
                        <a:rPr lang="pl-PL" sz="1100" b="1" i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​</a:t>
                      </a:r>
                    </a:p>
                  </a:txBody>
                  <a:tcPr marL="60837" marR="60837" marT="30419" marB="30419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pl-PL" sz="1050" b="0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01-2021</a:t>
                      </a:r>
                      <a:r>
                        <a:rPr lang="pl-PL" sz="1050" b="0" i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​</a:t>
                      </a:r>
                    </a:p>
                  </a:txBody>
                  <a:tcPr marL="60837" marR="60837" marT="30419" marB="30419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pl-PL" sz="1050" b="0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01-2021</a:t>
                      </a:r>
                      <a:r>
                        <a:rPr lang="pl-PL" sz="1050" b="0" i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​</a:t>
                      </a:r>
                    </a:p>
                  </a:txBody>
                  <a:tcPr marL="60837" marR="60837" marT="30419" marB="30419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pl-PL" sz="900" b="0" i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Osiągnięty</a:t>
                      </a:r>
                    </a:p>
                  </a:txBody>
                  <a:tcPr marL="60837" marR="60837" marT="30419" marB="30419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265913113"/>
                  </a:ext>
                </a:extLst>
              </a:tr>
              <a:tr h="258063"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1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Opracowany ostateczny model wizualizacji danych</a:t>
                      </a:r>
                      <a:r>
                        <a:rPr lang="pl-PL" sz="1100" b="1" i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​</a:t>
                      </a:r>
                    </a:p>
                  </a:txBody>
                  <a:tcPr marL="60837" marR="60837" marT="30419" marB="30419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pl-PL" sz="1050" b="0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01-2021</a:t>
                      </a:r>
                      <a:r>
                        <a:rPr lang="pl-PL" sz="1050" b="0" i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​</a:t>
                      </a:r>
                    </a:p>
                  </a:txBody>
                  <a:tcPr marL="60837" marR="60837" marT="30419" marB="30419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pl-PL" sz="1050" b="0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01-2021</a:t>
                      </a:r>
                      <a:r>
                        <a:rPr lang="pl-PL" sz="1050" b="0" i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​</a:t>
                      </a:r>
                    </a:p>
                  </a:txBody>
                  <a:tcPr marL="60837" marR="60837" marT="30419" marB="30419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9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Osiągnięty</a:t>
                      </a:r>
                    </a:p>
                  </a:txBody>
                  <a:tcPr marL="60837" marR="60837" marT="30419" marB="30419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141710897"/>
                  </a:ext>
                </a:extLst>
              </a:tr>
              <a:tr h="1054625"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100" b="1" i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Zakończony audyt i wprowadzone zalecenia </a:t>
                      </a:r>
                    </a:p>
                  </a:txBody>
                  <a:tcPr marL="60837" marR="60837" marT="30419" marB="30419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pl-PL" sz="1050" b="0" i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10-2019</a:t>
                      </a:r>
                    </a:p>
                  </a:txBody>
                  <a:tcPr marL="60837" marR="60837" marT="30419" marB="30419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pl-PL" sz="1050" b="0" i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02-2020</a:t>
                      </a:r>
                    </a:p>
                  </a:txBody>
                  <a:tcPr marL="60837" marR="60837" marT="30419" marB="30419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9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Osiągnięty - Kamień milowy został osiągnięty przed datą punktu ostatecznego. Audytowi zarządczemu poddana została kampania mailingowa, której pierwsza fala została zrealizowana z końcem grudnia 2019 roku. Audyt po realizacji pierwszej fali kampanii mailingowej miał kluczowe znaczenie dla dalszej realizacji działań informacyjno-promocyjnych projektu ze względu na dużą i złożoną grupę odbiorców projektu. Przeprowadzone działania pozwoliły na wprowadzenie zmian wynikających z zaleceń </a:t>
                      </a:r>
                      <a:r>
                        <a:rPr lang="pl-PL" sz="900" kern="1200" dirty="0" err="1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poaudytowych</a:t>
                      </a:r>
                      <a:r>
                        <a:rPr lang="pl-PL" sz="9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w kolejnych falach a tym samym efektywną realizację założeń projektu</a:t>
                      </a:r>
                      <a:endParaRPr lang="pl-PL" sz="900" b="0" i="0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  <a:p>
                      <a:pPr algn="ctr" rtl="0" fontAlgn="base"/>
                      <a:endParaRPr lang="pl-PL" sz="900" b="0" i="0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60837" marR="60837" marT="30419" marB="30419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309473148"/>
                  </a:ext>
                </a:extLst>
              </a:tr>
              <a:tr h="960565"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100" b="1" i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Ogłoszenie o zamówieniu (budowa oprogramowania)</a:t>
                      </a:r>
                    </a:p>
                  </a:txBody>
                  <a:tcPr marL="60837" marR="60837" marT="30419" marB="30419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pl-PL" sz="1050" b="0" i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05-2019</a:t>
                      </a:r>
                    </a:p>
                  </a:txBody>
                  <a:tcPr marL="60837" marR="60837" marT="30419" marB="30419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pl-PL" sz="1050" b="0" i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06-2019</a:t>
                      </a:r>
                    </a:p>
                  </a:txBody>
                  <a:tcPr marL="60837" marR="60837" marT="30419" marB="30419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9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Osiągnięty</a:t>
                      </a:r>
                    </a:p>
                    <a:p>
                      <a:pPr algn="ctr"/>
                      <a:r>
                        <a:rPr lang="pl-PL" sz="9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Opóźnienie wynikało z konieczności uściślenia  architektury rozwiązania budowy oprogramowania (zapisy Studium Wykonalności wymagały przeglądu po 2 latach od powstania dokumentu), w związku z powyższym należało dopracować OPZ aby uniknąć konieczności doszczegółowienia dokumentacji przetargowej na etapie uruchomionego postępowania. </a:t>
                      </a:r>
                      <a:endParaRPr lang="pl-PL" sz="900" b="0" i="0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60837" marR="60837" marT="30419" marB="30419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973772609"/>
                  </a:ext>
                </a:extLst>
              </a:tr>
              <a:tr h="207794"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1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Udostępnienie wersji pilotażowej </a:t>
                      </a:r>
                      <a:r>
                        <a:rPr lang="pl-PL" sz="1100" b="1" i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​</a:t>
                      </a:r>
                    </a:p>
                  </a:txBody>
                  <a:tcPr marL="60837" marR="60837" marT="30419" marB="30419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pl-PL" sz="1050" b="0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06-2020</a:t>
                      </a:r>
                      <a:r>
                        <a:rPr lang="pl-PL" sz="1050" b="0" i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​</a:t>
                      </a:r>
                    </a:p>
                  </a:txBody>
                  <a:tcPr marL="60837" marR="60837" marT="30419" marB="30419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pl-PL" sz="1050" b="0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06-2020</a:t>
                      </a:r>
                      <a:r>
                        <a:rPr lang="pl-PL" sz="1050" b="0" i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​</a:t>
                      </a:r>
                    </a:p>
                  </a:txBody>
                  <a:tcPr marL="60837" marR="60837" marT="30419" marB="30419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pl-PL" sz="900" b="0" i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Osiągnięty</a:t>
                      </a:r>
                    </a:p>
                  </a:txBody>
                  <a:tcPr marL="60837" marR="60837" marT="30419" marB="30419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085801247"/>
                  </a:ext>
                </a:extLst>
              </a:tr>
              <a:tr h="960565"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1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Udostępnienie narzędzia do gromadzenia danych bieżących  (danych gromadzonych po zakończeniu projektu)</a:t>
                      </a:r>
                      <a:r>
                        <a:rPr lang="pl-PL" sz="1100" b="1" i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​</a:t>
                      </a:r>
                    </a:p>
                  </a:txBody>
                  <a:tcPr marL="60837" marR="60837" marT="30419" marB="30419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pl-PL" sz="1050" b="0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12-2020</a:t>
                      </a:r>
                      <a:r>
                        <a:rPr lang="pl-PL" sz="1050" b="0" i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​</a:t>
                      </a:r>
                    </a:p>
                  </a:txBody>
                  <a:tcPr marL="60837" marR="60837" marT="30419" marB="30419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pl-PL" sz="1050" b="0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02-2021</a:t>
                      </a:r>
                      <a:r>
                        <a:rPr lang="pl-PL" sz="1050" b="0" i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​</a:t>
                      </a:r>
                    </a:p>
                  </a:txBody>
                  <a:tcPr marL="60837" marR="60837" marT="30419" marB="30419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9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Osiągnięty </a:t>
                      </a:r>
                    </a:p>
                    <a:p>
                      <a:pPr algn="ctr"/>
                      <a:r>
                        <a:rPr lang="pl-PL" sz="9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Opóźnienie w realizacji Kamienia Milowego w pierwszej planowanej dacie zakończenia, wynikało z faktu zawarcia umowy na dostawę sprzętu serwerowego w grudniu 2020, co podyktowane było niedostępnością urządzeń serwerowych wynikającą z sytuacji epidemiologicznej i trudnościami dostawami serwerów niezbędnych do uruchomienia produkcyjnego</a:t>
                      </a:r>
                      <a:endParaRPr lang="pl-PL" sz="900" b="0" i="0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60837" marR="60837" marT="30419" marB="30419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693806055"/>
                  </a:ext>
                </a:extLst>
              </a:tr>
              <a:tr h="358348"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1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Opracowanie i udostępnienie narzędzia do przetwarzania danych</a:t>
                      </a:r>
                      <a:r>
                        <a:rPr lang="pl-PL" sz="1100" b="1" i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​</a:t>
                      </a:r>
                    </a:p>
                  </a:txBody>
                  <a:tcPr marL="60837" marR="60837" marT="30419" marB="30419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pl-PL" sz="1050" b="0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11-2020</a:t>
                      </a:r>
                      <a:r>
                        <a:rPr lang="pl-PL" sz="1050" b="0" i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​</a:t>
                      </a:r>
                    </a:p>
                  </a:txBody>
                  <a:tcPr marL="60837" marR="60837" marT="30419" marB="30419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pl-PL" sz="1050" b="0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11-2020</a:t>
                      </a:r>
                      <a:r>
                        <a:rPr lang="pl-PL" sz="1050" b="0" i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​</a:t>
                      </a:r>
                    </a:p>
                  </a:txBody>
                  <a:tcPr marL="60837" marR="60837" marT="30419" marB="30419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pl-PL" sz="900" b="0" i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Osiągnięty</a:t>
                      </a:r>
                    </a:p>
                  </a:txBody>
                  <a:tcPr marL="60837" marR="60837" marT="30419" marB="30419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495788369"/>
                  </a:ext>
                </a:extLst>
              </a:tr>
              <a:tr h="207794"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1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Zrealizowana konferencja na zakończenie projektu</a:t>
                      </a:r>
                      <a:r>
                        <a:rPr lang="pl-PL" sz="1100" b="1" i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​</a:t>
                      </a:r>
                    </a:p>
                  </a:txBody>
                  <a:tcPr marL="60837" marR="60837" marT="30419" marB="30419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pl-PL" sz="1050" b="0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05-2021</a:t>
                      </a:r>
                      <a:r>
                        <a:rPr lang="pl-PL" sz="1050" b="0" i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​</a:t>
                      </a:r>
                    </a:p>
                  </a:txBody>
                  <a:tcPr marL="60837" marR="60837" marT="30419" marB="30419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pl-PL" sz="1050" b="0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05-2021 </a:t>
                      </a:r>
                      <a:r>
                        <a:rPr lang="pl-PL" sz="1050" b="0" i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​</a:t>
                      </a:r>
                    </a:p>
                  </a:txBody>
                  <a:tcPr marL="60837" marR="60837" marT="30419" marB="30419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pl-PL" sz="900" b="0" i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Osiągnięty</a:t>
                      </a:r>
                    </a:p>
                  </a:txBody>
                  <a:tcPr marL="60837" marR="60837" marT="30419" marB="30419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5459105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88517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850889" y="1148092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3200" b="1" dirty="0">
                <a:solidFill>
                  <a:srgbClr val="002060"/>
                </a:solidFill>
                <a:cs typeface="Times New Roman" pitchFamily="18" charset="0"/>
              </a:rPr>
              <a:t>PRODUKTY PROJEKTU</a:t>
            </a:r>
            <a:endParaRPr lang="pl-PL" sz="1800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0549791"/>
              </p:ext>
            </p:extLst>
          </p:nvPr>
        </p:nvGraphicFramePr>
        <p:xfrm>
          <a:off x="1572149" y="1705436"/>
          <a:ext cx="9807051" cy="50373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7611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52943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4935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75214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77183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113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System ProfiBaza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05.2021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05.2021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496082683"/>
                  </a:ext>
                </a:extLst>
              </a:tr>
              <a:tr h="5113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Otwarte API do udostępniania danych</a:t>
                      </a:r>
                      <a:endParaRPr lang="pl-PL" sz="1100" b="0" i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05.2021</a:t>
                      </a:r>
                      <a:endParaRPr lang="pl-PL" sz="1100" i="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05.2021</a:t>
                      </a:r>
                      <a:endParaRPr lang="pl-PL" sz="1100" i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226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API do importowania danych zewnętrznych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05.2021</a:t>
                      </a:r>
                      <a:endParaRPr lang="pl-PL" sz="1100" i="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05.2021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268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API do komunikacji (pobierania danych) z istniejącym w NIZP PZH-PIB Systemem Chorobowości Szpitalnej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05.2021</a:t>
                      </a:r>
                      <a:endParaRPr lang="pl-PL" sz="1100" i="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05.2021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22621">
                <a:tc>
                  <a:txBody>
                    <a:bodyPr/>
                    <a:lstStyle/>
                    <a:p>
                      <a:r>
                        <a:rPr lang="pl-PL" sz="11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API służący do udostępniania danych dla systemów CSIOZ</a:t>
                      </a:r>
                    </a:p>
                    <a:p>
                      <a:r>
                        <a:rPr lang="pl-PL" sz="11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(w szczególności dla Systemu Statystyki w Ochronie Zdrowia (SSOZ)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05.2021</a:t>
                      </a:r>
                      <a:endParaRPr lang="pl-PL" sz="1100" i="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05.2021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4240730326"/>
                  </a:ext>
                </a:extLst>
              </a:tr>
              <a:tr h="522621">
                <a:tc>
                  <a:txBody>
                    <a:bodyPr/>
                    <a:lstStyle/>
                    <a:p>
                      <a:r>
                        <a:rPr lang="pl-PL" sz="11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API służące wymianie danych</a:t>
                      </a:r>
                    </a:p>
                    <a:p>
                      <a:r>
                        <a:rPr lang="pl-PL" sz="11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 systemem </a:t>
                      </a:r>
                      <a:r>
                        <a:rPr lang="pl-PL" sz="1100" b="1" kern="1200" dirty="0" err="1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EpiBaza</a:t>
                      </a:r>
                      <a:r>
                        <a:rPr lang="pl-PL" sz="11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05.2021</a:t>
                      </a:r>
                      <a:endParaRPr lang="pl-PL" sz="1100" i="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05.2021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601698654"/>
                  </a:ext>
                </a:extLst>
              </a:tr>
              <a:tr h="522621">
                <a:tc>
                  <a:txBody>
                    <a:bodyPr/>
                    <a:lstStyle/>
                    <a:p>
                      <a:r>
                        <a:rPr lang="pl-PL" sz="1100" i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Zdigitalizowane dokumenty zawierające informacje sektora publicznego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05.2021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05.2021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4282704179"/>
                  </a:ext>
                </a:extLst>
              </a:tr>
              <a:tr h="522621">
                <a:tc>
                  <a:txBody>
                    <a:bodyPr/>
                    <a:lstStyle/>
                    <a:p>
                      <a:r>
                        <a:rPr lang="pl-PL" sz="11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Udostępnione on-line dokumenty zawierające informacje sektora publicznego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05.2021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05.2021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1688379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51609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1775519" y="1105450"/>
            <a:ext cx="8640961" cy="750596"/>
          </a:xfrm>
        </p:spPr>
        <p:txBody>
          <a:bodyPr>
            <a:noAutofit/>
          </a:bodyPr>
          <a:lstStyle/>
          <a:p>
            <a:r>
              <a:rPr lang="pl-PL" sz="3200" b="1" dirty="0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br>
              <a:rPr lang="pl-PL" sz="3200" b="1" dirty="0">
                <a:solidFill>
                  <a:srgbClr val="002060"/>
                </a:solidFill>
                <a:cs typeface="Times New Roman" pitchFamily="18" charset="0"/>
              </a:rPr>
            </a:br>
            <a:r>
              <a:rPr lang="pl-PL" sz="1800" b="1" dirty="0">
                <a:solidFill>
                  <a:srgbClr val="002060"/>
                </a:solidFill>
                <a:cs typeface="Times New Roman" pitchFamily="18" charset="0"/>
              </a:rPr>
              <a:t>– interoperacyjność</a:t>
            </a:r>
          </a:p>
          <a:p>
            <a:pPr>
              <a:spcBef>
                <a:spcPts val="0"/>
              </a:spcBef>
            </a:pPr>
            <a:r>
              <a:rPr lang="pl-PL" sz="2000" b="1" dirty="0">
                <a:solidFill>
                  <a:srgbClr val="002060"/>
                </a:solidFill>
                <a:cs typeface="Times New Roman" pitchFamily="18" charset="0"/>
              </a:rPr>
              <a:t>(widok kooperacji aplikacji)</a:t>
            </a:r>
            <a:endParaRPr lang="pl-PL" sz="2000" dirty="0"/>
          </a:p>
        </p:txBody>
      </p:sp>
      <p:pic>
        <p:nvPicPr>
          <p:cNvPr id="3" name="Obraz 2">
            <a:extLst>
              <a:ext uri="{FF2B5EF4-FFF2-40B4-BE49-F238E27FC236}">
                <a16:creationId xmlns="" xmlns:a16="http://schemas.microsoft.com/office/drawing/2014/main" id="{97ED45B9-87C9-4C39-AFBB-B9E28BDA1B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2324" y="2228850"/>
            <a:ext cx="10344150" cy="4438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0073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2800" b="1" dirty="0">
                <a:solidFill>
                  <a:srgbClr val="002060"/>
                </a:solidFill>
                <a:cs typeface="Times New Roman" pitchFamily="18" charset="0"/>
              </a:rPr>
              <a:t>WSKAŹNIKI EFEKTYWNOŚCI PROJEKTU</a:t>
            </a: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5103427"/>
              </p:ext>
            </p:extLst>
          </p:nvPr>
        </p:nvGraphicFramePr>
        <p:xfrm>
          <a:off x="611556" y="2133549"/>
          <a:ext cx="11262820" cy="382721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0172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38706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5392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33482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71027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wskaźnika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Jednostka miary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Wartość</a:t>
                      </a:r>
                      <a:r>
                        <a:rPr lang="pl-PL" sz="1400" b="1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docelowa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Wartość osiągnięta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b="1" i="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pobrań/odtworzeń dokumentów zawierających informacje sektora publicznego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szt.</a:t>
                      </a:r>
                      <a:endParaRPr lang="pl-PL" sz="11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1 050 000,00</a:t>
                      </a:r>
                      <a:endParaRPr lang="pl-PL" sz="11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0*</a:t>
                      </a:r>
                      <a:endParaRPr lang="pl-PL" sz="11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podmiotów, które udostępniły on-line informacje sektora publicznego</a:t>
                      </a:r>
                      <a:endParaRPr lang="pl-PL" sz="1100" b="1" i="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szt.</a:t>
                      </a:r>
                      <a:endParaRPr lang="pl-PL" sz="11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pl-PL" sz="11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11405393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baz danych udostępnionych on-line poprzez API</a:t>
                      </a:r>
                      <a:endParaRPr lang="pl-PL" sz="1100" b="1" i="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szt.</a:t>
                      </a:r>
                      <a:endParaRPr lang="pl-PL" sz="110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pl-PL" sz="11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pl-PL" sz="11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6273469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udostępnionych on-line dokumentów zawierających informacje sektora publicznego.</a:t>
                      </a:r>
                      <a:endParaRPr lang="pl-PL" sz="1100" b="1" i="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szt.</a:t>
                      </a:r>
                      <a:endParaRPr lang="pl-PL" sz="110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8 591</a:t>
                      </a:r>
                      <a:endParaRPr lang="pl-PL" sz="11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8 591</a:t>
                      </a:r>
                      <a:endParaRPr lang="pl-PL" sz="11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77696394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</a:t>
                      </a:r>
                      <a:r>
                        <a:rPr lang="pl-PL" sz="1100" b="1" i="0" kern="1200" dirty="0" err="1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zdigitalizowanych</a:t>
                      </a:r>
                      <a:r>
                        <a:rPr lang="pl-PL" sz="11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dokumentów zawierających informacje sektora publicznego</a:t>
                      </a:r>
                      <a:endParaRPr lang="pl-PL" sz="1100" b="1" i="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szt.</a:t>
                      </a:r>
                      <a:endParaRPr lang="pl-PL" sz="110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76 838</a:t>
                      </a:r>
                      <a:endParaRPr lang="pl-PL" sz="11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184 769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2542981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utworzonych API</a:t>
                      </a:r>
                      <a:endParaRPr lang="pl-PL" sz="1100" b="1" i="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szt.</a:t>
                      </a:r>
                      <a:endParaRPr lang="pl-PL" sz="110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  <a:endParaRPr lang="pl-PL" sz="11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  <a:endParaRPr lang="pl-PL" sz="11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96377051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Rozmiar udostępnionych on – </a:t>
                      </a:r>
                      <a:r>
                        <a:rPr lang="pl-PL" sz="1100" b="1" i="0" kern="1200" dirty="0" err="1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line</a:t>
                      </a:r>
                      <a:r>
                        <a:rPr lang="pl-PL" sz="11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informacji sektora publicznego</a:t>
                      </a:r>
                      <a:endParaRPr lang="pl-PL" sz="1100" b="1" i="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GB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28,5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25,7 </a:t>
                      </a:r>
                      <a:endParaRPr lang="pl-PL" sz="11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159093171"/>
                  </a:ext>
                </a:extLst>
              </a:tr>
              <a:tr h="3242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wygenerowanych kluczy API</a:t>
                      </a:r>
                      <a:endParaRPr lang="pl-PL" sz="1100" b="1" i="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szt.</a:t>
                      </a:r>
                      <a:endParaRPr lang="pl-PL" sz="11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  <a:endParaRPr lang="pl-PL" sz="11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  <a:endParaRPr lang="pl-PL" sz="11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pole tekstowe 1">
            <a:extLst>
              <a:ext uri="{FF2B5EF4-FFF2-40B4-BE49-F238E27FC236}">
                <a16:creationId xmlns="" xmlns:a16="http://schemas.microsoft.com/office/drawing/2014/main" id="{76BCFC93-FE4D-4031-9595-C49C6317675C}"/>
              </a:ext>
            </a:extLst>
          </p:cNvPr>
          <p:cNvSpPr txBox="1"/>
          <p:nvPr/>
        </p:nvSpPr>
        <p:spPr>
          <a:xfrm>
            <a:off x="611556" y="6071505"/>
            <a:ext cx="114966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1000" dirty="0">
                <a:solidFill>
                  <a:schemeClr val="accent5">
                    <a:lumMod val="50000"/>
                  </a:schemeClr>
                </a:solidFill>
              </a:rPr>
              <a:t>* Planowany termin osiągnięcia 12.2021 r.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pl-PL" sz="1200" dirty="0"/>
          </a:p>
        </p:txBody>
      </p:sp>
    </p:spTree>
    <p:extLst>
      <p:ext uri="{BB962C8B-B14F-4D97-AF65-F5344CB8AC3E}">
        <p14:creationId xmlns:p14="http://schemas.microsoft.com/office/powerpoint/2010/main" val="40539692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841160" y="1202321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2800" b="1" dirty="0">
                <a:solidFill>
                  <a:srgbClr val="002060"/>
                </a:solidFill>
                <a:cs typeface="Times New Roman" pitchFamily="18" charset="0"/>
              </a:rPr>
              <a:t>KORZYŚCI Z PROJEKTU</a:t>
            </a:r>
            <a:endParaRPr lang="pl-PL" sz="1600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3373366"/>
              </p:ext>
            </p:extLst>
          </p:nvPr>
        </p:nvGraphicFramePr>
        <p:xfrm>
          <a:off x="988140" y="1857570"/>
          <a:ext cx="10215716" cy="450373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35394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86177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6316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Opis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2753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1" i="0" kern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Przyspieszenie reakcji na niekorzystne zjawiska zdrowotne, w tym zagrożenia zdrowia publicznego;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b="0" i="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100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</a:rPr>
                        <a:t>Organy administracji rządowej,</a:t>
                      </a:r>
                    </a:p>
                    <a:p>
                      <a:r>
                        <a:rPr lang="pl-PL" sz="1100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</a:rPr>
                        <a:t>państwowe jednostki organizacyjne (w tym agencje wykonawcze),</a:t>
                      </a:r>
                    </a:p>
                    <a:p>
                      <a:r>
                        <a:rPr lang="pl-PL" sz="1100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</a:rPr>
                        <a:t>samorządy terytorialne, realizujące zadania własne związane z promocją                             lub ochroną zdrowia.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b="0" i="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9275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lvl="0"/>
                      <a:r>
                        <a:rPr lang="pl-PL" sz="1100" b="1" i="0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Poprawa sprawności i skuteczności działań w obszarze profilaktyki chorób </a:t>
                      </a:r>
                      <a:br>
                        <a:rPr lang="pl-PL" sz="1100" b="1" i="0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l-PL" sz="1100" b="1" i="0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promocji zdrowia;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100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</a:rPr>
                        <a:t>Organy administracji rządowej,</a:t>
                      </a:r>
                    </a:p>
                    <a:p>
                      <a:r>
                        <a:rPr lang="pl-PL" sz="1100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</a:rPr>
                        <a:t>państwowe jednostki organizacyjne (w tym agencje wykonawcze),</a:t>
                      </a:r>
                    </a:p>
                    <a:p>
                      <a:r>
                        <a:rPr lang="pl-PL" sz="1100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</a:rPr>
                        <a:t>samorządy terytorialne, realizujące zadania własne związane z promocją             </a:t>
                      </a:r>
                      <a:r>
                        <a:rPr lang="pl-PL" sz="1100" i="0" baseline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</a:rPr>
                        <a:t>   </a:t>
                      </a:r>
                      <a:r>
                        <a:rPr lang="pl-PL" sz="1100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</a:rPr>
                        <a:t> lub ochroną zdrowia.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92753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1" i="0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Efektywne opracowywanie planów szybkiego reagowania (zwalczania </a:t>
                      </a:r>
                      <a:br>
                        <a:rPr lang="pl-PL" sz="1100" b="1" i="0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l-PL" sz="1100" b="1" i="0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zapobiegania) przez jednostki administracji państwowej i samorządowej </a:t>
                      </a:r>
                      <a:br>
                        <a:rPr lang="pl-PL" sz="1100" b="1" i="0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l-PL" sz="1100" b="1" i="0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 przypadku szerokiego spektrum chorób;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100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</a:rPr>
                        <a:t>Organy administracji rządowej,</a:t>
                      </a:r>
                    </a:p>
                    <a:p>
                      <a:r>
                        <a:rPr lang="pl-PL" sz="1100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</a:rPr>
                        <a:t>państwowe jednostki organizacyjne (w tym agencje wykonawcze),</a:t>
                      </a:r>
                    </a:p>
                    <a:p>
                      <a:r>
                        <a:rPr lang="pl-PL" sz="1100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</a:rPr>
                        <a:t>samorządy terytorialne, realizujące zadania własne związane z promocją                 lub ochroną zdrowia.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445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0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Zwiększenie wykorzystania oraz poprawa dostępności do danych z obszaru zdrowia</a:t>
                      </a:r>
                      <a:endParaRPr lang="pl-PL" sz="1100" i="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Ogół społeczeństwa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02343574"/>
                  </a:ext>
                </a:extLst>
              </a:tr>
              <a:tr h="4416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0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Zapewnienie dodatkowego źródła informacji przy opracowywaniu analiz kosztów </a:t>
                      </a:r>
                      <a:br>
                        <a:rPr lang="pl-PL" sz="1100" b="1" i="0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l-PL" sz="1100" b="1" i="0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efektywności programów ochrony zdrowia oraz skali problemów zdrowotnych</a:t>
                      </a:r>
                      <a:endParaRPr lang="pl-PL" sz="1100" i="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Organy administracji rządowej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3154813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37380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841161" y="1222445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2800" b="1" dirty="0">
                <a:solidFill>
                  <a:srgbClr val="002060"/>
                </a:solidFill>
                <a:cs typeface="Times New Roman" pitchFamily="18" charset="0"/>
              </a:rPr>
              <a:t>KORZYŚCI Z PROJEKTU (cd.)</a:t>
            </a:r>
            <a:endParaRPr lang="pl-PL" sz="1600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1648596"/>
              </p:ext>
            </p:extLst>
          </p:nvPr>
        </p:nvGraphicFramePr>
        <p:xfrm>
          <a:off x="1003177" y="1862509"/>
          <a:ext cx="10200680" cy="40757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33890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86177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65486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Opis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25410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pl-PL" sz="1100" b="1" kern="1200" dirty="0">
                          <a:solidFill>
                            <a:srgbClr val="1F4E79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Ułatwienie i przyspieszenie transferu wyników badań i danych źródłowych krajowych         do globalnych baz danych;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pl-PL" sz="1100" b="0" kern="1200" dirty="0">
                          <a:solidFill>
                            <a:srgbClr val="1F4E79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Podmioty sektora ochrony zdrowia, Instytuty naukowo-badawcze</a:t>
                      </a:r>
                      <a:endParaRPr lang="pl-PL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25410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pl-PL" sz="1100" b="1" kern="1200" dirty="0">
                          <a:solidFill>
                            <a:srgbClr val="1F4E79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Pozytywny wpływ na promocję działalności naukowo-badawczej NIZP PZH-PIB oraz jednostek samorządu terytorialnego w kontekście działań na rzecz ochrony zdrowia             i lepsze wykorzystanie tej pracy;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pl-PL" sz="1100" kern="1200" dirty="0">
                          <a:solidFill>
                            <a:srgbClr val="1F4E79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Instytutu naukowo badawcze, NIZP PZH-PIB , jednostki samorządu terytorialnego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825410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pl-PL" sz="1100" b="1" kern="1200" dirty="0">
                          <a:solidFill>
                            <a:srgbClr val="1F4E79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Zwiększenie szans na rozwój innowacyjności w Polsce, poprzez zwiększenie dostępności cennych zbiorów danych;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pl-PL" sz="1100" kern="1200" dirty="0">
                          <a:solidFill>
                            <a:srgbClr val="1F4E79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Przedsiębiorstwa, </a:t>
                      </a:r>
                      <a:r>
                        <a:rPr lang="pl-PL" sz="1100" kern="1200" dirty="0">
                          <a:solidFill>
                            <a:srgbClr val="1F4E79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Podmioty sektora ochrony zdrowia, ogół społeczeństwa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49416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pl-PL" sz="1100" b="1" kern="1200">
                          <a:solidFill>
                            <a:srgbClr val="1F4E79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Rozwój sektora usług doradczych, w tym szczególnie nowych firm;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pl-PL" sz="1100" kern="1200">
                          <a:solidFill>
                            <a:srgbClr val="1F4E79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Przedsiębiorstwa (m.in. sektora farmaceutycznego, sportu i rekreacji)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02343574"/>
                  </a:ext>
                </a:extLst>
              </a:tr>
              <a:tr h="395273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pl-PL" sz="1100" b="1" kern="1200" dirty="0">
                          <a:solidFill>
                            <a:srgbClr val="1F4E79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Wzrost świadomości społecznej o zagrożeniach w obszarze zdrowia publicznego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pl-PL" sz="1100" kern="1200" dirty="0">
                          <a:solidFill>
                            <a:srgbClr val="1F4E79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Ogół społeczeństwa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3154813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9488829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6E28105-763F-4193-B043-C170AA0A0327}">
  <ds:schemaRefs>
    <ds:schemaRef ds:uri="http://purl.org/dc/elements/1.1/"/>
    <ds:schemaRef ds:uri="http://schemas.microsoft.com/office/infopath/2007/PartnerControls"/>
    <ds:schemaRef ds:uri="http://schemas.microsoft.com/office/2006/metadata/properties"/>
    <ds:schemaRef ds:uri="http://purl.org/dc/terms/"/>
    <ds:schemaRef ds:uri="http://schemas.microsoft.com/office/2006/documentManagement/types"/>
    <ds:schemaRef ds:uri="5df3a10b-8748-402e-bef4-aee373db4dbb"/>
    <ds:schemaRef ds:uri="http://schemas.openxmlformats.org/package/2006/metadata/core-properties"/>
    <ds:schemaRef ds:uri="9affde3b-50dd-4e74-9e2c-6b9654ae514a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13376</TotalTime>
  <Words>1154</Words>
  <Application>Microsoft Office PowerPoint</Application>
  <PresentationFormat>Panoramiczny</PresentationFormat>
  <Paragraphs>222</Paragraphs>
  <Slides>12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Helvetica Neue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Anna Gałązka</cp:lastModifiedBy>
  <cp:revision>113</cp:revision>
  <cp:lastPrinted>2021-10-19T12:50:25Z</cp:lastPrinted>
  <dcterms:created xsi:type="dcterms:W3CDTF">2017-01-27T12:50:17Z</dcterms:created>
  <dcterms:modified xsi:type="dcterms:W3CDTF">2021-11-01T17:44:14Z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</Properties>
</file>