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61" r:id="rId8"/>
    <p:sldId id="270" r:id="rId9"/>
    <p:sldId id="269" r:id="rId10"/>
    <p:sldId id="267" r:id="rId11"/>
    <p:sldId id="258" r:id="rId12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łązka Anna" initials="GA" lastIdx="5" clrIdx="0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  <p:cmAuthor id="2" name="Anna Gałązka" initials="AG" lastIdx="2" clrIdx="1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3" name="Robert Rolecki" initials="RR" lastIdx="1" clrIdx="2">
    <p:extLst>
      <p:ext uri="{19B8F6BF-5375-455C-9EA6-DF929625EA0E}">
        <p15:presenceInfo xmlns:p15="http://schemas.microsoft.com/office/powerpoint/2012/main" userId="S-1-5-21-3153561442-2002647851-1979006609-1412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5" autoAdjust="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103386845307107E-3"/>
                  <c:y val="6.7704716806362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AE6-46FC-A937-8A37794601E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103386845305724E-3"/>
                  <c:y val="1.354094336127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AE6-46FC-A937-8A37794601E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96616500</c:v>
                </c:pt>
                <c:pt idx="1">
                  <c:v>114523062.5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E6-46FC-A937-8A37794601EF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572370791714837E-2"/>
                  <c:y val="3.38523584031815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AE6-46FC-A937-8A37794601E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59304816077614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AE6-46FC-A937-8A37794601E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rgbClr val="D22E9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AE6-46FC-A937-8A37794601E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1"/>
        <c:axId val="438656320"/>
        <c:axId val="438647304"/>
      </c:barChart>
      <c:catAx>
        <c:axId val="438656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8647304"/>
        <c:crossesAt val="0"/>
        <c:auto val="1"/>
        <c:lblAlgn val="ctr"/>
        <c:lblOffset val="100"/>
        <c:noMultiLvlLbl val="0"/>
      </c:catAx>
      <c:valAx>
        <c:axId val="438647304"/>
        <c:scaling>
          <c:orientation val="minMax"/>
          <c:max val="120000000"/>
        </c:scaling>
        <c:delete val="0"/>
        <c:axPos val="l"/>
        <c:majorGridlines>
          <c:spPr>
            <a:ln w="9525" cap="flat" cmpd="sng" algn="ctr">
              <a:gradFill>
                <a:gsLst>
                  <a:gs pos="9901">
                    <a:srgbClr val="EEF5FB"/>
                  </a:gs>
                  <a:gs pos="56764">
                    <a:srgbClr val="C4DBF0"/>
                  </a:gs>
                  <a:gs pos="44687">
                    <a:srgbClr val="CFE2F3"/>
                  </a:gs>
                  <a:gs pos="0">
                    <a:srgbClr val="EEF5FB"/>
                  </a:gs>
                  <a:gs pos="39657">
                    <a:srgbClr val="D4E5F4"/>
                  </a:gs>
                  <a:gs pos="34627">
                    <a:srgbClr val="D8E8F5"/>
                  </a:gs>
                  <a:gs pos="24568">
                    <a:srgbClr val="E1EDF7"/>
                  </a:gs>
                  <a:gs pos="74000">
                    <a:srgbClr val="5B9BD5">
                      <a:lumMod val="45000"/>
                      <a:lumOff val="55000"/>
                    </a:srgbClr>
                  </a:gs>
                  <a:gs pos="83000">
                    <a:srgbClr val="5B9BD5">
                      <a:lumMod val="45000"/>
                      <a:lumOff val="55000"/>
                    </a:srgbClr>
                  </a:gs>
                  <a:gs pos="100000">
                    <a:srgbClr val="5B9BD5">
                      <a:lumMod val="30000"/>
                      <a:lumOff val="70000"/>
                    </a:srgbClr>
                  </a:gs>
                </a:gsLst>
                <a:lin ang="5400000" scaled="1"/>
              </a:gra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8656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64F32-5EA2-46F6-A8C3-8E43AD7AFED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05794-F0A1-4C3A-ABB9-6AFB8309B5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8979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5794-F0A1-4C3A-ABB9-6AFB8309B5F1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1510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5794-F0A1-4C3A-ABB9-6AFB8309B5F1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282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75732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Zapewnienie technicznych               i organizacyjnych warunków funkcjonowania Systemu Dozoru Elektronicznego SDE3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</a:t>
            </a:r>
            <a:r>
              <a:rPr lang="pl-PL" dirty="0">
                <a:solidFill>
                  <a:srgbClr val="002060"/>
                </a:solidFill>
              </a:rPr>
              <a:t>Minister 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 Służba Więzienna, Biuro Dozoru Elektronicznego CZSW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 nie dotyczy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293637"/>
            <a:ext cx="11889884" cy="6445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4982157"/>
            <a:ext cx="10829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Zwiększenie skutecznej ochrony osób pokrzywdzonych przestępstwem przed potencjalnymi zagrożeniami ze strony sprawców oraz podwyższenie standardów bezpieczeństwa i stabilności wykonywania kar, środków karnych i zabezpieczających w systemie dozoru elektronicznego.</a:t>
            </a:r>
            <a:endParaRPr lang="pl-PL" sz="1600" dirty="0">
              <a:solidFill>
                <a:srgbClr val="0070C0"/>
              </a:solidFill>
            </a:endParaRP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14175"/>
              </p:ext>
            </p:extLst>
          </p:nvPr>
        </p:nvGraphicFramePr>
        <p:xfrm>
          <a:off x="538590" y="3048478"/>
          <a:ext cx="10946674" cy="937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6421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 smtClean="0">
                          <a:solidFill>
                            <a:srgbClr val="0070C0"/>
                          </a:solidFill>
                        </a:rPr>
                        <a:t>2018-05-01</a:t>
                      </a:r>
                      <a:endParaRPr lang="pl-PL" sz="1400" b="0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2022-10-01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2018-05-01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2022-10-01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57240" y="1108390"/>
            <a:ext cx="11391008" cy="9671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: </a:t>
            </a:r>
            <a:r>
              <a:rPr lang="pl-PL" sz="2400" b="1" dirty="0" smtClean="0">
                <a:solidFill>
                  <a:srgbClr val="002060"/>
                </a:solidFill>
                <a:cs typeface="Times New Roman" pitchFamily="18" charset="0"/>
              </a:rPr>
              <a:t>budżet państwa, część 37 - sprawiedliwość.					           	           Projekt nie był dofinansowany z funduszy UE.</a:t>
            </a:r>
            <a:endParaRPr lang="pl-PL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512266" y="2311354"/>
            <a:ext cx="12033504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="" xmlns:a16="http://schemas.microsoft.com/office/drawing/2014/main" id="{E67421DB-2265-2F5A-8032-CE755EBE6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3980890"/>
              </p:ext>
            </p:extLst>
          </p:nvPr>
        </p:nvGraphicFramePr>
        <p:xfrm>
          <a:off x="1300131" y="3178904"/>
          <a:ext cx="8408710" cy="3509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23147" y="126570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348341"/>
              </p:ext>
            </p:extLst>
          </p:nvPr>
        </p:nvGraphicFramePr>
        <p:xfrm>
          <a:off x="689270" y="2129028"/>
          <a:ext cx="10777430" cy="3926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69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348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35608"/>
                <a:gridCol w="1080000"/>
              </a:tblGrid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Zorganizowane Zespoły Terenowe i utworzony Ośrodek Główny Podmiotu Dozorującego</a:t>
                      </a:r>
                      <a:endParaRPr lang="pl-PL" sz="1200" b="0" i="0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  <a:endParaRPr lang="pl-PL" sz="1200" b="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b="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Infrastruktura techniczno-systemowa zgodna ze specyfikacją  w opisie przedmiotu zamówienia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Oprogramowanie systemowe, licencje i wymagane certyfikaty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testy infrastruktury techniczno-systemowej oraz aplikacji SDE24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Wdrożone nowe funkcjonalności/moduły systemu SDE: Patrol, Patrol Mobile, Moduł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Ewidencji Zgłoszeń, zmodernizowana Aplikacja SDE24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Leasing urządzeń monitorujących:  RS – rejestrator stacjonarny 7000 szt.,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NM – nadajnik 7000 szt., RP – rejestrator przenośny 650 szt., NM-GPS – nadajnik z funkcją lokalizacji GPS 650 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Wdrożenie środka zabezpieczającego w postaci dozoru mobilnego</a:t>
                      </a:r>
                      <a:endParaRPr lang="pl-PL" sz="1200" b="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860342"/>
              </p:ext>
            </p:extLst>
          </p:nvPr>
        </p:nvGraphicFramePr>
        <p:xfrm>
          <a:off x="266218" y="2364087"/>
          <a:ext cx="11530256" cy="2951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619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616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80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8867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726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3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Przeszkoleni administratorzy systemu i operatorzy CM oraz funkcjonariusze i pracownicy SW – 436 osób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Zapewniona usługa utrzymania systemu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2018-08-31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Przejęcie do systemu wszystkich osób objętych dotychczasowym systemem wraz z migracją bazy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2018-09-30</a:t>
                      </a:r>
                      <a:endParaRPr lang="pl-PL" sz="1200" b="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2018-09-30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Modernizacja i wdrożenie Aplikacji SDE24 w nowym środowisku produkcyjnym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2019-03-30</a:t>
                      </a:r>
                      <a:endParaRPr lang="pl-PL" sz="1200" b="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2019-03-30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Dokumentacja systemu SDE3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2019-03-30</a:t>
                      </a:r>
                      <a:endParaRPr lang="pl-PL" sz="1200" b="0" i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2019-03-30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38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346057"/>
              </p:ext>
            </p:extLst>
          </p:nvPr>
        </p:nvGraphicFramePr>
        <p:xfrm>
          <a:off x="339364" y="2347558"/>
          <a:ext cx="11368726" cy="2921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3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Liczba wydanych nowych/znowelizowanych aktów wykonawczych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8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Umożliwienie wydawania poleceń sprawcy przestępstw za pomocą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systemu dozoru elektronicznego i zwiększenie kontroli zachowań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Ilość zdarzeń raportowanych/ naruszeń (skuteczność działań po otrzymaniu uprawnień funkcjonariuszy SW wykonujących zadania terenowe)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8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Odsetek uchyleń postanowień o odbywaniu kary w SDE3 do ogólnej liczby wykonywanych kar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  <a:endParaRPr kumimoji="0" lang="pl-PL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kumimoji="0" lang="pl-PL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05158" y="124036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38416" y="1990962"/>
            <a:ext cx="10643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</a:t>
            </a:r>
            <a:r>
              <a:rPr lang="pl-PL" dirty="0" smtClean="0">
                <a:solidFill>
                  <a:srgbClr val="002060"/>
                </a:solidFill>
              </a:rPr>
              <a:t>trwałości: pięć lat</a:t>
            </a: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</a:t>
            </a:r>
            <a:r>
              <a:rPr lang="pl-PL" dirty="0" smtClean="0">
                <a:solidFill>
                  <a:srgbClr val="002060"/>
                </a:solidFill>
              </a:rPr>
              <a:t>projektu: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budżet państwa, część 37 - 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sprawiedliwość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024538"/>
              </p:ext>
            </p:extLst>
          </p:nvPr>
        </p:nvGraphicFramePr>
        <p:xfrm>
          <a:off x="523949" y="3252216"/>
          <a:ext cx="11272525" cy="2973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71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19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566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4367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87324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3586">
                <a:tc>
                  <a:txBody>
                    <a:bodyPr/>
                    <a:lstStyle/>
                    <a:p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opóźnienia pełnego wdrożenia kolejnej edycji systemu dozoru elektronicznego</a:t>
                      </a:r>
                      <a:endParaRPr lang="pl-PL" sz="1200" i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Zawarcie w umowie zapisów gwarantujących</a:t>
                      </a:r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realizację harmonogramu. Organizowanie spotkań koordynacyjnych</a:t>
                      </a:r>
                      <a:r>
                        <a:rPr lang="pl-PL" sz="1200" i="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komitetu sterującego                                        z kierownictwem wykonawcy</a:t>
                      </a:r>
                      <a:endParaRPr lang="pl-PL" sz="1200" i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3586">
                <a:tc>
                  <a:txBody>
                    <a:bodyPr/>
                    <a:lstStyle/>
                    <a:p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Zmiany przepisów prawa </a:t>
                      </a:r>
                      <a:r>
                        <a:rPr lang="pl-PL" sz="1200" i="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skutkujące koniecznością modernizacji lub rozbudowy funkcjonalności systemu</a:t>
                      </a:r>
                      <a:endParaRPr lang="pl-PL" sz="1200" i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Śledzenie inicjatyw i procesów legislacyjnych, kontakty z przedstawicielami MS, wczesne przygotowanie propozycji rozwiązań</a:t>
                      </a:r>
                      <a:endParaRPr lang="pl-PL" sz="1200" i="0" strike="noStrike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83586">
                <a:tc>
                  <a:txBody>
                    <a:bodyPr/>
                    <a:lstStyle/>
                    <a:p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Błędne funkcjonowanie urządzeń monitorujących                             w scenariuszu zakazu zbliżania się do osób i obiektów lub nieprecyzyjna lokalizacja osoby objętej systemem                         w stosunku do zdefiniowanych stref</a:t>
                      </a:r>
                      <a:endParaRPr lang="pl-PL" sz="1200" i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  <a:endParaRPr lang="pl-PL" sz="1200" i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Testowanie działania dostarczanych, wymienianych                  i serwisowanych urządzeń monitorujących w trakcie odbiorów oraz ich pracy w  systemie, utrzymywanie przez ZT minimalnego zapasu urządzeń</a:t>
                      </a:r>
                      <a:endParaRPr lang="pl-PL" sz="1200" i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9affde3b-50dd-4e74-9e2c-6b9654ae514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486</Words>
  <Application>Microsoft Office PowerPoint</Application>
  <PresentationFormat>Panoramiczny</PresentationFormat>
  <Paragraphs>113</Paragraphs>
  <Slides>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112</cp:revision>
  <cp:lastPrinted>2023-01-25T09:54:00Z</cp:lastPrinted>
  <dcterms:created xsi:type="dcterms:W3CDTF">2017-01-27T12:50:17Z</dcterms:created>
  <dcterms:modified xsi:type="dcterms:W3CDTF">2023-01-25T14:06:09Z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