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4" r:id="rId1"/>
    <p:sldMasterId id="2147483867" r:id="rId2"/>
    <p:sldMasterId id="2147483855" r:id="rId3"/>
    <p:sldMasterId id="2147483843" r:id="rId4"/>
    <p:sldMasterId id="2147483831" r:id="rId5"/>
  </p:sldMasterIdLst>
  <p:notesMasterIdLst>
    <p:notesMasterId r:id="rId18"/>
  </p:notesMasterIdLst>
  <p:handoutMasterIdLst>
    <p:handoutMasterId r:id="rId19"/>
  </p:handoutMasterIdLst>
  <p:sldIdLst>
    <p:sldId id="257" r:id="rId6"/>
    <p:sldId id="269" r:id="rId7"/>
    <p:sldId id="271" r:id="rId8"/>
    <p:sldId id="273" r:id="rId9"/>
    <p:sldId id="272" r:id="rId10"/>
    <p:sldId id="274" r:id="rId11"/>
    <p:sldId id="275" r:id="rId12"/>
    <p:sldId id="277" r:id="rId13"/>
    <p:sldId id="278" r:id="rId14"/>
    <p:sldId id="276" r:id="rId15"/>
    <p:sldId id="279" r:id="rId16"/>
    <p:sldId id="280" r:id="rId17"/>
  </p:sldIdLst>
  <p:sldSz cx="9144000" cy="6858000" type="screen4x3"/>
  <p:notesSz cx="6858000" cy="9144000"/>
  <p:defaultTextStyle>
    <a:defPPr>
      <a:defRPr lang="pl-PL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CC00"/>
    <a:srgbClr val="339933"/>
    <a:srgbClr val="00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Styl z motywem 1 — Ak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4C1A8A3-306A-4EB7-A6B1-4F7E0EB9C5D6}" styleName="Styl pośredni 3 — Akc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69012ECD-51FC-41F1-AA8D-1B2483CD663E}" styleName="Styl jasny 2 — Ak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5" autoAdjust="0"/>
    <p:restoredTop sz="97952" autoAdjust="0"/>
  </p:normalViewPr>
  <p:slideViewPr>
    <p:cSldViewPr>
      <p:cViewPr varScale="1">
        <p:scale>
          <a:sx n="109" d="100"/>
          <a:sy n="109" d="100"/>
        </p:scale>
        <p:origin x="1596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viewProps" Target="view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tableStyles" Target="tableStyles.xml"/><Relationship Id="rId10" Type="http://schemas.openxmlformats.org/officeDocument/2006/relationships/slide" Target="slides/slide5.xml"/><Relationship Id="rId19" Type="http://schemas.openxmlformats.org/officeDocument/2006/relationships/handoutMaster" Target="handoutMasters/handout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4CF4EE31-496C-4B17-B32E-B46A8285A691}" type="datetimeFigureOut">
              <a:rPr lang="pl-PL"/>
              <a:pPr>
                <a:defRPr/>
              </a:pPr>
              <a:t>05.12.2018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9D7B839F-7C48-439D-AF61-4379507E71B8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42699953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46DB3C9A-49CC-4115-BE2E-DD1B2645EE3A}" type="datetimeFigureOut">
              <a:rPr lang="pl-PL"/>
              <a:pPr>
                <a:defRPr/>
              </a:pPr>
              <a:t>05.12.2018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pl-PL" noProof="0" smtClean="0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noProof="0" smtClean="0"/>
              <a:t>Kliknij, aby edytować style wzorca tekstu</a:t>
            </a:r>
          </a:p>
          <a:p>
            <a:pPr lvl="1"/>
            <a:r>
              <a:rPr lang="pl-PL" noProof="0" smtClean="0"/>
              <a:t>Drugi poziom</a:t>
            </a:r>
          </a:p>
          <a:p>
            <a:pPr lvl="2"/>
            <a:r>
              <a:rPr lang="pl-PL" noProof="0" smtClean="0"/>
              <a:t>Trzeci poziom</a:t>
            </a:r>
          </a:p>
          <a:p>
            <a:pPr lvl="3"/>
            <a:r>
              <a:rPr lang="pl-PL" noProof="0" smtClean="0"/>
              <a:t>Czwarty poziom</a:t>
            </a:r>
          </a:p>
          <a:p>
            <a:pPr lvl="4"/>
            <a:r>
              <a:rPr lang="pl-PL" noProof="0" smtClean="0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98D416E9-1D98-40B4-8A49-282629DF9C1F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47289948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762752-6F01-4B67-80F0-7C58ED1AA235}" type="datetime1">
              <a:rPr lang="pl-PL"/>
              <a:pPr>
                <a:defRPr/>
              </a:pPr>
              <a:t>05.12.2018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D00376-F8EA-4230-B50C-B79A5E452D43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06EFB0-877F-4839-ACC1-75A9C805BBCB}" type="datetime1">
              <a:rPr lang="pl-PL"/>
              <a:pPr>
                <a:defRPr/>
              </a:pPr>
              <a:t>05.12.2018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EEFE93-8F50-43DE-8847-45BAA1E84C11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E341E-7FA1-4D2C-ABF3-DEB03AB76A41}" type="datetimeFigureOut">
              <a:rPr lang="pl-PL" smtClean="0"/>
              <a:t>05.12.2018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FC12A-96BA-4990-8C4F-7D6F6F11B79D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E341E-7FA1-4D2C-ABF3-DEB03AB76A41}" type="datetimeFigureOut">
              <a:rPr lang="pl-PL" smtClean="0"/>
              <a:t>05.12.2018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FC12A-96BA-4990-8C4F-7D6F6F11B79D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E341E-7FA1-4D2C-ABF3-DEB03AB76A41}" type="datetimeFigureOut">
              <a:rPr lang="pl-PL" smtClean="0"/>
              <a:t>05.12.2018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FC12A-96BA-4990-8C4F-7D6F6F11B79D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E341E-7FA1-4D2C-ABF3-DEB03AB76A41}" type="datetimeFigureOut">
              <a:rPr lang="pl-PL" smtClean="0"/>
              <a:t>05.12.2018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FC12A-96BA-4990-8C4F-7D6F6F11B79D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E341E-7FA1-4D2C-ABF3-DEB03AB76A41}" type="datetimeFigureOut">
              <a:rPr lang="pl-PL" smtClean="0"/>
              <a:t>05.12.2018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FC12A-96BA-4990-8C4F-7D6F6F11B79D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E341E-7FA1-4D2C-ABF3-DEB03AB76A41}" type="datetimeFigureOut">
              <a:rPr lang="pl-PL" smtClean="0"/>
              <a:t>05.12.2018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FC12A-96BA-4990-8C4F-7D6F6F11B79D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E341E-7FA1-4D2C-ABF3-DEB03AB76A41}" type="datetimeFigureOut">
              <a:rPr lang="pl-PL" smtClean="0"/>
              <a:t>05.12.2018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FC12A-96BA-4990-8C4F-7D6F6F11B79D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E341E-7FA1-4D2C-ABF3-DEB03AB76A41}" type="datetimeFigureOut">
              <a:rPr lang="pl-PL" smtClean="0"/>
              <a:t>05.12.2018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FC12A-96BA-4990-8C4F-7D6F6F11B79D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i zawartość">
    <p:bg>
      <p:bgPr>
        <a:blipFill dpi="0" rotWithShape="0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</p:spTree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E341E-7FA1-4D2C-ABF3-DEB03AB76A41}" type="datetimeFigureOut">
              <a:rPr lang="pl-PL" smtClean="0"/>
              <a:t>05.12.2018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FC12A-96BA-4990-8C4F-7D6F6F11B79D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E341E-7FA1-4D2C-ABF3-DEB03AB76A41}" type="datetimeFigureOut">
              <a:rPr lang="pl-PL" smtClean="0"/>
              <a:t>05.12.2018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FC12A-96BA-4990-8C4F-7D6F6F11B79D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E341E-7FA1-4D2C-ABF3-DEB03AB76A41}" type="datetimeFigureOut">
              <a:rPr lang="pl-PL" smtClean="0"/>
              <a:t>05.12.2018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FC12A-96BA-4990-8C4F-7D6F6F11B79D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0867E-2309-47F3-BDBC-39659BA47383}" type="datetimeFigureOut">
              <a:rPr lang="pl-PL" smtClean="0"/>
              <a:t>05.12.2018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1BD51-20E5-491F-BEAA-4698AF70E627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0867E-2309-47F3-BDBC-39659BA47383}" type="datetimeFigureOut">
              <a:rPr lang="pl-PL" smtClean="0"/>
              <a:t>05.12.2018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1BD51-20E5-491F-BEAA-4698AF70E627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0867E-2309-47F3-BDBC-39659BA47383}" type="datetimeFigureOut">
              <a:rPr lang="pl-PL" smtClean="0"/>
              <a:t>05.12.2018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1BD51-20E5-491F-BEAA-4698AF70E627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0867E-2309-47F3-BDBC-39659BA47383}" type="datetimeFigureOut">
              <a:rPr lang="pl-PL" smtClean="0"/>
              <a:t>05.12.2018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1BD51-20E5-491F-BEAA-4698AF70E627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0867E-2309-47F3-BDBC-39659BA47383}" type="datetimeFigureOut">
              <a:rPr lang="pl-PL" smtClean="0"/>
              <a:t>05.12.2018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1BD51-20E5-491F-BEAA-4698AF70E627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0867E-2309-47F3-BDBC-39659BA47383}" type="datetimeFigureOut">
              <a:rPr lang="pl-PL" smtClean="0"/>
              <a:t>05.12.2018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1BD51-20E5-491F-BEAA-4698AF70E627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0867E-2309-47F3-BDBC-39659BA47383}" type="datetimeFigureOut">
              <a:rPr lang="pl-PL" smtClean="0"/>
              <a:t>05.12.2018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1BD51-20E5-491F-BEAA-4698AF70E627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F0AFD5-5718-4AE2-A286-7BD3A8C54ADF}" type="datetime1">
              <a:rPr lang="pl-PL"/>
              <a:pPr>
                <a:defRPr/>
              </a:pPr>
              <a:t>05.12.2018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970257-5E15-47A3-BE8A-64611FF28E48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  <p:transition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0867E-2309-47F3-BDBC-39659BA47383}" type="datetimeFigureOut">
              <a:rPr lang="pl-PL" smtClean="0"/>
              <a:t>05.12.2018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1BD51-20E5-491F-BEAA-4698AF70E627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0867E-2309-47F3-BDBC-39659BA47383}" type="datetimeFigureOut">
              <a:rPr lang="pl-PL" smtClean="0"/>
              <a:t>05.12.2018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1BD51-20E5-491F-BEAA-4698AF70E627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0867E-2309-47F3-BDBC-39659BA47383}" type="datetimeFigureOut">
              <a:rPr lang="pl-PL" smtClean="0"/>
              <a:t>05.12.2018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1BD51-20E5-491F-BEAA-4698AF70E627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0867E-2309-47F3-BDBC-39659BA47383}" type="datetimeFigureOut">
              <a:rPr lang="pl-PL" smtClean="0"/>
              <a:t>05.12.2018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1BD51-20E5-491F-BEAA-4698AF70E627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CF728-700D-4078-85AC-BB8036E182F2}" type="datetimeFigureOut">
              <a:rPr lang="pl-PL" smtClean="0"/>
              <a:t>05.12.2018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381BF3-BAB2-4A02-99DD-50C840801678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CF728-700D-4078-85AC-BB8036E182F2}" type="datetimeFigureOut">
              <a:rPr lang="pl-PL" smtClean="0"/>
              <a:t>05.12.2018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381BF3-BAB2-4A02-99DD-50C840801678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CF728-700D-4078-85AC-BB8036E182F2}" type="datetimeFigureOut">
              <a:rPr lang="pl-PL" smtClean="0"/>
              <a:t>05.12.2018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381BF3-BAB2-4A02-99DD-50C840801678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CF728-700D-4078-85AC-BB8036E182F2}" type="datetimeFigureOut">
              <a:rPr lang="pl-PL" smtClean="0"/>
              <a:t>05.12.2018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381BF3-BAB2-4A02-99DD-50C840801678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CF728-700D-4078-85AC-BB8036E182F2}" type="datetimeFigureOut">
              <a:rPr lang="pl-PL" smtClean="0"/>
              <a:t>05.12.2018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381BF3-BAB2-4A02-99DD-50C840801678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CF728-700D-4078-85AC-BB8036E182F2}" type="datetimeFigureOut">
              <a:rPr lang="pl-PL" smtClean="0"/>
              <a:t>05.12.2018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381BF3-BAB2-4A02-99DD-50C840801678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</p:spTree>
  </p:cSld>
  <p:clrMapOvr>
    <a:masterClrMapping/>
  </p:clrMapOvr>
  <p:transition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CF728-700D-4078-85AC-BB8036E182F2}" type="datetimeFigureOut">
              <a:rPr lang="pl-PL" smtClean="0"/>
              <a:t>05.12.2018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381BF3-BAB2-4A02-99DD-50C840801678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CF728-700D-4078-85AC-BB8036E182F2}" type="datetimeFigureOut">
              <a:rPr lang="pl-PL" smtClean="0"/>
              <a:t>05.12.2018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381BF3-BAB2-4A02-99DD-50C840801678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CF728-700D-4078-85AC-BB8036E182F2}" type="datetimeFigureOut">
              <a:rPr lang="pl-PL" smtClean="0"/>
              <a:t>05.12.2018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381BF3-BAB2-4A02-99DD-50C840801678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CF728-700D-4078-85AC-BB8036E182F2}" type="datetimeFigureOut">
              <a:rPr lang="pl-PL" smtClean="0"/>
              <a:t>05.12.2018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381BF3-BAB2-4A02-99DD-50C840801678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CF728-700D-4078-85AC-BB8036E182F2}" type="datetimeFigureOut">
              <a:rPr lang="pl-PL" smtClean="0"/>
              <a:t>05.12.2018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381BF3-BAB2-4A02-99DD-50C840801678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57D44-4504-44F6-9415-DCE74F5F7C1A}" type="datetimeFigureOut">
              <a:rPr lang="pl-PL" smtClean="0"/>
              <a:pPr/>
              <a:t>05.12.2018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1174F4-3733-4C10-9918-46D90B348D36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57D44-4504-44F6-9415-DCE74F5F7C1A}" type="datetimeFigureOut">
              <a:rPr lang="pl-PL" smtClean="0"/>
              <a:pPr/>
              <a:t>05.12.2018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1174F4-3733-4C10-9918-46D90B348D36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57D44-4504-44F6-9415-DCE74F5F7C1A}" type="datetimeFigureOut">
              <a:rPr lang="pl-PL" smtClean="0"/>
              <a:pPr/>
              <a:t>05.12.2018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1174F4-3733-4C10-9918-46D90B348D36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57D44-4504-44F6-9415-DCE74F5F7C1A}" type="datetimeFigureOut">
              <a:rPr lang="pl-PL" smtClean="0"/>
              <a:pPr/>
              <a:t>05.12.2018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1174F4-3733-4C10-9918-46D90B348D36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57D44-4504-44F6-9415-DCE74F5F7C1A}" type="datetimeFigureOut">
              <a:rPr lang="pl-PL" smtClean="0"/>
              <a:pPr/>
              <a:t>05.12.2018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1174F4-3733-4C10-9918-46D90B348D36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611E24-F1BD-4A17-A118-6F5EC0C20EFD}" type="datetime1">
              <a:rPr lang="pl-PL"/>
              <a:pPr>
                <a:defRPr/>
              </a:pPr>
              <a:t>05.12.2018</a:t>
            </a:fld>
            <a:endParaRPr lang="pl-PL"/>
          </a:p>
        </p:txBody>
      </p:sp>
      <p:sp>
        <p:nvSpPr>
          <p:cNvPr id="8" name="Symbol zastępczy stopki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9" name="Symbol zastępczy numeru slajd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B5854A-7F42-4AA2-8C7E-A6239AB545ED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  <p:transition/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57D44-4504-44F6-9415-DCE74F5F7C1A}" type="datetimeFigureOut">
              <a:rPr lang="pl-PL" smtClean="0"/>
              <a:pPr/>
              <a:t>05.12.2018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1174F4-3733-4C10-9918-46D90B348D36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57D44-4504-44F6-9415-DCE74F5F7C1A}" type="datetimeFigureOut">
              <a:rPr lang="pl-PL" smtClean="0"/>
              <a:pPr/>
              <a:t>05.12.2018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1174F4-3733-4C10-9918-46D90B348D36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57D44-4504-44F6-9415-DCE74F5F7C1A}" type="datetimeFigureOut">
              <a:rPr lang="pl-PL" smtClean="0"/>
              <a:pPr/>
              <a:t>05.12.2018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1174F4-3733-4C10-9918-46D90B348D36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57D44-4504-44F6-9415-DCE74F5F7C1A}" type="datetimeFigureOut">
              <a:rPr lang="pl-PL" smtClean="0"/>
              <a:pPr/>
              <a:t>05.12.2018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1174F4-3733-4C10-9918-46D90B348D36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57D44-4504-44F6-9415-DCE74F5F7C1A}" type="datetimeFigureOut">
              <a:rPr lang="pl-PL" smtClean="0"/>
              <a:pPr/>
              <a:t>05.12.2018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1174F4-3733-4C10-9918-46D90B348D36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57D44-4504-44F6-9415-DCE74F5F7C1A}" type="datetimeFigureOut">
              <a:rPr lang="pl-PL" smtClean="0"/>
              <a:pPr/>
              <a:t>05.12.2018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1174F4-3733-4C10-9918-46D90B348D36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5BB837-5FD8-4015-A004-B14465319B1F}" type="datetime1">
              <a:rPr lang="pl-PL"/>
              <a:pPr>
                <a:defRPr/>
              </a:pPr>
              <a:t>05.12.2018</a:t>
            </a:fld>
            <a:endParaRPr lang="pl-PL"/>
          </a:p>
        </p:txBody>
      </p:sp>
      <p:sp>
        <p:nvSpPr>
          <p:cNvPr id="4" name="Symbol zastępczy stopki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5" name="Symbol zastępczy numeru slajd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80B1F5-B463-4B3C-9D48-B8685444FDD5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A6ED94-C3F6-4B63-96FE-B4F476A8E483}" type="datetime1">
              <a:rPr lang="pl-PL"/>
              <a:pPr>
                <a:defRPr/>
              </a:pPr>
              <a:t>05.12.2018</a:t>
            </a:fld>
            <a:endParaRPr lang="pl-PL"/>
          </a:p>
        </p:txBody>
      </p:sp>
      <p:sp>
        <p:nvSpPr>
          <p:cNvPr id="3" name="Symbol zastępczy stopki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4" name="Symbol zastępczy numeru slajd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6E559F-60F9-4A55-A6D8-14706D01E653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3F6D4B-CC22-4282-833A-23C4820728A6}" type="datetime1">
              <a:rPr lang="pl-PL"/>
              <a:pPr>
                <a:defRPr/>
              </a:pPr>
              <a:t>05.12.2018</a:t>
            </a:fld>
            <a:endParaRPr lang="pl-PL"/>
          </a:p>
        </p:txBody>
      </p:sp>
      <p:sp>
        <p:nvSpPr>
          <p:cNvPr id="6" name="Symbol zastępczy stopki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7" name="Symbol zastępczy numeru slajd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DB35C9-4771-4A57-AC24-D2815ECBC255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l-PL" noProof="0" smtClean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8F4977-2DDA-4DF8-8F52-321A88494A56}" type="datetime1">
              <a:rPr lang="pl-PL"/>
              <a:pPr>
                <a:defRPr/>
              </a:pPr>
              <a:t>05.12.2018</a:t>
            </a:fld>
            <a:endParaRPr lang="pl-PL"/>
          </a:p>
        </p:txBody>
      </p:sp>
      <p:sp>
        <p:nvSpPr>
          <p:cNvPr id="6" name="Symbol zastępczy stopki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7" name="Symbol zastępczy numeru slajd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A3CCD6-25A6-466A-94DA-8967B11A3AD3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Symbol zastępczy tekstu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0" r:id="rId1"/>
    <p:sldLayoutId id="2147483821" r:id="rId2"/>
    <p:sldLayoutId id="2147483823" r:id="rId3"/>
    <p:sldLayoutId id="2147483822" r:id="rId4"/>
    <p:sldLayoutId id="2147483824" r:id="rId5"/>
    <p:sldLayoutId id="2147483825" r:id="rId6"/>
    <p:sldLayoutId id="2147483826" r:id="rId7"/>
    <p:sldLayoutId id="2147483827" r:id="rId8"/>
    <p:sldLayoutId id="2147483828" r:id="rId9"/>
    <p:sldLayoutId id="2147483829" r:id="rId10"/>
    <p:sldLayoutId id="2147483830" r:id="rId11"/>
  </p:sldLayoutIdLst>
  <p:transition/>
  <p:hf sldNum="0"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1E341E-7FA1-4D2C-ABF3-DEB03AB76A41}" type="datetimeFigureOut">
              <a:rPr lang="pl-PL" smtClean="0"/>
              <a:t>05.12.2018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7FC12A-96BA-4990-8C4F-7D6F6F11B79D}" type="slidenum">
              <a:rPr lang="pl-PL" smtClean="0"/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68" r:id="rId1"/>
    <p:sldLayoutId id="2147483869" r:id="rId2"/>
    <p:sldLayoutId id="2147483870" r:id="rId3"/>
    <p:sldLayoutId id="2147483871" r:id="rId4"/>
    <p:sldLayoutId id="2147483872" r:id="rId5"/>
    <p:sldLayoutId id="2147483873" r:id="rId6"/>
    <p:sldLayoutId id="2147483874" r:id="rId7"/>
    <p:sldLayoutId id="2147483875" r:id="rId8"/>
    <p:sldLayoutId id="2147483876" r:id="rId9"/>
    <p:sldLayoutId id="2147483877" r:id="rId10"/>
    <p:sldLayoutId id="2147483878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C0867E-2309-47F3-BDBC-39659BA47383}" type="datetimeFigureOut">
              <a:rPr lang="pl-PL" smtClean="0"/>
              <a:t>05.12.2018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01BD51-20E5-491F-BEAA-4698AF70E627}" type="slidenum">
              <a:rPr lang="pl-PL" smtClean="0"/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56" r:id="rId1"/>
    <p:sldLayoutId id="2147483857" r:id="rId2"/>
    <p:sldLayoutId id="2147483858" r:id="rId3"/>
    <p:sldLayoutId id="2147483859" r:id="rId4"/>
    <p:sldLayoutId id="2147483860" r:id="rId5"/>
    <p:sldLayoutId id="2147483861" r:id="rId6"/>
    <p:sldLayoutId id="2147483862" r:id="rId7"/>
    <p:sldLayoutId id="2147483863" r:id="rId8"/>
    <p:sldLayoutId id="2147483864" r:id="rId9"/>
    <p:sldLayoutId id="2147483865" r:id="rId10"/>
    <p:sldLayoutId id="2147483866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DCF728-700D-4078-85AC-BB8036E182F2}" type="datetimeFigureOut">
              <a:rPr lang="pl-PL" smtClean="0"/>
              <a:t>05.12.2018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381BF3-BAB2-4A02-99DD-50C840801678}" type="slidenum">
              <a:rPr lang="pl-PL" smtClean="0"/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4" r:id="rId1"/>
    <p:sldLayoutId id="2147483845" r:id="rId2"/>
    <p:sldLayoutId id="2147483846" r:id="rId3"/>
    <p:sldLayoutId id="2147483847" r:id="rId4"/>
    <p:sldLayoutId id="2147483848" r:id="rId5"/>
    <p:sldLayoutId id="2147483849" r:id="rId6"/>
    <p:sldLayoutId id="2147483850" r:id="rId7"/>
    <p:sldLayoutId id="2147483851" r:id="rId8"/>
    <p:sldLayoutId id="2147483852" r:id="rId9"/>
    <p:sldLayoutId id="2147483853" r:id="rId10"/>
    <p:sldLayoutId id="2147483854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957D44-4504-44F6-9415-DCE74F5F7C1A}" type="datetimeFigureOut">
              <a:rPr lang="pl-PL" smtClean="0"/>
              <a:pPr/>
              <a:t>05.12.2018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1174F4-3733-4C10-9918-46D90B348D36}" type="slidenum">
              <a:rPr lang="pl-PL" smtClean="0"/>
              <a:pPr/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32" r:id="rId1"/>
    <p:sldLayoutId id="2147483833" r:id="rId2"/>
    <p:sldLayoutId id="2147483834" r:id="rId3"/>
    <p:sldLayoutId id="2147483835" r:id="rId4"/>
    <p:sldLayoutId id="2147483836" r:id="rId5"/>
    <p:sldLayoutId id="2147483837" r:id="rId6"/>
    <p:sldLayoutId id="2147483838" r:id="rId7"/>
    <p:sldLayoutId id="2147483839" r:id="rId8"/>
    <p:sldLayoutId id="2147483840" r:id="rId9"/>
    <p:sldLayoutId id="2147483841" r:id="rId10"/>
    <p:sldLayoutId id="214748384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/>
          <p:cNvSpPr/>
          <p:nvPr/>
        </p:nvSpPr>
        <p:spPr>
          <a:xfrm>
            <a:off x="107504" y="1916832"/>
            <a:ext cx="8856984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altLang="pl-PL" sz="2400" b="1" dirty="0" smtClean="0">
                <a:solidFill>
                  <a:srgbClr val="558ED5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KOMITET </a:t>
            </a:r>
            <a:r>
              <a:rPr lang="pl-PL" altLang="pl-PL" sz="2400" b="1" dirty="0">
                <a:solidFill>
                  <a:srgbClr val="558ED5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RADY </a:t>
            </a:r>
            <a:r>
              <a:rPr lang="pl-PL" altLang="pl-PL" sz="2400" b="1" dirty="0" smtClean="0">
                <a:solidFill>
                  <a:srgbClr val="558ED5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MINISTRÓW DO </a:t>
            </a:r>
            <a:r>
              <a:rPr lang="pl-PL" altLang="pl-PL" sz="2400" b="1" dirty="0">
                <a:solidFill>
                  <a:srgbClr val="558ED5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SPRAW CYFRYZACJI</a:t>
            </a:r>
          </a:p>
          <a:p>
            <a:pPr algn="ctr"/>
            <a:r>
              <a:rPr lang="pl-PL" altLang="pl-PL" sz="2400" b="1" dirty="0">
                <a:solidFill>
                  <a:srgbClr val="558ED5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6</a:t>
            </a:r>
            <a:r>
              <a:rPr lang="pl-PL" altLang="pl-PL" sz="2400" b="1" smtClean="0">
                <a:solidFill>
                  <a:srgbClr val="558ED5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 </a:t>
            </a:r>
            <a:r>
              <a:rPr lang="pl-PL" altLang="pl-PL" sz="2400" b="1" dirty="0">
                <a:solidFill>
                  <a:srgbClr val="558ED5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grudnia 2018 r. </a:t>
            </a:r>
            <a:endParaRPr lang="pl-PL" altLang="pl-PL" sz="2400" b="1" dirty="0" smtClean="0">
              <a:solidFill>
                <a:srgbClr val="558ED5"/>
              </a:solidFill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  <a:p>
            <a:pPr algn="ctr"/>
            <a:endParaRPr lang="pl-PL" altLang="pl-PL" sz="2400" b="1" dirty="0" smtClean="0">
              <a:solidFill>
                <a:srgbClr val="558ED5"/>
              </a:solidFill>
              <a:latin typeface="Tahoma" pitchFamily="34" charset="0"/>
              <a:cs typeface="Tahoma" pitchFamily="34" charset="0"/>
            </a:endParaRPr>
          </a:p>
          <a:p>
            <a:pPr algn="ctr"/>
            <a:endParaRPr lang="pl-PL" altLang="pl-PL" sz="2400" b="1" dirty="0">
              <a:solidFill>
                <a:srgbClr val="558ED5"/>
              </a:solidFill>
              <a:latin typeface="Tahoma" pitchFamily="34" charset="0"/>
              <a:cs typeface="Tahoma" pitchFamily="34" charset="0"/>
            </a:endParaRPr>
          </a:p>
          <a:p>
            <a:pPr algn="ctr"/>
            <a:r>
              <a:rPr lang="pl-PL" altLang="pl-PL" b="1" dirty="0" smtClean="0">
                <a:solidFill>
                  <a:srgbClr val="558ED5"/>
                </a:solidFill>
                <a:latin typeface="Tahoma" pitchFamily="34" charset="0"/>
                <a:cs typeface="Tahoma" pitchFamily="34" charset="0"/>
              </a:rPr>
              <a:t>Stan realizacji umowy</a:t>
            </a:r>
          </a:p>
          <a:p>
            <a:pPr algn="ctr"/>
            <a:r>
              <a:rPr lang="pl-PL" altLang="pl-PL" b="1" dirty="0" smtClean="0">
                <a:solidFill>
                  <a:srgbClr val="558ED5"/>
                </a:solidFill>
                <a:latin typeface="Tahoma" pitchFamily="34" charset="0"/>
                <a:cs typeface="Tahoma" pitchFamily="34" charset="0"/>
              </a:rPr>
              <a:t>„</a:t>
            </a:r>
            <a:r>
              <a:rPr lang="pl-PL" altLang="pl-PL" b="1" dirty="0">
                <a:solidFill>
                  <a:srgbClr val="558ED5"/>
                </a:solidFill>
                <a:latin typeface="Tahoma" pitchFamily="34" charset="0"/>
                <a:cs typeface="Tahoma" pitchFamily="34" charset="0"/>
              </a:rPr>
              <a:t>Wdrożenie produkcyjne systemu ISOK</a:t>
            </a:r>
            <a:r>
              <a:rPr lang="pl-PL" altLang="pl-PL" b="1" dirty="0" smtClean="0">
                <a:solidFill>
                  <a:srgbClr val="558ED5"/>
                </a:solidFill>
                <a:latin typeface="Tahoma" pitchFamily="34" charset="0"/>
                <a:cs typeface="Tahoma" pitchFamily="34" charset="0"/>
              </a:rPr>
              <a:t>”</a:t>
            </a:r>
            <a:endParaRPr lang="pl-PL" altLang="pl-PL" b="1" dirty="0">
              <a:solidFill>
                <a:srgbClr val="558ED5"/>
              </a:solidFill>
              <a:latin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az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568" y="1268760"/>
            <a:ext cx="7776864" cy="4320480"/>
          </a:xfrm>
          <a:prstGeom prst="rect">
            <a:avLst/>
          </a:prstGeom>
        </p:spPr>
      </p:pic>
      <p:sp>
        <p:nvSpPr>
          <p:cNvPr id="9" name="pole tekstowe 8"/>
          <p:cNvSpPr txBox="1"/>
          <p:nvPr/>
        </p:nvSpPr>
        <p:spPr>
          <a:xfrm>
            <a:off x="0" y="5559642"/>
            <a:ext cx="27363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dirty="0" smtClean="0">
                <a:latin typeface="Aharoni" panose="02010803020104030203" pitchFamily="2" charset="-79"/>
                <a:cs typeface="Aharoni" panose="02010803020104030203" pitchFamily="2" charset="-79"/>
              </a:rPr>
              <a:t>Krajowy portal ISOK -IMGW</a:t>
            </a:r>
            <a:endParaRPr lang="pl-PL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295854465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>
            <a:extLst>
              <a:ext uri="{FF2B5EF4-FFF2-40B4-BE49-F238E27FC236}">
                <a16:creationId xmlns:a16="http://schemas.microsoft.com/office/drawing/2014/main" xmlns="" id="{88F5BBB1-155D-4246-A589-C16506AE43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568" y="1268758"/>
            <a:ext cx="7848872" cy="4273837"/>
          </a:xfrm>
          <a:prstGeom prst="rect">
            <a:avLst/>
          </a:prstGeom>
        </p:spPr>
      </p:pic>
      <p:sp>
        <p:nvSpPr>
          <p:cNvPr id="9" name="pole tekstowe 8"/>
          <p:cNvSpPr txBox="1"/>
          <p:nvPr/>
        </p:nvSpPr>
        <p:spPr>
          <a:xfrm>
            <a:off x="0" y="5542596"/>
            <a:ext cx="27363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dirty="0" smtClean="0">
                <a:latin typeface="Aharoni" panose="02010803020104030203" pitchFamily="2" charset="-79"/>
                <a:cs typeface="Aharoni" panose="02010803020104030203" pitchFamily="2" charset="-79"/>
              </a:rPr>
              <a:t>Krajowy portal ISOK - IMGW</a:t>
            </a:r>
            <a:endParaRPr lang="pl-PL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238113272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e tekstowe 2"/>
          <p:cNvSpPr txBox="1"/>
          <p:nvPr/>
        </p:nvSpPr>
        <p:spPr>
          <a:xfrm>
            <a:off x="467544" y="1340768"/>
            <a:ext cx="81369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400" b="1" dirty="0" smtClean="0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Podsumowanie</a:t>
            </a:r>
            <a:endParaRPr lang="pl-PL" sz="2400" dirty="0" smtClean="0">
              <a:solidFill>
                <a:schemeClr val="tx2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Prostokąt 4"/>
          <p:cNvSpPr/>
          <p:nvPr/>
        </p:nvSpPr>
        <p:spPr>
          <a:xfrm>
            <a:off x="611560" y="2132856"/>
            <a:ext cx="792088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Courier New" panose="02070309020205020404" pitchFamily="49" charset="0"/>
              <a:buChar char="o"/>
            </a:pPr>
            <a:r>
              <a:rPr lang="pl-PL" sz="1600" dirty="0">
                <a:latin typeface="+mj-lt"/>
              </a:rPr>
              <a:t>kluczowym ryzykiem projektu jest ograniczony czas na realizację umowy „Wdrożenie produkcyjne systemu ISOK” </a:t>
            </a:r>
          </a:p>
          <a:p>
            <a:pPr marL="285750" indent="-285750" algn="just">
              <a:buFont typeface="Courier New" panose="02070309020205020404" pitchFamily="49" charset="0"/>
              <a:buChar char="o"/>
            </a:pPr>
            <a:r>
              <a:rPr lang="pl-PL" sz="1600" dirty="0">
                <a:latin typeface="+mj-lt"/>
              </a:rPr>
              <a:t>w opinii Kierownika Projektu Zamawiającego szansa na zakończenie prac w terminie aktualnie wynosi 40 </a:t>
            </a:r>
            <a:r>
              <a:rPr lang="pl-PL" sz="1600" dirty="0" smtClean="0">
                <a:latin typeface="+mj-lt"/>
              </a:rPr>
              <a:t>%</a:t>
            </a:r>
          </a:p>
          <a:p>
            <a:pPr marL="285750" indent="-285750" algn="just">
              <a:buFont typeface="Courier New" panose="02070309020205020404" pitchFamily="49" charset="0"/>
              <a:buChar char="o"/>
            </a:pPr>
            <a:r>
              <a:rPr lang="pl-PL" sz="1600" dirty="0" smtClean="0">
                <a:latin typeface="+mj-lt"/>
              </a:rPr>
              <a:t>zamawiający </a:t>
            </a:r>
            <a:r>
              <a:rPr lang="pl-PL" sz="1600" dirty="0">
                <a:latin typeface="+mj-lt"/>
              </a:rPr>
              <a:t>mityguje ryzyka opóźnień poprzez bardzo duże zaangażowanie zespołów projektowych i systematyczne kontakty oraz uzgodnienia z </a:t>
            </a:r>
            <a:r>
              <a:rPr lang="pl-PL" sz="1600" dirty="0" smtClean="0">
                <a:latin typeface="+mj-lt"/>
              </a:rPr>
              <a:t>wykonawcą</a:t>
            </a:r>
          </a:p>
          <a:p>
            <a:pPr marL="285750" indent="-285750" algn="just">
              <a:buFont typeface="Courier New" panose="02070309020205020404" pitchFamily="49" charset="0"/>
              <a:buChar char="o"/>
            </a:pPr>
            <a:r>
              <a:rPr lang="pl-PL" sz="1600" dirty="0" smtClean="0">
                <a:latin typeface="+mj-lt"/>
              </a:rPr>
              <a:t>utrudniona </a:t>
            </a:r>
            <a:r>
              <a:rPr lang="pl-PL" sz="1600" dirty="0">
                <a:latin typeface="+mj-lt"/>
              </a:rPr>
              <a:t>ewentualność integracji z GUGiK w obecnej fazie realizacji projektu z uwagi na brak przestrzeni </a:t>
            </a:r>
            <a:r>
              <a:rPr lang="pl-PL" sz="1600" dirty="0" smtClean="0">
                <a:latin typeface="+mj-lt"/>
              </a:rPr>
              <a:t>czasowej</a:t>
            </a:r>
          </a:p>
        </p:txBody>
      </p:sp>
    </p:spTree>
    <p:extLst>
      <p:ext uri="{BB962C8B-B14F-4D97-AF65-F5344CB8AC3E}">
        <p14:creationId xmlns:p14="http://schemas.microsoft.com/office/powerpoint/2010/main" val="319107424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e tekstowe 2"/>
          <p:cNvSpPr txBox="1"/>
          <p:nvPr/>
        </p:nvSpPr>
        <p:spPr>
          <a:xfrm>
            <a:off x="1619164" y="1340768"/>
            <a:ext cx="55446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400" b="1" dirty="0" smtClean="0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Informacje ogólne</a:t>
            </a:r>
          </a:p>
        </p:txBody>
      </p:sp>
      <p:sp>
        <p:nvSpPr>
          <p:cNvPr id="5" name="Prostokąt 4"/>
          <p:cNvSpPr/>
          <p:nvPr/>
        </p:nvSpPr>
        <p:spPr>
          <a:xfrm>
            <a:off x="395536" y="2150206"/>
            <a:ext cx="835292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1600" dirty="0" smtClean="0">
                <a:latin typeface="+mj-lt"/>
              </a:rPr>
              <a:t>W dniu 6 listopada 2018 r. PGWWP i IMGW-PIB zawarły z </a:t>
            </a:r>
            <a:r>
              <a:rPr lang="pl-PL" sz="1600" dirty="0">
                <a:latin typeface="+mj-lt"/>
              </a:rPr>
              <a:t>konsorcjum firm  </a:t>
            </a:r>
            <a:r>
              <a:rPr lang="pl-PL" sz="1600" dirty="0" smtClean="0">
                <a:latin typeface="+mj-lt"/>
              </a:rPr>
              <a:t>GISPartner </a:t>
            </a:r>
            <a:r>
              <a:rPr lang="pl-PL" sz="1600" dirty="0">
                <a:latin typeface="+mj-lt"/>
              </a:rPr>
              <a:t>Sp. z o.o., ENGAVE S.A. oraz TPM Services sp. z o.o</a:t>
            </a:r>
            <a:r>
              <a:rPr lang="pl-PL" sz="1600" dirty="0" smtClean="0">
                <a:latin typeface="+mj-lt"/>
              </a:rPr>
              <a:t>. umowę </a:t>
            </a:r>
            <a:r>
              <a:rPr lang="pl-PL" sz="1600" dirty="0">
                <a:latin typeface="+mj-lt"/>
              </a:rPr>
              <a:t>na „Wdrożenie produkcyjne systemu ISOK” 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pl-PL" sz="1600" dirty="0" smtClean="0">
                <a:latin typeface="+mj-lt"/>
              </a:rPr>
              <a:t>termin zakończenia prac upływa </a:t>
            </a:r>
            <a:r>
              <a:rPr lang="pl-PL" sz="1600" b="1" dirty="0" smtClean="0">
                <a:latin typeface="+mj-lt"/>
              </a:rPr>
              <a:t>15 lutego 2019 r.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pl-PL" sz="1600" dirty="0" smtClean="0">
                <a:latin typeface="+mj-lt"/>
              </a:rPr>
              <a:t>wartość zamówienia podstawowego </a:t>
            </a:r>
            <a:r>
              <a:rPr lang="pl-PL" sz="1600" dirty="0">
                <a:latin typeface="+mj-lt"/>
              </a:rPr>
              <a:t>- 27 593 856,90 zł </a:t>
            </a:r>
          </a:p>
          <a:p>
            <a:endParaRPr lang="pl-PL" sz="1600" dirty="0" smtClean="0">
              <a:latin typeface="+mj-lt"/>
            </a:endParaRPr>
          </a:p>
          <a:p>
            <a:endParaRPr lang="pl-PL" sz="1600" dirty="0" smtClean="0">
              <a:latin typeface="+mj-lt"/>
            </a:endParaRPr>
          </a:p>
          <a:p>
            <a:pPr algn="just"/>
            <a:r>
              <a:rPr lang="pl-PL" sz="1600" dirty="0" smtClean="0">
                <a:latin typeface="+mj-lt"/>
              </a:rPr>
              <a:t>Umowa </a:t>
            </a:r>
            <a:r>
              <a:rPr lang="pl-PL" sz="1600" dirty="0">
                <a:latin typeface="+mj-lt"/>
              </a:rPr>
              <a:t>ma na celu otrzymanie wdrożonego </a:t>
            </a:r>
            <a:r>
              <a:rPr lang="pl-PL" sz="1600" dirty="0" smtClean="0">
                <a:latin typeface="+mj-lt"/>
              </a:rPr>
              <a:t>Systemu ISOK. </a:t>
            </a:r>
            <a:r>
              <a:rPr lang="pl-PL" sz="1600" dirty="0">
                <a:latin typeface="+mj-lt"/>
              </a:rPr>
              <a:t>Zamawiający oczekuje, iż Wykonawca dostosuje do jego potrzeb wersję pilotażową Systemu ISOK, odebraną </a:t>
            </a:r>
            <a:r>
              <a:rPr lang="pl-PL" sz="1600" dirty="0" smtClean="0">
                <a:latin typeface="+mj-lt"/>
              </a:rPr>
              <a:t>14 </a:t>
            </a:r>
            <a:r>
              <a:rPr lang="pl-PL" sz="1600" dirty="0">
                <a:latin typeface="+mj-lt"/>
              </a:rPr>
              <a:t>grudnia 2015 r. w ramach </a:t>
            </a:r>
            <a:r>
              <a:rPr lang="pl-PL" sz="1600" dirty="0" smtClean="0">
                <a:latin typeface="+mj-lt"/>
              </a:rPr>
              <a:t>Etapu </a:t>
            </a:r>
            <a:r>
              <a:rPr lang="pl-PL" sz="1600" dirty="0">
                <a:latin typeface="+mj-lt"/>
              </a:rPr>
              <a:t>4 </a:t>
            </a:r>
            <a:r>
              <a:rPr lang="pl-PL" sz="1600" dirty="0" smtClean="0">
                <a:latin typeface="+mj-lt"/>
              </a:rPr>
              <a:t>umowy </a:t>
            </a:r>
            <a:r>
              <a:rPr lang="pl-PL" sz="1600" dirty="0">
                <a:latin typeface="+mj-lt"/>
              </a:rPr>
              <a:t>nr </a:t>
            </a:r>
            <a:r>
              <a:rPr lang="pl-PL" sz="1600" dirty="0" smtClean="0">
                <a:latin typeface="+mj-lt"/>
              </a:rPr>
              <a:t>KZGW-</a:t>
            </a:r>
            <a:r>
              <a:rPr lang="pl-PL" sz="1600" dirty="0" err="1" smtClean="0">
                <a:latin typeface="+mj-lt"/>
              </a:rPr>
              <a:t>kw</a:t>
            </a:r>
            <a:r>
              <a:rPr lang="pl-PL" sz="1600" dirty="0" smtClean="0">
                <a:latin typeface="+mj-lt"/>
              </a:rPr>
              <a:t>/ISOK/3/2013 zawartej z </a:t>
            </a:r>
            <a:r>
              <a:rPr lang="pl-PL" sz="1600" dirty="0">
                <a:latin typeface="+mj-lt"/>
              </a:rPr>
              <a:t>Qumak S.A</a:t>
            </a:r>
            <a:r>
              <a:rPr lang="pl-PL" sz="1600" dirty="0" smtClean="0">
                <a:latin typeface="+mj-lt"/>
              </a:rPr>
              <a:t>. 29 </a:t>
            </a:r>
            <a:r>
              <a:rPr lang="pl-PL" sz="1600" dirty="0">
                <a:latin typeface="+mj-lt"/>
              </a:rPr>
              <a:t>sierpnia 2013 </a:t>
            </a:r>
            <a:r>
              <a:rPr lang="pl-PL" sz="1600" dirty="0" smtClean="0">
                <a:latin typeface="+mj-lt"/>
              </a:rPr>
              <a:t>r.</a:t>
            </a:r>
            <a:endParaRPr lang="pl-PL" sz="16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15414691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e tekstowe 2"/>
          <p:cNvSpPr txBox="1"/>
          <p:nvPr/>
        </p:nvSpPr>
        <p:spPr>
          <a:xfrm>
            <a:off x="467544" y="1340768"/>
            <a:ext cx="81369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400" b="1" dirty="0" smtClean="0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Umowa </a:t>
            </a:r>
            <a:r>
              <a:rPr lang="pl-PL" sz="2400" b="1" dirty="0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 </a:t>
            </a:r>
            <a:r>
              <a:rPr lang="pl-PL" sz="2400" b="1" dirty="0" smtClean="0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„Wdrożenie </a:t>
            </a:r>
            <a:r>
              <a:rPr lang="pl-PL" sz="2400" b="1" dirty="0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produkcyjne </a:t>
            </a:r>
            <a:r>
              <a:rPr lang="pl-PL" sz="2400" b="1" dirty="0" smtClean="0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systemu ISOK”</a:t>
            </a:r>
          </a:p>
          <a:p>
            <a:pPr algn="ctr"/>
            <a:r>
              <a:rPr lang="pl-PL" sz="2400" dirty="0" smtClean="0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 kluczowe zadania realizowane/zrealizowane </a:t>
            </a:r>
          </a:p>
        </p:txBody>
      </p:sp>
      <p:sp>
        <p:nvSpPr>
          <p:cNvPr id="5" name="Prostokąt 4"/>
          <p:cNvSpPr/>
          <p:nvPr/>
        </p:nvSpPr>
        <p:spPr>
          <a:xfrm>
            <a:off x="395536" y="2420888"/>
            <a:ext cx="8352928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Courier New" panose="02070309020205020404" pitchFamily="49" charset="0"/>
              <a:buChar char="o"/>
            </a:pPr>
            <a:r>
              <a:rPr lang="pl-PL" sz="1600" dirty="0" smtClean="0">
                <a:latin typeface="+mj-lt"/>
              </a:rPr>
              <a:t>harmonogram realizacji podprojektu 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pl-PL" sz="1600" dirty="0" smtClean="0">
                <a:latin typeface="+mj-lt"/>
              </a:rPr>
              <a:t>przywrócenie </a:t>
            </a:r>
            <a:r>
              <a:rPr lang="pl-PL" sz="1600" dirty="0">
                <a:latin typeface="+mj-lt"/>
              </a:rPr>
              <a:t>środowiska </a:t>
            </a:r>
            <a:r>
              <a:rPr lang="pl-PL" sz="1600" dirty="0" smtClean="0">
                <a:latin typeface="+mj-lt"/>
              </a:rPr>
              <a:t>systemu ISOK i robocze uruchomienie części portali systemu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pl-PL" sz="1600" dirty="0" smtClean="0">
                <a:latin typeface="+mj-lt"/>
              </a:rPr>
              <a:t>inwentaryzacja </a:t>
            </a:r>
            <a:r>
              <a:rPr lang="pl-PL" sz="1600" dirty="0">
                <a:latin typeface="+mj-lt"/>
              </a:rPr>
              <a:t>infrastruktury sprzętowo-programowej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pl-PL" sz="1600" dirty="0">
                <a:latin typeface="+mj-lt"/>
              </a:rPr>
              <a:t>backup środowisk systemu </a:t>
            </a:r>
            <a:r>
              <a:rPr lang="pl-PL" sz="1600" dirty="0" smtClean="0">
                <a:latin typeface="+mj-lt"/>
              </a:rPr>
              <a:t>ISOK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pl-PL" sz="1600" dirty="0" smtClean="0">
                <a:latin typeface="+mj-lt"/>
              </a:rPr>
              <a:t>przekazanie zbiorów danych na potrzeby produkcyjnego uruchomienia systemu ISOK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pl-PL" sz="1600" dirty="0" smtClean="0">
                <a:latin typeface="+mj-lt"/>
              </a:rPr>
              <a:t>spotkania analityczne</a:t>
            </a:r>
          </a:p>
          <a:p>
            <a:endParaRPr lang="pl-PL" sz="1600" dirty="0" smtClean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14116223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e tekstowe 2"/>
          <p:cNvSpPr txBox="1"/>
          <p:nvPr/>
        </p:nvSpPr>
        <p:spPr>
          <a:xfrm>
            <a:off x="467544" y="1340768"/>
            <a:ext cx="81369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400" b="1" dirty="0" smtClean="0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Umowa </a:t>
            </a:r>
            <a:r>
              <a:rPr lang="pl-PL" sz="2400" b="1" dirty="0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 </a:t>
            </a:r>
            <a:r>
              <a:rPr lang="pl-PL" sz="2400" b="1" dirty="0" smtClean="0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„Wdrożenie </a:t>
            </a:r>
            <a:r>
              <a:rPr lang="pl-PL" sz="2400" b="1" dirty="0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produkcyjne </a:t>
            </a:r>
            <a:r>
              <a:rPr lang="pl-PL" sz="2400" b="1" dirty="0" smtClean="0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systemu ISOK”</a:t>
            </a:r>
          </a:p>
          <a:p>
            <a:pPr algn="ctr"/>
            <a:r>
              <a:rPr lang="pl-PL" sz="2400" dirty="0" smtClean="0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 zadania planowane</a:t>
            </a:r>
          </a:p>
        </p:txBody>
      </p:sp>
      <p:sp>
        <p:nvSpPr>
          <p:cNvPr id="5" name="Prostokąt 4"/>
          <p:cNvSpPr/>
          <p:nvPr/>
        </p:nvSpPr>
        <p:spPr>
          <a:xfrm>
            <a:off x="395536" y="2420888"/>
            <a:ext cx="835292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Courier New" panose="02070309020205020404" pitchFamily="49" charset="0"/>
              <a:buChar char="o"/>
            </a:pPr>
            <a:r>
              <a:rPr lang="pl-PL" sz="1600" dirty="0" smtClean="0">
                <a:latin typeface="+mj-lt"/>
              </a:rPr>
              <a:t>wymiana/uzupełnienie infrastruktury sprzętowo-programowej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pl-PL" sz="1600" dirty="0" smtClean="0">
                <a:latin typeface="+mj-lt"/>
              </a:rPr>
              <a:t>analiza </a:t>
            </a:r>
            <a:r>
              <a:rPr lang="pl-PL" sz="1600" dirty="0">
                <a:latin typeface="+mj-lt"/>
              </a:rPr>
              <a:t>biznesowa i techniczna </a:t>
            </a:r>
            <a:r>
              <a:rPr lang="pl-PL" sz="1600" dirty="0" smtClean="0">
                <a:latin typeface="+mj-lt"/>
              </a:rPr>
              <a:t>realizacji poszczególnych obszarów systemu ISOK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pl-PL" sz="1600" dirty="0" smtClean="0">
                <a:latin typeface="+mj-lt"/>
              </a:rPr>
              <a:t>aktualizacja wizji architektury systemu ISOK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pl-PL" sz="1600" dirty="0" smtClean="0">
                <a:latin typeface="+mj-lt"/>
              </a:rPr>
              <a:t>rekonfiguracja </a:t>
            </a:r>
            <a:r>
              <a:rPr lang="pl-PL" sz="1600" dirty="0">
                <a:latin typeface="+mj-lt"/>
              </a:rPr>
              <a:t>i optymalizacja środowisk ISOK</a:t>
            </a:r>
            <a:endParaRPr lang="pl-PL" sz="1600" dirty="0" smtClean="0">
              <a:latin typeface="+mj-lt"/>
            </a:endParaRP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pl-PL" sz="1600" dirty="0" smtClean="0">
                <a:latin typeface="+mj-lt"/>
              </a:rPr>
              <a:t>testy odbiorowe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pl-PL" sz="1600" dirty="0" smtClean="0">
                <a:latin typeface="+mj-lt"/>
              </a:rPr>
              <a:t>szkolenia dla administratorów i użytkowników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pl-PL" sz="1600" dirty="0" smtClean="0">
                <a:latin typeface="+mj-lt"/>
              </a:rPr>
              <a:t>uruchomienie produkcyjne systemu ISOK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endParaRPr lang="pl-PL" sz="1600" dirty="0" smtClean="0">
              <a:latin typeface="+mj-lt"/>
            </a:endParaRPr>
          </a:p>
          <a:p>
            <a:pPr marL="285750" indent="-285750">
              <a:buFont typeface="Courier New" panose="02070309020205020404" pitchFamily="49" charset="0"/>
              <a:buChar char="o"/>
            </a:pPr>
            <a:endParaRPr lang="pl-PL" sz="1600" b="1" dirty="0" smtClean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95113085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e tekstowe 2"/>
          <p:cNvSpPr txBox="1"/>
          <p:nvPr/>
        </p:nvSpPr>
        <p:spPr>
          <a:xfrm>
            <a:off x="467544" y="1340768"/>
            <a:ext cx="81369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400" b="1" dirty="0" smtClean="0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Umowa </a:t>
            </a:r>
            <a:r>
              <a:rPr lang="pl-PL" sz="2400" b="1" dirty="0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 </a:t>
            </a:r>
            <a:r>
              <a:rPr lang="pl-PL" sz="2400" b="1" dirty="0" smtClean="0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„Wdrożenie </a:t>
            </a:r>
            <a:r>
              <a:rPr lang="pl-PL" sz="2400" b="1" dirty="0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produkcyjne </a:t>
            </a:r>
            <a:r>
              <a:rPr lang="pl-PL" sz="2400" b="1" dirty="0" smtClean="0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systemu ISOK”</a:t>
            </a:r>
          </a:p>
          <a:p>
            <a:pPr algn="ctr"/>
            <a:r>
              <a:rPr lang="pl-PL" sz="2400" dirty="0" smtClean="0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 kamienie milowe</a:t>
            </a:r>
          </a:p>
        </p:txBody>
      </p:sp>
      <p:sp>
        <p:nvSpPr>
          <p:cNvPr id="5" name="Prostokąt 4"/>
          <p:cNvSpPr/>
          <p:nvPr/>
        </p:nvSpPr>
        <p:spPr>
          <a:xfrm>
            <a:off x="395536" y="2150206"/>
            <a:ext cx="835292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Courier New" panose="02070309020205020404" pitchFamily="49" charset="0"/>
              <a:buChar char="o"/>
            </a:pPr>
            <a:endParaRPr lang="pl-PL" sz="1600" dirty="0" smtClean="0">
              <a:latin typeface="+mj-lt"/>
            </a:endParaRPr>
          </a:p>
          <a:p>
            <a:pPr marL="285750" indent="-285750">
              <a:buFont typeface="Courier New" panose="02070309020205020404" pitchFamily="49" charset="0"/>
              <a:buChar char="o"/>
            </a:pPr>
            <a:endParaRPr lang="pl-PL" sz="1600" dirty="0" smtClean="0">
              <a:latin typeface="+mj-lt"/>
            </a:endParaRPr>
          </a:p>
          <a:p>
            <a:pPr marL="285750" indent="-285750">
              <a:buFont typeface="Courier New" panose="02070309020205020404" pitchFamily="49" charset="0"/>
              <a:buChar char="o"/>
            </a:pPr>
            <a:endParaRPr lang="pl-PL" sz="1600" b="1" dirty="0" smtClean="0">
              <a:latin typeface="+mj-lt"/>
            </a:endParaRPr>
          </a:p>
        </p:txBody>
      </p:sp>
      <p:graphicFrame>
        <p:nvGraphicFramePr>
          <p:cNvPr id="2" name="Tabe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78197595"/>
              </p:ext>
            </p:extLst>
          </p:nvPr>
        </p:nvGraphicFramePr>
        <p:xfrm>
          <a:off x="863588" y="2276872"/>
          <a:ext cx="7344816" cy="2815600"/>
        </p:xfrm>
        <a:graphic>
          <a:graphicData uri="http://schemas.openxmlformats.org/drawingml/2006/table">
            <a:tbl>
              <a:tblPr firstRow="1" firstCol="1" bandRow="1">
                <a:tableStyleId>{69012ECD-51FC-41F1-AA8D-1B2483CD663E}</a:tableStyleId>
              </a:tblPr>
              <a:tblGrid>
                <a:gridCol w="4569574"/>
                <a:gridCol w="2775242"/>
              </a:tblGrid>
              <a:tr h="35195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600" dirty="0">
                          <a:effectLst/>
                        </a:rPr>
                        <a:t>Nazwa kamienia milowego</a:t>
                      </a:r>
                      <a:endParaRPr lang="pl-PL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600" dirty="0">
                          <a:effectLst/>
                        </a:rPr>
                        <a:t>Termin </a:t>
                      </a:r>
                      <a:r>
                        <a:rPr lang="pl-PL" sz="1600" dirty="0" smtClean="0">
                          <a:effectLst/>
                        </a:rPr>
                        <a:t>zakończenia</a:t>
                      </a:r>
                      <a:endParaRPr lang="pl-PL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35195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pl-PL" sz="1600" dirty="0" smtClean="0">
                          <a:effectLst/>
                        </a:rPr>
                        <a:t>Uzgodnienie </a:t>
                      </a:r>
                      <a:r>
                        <a:rPr lang="pl-PL" sz="1600" dirty="0">
                          <a:effectLst/>
                        </a:rPr>
                        <a:t>wizji systemu</a:t>
                      </a:r>
                      <a:endParaRPr lang="pl-PL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600">
                          <a:effectLst/>
                        </a:rPr>
                        <a:t>06-12-2018 r.</a:t>
                      </a:r>
                      <a:endParaRPr lang="pl-PL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35195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pl-PL" sz="1600" dirty="0" smtClean="0">
                          <a:effectLst/>
                        </a:rPr>
                        <a:t>Uruchomienie repozytorium kodu źródłowego</a:t>
                      </a:r>
                      <a:endParaRPr lang="pl-PL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600">
                          <a:effectLst/>
                        </a:rPr>
                        <a:t>14-12-2018 r.</a:t>
                      </a:r>
                      <a:endParaRPr lang="pl-PL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35195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pl-PL" sz="1600" dirty="0" smtClean="0">
                          <a:effectLst/>
                        </a:rPr>
                        <a:t>Aktualizacja </a:t>
                      </a:r>
                      <a:r>
                        <a:rPr lang="pl-PL" sz="1600" dirty="0">
                          <a:effectLst/>
                        </a:rPr>
                        <a:t>dokumentacji technicznej</a:t>
                      </a:r>
                      <a:endParaRPr lang="pl-PL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600" dirty="0" smtClean="0">
                          <a:effectLst/>
                        </a:rPr>
                        <a:t>10-01-2019 </a:t>
                      </a:r>
                      <a:r>
                        <a:rPr lang="pl-PL" sz="1600" dirty="0">
                          <a:effectLst/>
                        </a:rPr>
                        <a:t>r.</a:t>
                      </a:r>
                      <a:endParaRPr lang="pl-PL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35195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pl-PL" sz="1600" dirty="0" smtClean="0">
                          <a:effectLst/>
                        </a:rPr>
                        <a:t>Dokumentacja planu testów odbiorowych</a:t>
                      </a:r>
                      <a:endParaRPr lang="pl-PL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600" dirty="0">
                          <a:effectLst/>
                        </a:rPr>
                        <a:t>15-01-2019 r.</a:t>
                      </a:r>
                      <a:endParaRPr lang="pl-PL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35195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pl-PL" sz="1600" dirty="0">
                          <a:effectLst/>
                        </a:rPr>
                        <a:t>Testy odbiorowe</a:t>
                      </a:r>
                      <a:endParaRPr lang="pl-PL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600" dirty="0" smtClean="0">
                          <a:effectLst/>
                        </a:rPr>
                        <a:t>11-02-2019 </a:t>
                      </a:r>
                      <a:r>
                        <a:rPr lang="pl-PL" sz="1600" dirty="0">
                          <a:effectLst/>
                        </a:rPr>
                        <a:t>r.</a:t>
                      </a:r>
                      <a:endParaRPr lang="pl-PL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35195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pl-PL" sz="1600" dirty="0">
                          <a:effectLst/>
                        </a:rPr>
                        <a:t>Szkolenia</a:t>
                      </a:r>
                      <a:endParaRPr lang="pl-PL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600">
                          <a:effectLst/>
                        </a:rPr>
                        <a:t>14-02-2019 r.</a:t>
                      </a:r>
                      <a:endParaRPr lang="pl-PL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35195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pl-PL" sz="1600" dirty="0">
                          <a:effectLst/>
                        </a:rPr>
                        <a:t>Odbiór końcowy</a:t>
                      </a:r>
                      <a:endParaRPr lang="pl-PL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600" dirty="0">
                          <a:effectLst/>
                        </a:rPr>
                        <a:t>15-02-2019 r.</a:t>
                      </a:r>
                      <a:endParaRPr lang="pl-PL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6066439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/>
          <p:cNvSpPr/>
          <p:nvPr/>
        </p:nvSpPr>
        <p:spPr>
          <a:xfrm>
            <a:off x="179512" y="3429000"/>
            <a:ext cx="878497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pl-PL" i="1" dirty="0" smtClean="0"/>
              <a:t>Narzędzia dotychczas przywrócone przez Wykonawcę umowy </a:t>
            </a:r>
            <a:r>
              <a:rPr lang="pl-PL" i="1" dirty="0"/>
              <a:t>na </a:t>
            </a:r>
            <a:r>
              <a:rPr lang="pl-PL" i="1" dirty="0" smtClean="0"/>
              <a:t>„Wdrożenie </a:t>
            </a:r>
            <a:r>
              <a:rPr lang="pl-PL" i="1" dirty="0"/>
              <a:t>produkcyjne </a:t>
            </a:r>
            <a:r>
              <a:rPr lang="pl-PL" i="1" dirty="0" smtClean="0"/>
              <a:t>ISOK”</a:t>
            </a:r>
            <a:endParaRPr lang="pl-PL" b="1" i="1" dirty="0"/>
          </a:p>
        </p:txBody>
      </p:sp>
    </p:spTree>
    <p:extLst>
      <p:ext uri="{BB962C8B-B14F-4D97-AF65-F5344CB8AC3E}">
        <p14:creationId xmlns:p14="http://schemas.microsoft.com/office/powerpoint/2010/main" val="406664247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xmlns="" id="{70C1203B-D585-4FBC-9E38-7339D8ECB8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576" y="1340768"/>
            <a:ext cx="7632848" cy="4248472"/>
          </a:xfrm>
          <a:prstGeom prst="rect">
            <a:avLst/>
          </a:prstGeom>
        </p:spPr>
      </p:pic>
      <p:sp>
        <p:nvSpPr>
          <p:cNvPr id="2" name="pole tekstowe 1"/>
          <p:cNvSpPr txBox="1"/>
          <p:nvPr/>
        </p:nvSpPr>
        <p:spPr>
          <a:xfrm>
            <a:off x="21586" y="5567318"/>
            <a:ext cx="27363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dirty="0" smtClean="0">
                <a:latin typeface="Aharoni" panose="02010803020104030203" pitchFamily="2" charset="-79"/>
                <a:cs typeface="Aharoni" panose="02010803020104030203" pitchFamily="2" charset="-79"/>
              </a:rPr>
              <a:t>Portal rejestrowy SIGW</a:t>
            </a:r>
            <a:endParaRPr lang="pl-PL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91310827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xmlns="" id="{8C628DED-1AF0-4219-AF0F-7C4BEC9063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568" y="1268760"/>
            <a:ext cx="7776864" cy="4320480"/>
          </a:xfrm>
          <a:prstGeom prst="rect">
            <a:avLst/>
          </a:prstGeom>
        </p:spPr>
      </p:pic>
      <p:sp>
        <p:nvSpPr>
          <p:cNvPr id="9" name="pole tekstowe 8"/>
          <p:cNvSpPr txBox="1"/>
          <p:nvPr/>
        </p:nvSpPr>
        <p:spPr>
          <a:xfrm>
            <a:off x="17811" y="5589240"/>
            <a:ext cx="27363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dirty="0" smtClean="0">
                <a:latin typeface="Aharoni" panose="02010803020104030203" pitchFamily="2" charset="-79"/>
                <a:cs typeface="Aharoni" panose="02010803020104030203" pitchFamily="2" charset="-79"/>
              </a:rPr>
              <a:t>Portal rejestrowy SIGW</a:t>
            </a:r>
            <a:endParaRPr lang="pl-PL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204954336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ole tekstowe 8"/>
          <p:cNvSpPr txBox="1"/>
          <p:nvPr/>
        </p:nvSpPr>
        <p:spPr>
          <a:xfrm>
            <a:off x="107504" y="5733256"/>
            <a:ext cx="2736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dirty="0" smtClean="0">
                <a:latin typeface="Aharoni" panose="02010803020104030203" pitchFamily="2" charset="-79"/>
                <a:cs typeface="Aharoni" panose="02010803020104030203" pitchFamily="2" charset="-79"/>
              </a:rPr>
              <a:t>Hydroportal</a:t>
            </a:r>
            <a:endParaRPr lang="pl-PL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1026" name="Picture 2" descr="C:\Users\JMackiewicz\Desktop\Przechwytywanie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251957"/>
            <a:ext cx="7704856" cy="4481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5705323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3_Projekt niestandardowy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Projekt niestandardowy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1_Projekt niestandardowy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Projekt niestandardowy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1061</TotalTime>
  <Words>360</Words>
  <Application>Microsoft Office PowerPoint</Application>
  <PresentationFormat>Pokaz na ekranie (4:3)</PresentationFormat>
  <Paragraphs>60</Paragraphs>
  <Slides>12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7</vt:i4>
      </vt:variant>
      <vt:variant>
        <vt:lpstr>Motyw</vt:lpstr>
      </vt:variant>
      <vt:variant>
        <vt:i4>5</vt:i4>
      </vt:variant>
      <vt:variant>
        <vt:lpstr>Tytuły slajdów</vt:lpstr>
      </vt:variant>
      <vt:variant>
        <vt:i4>12</vt:i4>
      </vt:variant>
    </vt:vector>
  </HeadingPairs>
  <TitlesOfParts>
    <vt:vector size="24" baseType="lpstr">
      <vt:lpstr>Aharoni</vt:lpstr>
      <vt:lpstr>Arial</vt:lpstr>
      <vt:lpstr>Calibri</vt:lpstr>
      <vt:lpstr>Courier New</vt:lpstr>
      <vt:lpstr>Segoe UI Semilight</vt:lpstr>
      <vt:lpstr>Tahoma</vt:lpstr>
      <vt:lpstr>Times New Roman</vt:lpstr>
      <vt:lpstr>Motyw pakietu Office</vt:lpstr>
      <vt:lpstr>3_Projekt niestandardowy</vt:lpstr>
      <vt:lpstr>2_Projekt niestandardowy</vt:lpstr>
      <vt:lpstr>1_Projekt niestandardowy</vt:lpstr>
      <vt:lpstr>Projekt niestandardowy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>Toshiba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Slajd 1</dc:title>
  <dc:creator>JMarzec</dc:creator>
  <cp:lastModifiedBy>Autor</cp:lastModifiedBy>
  <cp:revision>86</cp:revision>
  <dcterms:created xsi:type="dcterms:W3CDTF">2012-08-17T11:39:06Z</dcterms:created>
  <dcterms:modified xsi:type="dcterms:W3CDTF">2018-12-05T12:46:42Z</dcterms:modified>
</cp:coreProperties>
</file>