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867" r:id="rId2"/>
    <p:sldMasterId id="2147483855" r:id="rId3"/>
    <p:sldMasterId id="2147483843" r:id="rId4"/>
    <p:sldMasterId id="2147483831" r:id="rId5"/>
  </p:sldMasterIdLst>
  <p:notesMasterIdLst>
    <p:notesMasterId r:id="rId18"/>
  </p:notesMasterIdLst>
  <p:handoutMasterIdLst>
    <p:handoutMasterId r:id="rId19"/>
  </p:handoutMasterIdLst>
  <p:sldIdLst>
    <p:sldId id="257" r:id="rId6"/>
    <p:sldId id="269" r:id="rId7"/>
    <p:sldId id="271" r:id="rId8"/>
    <p:sldId id="273" r:id="rId9"/>
    <p:sldId id="272" r:id="rId10"/>
    <p:sldId id="274" r:id="rId11"/>
    <p:sldId id="275" r:id="rId12"/>
    <p:sldId id="277" r:id="rId13"/>
    <p:sldId id="278" r:id="rId14"/>
    <p:sldId id="276" r:id="rId15"/>
    <p:sldId id="279" r:id="rId16"/>
    <p:sldId id="280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7952" autoAdjust="0"/>
  </p:normalViewPr>
  <p:slideViewPr>
    <p:cSldViewPr>
      <p:cViewPr varScale="1">
        <p:scale>
          <a:sx n="109" d="100"/>
          <a:sy n="109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F4EE31-496C-4B17-B32E-B46A8285A691}" type="datetimeFigureOut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7B839F-7C48-439D-AF61-4379507E71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6999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DB3C9A-49CC-4115-BE2E-DD1B2645EE3A}" type="datetimeFigureOut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D416E9-1D98-40B4-8A49-282629DF9C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289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62752-6F01-4B67-80F0-7C58ED1AA235}" type="datetime1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00376-F8EA-4230-B50C-B79A5E452D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EFB0-877F-4839-ACC1-75A9C805BBCB}" type="datetime1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EFE93-8F50-43DE-8847-45BAA1E84C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AFD5-5718-4AE2-A286-7BD3A8C54ADF}" type="datetime1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0257-5E15-47A3-BE8A-64611FF28E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11E24-F1BD-4A17-A118-6F5EC0C20EFD}" type="datetime1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5854A-7F42-4AA2-8C7E-A6239AB545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B837-5FD8-4015-A004-B14465319B1F}" type="datetime1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B1F5-B463-4B3C-9D48-B8685444FD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ED94-C3F6-4B63-96FE-B4F476A8E483}" type="datetime1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559F-60F9-4A55-A6D8-14706D01E6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6D4B-CC22-4282-833A-23C4820728A6}" type="datetime1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35C9-4771-4A57-AC24-D2815ECBC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F4977-2DDA-4DF8-8F52-321A88494A56}" type="datetime1">
              <a:rPr lang="pl-PL"/>
              <a:pPr>
                <a:defRPr/>
              </a:pPr>
              <a:t>05.12.2018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CCD6-25A6-466A-94DA-8967B11A3A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3" r:id="rId3"/>
    <p:sldLayoutId id="2147483822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341E-7FA1-4D2C-ABF3-DEB03AB76A41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C12A-96BA-4990-8C4F-7D6F6F11B79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867E-2309-47F3-BDBC-39659BA47383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1BD51-20E5-491F-BEAA-4698AF70E62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F728-700D-4078-85AC-BB8036E182F2}" type="datetimeFigureOut">
              <a:rPr lang="pl-PL" smtClean="0"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1BF3-BAB2-4A02-99DD-50C84080167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7D44-4504-44F6-9415-DCE74F5F7C1A}" type="datetimeFigureOut">
              <a:rPr lang="pl-PL" smtClean="0"/>
              <a:pPr/>
              <a:t>05.12.2018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174F4-3733-4C10-9918-46D90B348D3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504" y="1916832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 smtClean="0">
                <a:solidFill>
                  <a:srgbClr val="558ED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KOMITET </a:t>
            </a:r>
            <a:r>
              <a:rPr lang="pl-PL" altLang="pl-PL" sz="2400" b="1" dirty="0">
                <a:solidFill>
                  <a:srgbClr val="558ED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RADY </a:t>
            </a:r>
            <a:r>
              <a:rPr lang="pl-PL" altLang="pl-PL" sz="2400" b="1" dirty="0" smtClean="0">
                <a:solidFill>
                  <a:srgbClr val="558ED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MINISTRÓW DO </a:t>
            </a:r>
            <a:r>
              <a:rPr lang="pl-PL" altLang="pl-PL" sz="2400" b="1" dirty="0">
                <a:solidFill>
                  <a:srgbClr val="558ED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SPRAW CYFRYZACJI</a:t>
            </a:r>
          </a:p>
          <a:p>
            <a:pPr algn="ctr"/>
            <a:r>
              <a:rPr lang="pl-PL" altLang="pl-PL" sz="2400" b="1" dirty="0">
                <a:solidFill>
                  <a:srgbClr val="558ED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r>
              <a:rPr lang="pl-PL" altLang="pl-PL" sz="2400" b="1" smtClean="0">
                <a:solidFill>
                  <a:srgbClr val="558ED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l-PL" altLang="pl-PL" sz="2400" b="1" dirty="0">
                <a:solidFill>
                  <a:srgbClr val="558ED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grudnia 2018 r. </a:t>
            </a:r>
            <a:endParaRPr lang="pl-PL" altLang="pl-PL" sz="2400" b="1" dirty="0" smtClean="0">
              <a:solidFill>
                <a:srgbClr val="558ED5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pl-PL" altLang="pl-PL" sz="2400" b="1" dirty="0" smtClean="0">
              <a:solidFill>
                <a:srgbClr val="558ED5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l-PL" altLang="pl-PL" sz="2400" b="1" dirty="0">
              <a:solidFill>
                <a:srgbClr val="558ED5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l-PL" altLang="pl-PL" b="1" dirty="0" smtClean="0">
                <a:solidFill>
                  <a:srgbClr val="558ED5"/>
                </a:solidFill>
                <a:latin typeface="Tahoma" pitchFamily="34" charset="0"/>
                <a:cs typeface="Tahoma" pitchFamily="34" charset="0"/>
              </a:rPr>
              <a:t>Stan realizacji umowy</a:t>
            </a:r>
          </a:p>
          <a:p>
            <a:pPr algn="ctr"/>
            <a:r>
              <a:rPr lang="pl-PL" altLang="pl-PL" b="1" dirty="0" smtClean="0">
                <a:solidFill>
                  <a:srgbClr val="558ED5"/>
                </a:solidFill>
                <a:latin typeface="Tahoma" pitchFamily="34" charset="0"/>
                <a:cs typeface="Tahoma" pitchFamily="34" charset="0"/>
              </a:rPr>
              <a:t>„</a:t>
            </a:r>
            <a:r>
              <a:rPr lang="pl-PL" altLang="pl-PL" b="1" dirty="0">
                <a:solidFill>
                  <a:srgbClr val="558ED5"/>
                </a:solidFill>
                <a:latin typeface="Tahoma" pitchFamily="34" charset="0"/>
                <a:cs typeface="Tahoma" pitchFamily="34" charset="0"/>
              </a:rPr>
              <a:t>Wdrożenie produkcyjne systemu ISOK</a:t>
            </a:r>
            <a:r>
              <a:rPr lang="pl-PL" altLang="pl-PL" b="1" dirty="0" smtClean="0">
                <a:solidFill>
                  <a:srgbClr val="558ED5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l-PL" altLang="pl-PL" b="1" dirty="0">
              <a:solidFill>
                <a:srgbClr val="558ED5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776864" cy="432048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555964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>Krajowy portal ISOK -IMGW</a:t>
            </a: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8544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8F5BBB1-155D-4246-A589-C16506AE4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58"/>
            <a:ext cx="7848872" cy="427383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55425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>Krajowy portal ISOK - IMGW</a:t>
            </a: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1132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34076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Podsumowanie</a:t>
            </a:r>
            <a:endParaRPr lang="pl-PL" sz="2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2132856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600" dirty="0">
                <a:latin typeface="+mj-lt"/>
              </a:rPr>
              <a:t>kluczowym ryzykiem projektu jest ograniczony czas na realizację umowy „Wdrożenie produkcyjne systemu ISOK”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600" dirty="0">
                <a:latin typeface="+mj-lt"/>
              </a:rPr>
              <a:t>w opinii Kierownika Projektu Zamawiającego szansa na zakończenie prac w terminie aktualnie wynosi 40 </a:t>
            </a:r>
            <a:r>
              <a:rPr lang="pl-PL" sz="1600" dirty="0" smtClean="0">
                <a:latin typeface="+mj-lt"/>
              </a:rPr>
              <a:t>%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zamawiający </a:t>
            </a:r>
            <a:r>
              <a:rPr lang="pl-PL" sz="1600" dirty="0">
                <a:latin typeface="+mj-lt"/>
              </a:rPr>
              <a:t>mityguje ryzyka opóźnień poprzez bardzo duże zaangażowanie zespołów projektowych i systematyczne kontakty oraz uzgodnienia z </a:t>
            </a:r>
            <a:r>
              <a:rPr lang="pl-PL" sz="1600" dirty="0" smtClean="0">
                <a:latin typeface="+mj-lt"/>
              </a:rPr>
              <a:t>wykonawcą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utrudniona </a:t>
            </a:r>
            <a:r>
              <a:rPr lang="pl-PL" sz="1600" dirty="0">
                <a:latin typeface="+mj-lt"/>
              </a:rPr>
              <a:t>ewentualność integracji z GUGiK w obecnej fazie realizacji projektu z uwagi na brak przestrzeni </a:t>
            </a:r>
            <a:r>
              <a:rPr lang="pl-PL" sz="1600" dirty="0" smtClean="0">
                <a:latin typeface="+mj-lt"/>
              </a:rPr>
              <a:t>czasowej</a:t>
            </a:r>
          </a:p>
        </p:txBody>
      </p:sp>
    </p:spTree>
    <p:extLst>
      <p:ext uri="{BB962C8B-B14F-4D97-AF65-F5344CB8AC3E}">
        <p14:creationId xmlns:p14="http://schemas.microsoft.com/office/powerpoint/2010/main" val="3191074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19164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Informacje ogólne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6" y="215020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+mj-lt"/>
              </a:rPr>
              <a:t>W dniu 6 listopada 2018 r. PGWWP i IMGW-PIB zawarły z </a:t>
            </a:r>
            <a:r>
              <a:rPr lang="pl-PL" sz="1600" dirty="0">
                <a:latin typeface="+mj-lt"/>
              </a:rPr>
              <a:t>konsorcjum firm  </a:t>
            </a:r>
            <a:r>
              <a:rPr lang="pl-PL" sz="1600" dirty="0" smtClean="0">
                <a:latin typeface="+mj-lt"/>
              </a:rPr>
              <a:t>GISPartner </a:t>
            </a:r>
            <a:r>
              <a:rPr lang="pl-PL" sz="1600" dirty="0">
                <a:latin typeface="+mj-lt"/>
              </a:rPr>
              <a:t>Sp. z o.o., ENGAVE S.A. oraz TPM Services sp. z o.o</a:t>
            </a:r>
            <a:r>
              <a:rPr lang="pl-PL" sz="1600" dirty="0" smtClean="0">
                <a:latin typeface="+mj-lt"/>
              </a:rPr>
              <a:t>. umowę </a:t>
            </a:r>
            <a:r>
              <a:rPr lang="pl-PL" sz="1600" dirty="0">
                <a:latin typeface="+mj-lt"/>
              </a:rPr>
              <a:t>na „Wdrożenie produkcyjne systemu ISOK”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termin zakończenia prac upływa </a:t>
            </a:r>
            <a:r>
              <a:rPr lang="pl-PL" sz="1600" b="1" dirty="0" smtClean="0">
                <a:latin typeface="+mj-lt"/>
              </a:rPr>
              <a:t>15 lutego 2019 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wartość zamówienia podstawowego </a:t>
            </a:r>
            <a:r>
              <a:rPr lang="pl-PL" sz="1600" dirty="0">
                <a:latin typeface="+mj-lt"/>
              </a:rPr>
              <a:t>- 27 593 856,90 zł </a:t>
            </a:r>
          </a:p>
          <a:p>
            <a:endParaRPr lang="pl-PL" sz="1600" dirty="0" smtClean="0">
              <a:latin typeface="+mj-lt"/>
            </a:endParaRPr>
          </a:p>
          <a:p>
            <a:endParaRPr lang="pl-PL" sz="1600" dirty="0" smtClean="0">
              <a:latin typeface="+mj-lt"/>
            </a:endParaRPr>
          </a:p>
          <a:p>
            <a:pPr algn="just"/>
            <a:r>
              <a:rPr lang="pl-PL" sz="1600" dirty="0" smtClean="0">
                <a:latin typeface="+mj-lt"/>
              </a:rPr>
              <a:t>Umowa </a:t>
            </a:r>
            <a:r>
              <a:rPr lang="pl-PL" sz="1600" dirty="0">
                <a:latin typeface="+mj-lt"/>
              </a:rPr>
              <a:t>ma na celu otrzymanie wdrożonego </a:t>
            </a:r>
            <a:r>
              <a:rPr lang="pl-PL" sz="1600" dirty="0" smtClean="0">
                <a:latin typeface="+mj-lt"/>
              </a:rPr>
              <a:t>Systemu ISOK. </a:t>
            </a:r>
            <a:r>
              <a:rPr lang="pl-PL" sz="1600" dirty="0">
                <a:latin typeface="+mj-lt"/>
              </a:rPr>
              <a:t>Zamawiający oczekuje, iż Wykonawca dostosuje do jego potrzeb wersję pilotażową Systemu ISOK, odebraną </a:t>
            </a:r>
            <a:r>
              <a:rPr lang="pl-PL" sz="1600" dirty="0" smtClean="0">
                <a:latin typeface="+mj-lt"/>
              </a:rPr>
              <a:t>14 </a:t>
            </a:r>
            <a:r>
              <a:rPr lang="pl-PL" sz="1600" dirty="0">
                <a:latin typeface="+mj-lt"/>
              </a:rPr>
              <a:t>grudnia 2015 r. w ramach </a:t>
            </a:r>
            <a:r>
              <a:rPr lang="pl-PL" sz="1600" dirty="0" smtClean="0">
                <a:latin typeface="+mj-lt"/>
              </a:rPr>
              <a:t>Etapu </a:t>
            </a:r>
            <a:r>
              <a:rPr lang="pl-PL" sz="1600" dirty="0">
                <a:latin typeface="+mj-lt"/>
              </a:rPr>
              <a:t>4 </a:t>
            </a:r>
            <a:r>
              <a:rPr lang="pl-PL" sz="1600" dirty="0" smtClean="0">
                <a:latin typeface="+mj-lt"/>
              </a:rPr>
              <a:t>umowy </a:t>
            </a:r>
            <a:r>
              <a:rPr lang="pl-PL" sz="1600" dirty="0">
                <a:latin typeface="+mj-lt"/>
              </a:rPr>
              <a:t>nr </a:t>
            </a:r>
            <a:r>
              <a:rPr lang="pl-PL" sz="1600" dirty="0" smtClean="0">
                <a:latin typeface="+mj-lt"/>
              </a:rPr>
              <a:t>KZGW-</a:t>
            </a:r>
            <a:r>
              <a:rPr lang="pl-PL" sz="1600" dirty="0" err="1" smtClean="0">
                <a:latin typeface="+mj-lt"/>
              </a:rPr>
              <a:t>kw</a:t>
            </a:r>
            <a:r>
              <a:rPr lang="pl-PL" sz="1600" dirty="0" smtClean="0">
                <a:latin typeface="+mj-lt"/>
              </a:rPr>
              <a:t>/ISOK/3/2013 zawartej z </a:t>
            </a:r>
            <a:r>
              <a:rPr lang="pl-PL" sz="1600" dirty="0">
                <a:latin typeface="+mj-lt"/>
              </a:rPr>
              <a:t>Qumak S.A</a:t>
            </a:r>
            <a:r>
              <a:rPr lang="pl-PL" sz="1600" dirty="0" smtClean="0">
                <a:latin typeface="+mj-lt"/>
              </a:rPr>
              <a:t>. 29 </a:t>
            </a:r>
            <a:r>
              <a:rPr lang="pl-PL" sz="1600" dirty="0">
                <a:latin typeface="+mj-lt"/>
              </a:rPr>
              <a:t>sierpnia 2013 </a:t>
            </a:r>
            <a:r>
              <a:rPr lang="pl-PL" sz="1600" dirty="0" smtClean="0">
                <a:latin typeface="+mj-lt"/>
              </a:rPr>
              <a:t>r.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4146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34076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Umowa </a:t>
            </a:r>
            <a:r>
              <a:rPr lang="pl-P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„Wdrożenie </a:t>
            </a:r>
            <a:r>
              <a:rPr lang="pl-P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produkcyjne </a:t>
            </a:r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systemu ISOK”</a:t>
            </a:r>
          </a:p>
          <a:p>
            <a:pPr algn="ctr"/>
            <a:r>
              <a:rPr lang="pl-PL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kluczowe zadania realizowane/zrealizowane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6" y="242088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harmonogram realizacji podprojektu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przywrócenie </a:t>
            </a:r>
            <a:r>
              <a:rPr lang="pl-PL" sz="1600" dirty="0">
                <a:latin typeface="+mj-lt"/>
              </a:rPr>
              <a:t>środowiska </a:t>
            </a:r>
            <a:r>
              <a:rPr lang="pl-PL" sz="1600" dirty="0" smtClean="0">
                <a:latin typeface="+mj-lt"/>
              </a:rPr>
              <a:t>systemu ISOK i robocze uruchomienie części portali systemu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inwentaryzacja </a:t>
            </a:r>
            <a:r>
              <a:rPr lang="pl-PL" sz="1600" dirty="0">
                <a:latin typeface="+mj-lt"/>
              </a:rPr>
              <a:t>infrastruktury sprzętowo-programowej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>
                <a:latin typeface="+mj-lt"/>
              </a:rPr>
              <a:t>backup środowisk systemu </a:t>
            </a:r>
            <a:r>
              <a:rPr lang="pl-PL" sz="1600" dirty="0" smtClean="0">
                <a:latin typeface="+mj-lt"/>
              </a:rPr>
              <a:t>ISOK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przekazanie zbiorów danych na potrzeby produkcyjnego uruchomienia systemu ISOK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spotkania analityczne</a:t>
            </a:r>
          </a:p>
          <a:p>
            <a:endParaRPr lang="pl-PL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116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34076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Umowa </a:t>
            </a:r>
            <a:r>
              <a:rPr lang="pl-P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„Wdrożenie </a:t>
            </a:r>
            <a:r>
              <a:rPr lang="pl-P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produkcyjne </a:t>
            </a:r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systemu ISOK”</a:t>
            </a:r>
          </a:p>
          <a:p>
            <a:pPr algn="ctr"/>
            <a:r>
              <a:rPr lang="pl-PL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zadania planowane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6" y="242088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wymiana/uzupełnienie infrastruktury sprzętowo-programowej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analiza </a:t>
            </a:r>
            <a:r>
              <a:rPr lang="pl-PL" sz="1600" dirty="0">
                <a:latin typeface="+mj-lt"/>
              </a:rPr>
              <a:t>biznesowa i techniczna </a:t>
            </a:r>
            <a:r>
              <a:rPr lang="pl-PL" sz="1600" dirty="0" smtClean="0">
                <a:latin typeface="+mj-lt"/>
              </a:rPr>
              <a:t>realizacji poszczególnych obszarów systemu ISOK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aktualizacja wizji architektury systemu ISOK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rekonfiguracja </a:t>
            </a:r>
            <a:r>
              <a:rPr lang="pl-PL" sz="1600" dirty="0">
                <a:latin typeface="+mj-lt"/>
              </a:rPr>
              <a:t>i optymalizacja środowisk ISOK</a:t>
            </a:r>
            <a:endParaRPr lang="pl-PL" sz="1600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testy odbiorowe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szkolenia dla administratorów i użytkowników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 smtClean="0">
                <a:latin typeface="+mj-lt"/>
              </a:rPr>
              <a:t>uruchomienie produkcyjne systemu ISOK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130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34076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Umowa </a:t>
            </a:r>
            <a:r>
              <a:rPr lang="pl-P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„Wdrożenie </a:t>
            </a:r>
            <a:r>
              <a:rPr lang="pl-PL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produkcyjne </a:t>
            </a:r>
            <a:r>
              <a:rPr lang="pl-PL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systemu ISOK”</a:t>
            </a:r>
          </a:p>
          <a:p>
            <a:pPr algn="ctr"/>
            <a:r>
              <a:rPr lang="pl-PL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kamienie milowe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6" y="215020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dirty="0" smtClean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sz="1600" b="1" dirty="0" smtClean="0"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197595"/>
              </p:ext>
            </p:extLst>
          </p:nvPr>
        </p:nvGraphicFramePr>
        <p:xfrm>
          <a:off x="863588" y="2276872"/>
          <a:ext cx="7344816" cy="2815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569574"/>
                <a:gridCol w="2775242"/>
              </a:tblGrid>
              <a:tr h="35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Nazwa kamienia milowego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Termin </a:t>
                      </a:r>
                      <a:r>
                        <a:rPr lang="pl-PL" sz="1600" dirty="0" smtClean="0">
                          <a:effectLst/>
                        </a:rPr>
                        <a:t>zakończenia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Uzgodnienie </a:t>
                      </a:r>
                      <a:r>
                        <a:rPr lang="pl-PL" sz="1600" dirty="0">
                          <a:effectLst/>
                        </a:rPr>
                        <a:t>wizji systemu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06-12-2018 r.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Uruchomienie repozytorium kodu źródłowego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14-12-2018 r.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Aktualizacja </a:t>
                      </a:r>
                      <a:r>
                        <a:rPr lang="pl-PL" sz="1600" dirty="0">
                          <a:effectLst/>
                        </a:rPr>
                        <a:t>dokumentacji technicznej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10-01-2019 </a:t>
                      </a:r>
                      <a:r>
                        <a:rPr lang="pl-PL" sz="1600" dirty="0">
                          <a:effectLst/>
                        </a:rPr>
                        <a:t>r.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Dokumentacja planu testów odbiorowych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15-01-2019 r.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Testy odbiorowe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11-02-2019 </a:t>
                      </a:r>
                      <a:r>
                        <a:rPr lang="pl-PL" sz="1600" dirty="0">
                          <a:effectLst/>
                        </a:rPr>
                        <a:t>r.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Szkolenia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14-02-2019 r.</a:t>
                      </a:r>
                      <a:endParaRPr lang="pl-PL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Odbiór końcowy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15-02-2019 r.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66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342900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i="1" dirty="0" smtClean="0"/>
              <a:t>Narzędzia dotychczas przywrócone przez Wykonawcę umowy </a:t>
            </a:r>
            <a:r>
              <a:rPr lang="pl-PL" i="1" dirty="0"/>
              <a:t>na </a:t>
            </a:r>
            <a:r>
              <a:rPr lang="pl-PL" i="1" dirty="0" smtClean="0"/>
              <a:t>„Wdrożenie </a:t>
            </a:r>
            <a:r>
              <a:rPr lang="pl-PL" i="1" dirty="0"/>
              <a:t>produkcyjne </a:t>
            </a:r>
            <a:r>
              <a:rPr lang="pl-PL" i="1" dirty="0" smtClean="0"/>
              <a:t>ISOK”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406664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0C1203B-D585-4FBC-9E38-7339D8EC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632848" cy="424847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1586" y="556731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>Portal rejestrowy SIGW</a:t>
            </a: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310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C628DED-1AF0-4219-AF0F-7C4BEC90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776864" cy="432048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7811" y="55892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>Portal rejestrowy SIGW</a:t>
            </a: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9543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107504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>Hydroportal</a:t>
            </a: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C:\Users\JMackiewicz\Desktop\Przechwytywa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1957"/>
            <a:ext cx="7704856" cy="44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53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1061</TotalTime>
  <Words>360</Words>
  <Application>Microsoft Office PowerPoint</Application>
  <PresentationFormat>Pokaz na ekranie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12</vt:i4>
      </vt:variant>
    </vt:vector>
  </HeadingPairs>
  <TitlesOfParts>
    <vt:vector size="24" baseType="lpstr">
      <vt:lpstr>Aharoni</vt:lpstr>
      <vt:lpstr>Arial</vt:lpstr>
      <vt:lpstr>Calibri</vt:lpstr>
      <vt:lpstr>Courier New</vt:lpstr>
      <vt:lpstr>Segoe UI Semilight</vt:lpstr>
      <vt:lpstr>Tahoma</vt:lpstr>
      <vt:lpstr>Times New Roman</vt:lpstr>
      <vt:lpstr>Motyw pakietu Office</vt:lpstr>
      <vt:lpstr>3_Projekt niestandardowy</vt:lpstr>
      <vt:lpstr>2_Projekt niestandardowy</vt:lpstr>
      <vt:lpstr>1_Projekt niestandardowy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JMarzec</dc:creator>
  <cp:lastModifiedBy>Autor</cp:lastModifiedBy>
  <cp:revision>86</cp:revision>
  <dcterms:created xsi:type="dcterms:W3CDTF">2012-08-17T11:39:06Z</dcterms:created>
  <dcterms:modified xsi:type="dcterms:W3CDTF">2018-12-05T12:46:42Z</dcterms:modified>
</cp:coreProperties>
</file>