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2">
  <p:sldMasterIdLst>
    <p:sldMasterId id="2147483708" r:id="rId1"/>
  </p:sldMasterIdLst>
  <p:notesMasterIdLst>
    <p:notesMasterId r:id="rId28"/>
  </p:notesMasterIdLst>
  <p:sldIdLst>
    <p:sldId id="335" r:id="rId2"/>
    <p:sldId id="478" r:id="rId3"/>
    <p:sldId id="429" r:id="rId4"/>
    <p:sldId id="484" r:id="rId5"/>
    <p:sldId id="486" r:id="rId6"/>
    <p:sldId id="487" r:id="rId7"/>
    <p:sldId id="488" r:id="rId8"/>
    <p:sldId id="489" r:id="rId9"/>
    <p:sldId id="433" r:id="rId10"/>
    <p:sldId id="434" r:id="rId11"/>
    <p:sldId id="436" r:id="rId12"/>
    <p:sldId id="480" r:id="rId13"/>
    <p:sldId id="493" r:id="rId14"/>
    <p:sldId id="482" r:id="rId15"/>
    <p:sldId id="497" r:id="rId16"/>
    <p:sldId id="490" r:id="rId17"/>
    <p:sldId id="467" r:id="rId18"/>
    <p:sldId id="498" r:id="rId19"/>
    <p:sldId id="499" r:id="rId20"/>
    <p:sldId id="500" r:id="rId21"/>
    <p:sldId id="430" r:id="rId22"/>
    <p:sldId id="437" r:id="rId23"/>
    <p:sldId id="440" r:id="rId24"/>
    <p:sldId id="441" r:id="rId25"/>
    <p:sldId id="501" r:id="rId26"/>
    <p:sldId id="332" r:id="rId27"/>
  </p:sldIdLst>
  <p:sldSz cx="10691813" cy="7559675"/>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381">
          <p15:clr>
            <a:srgbClr val="A4A3A4"/>
          </p15:clr>
        </p15:guide>
        <p15:guide id="2" pos="336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1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242"/>
    <a:srgbClr val="FA8606"/>
    <a:srgbClr val="007033"/>
    <a:srgbClr val="3C3CB6"/>
    <a:srgbClr val="93C67B"/>
    <a:srgbClr val="8B12B6"/>
    <a:srgbClr val="554B97"/>
    <a:srgbClr val="FFFFFF"/>
    <a:srgbClr val="002073"/>
    <a:srgbClr val="FDA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2316C2-06EB-4FEA-A51C-3236858EE26A}" v="7" dt="2026-03-03T09:52:28.414"/>
  </p1510:revLst>
</p1510:revInfo>
</file>

<file path=ppt/tableStyles.xml><?xml version="1.0" encoding="utf-8"?>
<a:tblStyleLst xmlns:a="http://schemas.openxmlformats.org/drawingml/2006/main" def="{00A15C55-8517-42AA-B614-E9B94910E393}">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 pośredni 2 — Ak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C89EF96-8CEA-46FF-86C4-4CE0E7609802}" styleName="Styl jasny 3 — Ak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28" autoAdjust="0"/>
    <p:restoredTop sz="86405" autoAdjust="0"/>
  </p:normalViewPr>
  <p:slideViewPr>
    <p:cSldViewPr>
      <p:cViewPr varScale="1">
        <p:scale>
          <a:sx n="65" d="100"/>
          <a:sy n="65" d="100"/>
        </p:scale>
        <p:origin x="139" y="38"/>
      </p:cViewPr>
      <p:guideLst>
        <p:guide orient="horz" pos="2381"/>
        <p:guide pos="3368"/>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1195A8-7CDB-4ECA-9588-26B164F0D7CA}" type="doc">
      <dgm:prSet loTypeId="urn:microsoft.com/office/officeart/2005/8/layout/hProcess9" loCatId="process" qsTypeId="urn:microsoft.com/office/officeart/2005/8/quickstyle/simple1" qsCatId="simple" csTypeId="urn:microsoft.com/office/officeart/2005/8/colors/accent1_2" csCatId="accent1"/>
      <dgm:spPr/>
      <dgm:t>
        <a:bodyPr/>
        <a:lstStyle/>
        <a:p>
          <a:endParaRPr lang="pl-PL"/>
        </a:p>
      </dgm:t>
    </dgm:pt>
    <dgm:pt modelId="{141FECF0-B5FE-4329-8D42-3ACBB17D858A}">
      <dgm:prSet/>
      <dgm:spPr/>
      <dgm:t>
        <a:bodyPr/>
        <a:lstStyle/>
        <a:p>
          <a:pPr rtl="0"/>
          <a:r>
            <a:rPr lang="en-US" b="1"/>
            <a:t>Ocena oddziaływania na środowisko​</a:t>
          </a:r>
          <a:r>
            <a:rPr lang="pl-PL" b="1"/>
            <a:t>: </a:t>
          </a:r>
          <a:r>
            <a:rPr lang="en-US"/>
            <a:t>Należy ustalić, czy projekt wymaga oceny oddziaływania na środowisko zgodnie z dyrektywą OOŚ i krajowymi przepisami.​</a:t>
          </a:r>
          <a:endParaRPr lang="pl-PL"/>
        </a:p>
      </dgm:t>
    </dgm:pt>
    <dgm:pt modelId="{676115FD-2CB8-4AE1-BBF1-5CAF3E17EEF9}" type="parTrans" cxnId="{1400751E-130F-4C97-AECE-2F5526400D3C}">
      <dgm:prSet/>
      <dgm:spPr/>
      <dgm:t>
        <a:bodyPr/>
        <a:lstStyle/>
        <a:p>
          <a:endParaRPr lang="pl-PL"/>
        </a:p>
      </dgm:t>
    </dgm:pt>
    <dgm:pt modelId="{BCF93A3E-FAE2-4F04-B22B-90EE9CE81761}" type="sibTrans" cxnId="{1400751E-130F-4C97-AECE-2F5526400D3C}">
      <dgm:prSet/>
      <dgm:spPr/>
      <dgm:t>
        <a:bodyPr/>
        <a:lstStyle/>
        <a:p>
          <a:endParaRPr lang="pl-PL"/>
        </a:p>
      </dgm:t>
    </dgm:pt>
    <dgm:pt modelId="{95B81006-BB7F-45F3-A860-0B60A3951EC5}">
      <dgm:prSet/>
      <dgm:spPr/>
      <dgm:t>
        <a:bodyPr/>
        <a:lstStyle/>
        <a:p>
          <a:pPr rtl="0"/>
          <a:r>
            <a:rPr lang="en-US" b="1"/>
            <a:t>Ocena wpływu na klimat​</a:t>
          </a:r>
          <a:r>
            <a:rPr lang="pl-PL" b="1"/>
            <a:t>: </a:t>
          </a:r>
          <a:r>
            <a:rPr lang="pl-PL"/>
            <a:t>Należy wykonać o</a:t>
          </a:r>
          <a:r>
            <a:rPr lang="en-US"/>
            <a:t>cen</a:t>
          </a:r>
          <a:r>
            <a:rPr lang="pl-PL"/>
            <a:t>ę</a:t>
          </a:r>
          <a:r>
            <a:rPr lang="en-US"/>
            <a:t> emisji i odporności infrastruktury na zmiany klimatyczne zgodnie z wytycznymi Komisji Europejskiej.​</a:t>
          </a:r>
          <a:endParaRPr lang="pl-PL"/>
        </a:p>
      </dgm:t>
    </dgm:pt>
    <dgm:pt modelId="{DE5CC009-CDFE-4C3D-A127-A27AE7157072}" type="parTrans" cxnId="{26A81373-0662-4008-A6CB-FF5E61196959}">
      <dgm:prSet/>
      <dgm:spPr/>
      <dgm:t>
        <a:bodyPr/>
        <a:lstStyle/>
        <a:p>
          <a:endParaRPr lang="pl-PL"/>
        </a:p>
      </dgm:t>
    </dgm:pt>
    <dgm:pt modelId="{836B2535-1975-45E0-A397-C78D1CC8D345}" type="sibTrans" cxnId="{26A81373-0662-4008-A6CB-FF5E61196959}">
      <dgm:prSet/>
      <dgm:spPr/>
      <dgm:t>
        <a:bodyPr/>
        <a:lstStyle/>
        <a:p>
          <a:endParaRPr lang="pl-PL"/>
        </a:p>
      </dgm:t>
    </dgm:pt>
    <dgm:pt modelId="{86B15BD4-3BB3-492D-880E-A06EFC93F82B}">
      <dgm:prSet/>
      <dgm:spPr/>
      <dgm:t>
        <a:bodyPr/>
        <a:lstStyle/>
        <a:p>
          <a:pPr rtl="0"/>
          <a:r>
            <a:rPr lang="en-US" b="1"/>
            <a:t>Zasada DNSH​</a:t>
          </a:r>
          <a:r>
            <a:rPr lang="pl-PL" b="1"/>
            <a:t>: </a:t>
          </a:r>
          <a:r>
            <a:rPr lang="pl-PL"/>
            <a:t>Należy w</a:t>
          </a:r>
          <a:r>
            <a:rPr lang="en-US"/>
            <a:t>ykaza</a:t>
          </a:r>
          <a:r>
            <a:rPr lang="pl-PL"/>
            <a:t>ć</a:t>
          </a:r>
          <a:r>
            <a:rPr lang="en-US"/>
            <a:t>, że projekt nie szkodzi celom środowiskowym Unii Europejskiej zgodnie z zasadą DNSH.</a:t>
          </a:r>
          <a:endParaRPr lang="pl-PL"/>
        </a:p>
      </dgm:t>
    </dgm:pt>
    <dgm:pt modelId="{1DF1623F-85D3-40AB-A713-3989ABFD92AC}" type="parTrans" cxnId="{92E5C0E9-DB83-424A-9B00-9DAC8D4D5A47}">
      <dgm:prSet/>
      <dgm:spPr/>
      <dgm:t>
        <a:bodyPr/>
        <a:lstStyle/>
        <a:p>
          <a:endParaRPr lang="pl-PL"/>
        </a:p>
      </dgm:t>
    </dgm:pt>
    <dgm:pt modelId="{2700FF62-E2AB-4A76-94D4-E8B696A8385A}" type="sibTrans" cxnId="{92E5C0E9-DB83-424A-9B00-9DAC8D4D5A47}">
      <dgm:prSet/>
      <dgm:spPr/>
      <dgm:t>
        <a:bodyPr/>
        <a:lstStyle/>
        <a:p>
          <a:endParaRPr lang="pl-PL"/>
        </a:p>
      </dgm:t>
    </dgm:pt>
    <dgm:pt modelId="{38AA8E57-9EA6-48C4-AEB4-0663BEF7D34F}">
      <dgm:prSet/>
      <dgm:spPr/>
      <dgm:t>
        <a:bodyPr/>
        <a:lstStyle/>
        <a:p>
          <a:pPr rtl="0"/>
          <a:r>
            <a:rPr lang="pl-PL" b="1"/>
            <a:t>Wpływ na obszary </a:t>
          </a:r>
          <a:r>
            <a:rPr lang="en-US" b="1"/>
            <a:t>Natura 2000​</a:t>
          </a:r>
          <a:r>
            <a:rPr lang="pl-PL" b="1"/>
            <a:t>: </a:t>
          </a:r>
          <a:r>
            <a:rPr lang="pl-PL"/>
            <a:t>Należy ocenić potencjalny wpływ </a:t>
          </a:r>
          <a:r>
            <a:rPr lang="en-US"/>
            <a:t>projektu </a:t>
          </a:r>
          <a:r>
            <a:rPr lang="pl-PL"/>
            <a:t>na obszary </a:t>
          </a:r>
          <a:r>
            <a:rPr lang="en-US"/>
            <a:t>Natura 2000 i </a:t>
          </a:r>
          <a:r>
            <a:rPr lang="pl-PL"/>
            <a:t>uzyskać</a:t>
          </a:r>
          <a:r>
            <a:rPr lang="en-US"/>
            <a:t> deklaracj</a:t>
          </a:r>
          <a:r>
            <a:rPr lang="pl-PL"/>
            <a:t>ę</a:t>
          </a:r>
          <a:r>
            <a:rPr lang="en-US"/>
            <a:t> RDOŚ dla </a:t>
          </a:r>
          <a:r>
            <a:rPr lang="pl-PL"/>
            <a:t>zadań inwestycyjnych</a:t>
          </a:r>
          <a:r>
            <a:rPr lang="en-US"/>
            <a:t>​</a:t>
          </a:r>
          <a:endParaRPr lang="pl-PL"/>
        </a:p>
      </dgm:t>
    </dgm:pt>
    <dgm:pt modelId="{784CC5B6-F3F4-4F35-8CEA-63D25C5F8BD4}" type="parTrans" cxnId="{1F47DF53-14C8-4C1D-9542-76F93C77A427}">
      <dgm:prSet/>
      <dgm:spPr/>
      <dgm:t>
        <a:bodyPr/>
        <a:lstStyle/>
        <a:p>
          <a:endParaRPr lang="pl-PL"/>
        </a:p>
      </dgm:t>
    </dgm:pt>
    <dgm:pt modelId="{1384DD0C-943C-445E-9471-CD60E4B92F1B}" type="sibTrans" cxnId="{1F47DF53-14C8-4C1D-9542-76F93C77A427}">
      <dgm:prSet/>
      <dgm:spPr/>
      <dgm:t>
        <a:bodyPr/>
        <a:lstStyle/>
        <a:p>
          <a:endParaRPr lang="pl-PL"/>
        </a:p>
      </dgm:t>
    </dgm:pt>
    <dgm:pt modelId="{0F758315-2D5F-4F03-B3A6-0B6512F7B96E}">
      <dgm:prSet/>
      <dgm:spPr/>
      <dgm:t>
        <a:bodyPr/>
        <a:lstStyle/>
        <a:p>
          <a:pPr rtl="0"/>
          <a:r>
            <a:rPr lang="pl-PL" b="1"/>
            <a:t>Wpływ na wody</a:t>
          </a:r>
          <a:r>
            <a:rPr lang="en-US" b="1"/>
            <a:t>​</a:t>
          </a:r>
          <a:r>
            <a:rPr lang="pl-PL" b="1"/>
            <a:t>: </a:t>
          </a:r>
          <a:r>
            <a:rPr lang="pl-PL"/>
            <a:t>Należy ocenić</a:t>
          </a:r>
          <a:r>
            <a:rPr lang="en-US"/>
            <a:t> wpływ projektu na jednolitą część wód i uzyska</a:t>
          </a:r>
          <a:r>
            <a:rPr lang="pl-PL"/>
            <a:t>ć</a:t>
          </a:r>
          <a:r>
            <a:rPr lang="en-US"/>
            <a:t> </a:t>
          </a:r>
          <a:r>
            <a:rPr lang="pl-PL"/>
            <a:t>informację PGW Wody Polskie lub </a:t>
          </a:r>
          <a:r>
            <a:rPr lang="en-US"/>
            <a:t>wymagan</a:t>
          </a:r>
          <a:r>
            <a:rPr lang="pl-PL"/>
            <a:t>e</a:t>
          </a:r>
          <a:r>
            <a:rPr lang="en-US"/>
            <a:t> zg</a:t>
          </a:r>
          <a:r>
            <a:rPr lang="pl-PL"/>
            <a:t>ody</a:t>
          </a:r>
          <a:r>
            <a:rPr lang="en-US"/>
            <a:t> wodnoprawn</a:t>
          </a:r>
          <a:r>
            <a:rPr lang="pl-PL"/>
            <a:t>e</a:t>
          </a:r>
        </a:p>
      </dgm:t>
    </dgm:pt>
    <dgm:pt modelId="{E345BF4E-126D-473D-97B0-7E75F32CE28B}" type="parTrans" cxnId="{58865CAF-6C9E-412D-AC90-3530E44A0AA7}">
      <dgm:prSet/>
      <dgm:spPr/>
      <dgm:t>
        <a:bodyPr/>
        <a:lstStyle/>
        <a:p>
          <a:endParaRPr lang="pl-PL"/>
        </a:p>
      </dgm:t>
    </dgm:pt>
    <dgm:pt modelId="{656A5785-5C81-4665-9C36-413EC03F17FD}" type="sibTrans" cxnId="{58865CAF-6C9E-412D-AC90-3530E44A0AA7}">
      <dgm:prSet/>
      <dgm:spPr/>
      <dgm:t>
        <a:bodyPr/>
        <a:lstStyle/>
        <a:p>
          <a:endParaRPr lang="pl-PL"/>
        </a:p>
      </dgm:t>
    </dgm:pt>
    <dgm:pt modelId="{676FDB99-63D3-422B-BEC2-903EFDF7F7DB}" type="pres">
      <dgm:prSet presAssocID="{EC1195A8-7CDB-4ECA-9588-26B164F0D7CA}" presName="CompostProcess" presStyleCnt="0">
        <dgm:presLayoutVars>
          <dgm:dir/>
          <dgm:resizeHandles val="exact"/>
        </dgm:presLayoutVars>
      </dgm:prSet>
      <dgm:spPr/>
    </dgm:pt>
    <dgm:pt modelId="{166804EA-2DBB-4E6D-8576-933B521DD19F}" type="pres">
      <dgm:prSet presAssocID="{EC1195A8-7CDB-4ECA-9588-26B164F0D7CA}" presName="arrow" presStyleLbl="bgShp" presStyleIdx="0" presStyleCnt="1"/>
      <dgm:spPr/>
    </dgm:pt>
    <dgm:pt modelId="{0FDA674B-4682-4EB9-A04B-417AE392C35C}" type="pres">
      <dgm:prSet presAssocID="{EC1195A8-7CDB-4ECA-9588-26B164F0D7CA}" presName="linearProcess" presStyleCnt="0"/>
      <dgm:spPr/>
    </dgm:pt>
    <dgm:pt modelId="{7A332BCA-DD88-4777-9178-3CCF2E134018}" type="pres">
      <dgm:prSet presAssocID="{141FECF0-B5FE-4329-8D42-3ACBB17D858A}" presName="textNode" presStyleLbl="node1" presStyleIdx="0" presStyleCnt="5">
        <dgm:presLayoutVars>
          <dgm:bulletEnabled val="1"/>
        </dgm:presLayoutVars>
      </dgm:prSet>
      <dgm:spPr/>
    </dgm:pt>
    <dgm:pt modelId="{94710147-7758-49E4-9CC4-E0410C49A3B3}" type="pres">
      <dgm:prSet presAssocID="{BCF93A3E-FAE2-4F04-B22B-90EE9CE81761}" presName="sibTrans" presStyleCnt="0"/>
      <dgm:spPr/>
    </dgm:pt>
    <dgm:pt modelId="{8393C1F4-4F52-446A-BB6B-4AA98CFB18EE}" type="pres">
      <dgm:prSet presAssocID="{95B81006-BB7F-45F3-A860-0B60A3951EC5}" presName="textNode" presStyleLbl="node1" presStyleIdx="1" presStyleCnt="5">
        <dgm:presLayoutVars>
          <dgm:bulletEnabled val="1"/>
        </dgm:presLayoutVars>
      </dgm:prSet>
      <dgm:spPr/>
    </dgm:pt>
    <dgm:pt modelId="{A5DE50C4-C41F-47AE-B2FB-4EE39CC4E28C}" type="pres">
      <dgm:prSet presAssocID="{836B2535-1975-45E0-A397-C78D1CC8D345}" presName="sibTrans" presStyleCnt="0"/>
      <dgm:spPr/>
    </dgm:pt>
    <dgm:pt modelId="{C4C4BC54-B776-4EE1-8257-0DF38A054F0A}" type="pres">
      <dgm:prSet presAssocID="{86B15BD4-3BB3-492D-880E-A06EFC93F82B}" presName="textNode" presStyleLbl="node1" presStyleIdx="2" presStyleCnt="5">
        <dgm:presLayoutVars>
          <dgm:bulletEnabled val="1"/>
        </dgm:presLayoutVars>
      </dgm:prSet>
      <dgm:spPr/>
    </dgm:pt>
    <dgm:pt modelId="{99AAF276-A2CD-40B5-8334-0B9A2357C229}" type="pres">
      <dgm:prSet presAssocID="{2700FF62-E2AB-4A76-94D4-E8B696A8385A}" presName="sibTrans" presStyleCnt="0"/>
      <dgm:spPr/>
    </dgm:pt>
    <dgm:pt modelId="{71E4C0F8-C301-4BAA-986D-C164FA33C204}" type="pres">
      <dgm:prSet presAssocID="{38AA8E57-9EA6-48C4-AEB4-0663BEF7D34F}" presName="textNode" presStyleLbl="node1" presStyleIdx="3" presStyleCnt="5">
        <dgm:presLayoutVars>
          <dgm:bulletEnabled val="1"/>
        </dgm:presLayoutVars>
      </dgm:prSet>
      <dgm:spPr/>
    </dgm:pt>
    <dgm:pt modelId="{00A7F702-AC05-4DD4-8CF4-10D1A7D65D24}" type="pres">
      <dgm:prSet presAssocID="{1384DD0C-943C-445E-9471-CD60E4B92F1B}" presName="sibTrans" presStyleCnt="0"/>
      <dgm:spPr/>
    </dgm:pt>
    <dgm:pt modelId="{856B4CBA-AF47-429D-974D-1603568D3987}" type="pres">
      <dgm:prSet presAssocID="{0F758315-2D5F-4F03-B3A6-0B6512F7B96E}" presName="textNode" presStyleLbl="node1" presStyleIdx="4" presStyleCnt="5">
        <dgm:presLayoutVars>
          <dgm:bulletEnabled val="1"/>
        </dgm:presLayoutVars>
      </dgm:prSet>
      <dgm:spPr/>
    </dgm:pt>
  </dgm:ptLst>
  <dgm:cxnLst>
    <dgm:cxn modelId="{BFB80211-A733-4557-9CBF-4BD854EC232A}" type="presOf" srcId="{95B81006-BB7F-45F3-A860-0B60A3951EC5}" destId="{8393C1F4-4F52-446A-BB6B-4AA98CFB18EE}" srcOrd="0" destOrd="0" presId="urn:microsoft.com/office/officeart/2005/8/layout/hProcess9"/>
    <dgm:cxn modelId="{1400751E-130F-4C97-AECE-2F5526400D3C}" srcId="{EC1195A8-7CDB-4ECA-9588-26B164F0D7CA}" destId="{141FECF0-B5FE-4329-8D42-3ACBB17D858A}" srcOrd="0" destOrd="0" parTransId="{676115FD-2CB8-4AE1-BBF1-5CAF3E17EEF9}" sibTransId="{BCF93A3E-FAE2-4F04-B22B-90EE9CE81761}"/>
    <dgm:cxn modelId="{24DA7169-75AB-44B9-A28C-E3A099C0D983}" type="presOf" srcId="{EC1195A8-7CDB-4ECA-9588-26B164F0D7CA}" destId="{676FDB99-63D3-422B-BEC2-903EFDF7F7DB}" srcOrd="0" destOrd="0" presId="urn:microsoft.com/office/officeart/2005/8/layout/hProcess9"/>
    <dgm:cxn modelId="{26A81373-0662-4008-A6CB-FF5E61196959}" srcId="{EC1195A8-7CDB-4ECA-9588-26B164F0D7CA}" destId="{95B81006-BB7F-45F3-A860-0B60A3951EC5}" srcOrd="1" destOrd="0" parTransId="{DE5CC009-CDFE-4C3D-A127-A27AE7157072}" sibTransId="{836B2535-1975-45E0-A397-C78D1CC8D345}"/>
    <dgm:cxn modelId="{1F47DF53-14C8-4C1D-9542-76F93C77A427}" srcId="{EC1195A8-7CDB-4ECA-9588-26B164F0D7CA}" destId="{38AA8E57-9EA6-48C4-AEB4-0663BEF7D34F}" srcOrd="3" destOrd="0" parTransId="{784CC5B6-F3F4-4F35-8CEA-63D25C5F8BD4}" sibTransId="{1384DD0C-943C-445E-9471-CD60E4B92F1B}"/>
    <dgm:cxn modelId="{EE027776-AC4C-414C-A9FA-8B551D599DAC}" type="presOf" srcId="{141FECF0-B5FE-4329-8D42-3ACBB17D858A}" destId="{7A332BCA-DD88-4777-9178-3CCF2E134018}" srcOrd="0" destOrd="0" presId="urn:microsoft.com/office/officeart/2005/8/layout/hProcess9"/>
    <dgm:cxn modelId="{237CE382-E3B0-44FC-8A9E-E9F6C452E439}" type="presOf" srcId="{86B15BD4-3BB3-492D-880E-A06EFC93F82B}" destId="{C4C4BC54-B776-4EE1-8257-0DF38A054F0A}" srcOrd="0" destOrd="0" presId="urn:microsoft.com/office/officeart/2005/8/layout/hProcess9"/>
    <dgm:cxn modelId="{E4A3AB8A-73EF-4796-87E4-41A563317756}" type="presOf" srcId="{38AA8E57-9EA6-48C4-AEB4-0663BEF7D34F}" destId="{71E4C0F8-C301-4BAA-986D-C164FA33C204}" srcOrd="0" destOrd="0" presId="urn:microsoft.com/office/officeart/2005/8/layout/hProcess9"/>
    <dgm:cxn modelId="{58865CAF-6C9E-412D-AC90-3530E44A0AA7}" srcId="{EC1195A8-7CDB-4ECA-9588-26B164F0D7CA}" destId="{0F758315-2D5F-4F03-B3A6-0B6512F7B96E}" srcOrd="4" destOrd="0" parTransId="{E345BF4E-126D-473D-97B0-7E75F32CE28B}" sibTransId="{656A5785-5C81-4665-9C36-413EC03F17FD}"/>
    <dgm:cxn modelId="{92E5C0E9-DB83-424A-9B00-9DAC8D4D5A47}" srcId="{EC1195A8-7CDB-4ECA-9588-26B164F0D7CA}" destId="{86B15BD4-3BB3-492D-880E-A06EFC93F82B}" srcOrd="2" destOrd="0" parTransId="{1DF1623F-85D3-40AB-A713-3989ABFD92AC}" sibTransId="{2700FF62-E2AB-4A76-94D4-E8B696A8385A}"/>
    <dgm:cxn modelId="{BDAE96FA-72D1-4F76-AC1A-597722FE7809}" type="presOf" srcId="{0F758315-2D5F-4F03-B3A6-0B6512F7B96E}" destId="{856B4CBA-AF47-429D-974D-1603568D3987}" srcOrd="0" destOrd="0" presId="urn:microsoft.com/office/officeart/2005/8/layout/hProcess9"/>
    <dgm:cxn modelId="{74C8C799-1B1D-4FBD-8F5C-63C1C1742F3C}" type="presParOf" srcId="{676FDB99-63D3-422B-BEC2-903EFDF7F7DB}" destId="{166804EA-2DBB-4E6D-8576-933B521DD19F}" srcOrd="0" destOrd="0" presId="urn:microsoft.com/office/officeart/2005/8/layout/hProcess9"/>
    <dgm:cxn modelId="{CDDE548B-8380-40D1-89C0-3344EF3EC944}" type="presParOf" srcId="{676FDB99-63D3-422B-BEC2-903EFDF7F7DB}" destId="{0FDA674B-4682-4EB9-A04B-417AE392C35C}" srcOrd="1" destOrd="0" presId="urn:microsoft.com/office/officeart/2005/8/layout/hProcess9"/>
    <dgm:cxn modelId="{AFBED6F6-389D-442A-83EC-6C19ED462559}" type="presParOf" srcId="{0FDA674B-4682-4EB9-A04B-417AE392C35C}" destId="{7A332BCA-DD88-4777-9178-3CCF2E134018}" srcOrd="0" destOrd="0" presId="urn:microsoft.com/office/officeart/2005/8/layout/hProcess9"/>
    <dgm:cxn modelId="{B7DC6D2A-503E-4246-B33D-18B9199C8A68}" type="presParOf" srcId="{0FDA674B-4682-4EB9-A04B-417AE392C35C}" destId="{94710147-7758-49E4-9CC4-E0410C49A3B3}" srcOrd="1" destOrd="0" presId="urn:microsoft.com/office/officeart/2005/8/layout/hProcess9"/>
    <dgm:cxn modelId="{8C5137E2-8BAB-44F1-BE95-E6BE028F65F5}" type="presParOf" srcId="{0FDA674B-4682-4EB9-A04B-417AE392C35C}" destId="{8393C1F4-4F52-446A-BB6B-4AA98CFB18EE}" srcOrd="2" destOrd="0" presId="urn:microsoft.com/office/officeart/2005/8/layout/hProcess9"/>
    <dgm:cxn modelId="{AAB423D1-2214-445D-B456-A362831687B1}" type="presParOf" srcId="{0FDA674B-4682-4EB9-A04B-417AE392C35C}" destId="{A5DE50C4-C41F-47AE-B2FB-4EE39CC4E28C}" srcOrd="3" destOrd="0" presId="urn:microsoft.com/office/officeart/2005/8/layout/hProcess9"/>
    <dgm:cxn modelId="{E36811DE-0D4E-4E26-89C6-740721C2C386}" type="presParOf" srcId="{0FDA674B-4682-4EB9-A04B-417AE392C35C}" destId="{C4C4BC54-B776-4EE1-8257-0DF38A054F0A}" srcOrd="4" destOrd="0" presId="urn:microsoft.com/office/officeart/2005/8/layout/hProcess9"/>
    <dgm:cxn modelId="{44615A75-8764-4A28-B489-FA4AC68AE68D}" type="presParOf" srcId="{0FDA674B-4682-4EB9-A04B-417AE392C35C}" destId="{99AAF276-A2CD-40B5-8334-0B9A2357C229}" srcOrd="5" destOrd="0" presId="urn:microsoft.com/office/officeart/2005/8/layout/hProcess9"/>
    <dgm:cxn modelId="{282D8A68-49DA-4ECE-B20A-BD673C2D67F8}" type="presParOf" srcId="{0FDA674B-4682-4EB9-A04B-417AE392C35C}" destId="{71E4C0F8-C301-4BAA-986D-C164FA33C204}" srcOrd="6" destOrd="0" presId="urn:microsoft.com/office/officeart/2005/8/layout/hProcess9"/>
    <dgm:cxn modelId="{7BF6EC2A-DE47-43C9-8656-CC9C6A5F1230}" type="presParOf" srcId="{0FDA674B-4682-4EB9-A04B-417AE392C35C}" destId="{00A7F702-AC05-4DD4-8CF4-10D1A7D65D24}" srcOrd="7" destOrd="0" presId="urn:microsoft.com/office/officeart/2005/8/layout/hProcess9"/>
    <dgm:cxn modelId="{13225569-B858-400D-B38B-98596B863E3A}" type="presParOf" srcId="{0FDA674B-4682-4EB9-A04B-417AE392C35C}" destId="{856B4CBA-AF47-429D-974D-1603568D3987}"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6804EA-2DBB-4E6D-8576-933B521DD19F}">
      <dsp:nvSpPr>
        <dsp:cNvPr id="0" name=""/>
        <dsp:cNvSpPr/>
      </dsp:nvSpPr>
      <dsp:spPr>
        <a:xfrm>
          <a:off x="680349" y="0"/>
          <a:ext cx="7710623" cy="554402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332BCA-DD88-4777-9178-3CCF2E134018}">
      <dsp:nvSpPr>
        <dsp:cNvPr id="0" name=""/>
        <dsp:cNvSpPr/>
      </dsp:nvSpPr>
      <dsp:spPr>
        <a:xfrm>
          <a:off x="3986" y="1663206"/>
          <a:ext cx="1742951" cy="22176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b="1" kern="1200"/>
            <a:t>Ocena oddziaływania na środowisko​</a:t>
          </a:r>
          <a:r>
            <a:rPr lang="pl-PL" sz="1300" b="1" kern="1200"/>
            <a:t>: </a:t>
          </a:r>
          <a:r>
            <a:rPr lang="en-US" sz="1300" kern="1200"/>
            <a:t>Należy ustalić, czy projekt wymaga oceny oddziaływania na środowisko zgodnie z dyrektywą OOŚ i krajowymi przepisami.​</a:t>
          </a:r>
          <a:endParaRPr lang="pl-PL" sz="1300" kern="1200"/>
        </a:p>
      </dsp:txBody>
      <dsp:txXfrm>
        <a:off x="89070" y="1748290"/>
        <a:ext cx="1572783" cy="2047440"/>
      </dsp:txXfrm>
    </dsp:sp>
    <dsp:sp modelId="{8393C1F4-4F52-446A-BB6B-4AA98CFB18EE}">
      <dsp:nvSpPr>
        <dsp:cNvPr id="0" name=""/>
        <dsp:cNvSpPr/>
      </dsp:nvSpPr>
      <dsp:spPr>
        <a:xfrm>
          <a:off x="1834085" y="1663206"/>
          <a:ext cx="1742951" cy="22176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b="1" kern="1200"/>
            <a:t>Ocena wpływu na klimat​</a:t>
          </a:r>
          <a:r>
            <a:rPr lang="pl-PL" sz="1300" b="1" kern="1200"/>
            <a:t>: </a:t>
          </a:r>
          <a:r>
            <a:rPr lang="pl-PL" sz="1300" kern="1200"/>
            <a:t>Należy wykonać o</a:t>
          </a:r>
          <a:r>
            <a:rPr lang="en-US" sz="1300" kern="1200"/>
            <a:t>cen</a:t>
          </a:r>
          <a:r>
            <a:rPr lang="pl-PL" sz="1300" kern="1200"/>
            <a:t>ę</a:t>
          </a:r>
          <a:r>
            <a:rPr lang="en-US" sz="1300" kern="1200"/>
            <a:t> emisji i odporności infrastruktury na zmiany klimatyczne zgodnie z wytycznymi Komisji Europejskiej.​</a:t>
          </a:r>
          <a:endParaRPr lang="pl-PL" sz="1300" kern="1200"/>
        </a:p>
      </dsp:txBody>
      <dsp:txXfrm>
        <a:off x="1919169" y="1748290"/>
        <a:ext cx="1572783" cy="2047440"/>
      </dsp:txXfrm>
    </dsp:sp>
    <dsp:sp modelId="{C4C4BC54-B776-4EE1-8257-0DF38A054F0A}">
      <dsp:nvSpPr>
        <dsp:cNvPr id="0" name=""/>
        <dsp:cNvSpPr/>
      </dsp:nvSpPr>
      <dsp:spPr>
        <a:xfrm>
          <a:off x="3664185" y="1663206"/>
          <a:ext cx="1742951" cy="22176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b="1" kern="1200"/>
            <a:t>Zasada DNSH​</a:t>
          </a:r>
          <a:r>
            <a:rPr lang="pl-PL" sz="1300" b="1" kern="1200"/>
            <a:t>: </a:t>
          </a:r>
          <a:r>
            <a:rPr lang="pl-PL" sz="1300" kern="1200"/>
            <a:t>Należy w</a:t>
          </a:r>
          <a:r>
            <a:rPr lang="en-US" sz="1300" kern="1200"/>
            <a:t>ykaza</a:t>
          </a:r>
          <a:r>
            <a:rPr lang="pl-PL" sz="1300" kern="1200"/>
            <a:t>ć</a:t>
          </a:r>
          <a:r>
            <a:rPr lang="en-US" sz="1300" kern="1200"/>
            <a:t>, że projekt nie szkodzi celom środowiskowym Unii Europejskiej zgodnie z zasadą DNSH.</a:t>
          </a:r>
          <a:endParaRPr lang="pl-PL" sz="1300" kern="1200"/>
        </a:p>
      </dsp:txBody>
      <dsp:txXfrm>
        <a:off x="3749269" y="1748290"/>
        <a:ext cx="1572783" cy="2047440"/>
      </dsp:txXfrm>
    </dsp:sp>
    <dsp:sp modelId="{71E4C0F8-C301-4BAA-986D-C164FA33C204}">
      <dsp:nvSpPr>
        <dsp:cNvPr id="0" name=""/>
        <dsp:cNvSpPr/>
      </dsp:nvSpPr>
      <dsp:spPr>
        <a:xfrm>
          <a:off x="5494284" y="1663206"/>
          <a:ext cx="1742951" cy="22176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pl-PL" sz="1300" b="1" kern="1200"/>
            <a:t>Wpływ na obszary </a:t>
          </a:r>
          <a:r>
            <a:rPr lang="en-US" sz="1300" b="1" kern="1200"/>
            <a:t>Natura 2000​</a:t>
          </a:r>
          <a:r>
            <a:rPr lang="pl-PL" sz="1300" b="1" kern="1200"/>
            <a:t>: </a:t>
          </a:r>
          <a:r>
            <a:rPr lang="pl-PL" sz="1300" kern="1200"/>
            <a:t>Należy ocenić potencjalny wpływ </a:t>
          </a:r>
          <a:r>
            <a:rPr lang="en-US" sz="1300" kern="1200"/>
            <a:t>projektu </a:t>
          </a:r>
          <a:r>
            <a:rPr lang="pl-PL" sz="1300" kern="1200"/>
            <a:t>na obszary </a:t>
          </a:r>
          <a:r>
            <a:rPr lang="en-US" sz="1300" kern="1200"/>
            <a:t>Natura 2000 i </a:t>
          </a:r>
          <a:r>
            <a:rPr lang="pl-PL" sz="1300" kern="1200"/>
            <a:t>uzyskać</a:t>
          </a:r>
          <a:r>
            <a:rPr lang="en-US" sz="1300" kern="1200"/>
            <a:t> deklaracj</a:t>
          </a:r>
          <a:r>
            <a:rPr lang="pl-PL" sz="1300" kern="1200"/>
            <a:t>ę</a:t>
          </a:r>
          <a:r>
            <a:rPr lang="en-US" sz="1300" kern="1200"/>
            <a:t> RDOŚ dla </a:t>
          </a:r>
          <a:r>
            <a:rPr lang="pl-PL" sz="1300" kern="1200"/>
            <a:t>zadań inwestycyjnych</a:t>
          </a:r>
          <a:r>
            <a:rPr lang="en-US" sz="1300" kern="1200"/>
            <a:t>​</a:t>
          </a:r>
          <a:endParaRPr lang="pl-PL" sz="1300" kern="1200"/>
        </a:p>
      </dsp:txBody>
      <dsp:txXfrm>
        <a:off x="5579368" y="1748290"/>
        <a:ext cx="1572783" cy="2047440"/>
      </dsp:txXfrm>
    </dsp:sp>
    <dsp:sp modelId="{856B4CBA-AF47-429D-974D-1603568D3987}">
      <dsp:nvSpPr>
        <dsp:cNvPr id="0" name=""/>
        <dsp:cNvSpPr/>
      </dsp:nvSpPr>
      <dsp:spPr>
        <a:xfrm>
          <a:off x="7324383" y="1663206"/>
          <a:ext cx="1742951" cy="22176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pl-PL" sz="1300" b="1" kern="1200"/>
            <a:t>Wpływ na wody</a:t>
          </a:r>
          <a:r>
            <a:rPr lang="en-US" sz="1300" b="1" kern="1200"/>
            <a:t>​</a:t>
          </a:r>
          <a:r>
            <a:rPr lang="pl-PL" sz="1300" b="1" kern="1200"/>
            <a:t>: </a:t>
          </a:r>
          <a:r>
            <a:rPr lang="pl-PL" sz="1300" kern="1200"/>
            <a:t>Należy ocenić</a:t>
          </a:r>
          <a:r>
            <a:rPr lang="en-US" sz="1300" kern="1200"/>
            <a:t> wpływ projektu na jednolitą część wód i uzyska</a:t>
          </a:r>
          <a:r>
            <a:rPr lang="pl-PL" sz="1300" kern="1200"/>
            <a:t>ć</a:t>
          </a:r>
          <a:r>
            <a:rPr lang="en-US" sz="1300" kern="1200"/>
            <a:t> </a:t>
          </a:r>
          <a:r>
            <a:rPr lang="pl-PL" sz="1300" kern="1200"/>
            <a:t>informację PGW Wody Polskie lub </a:t>
          </a:r>
          <a:r>
            <a:rPr lang="en-US" sz="1300" kern="1200"/>
            <a:t>wymagan</a:t>
          </a:r>
          <a:r>
            <a:rPr lang="pl-PL" sz="1300" kern="1200"/>
            <a:t>e</a:t>
          </a:r>
          <a:r>
            <a:rPr lang="en-US" sz="1300" kern="1200"/>
            <a:t> zg</a:t>
          </a:r>
          <a:r>
            <a:rPr lang="pl-PL" sz="1300" kern="1200"/>
            <a:t>ody</a:t>
          </a:r>
          <a:r>
            <a:rPr lang="en-US" sz="1300" kern="1200"/>
            <a:t> wodnoprawn</a:t>
          </a:r>
          <a:r>
            <a:rPr lang="pl-PL" sz="1300" kern="1200"/>
            <a:t>e</a:t>
          </a:r>
        </a:p>
      </dsp:txBody>
      <dsp:txXfrm>
        <a:off x="7409467" y="1748290"/>
        <a:ext cx="1572783" cy="204744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2BD582C5-ACA9-CC8D-C41D-073980717C3F}"/>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pl-PL"/>
          </a:p>
        </p:txBody>
      </p:sp>
      <p:sp>
        <p:nvSpPr>
          <p:cNvPr id="3" name="Symbol zastępczy daty 2">
            <a:extLst>
              <a:ext uri="{FF2B5EF4-FFF2-40B4-BE49-F238E27FC236}">
                <a16:creationId xmlns:a16="http://schemas.microsoft.com/office/drawing/2014/main" id="{2D93768C-B02D-7F18-9C81-BB43B6580720}"/>
              </a:ext>
            </a:extLst>
          </p:cNvPr>
          <p:cNvSpPr>
            <a:spLocks noGrp="1"/>
          </p:cNvSpPr>
          <p:nvPr>
            <p:ph type="dt" idx="1"/>
          </p:nvPr>
        </p:nvSpPr>
        <p:spPr>
          <a:xfrm>
            <a:off x="3849688" y="0"/>
            <a:ext cx="2946400" cy="498475"/>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F72EB538-6020-4ED0-A450-9F2F49113206}" type="datetimeFigureOut">
              <a:rPr lang="pl-PL"/>
              <a:pPr>
                <a:defRPr/>
              </a:pPr>
              <a:t>2026-03-03</a:t>
            </a:fld>
            <a:endParaRPr lang="pl-PL"/>
          </a:p>
        </p:txBody>
      </p:sp>
      <p:sp>
        <p:nvSpPr>
          <p:cNvPr id="4" name="Symbol zastępczy obrazu slajdu 3">
            <a:extLst>
              <a:ext uri="{FF2B5EF4-FFF2-40B4-BE49-F238E27FC236}">
                <a16:creationId xmlns:a16="http://schemas.microsoft.com/office/drawing/2014/main" id="{4FFC6629-C316-4010-5541-56707C89A5B7}"/>
              </a:ext>
            </a:extLst>
          </p:cNvPr>
          <p:cNvSpPr>
            <a:spLocks noGrp="1" noRot="1" noChangeAspect="1"/>
          </p:cNvSpPr>
          <p:nvPr>
            <p:ph type="sldImg" idx="2"/>
          </p:nvPr>
        </p:nvSpPr>
        <p:spPr>
          <a:xfrm>
            <a:off x="1030288" y="1241425"/>
            <a:ext cx="4737100" cy="3349625"/>
          </a:xfrm>
          <a:prstGeom prst="rect">
            <a:avLst/>
          </a:prstGeom>
          <a:noFill/>
          <a:ln w="12700">
            <a:solidFill>
              <a:prstClr val="black"/>
            </a:solidFill>
          </a:ln>
        </p:spPr>
        <p:txBody>
          <a:bodyPr vert="horz" lIns="91440" tIns="45720" rIns="91440" bIns="45720" rtlCol="0" anchor="ctr"/>
          <a:lstStyle/>
          <a:p>
            <a:pPr lvl="0"/>
            <a:endParaRPr lang="pl-PL" noProof="0"/>
          </a:p>
        </p:txBody>
      </p:sp>
      <p:sp>
        <p:nvSpPr>
          <p:cNvPr id="5" name="Symbol zastępczy notatek 4">
            <a:extLst>
              <a:ext uri="{FF2B5EF4-FFF2-40B4-BE49-F238E27FC236}">
                <a16:creationId xmlns:a16="http://schemas.microsoft.com/office/drawing/2014/main" id="{D0ACA120-1CF5-761A-4E21-402E84E0444C}"/>
              </a:ext>
            </a:extLst>
          </p:cNvPr>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6" name="Symbol zastępczy stopki 5">
            <a:extLst>
              <a:ext uri="{FF2B5EF4-FFF2-40B4-BE49-F238E27FC236}">
                <a16:creationId xmlns:a16="http://schemas.microsoft.com/office/drawing/2014/main" id="{2C0CF1FA-2B93-9410-D13E-2E54130A4D09}"/>
              </a:ext>
            </a:extLst>
          </p:cNvPr>
          <p:cNvSpPr>
            <a:spLocks noGrp="1"/>
          </p:cNvSpPr>
          <p:nvPr>
            <p:ph type="ftr" sz="quarter" idx="4"/>
          </p:nvPr>
        </p:nvSpPr>
        <p:spPr>
          <a:xfrm>
            <a:off x="0" y="9428163"/>
            <a:ext cx="2946400" cy="49847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pl-PL"/>
          </a:p>
        </p:txBody>
      </p:sp>
      <p:sp>
        <p:nvSpPr>
          <p:cNvPr id="7" name="Symbol zastępczy numeru slajdu 6">
            <a:extLst>
              <a:ext uri="{FF2B5EF4-FFF2-40B4-BE49-F238E27FC236}">
                <a16:creationId xmlns:a16="http://schemas.microsoft.com/office/drawing/2014/main" id="{BE5D39FE-5CE1-5B3A-B556-F64301F0770C}"/>
              </a:ext>
            </a:extLst>
          </p:cNvPr>
          <p:cNvSpPr>
            <a:spLocks noGrp="1"/>
          </p:cNvSpPr>
          <p:nvPr>
            <p:ph type="sldNum" sz="quarter" idx="5"/>
          </p:nvPr>
        </p:nvSpPr>
        <p:spPr>
          <a:xfrm>
            <a:off x="3849688" y="9428163"/>
            <a:ext cx="2946400" cy="49847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B0F54BB-6727-475F-9FD5-ED33A44F2811}"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ymbol zastępczy obrazu slajdu 1">
            <a:extLst>
              <a:ext uri="{FF2B5EF4-FFF2-40B4-BE49-F238E27FC236}">
                <a16:creationId xmlns:a16="http://schemas.microsoft.com/office/drawing/2014/main" id="{BAEE2547-540A-1C34-FE42-74B7256CA3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Symbol zastępczy notatek 2">
            <a:extLst>
              <a:ext uri="{FF2B5EF4-FFF2-40B4-BE49-F238E27FC236}">
                <a16:creationId xmlns:a16="http://schemas.microsoft.com/office/drawing/2014/main" id="{DDF80B94-0AD1-674B-9CD7-B6303076AB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l-PL" altLang="pl-PL" sz="1100" dirty="0"/>
          </a:p>
        </p:txBody>
      </p:sp>
      <p:sp>
        <p:nvSpPr>
          <p:cNvPr id="18436" name="Symbol zastępczy numeru slajdu 3">
            <a:extLst>
              <a:ext uri="{FF2B5EF4-FFF2-40B4-BE49-F238E27FC236}">
                <a16:creationId xmlns:a16="http://schemas.microsoft.com/office/drawing/2014/main" id="{B1643D38-FEB1-BF10-7F1F-D0C9BA7904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3A1AAAA-A27A-45D8-A6BC-60C8906F3B44}" type="slidenum">
              <a:rPr lang="pl-PL" altLang="pl-PL" smtClean="0"/>
              <a:pPr/>
              <a:t>1</a:t>
            </a:fld>
            <a:endParaRPr lang="pl-PL" altLang="pl-P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a:defRPr/>
            </a:pPr>
            <a:fld id="{AB0F54BB-6727-475F-9FD5-ED33A44F2811}" type="slidenum">
              <a:rPr lang="pl-PL" altLang="pl-PL" smtClean="0"/>
              <a:pPr>
                <a:defRPr/>
              </a:pPr>
              <a:t>10</a:t>
            </a:fld>
            <a:endParaRPr lang="pl-PL" altLang="pl-PL"/>
          </a:p>
        </p:txBody>
      </p:sp>
    </p:spTree>
    <p:extLst>
      <p:ext uri="{BB962C8B-B14F-4D97-AF65-F5344CB8AC3E}">
        <p14:creationId xmlns:p14="http://schemas.microsoft.com/office/powerpoint/2010/main" val="2549871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a:defRPr/>
            </a:pPr>
            <a:fld id="{AB0F54BB-6727-475F-9FD5-ED33A44F2811}" type="slidenum">
              <a:rPr lang="pl-PL" altLang="pl-PL" smtClean="0"/>
              <a:pPr>
                <a:defRPr/>
              </a:pPr>
              <a:t>11</a:t>
            </a:fld>
            <a:endParaRPr lang="pl-PL" altLang="pl-PL"/>
          </a:p>
        </p:txBody>
      </p:sp>
    </p:spTree>
    <p:extLst>
      <p:ext uri="{BB962C8B-B14F-4D97-AF65-F5344CB8AC3E}">
        <p14:creationId xmlns:p14="http://schemas.microsoft.com/office/powerpoint/2010/main" val="4286344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a:defRPr/>
            </a:pPr>
            <a:fld id="{AB0F54BB-6727-475F-9FD5-ED33A44F2811}" type="slidenum">
              <a:rPr lang="pl-PL" altLang="pl-PL" smtClean="0"/>
              <a:pPr>
                <a:defRPr/>
              </a:pPr>
              <a:t>12</a:t>
            </a:fld>
            <a:endParaRPr lang="pl-PL" altLang="pl-PL"/>
          </a:p>
        </p:txBody>
      </p:sp>
    </p:spTree>
    <p:extLst>
      <p:ext uri="{BB962C8B-B14F-4D97-AF65-F5344CB8AC3E}">
        <p14:creationId xmlns:p14="http://schemas.microsoft.com/office/powerpoint/2010/main" val="3221880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AB0F54BB-6727-475F-9FD5-ED33A44F2811}" type="slidenum">
              <a:rPr lang="pl-PL" altLang="pl-PL" smtClean="0"/>
              <a:pPr>
                <a:defRPr/>
              </a:pPr>
              <a:t>13</a:t>
            </a:fld>
            <a:endParaRPr lang="pl-PL" altLang="pl-PL"/>
          </a:p>
        </p:txBody>
      </p:sp>
    </p:spTree>
    <p:extLst>
      <p:ext uri="{BB962C8B-B14F-4D97-AF65-F5344CB8AC3E}">
        <p14:creationId xmlns:p14="http://schemas.microsoft.com/office/powerpoint/2010/main" val="4125534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a:defRPr/>
            </a:pPr>
            <a:fld id="{AB0F54BB-6727-475F-9FD5-ED33A44F2811}" type="slidenum">
              <a:rPr lang="pl-PL" altLang="pl-PL" smtClean="0"/>
              <a:pPr>
                <a:defRPr/>
              </a:pPr>
              <a:t>14</a:t>
            </a:fld>
            <a:endParaRPr lang="pl-PL" altLang="pl-PL"/>
          </a:p>
        </p:txBody>
      </p:sp>
    </p:spTree>
    <p:extLst>
      <p:ext uri="{BB962C8B-B14F-4D97-AF65-F5344CB8AC3E}">
        <p14:creationId xmlns:p14="http://schemas.microsoft.com/office/powerpoint/2010/main" val="1149789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a:defRPr/>
            </a:pPr>
            <a:fld id="{AB0F54BB-6727-475F-9FD5-ED33A44F2811}" type="slidenum">
              <a:rPr lang="pl-PL" altLang="pl-PL" smtClean="0"/>
              <a:pPr>
                <a:defRPr/>
              </a:pPr>
              <a:t>15</a:t>
            </a:fld>
            <a:endParaRPr lang="pl-PL" altLang="pl-PL"/>
          </a:p>
        </p:txBody>
      </p:sp>
    </p:spTree>
    <p:extLst>
      <p:ext uri="{BB962C8B-B14F-4D97-AF65-F5344CB8AC3E}">
        <p14:creationId xmlns:p14="http://schemas.microsoft.com/office/powerpoint/2010/main" val="3067662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a:defRPr/>
            </a:pPr>
            <a:fld id="{AB0F54BB-6727-475F-9FD5-ED33A44F2811}" type="slidenum">
              <a:rPr lang="pl-PL" altLang="pl-PL" smtClean="0"/>
              <a:pPr>
                <a:defRPr/>
              </a:pPr>
              <a:t>16</a:t>
            </a:fld>
            <a:endParaRPr lang="pl-PL" altLang="pl-PL"/>
          </a:p>
        </p:txBody>
      </p:sp>
    </p:spTree>
    <p:extLst>
      <p:ext uri="{BB962C8B-B14F-4D97-AF65-F5344CB8AC3E}">
        <p14:creationId xmlns:p14="http://schemas.microsoft.com/office/powerpoint/2010/main" val="2448032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a:defRPr/>
            </a:pPr>
            <a:fld id="{AB0F54BB-6727-475F-9FD5-ED33A44F2811}" type="slidenum">
              <a:rPr lang="pl-PL" altLang="pl-PL" smtClean="0"/>
              <a:pPr>
                <a:defRPr/>
              </a:pPr>
              <a:t>17</a:t>
            </a:fld>
            <a:endParaRPr lang="pl-PL" altLang="pl-PL"/>
          </a:p>
        </p:txBody>
      </p:sp>
    </p:spTree>
    <p:extLst>
      <p:ext uri="{BB962C8B-B14F-4D97-AF65-F5344CB8AC3E}">
        <p14:creationId xmlns:p14="http://schemas.microsoft.com/office/powerpoint/2010/main" val="3876718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a:defRPr/>
            </a:pPr>
            <a:fld id="{AB0F54BB-6727-475F-9FD5-ED33A44F2811}" type="slidenum">
              <a:rPr lang="pl-PL" altLang="pl-PL" smtClean="0"/>
              <a:pPr>
                <a:defRPr/>
              </a:pPr>
              <a:t>18</a:t>
            </a:fld>
            <a:endParaRPr lang="pl-PL" altLang="pl-PL"/>
          </a:p>
        </p:txBody>
      </p:sp>
    </p:spTree>
    <p:extLst>
      <p:ext uri="{BB962C8B-B14F-4D97-AF65-F5344CB8AC3E}">
        <p14:creationId xmlns:p14="http://schemas.microsoft.com/office/powerpoint/2010/main" val="1415339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a:defRPr/>
            </a:pPr>
            <a:fld id="{AB0F54BB-6727-475F-9FD5-ED33A44F2811}" type="slidenum">
              <a:rPr lang="pl-PL" altLang="pl-PL" smtClean="0"/>
              <a:pPr>
                <a:defRPr/>
              </a:pPr>
              <a:t>19</a:t>
            </a:fld>
            <a:endParaRPr lang="pl-PL" altLang="pl-PL"/>
          </a:p>
        </p:txBody>
      </p:sp>
    </p:spTree>
    <p:extLst>
      <p:ext uri="{BB962C8B-B14F-4D97-AF65-F5344CB8AC3E}">
        <p14:creationId xmlns:p14="http://schemas.microsoft.com/office/powerpoint/2010/main" val="4129457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ymbol zastępczy obrazu slajdu 1">
            <a:extLst>
              <a:ext uri="{FF2B5EF4-FFF2-40B4-BE49-F238E27FC236}">
                <a16:creationId xmlns:a16="http://schemas.microsoft.com/office/drawing/2014/main" id="{1CE00E4B-06E8-CA22-6CA9-91412C38A7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Symbol zastępczy notatek 2">
            <a:extLst>
              <a:ext uri="{FF2B5EF4-FFF2-40B4-BE49-F238E27FC236}">
                <a16:creationId xmlns:a16="http://schemas.microsoft.com/office/drawing/2014/main" id="{1CC7A0D8-7360-61B8-B2E9-95D2A87906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l-PL" altLang="pl-PL" dirty="0"/>
          </a:p>
        </p:txBody>
      </p:sp>
      <p:sp>
        <p:nvSpPr>
          <p:cNvPr id="30724" name="Symbol zastępczy numeru slajdu 3">
            <a:extLst>
              <a:ext uri="{FF2B5EF4-FFF2-40B4-BE49-F238E27FC236}">
                <a16:creationId xmlns:a16="http://schemas.microsoft.com/office/drawing/2014/main" id="{C1649422-4C98-AD8A-824F-08C7B1149C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6AFC5C4-738C-4FDA-9624-25C3EAB4E1FA}" type="slidenum">
              <a:rPr lang="pl-PL" altLang="pl-PL" smtClean="0"/>
              <a:pPr/>
              <a:t>2</a:t>
            </a:fld>
            <a:endParaRPr lang="pl-PL" altLang="pl-PL"/>
          </a:p>
        </p:txBody>
      </p:sp>
    </p:spTree>
    <p:extLst>
      <p:ext uri="{BB962C8B-B14F-4D97-AF65-F5344CB8AC3E}">
        <p14:creationId xmlns:p14="http://schemas.microsoft.com/office/powerpoint/2010/main" val="183128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a:defRPr/>
            </a:pPr>
            <a:fld id="{AB0F54BB-6727-475F-9FD5-ED33A44F2811}" type="slidenum">
              <a:rPr lang="pl-PL" altLang="pl-PL" smtClean="0"/>
              <a:pPr>
                <a:defRPr/>
              </a:pPr>
              <a:t>20</a:t>
            </a:fld>
            <a:endParaRPr lang="pl-PL" altLang="pl-PL"/>
          </a:p>
        </p:txBody>
      </p:sp>
    </p:spTree>
    <p:extLst>
      <p:ext uri="{BB962C8B-B14F-4D97-AF65-F5344CB8AC3E}">
        <p14:creationId xmlns:p14="http://schemas.microsoft.com/office/powerpoint/2010/main" val="862217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a:defRPr/>
            </a:pPr>
            <a:fld id="{AB0F54BB-6727-475F-9FD5-ED33A44F2811}" type="slidenum">
              <a:rPr lang="pl-PL" altLang="pl-PL" smtClean="0"/>
              <a:pPr>
                <a:defRPr/>
              </a:pPr>
              <a:t>21</a:t>
            </a:fld>
            <a:endParaRPr lang="pl-PL" altLang="pl-PL"/>
          </a:p>
        </p:txBody>
      </p:sp>
    </p:spTree>
    <p:extLst>
      <p:ext uri="{BB962C8B-B14F-4D97-AF65-F5344CB8AC3E}">
        <p14:creationId xmlns:p14="http://schemas.microsoft.com/office/powerpoint/2010/main" val="1737605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a:defRPr/>
            </a:pPr>
            <a:fld id="{AB0F54BB-6727-475F-9FD5-ED33A44F2811}" type="slidenum">
              <a:rPr lang="pl-PL" altLang="pl-PL" smtClean="0"/>
              <a:pPr>
                <a:defRPr/>
              </a:pPr>
              <a:t>22</a:t>
            </a:fld>
            <a:endParaRPr lang="pl-PL" altLang="pl-PL"/>
          </a:p>
        </p:txBody>
      </p:sp>
    </p:spTree>
    <p:extLst>
      <p:ext uri="{BB962C8B-B14F-4D97-AF65-F5344CB8AC3E}">
        <p14:creationId xmlns:p14="http://schemas.microsoft.com/office/powerpoint/2010/main" val="3109639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a:defRPr/>
            </a:pPr>
            <a:fld id="{AB0F54BB-6727-475F-9FD5-ED33A44F2811}" type="slidenum">
              <a:rPr lang="pl-PL" altLang="pl-PL" smtClean="0"/>
              <a:pPr>
                <a:defRPr/>
              </a:pPr>
              <a:t>23</a:t>
            </a:fld>
            <a:endParaRPr lang="pl-PL" altLang="pl-PL"/>
          </a:p>
        </p:txBody>
      </p:sp>
    </p:spTree>
    <p:extLst>
      <p:ext uri="{BB962C8B-B14F-4D97-AF65-F5344CB8AC3E}">
        <p14:creationId xmlns:p14="http://schemas.microsoft.com/office/powerpoint/2010/main" val="1128103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a:defRPr/>
            </a:pPr>
            <a:fld id="{AB0F54BB-6727-475F-9FD5-ED33A44F2811}" type="slidenum">
              <a:rPr lang="pl-PL" altLang="pl-PL" smtClean="0"/>
              <a:pPr>
                <a:defRPr/>
              </a:pPr>
              <a:t>24</a:t>
            </a:fld>
            <a:endParaRPr lang="pl-PL" altLang="pl-PL"/>
          </a:p>
        </p:txBody>
      </p:sp>
    </p:spTree>
    <p:extLst>
      <p:ext uri="{BB962C8B-B14F-4D97-AF65-F5344CB8AC3E}">
        <p14:creationId xmlns:p14="http://schemas.microsoft.com/office/powerpoint/2010/main" val="3362206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a:defRPr/>
            </a:pPr>
            <a:fld id="{AB0F54BB-6727-475F-9FD5-ED33A44F2811}" type="slidenum">
              <a:rPr lang="pl-PL" altLang="pl-PL" smtClean="0"/>
              <a:pPr>
                <a:defRPr/>
              </a:pPr>
              <a:t>25</a:t>
            </a:fld>
            <a:endParaRPr lang="pl-PL" altLang="pl-PL"/>
          </a:p>
        </p:txBody>
      </p:sp>
    </p:spTree>
    <p:extLst>
      <p:ext uri="{BB962C8B-B14F-4D97-AF65-F5344CB8AC3E}">
        <p14:creationId xmlns:p14="http://schemas.microsoft.com/office/powerpoint/2010/main" val="42204075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ymbol zastępczy obrazu slajdu 1">
            <a:extLst>
              <a:ext uri="{FF2B5EF4-FFF2-40B4-BE49-F238E27FC236}">
                <a16:creationId xmlns:a16="http://schemas.microsoft.com/office/drawing/2014/main" id="{466BD8E8-B3B3-7AB7-A7D9-28512CC473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Symbol zastępczy notatek 2">
            <a:extLst>
              <a:ext uri="{FF2B5EF4-FFF2-40B4-BE49-F238E27FC236}">
                <a16:creationId xmlns:a16="http://schemas.microsoft.com/office/drawing/2014/main" id="{4ECC5434-4ECC-331F-C4CA-9B68E47CD8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l-PL" altLang="pl-PL"/>
          </a:p>
        </p:txBody>
      </p:sp>
      <p:sp>
        <p:nvSpPr>
          <p:cNvPr id="75780" name="Symbol zastępczy numeru slajdu 3">
            <a:extLst>
              <a:ext uri="{FF2B5EF4-FFF2-40B4-BE49-F238E27FC236}">
                <a16:creationId xmlns:a16="http://schemas.microsoft.com/office/drawing/2014/main" id="{092FFC74-E949-55C8-0CF9-F6786888A3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6D3F3AB-27F5-4E4A-B72A-414B2435B818}" type="slidenum">
              <a:rPr lang="pl-PL" altLang="pl-PL" smtClean="0"/>
              <a:pPr/>
              <a:t>26</a:t>
            </a:fld>
            <a:endParaRPr lang="pl-PL" altLang="pl-P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a:defRPr/>
            </a:pPr>
            <a:fld id="{AB0F54BB-6727-475F-9FD5-ED33A44F2811}" type="slidenum">
              <a:rPr lang="pl-PL" altLang="pl-PL" smtClean="0"/>
              <a:pPr>
                <a:defRPr/>
              </a:pPr>
              <a:t>3</a:t>
            </a:fld>
            <a:endParaRPr lang="pl-PL" altLang="pl-PL"/>
          </a:p>
        </p:txBody>
      </p:sp>
    </p:spTree>
    <p:extLst>
      <p:ext uri="{BB962C8B-B14F-4D97-AF65-F5344CB8AC3E}">
        <p14:creationId xmlns:p14="http://schemas.microsoft.com/office/powerpoint/2010/main" val="4081666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AB0F54BB-6727-475F-9FD5-ED33A44F2811}" type="slidenum">
              <a:rPr lang="pl-PL" altLang="pl-PL" smtClean="0"/>
              <a:pPr>
                <a:defRPr/>
              </a:pPr>
              <a:t>4</a:t>
            </a:fld>
            <a:endParaRPr lang="pl-PL" altLang="pl-PL"/>
          </a:p>
        </p:txBody>
      </p:sp>
    </p:spTree>
    <p:extLst>
      <p:ext uri="{BB962C8B-B14F-4D97-AF65-F5344CB8AC3E}">
        <p14:creationId xmlns:p14="http://schemas.microsoft.com/office/powerpoint/2010/main" val="483594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a:defRPr/>
            </a:pPr>
            <a:fld id="{AB0F54BB-6727-475F-9FD5-ED33A44F2811}" type="slidenum">
              <a:rPr lang="pl-PL" altLang="pl-PL" smtClean="0"/>
              <a:pPr>
                <a:defRPr/>
              </a:pPr>
              <a:t>5</a:t>
            </a:fld>
            <a:endParaRPr lang="pl-PL" altLang="pl-PL"/>
          </a:p>
        </p:txBody>
      </p:sp>
    </p:spTree>
    <p:extLst>
      <p:ext uri="{BB962C8B-B14F-4D97-AF65-F5344CB8AC3E}">
        <p14:creationId xmlns:p14="http://schemas.microsoft.com/office/powerpoint/2010/main" val="2039969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a:defRPr/>
            </a:pPr>
            <a:fld id="{AB0F54BB-6727-475F-9FD5-ED33A44F2811}" type="slidenum">
              <a:rPr lang="pl-PL" altLang="pl-PL" smtClean="0"/>
              <a:pPr>
                <a:defRPr/>
              </a:pPr>
              <a:t>6</a:t>
            </a:fld>
            <a:endParaRPr lang="pl-PL" altLang="pl-PL"/>
          </a:p>
        </p:txBody>
      </p:sp>
    </p:spTree>
    <p:extLst>
      <p:ext uri="{BB962C8B-B14F-4D97-AF65-F5344CB8AC3E}">
        <p14:creationId xmlns:p14="http://schemas.microsoft.com/office/powerpoint/2010/main" val="2227157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a:defRPr/>
            </a:pPr>
            <a:fld id="{AB0F54BB-6727-475F-9FD5-ED33A44F2811}" type="slidenum">
              <a:rPr lang="pl-PL" altLang="pl-PL" smtClean="0"/>
              <a:pPr>
                <a:defRPr/>
              </a:pPr>
              <a:t>7</a:t>
            </a:fld>
            <a:endParaRPr lang="pl-PL" altLang="pl-PL"/>
          </a:p>
        </p:txBody>
      </p:sp>
    </p:spTree>
    <p:extLst>
      <p:ext uri="{BB962C8B-B14F-4D97-AF65-F5344CB8AC3E}">
        <p14:creationId xmlns:p14="http://schemas.microsoft.com/office/powerpoint/2010/main" val="1906072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a:defRPr/>
            </a:pPr>
            <a:fld id="{AB0F54BB-6727-475F-9FD5-ED33A44F2811}" type="slidenum">
              <a:rPr lang="pl-PL" altLang="pl-PL" smtClean="0"/>
              <a:pPr>
                <a:defRPr/>
              </a:pPr>
              <a:t>8</a:t>
            </a:fld>
            <a:endParaRPr lang="pl-PL" altLang="pl-PL"/>
          </a:p>
        </p:txBody>
      </p:sp>
    </p:spTree>
    <p:extLst>
      <p:ext uri="{BB962C8B-B14F-4D97-AF65-F5344CB8AC3E}">
        <p14:creationId xmlns:p14="http://schemas.microsoft.com/office/powerpoint/2010/main" val="1167657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a:defRPr/>
            </a:pPr>
            <a:fld id="{AB0F54BB-6727-475F-9FD5-ED33A44F2811}" type="slidenum">
              <a:rPr lang="pl-PL" altLang="pl-PL" smtClean="0"/>
              <a:pPr>
                <a:defRPr/>
              </a:pPr>
              <a:t>9</a:t>
            </a:fld>
            <a:endParaRPr lang="pl-PL" altLang="pl-PL"/>
          </a:p>
        </p:txBody>
      </p:sp>
    </p:spTree>
    <p:extLst>
      <p:ext uri="{BB962C8B-B14F-4D97-AF65-F5344CB8AC3E}">
        <p14:creationId xmlns:p14="http://schemas.microsoft.com/office/powerpoint/2010/main" val="304470732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4.png"/><Relationship Id="rId16"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długi tytuł)">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B2730D38-E5A9-7471-3D54-D6038BF6D7C7}"/>
              </a:ext>
            </a:extLst>
          </p:cNvPr>
          <p:cNvSpPr/>
          <p:nvPr userDrawn="1"/>
        </p:nvSpPr>
        <p:spPr>
          <a:xfrm>
            <a:off x="1027113" y="1973263"/>
            <a:ext cx="8639175" cy="4327525"/>
          </a:xfrm>
          <a:prstGeom prst="rect">
            <a:avLst/>
          </a:prstGeom>
          <a:solidFill>
            <a:srgbClr val="BDBDE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sp>
        <p:nvSpPr>
          <p:cNvPr id="5" name="Prostokąt 4">
            <a:extLst>
              <a:ext uri="{FF2B5EF4-FFF2-40B4-BE49-F238E27FC236}">
                <a16:creationId xmlns:a16="http://schemas.microsoft.com/office/drawing/2014/main" id="{77D55CA3-7F74-5CB7-CE0D-4EE6B5B4DDBB}"/>
              </a:ext>
            </a:extLst>
          </p:cNvPr>
          <p:cNvSpPr/>
          <p:nvPr userDrawn="1"/>
        </p:nvSpPr>
        <p:spPr>
          <a:xfrm>
            <a:off x="0" y="0"/>
            <a:ext cx="4986338" cy="26939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pic>
        <p:nvPicPr>
          <p:cNvPr id="6" name="Obraz 10" descr="Obraz zawierający tekst&#10;&#10;Opis wygenerowany automatycznie">
            <a:extLst>
              <a:ext uri="{FF2B5EF4-FFF2-40B4-BE49-F238E27FC236}">
                <a16:creationId xmlns:a16="http://schemas.microsoft.com/office/drawing/2014/main" id="{006C04D2-107A-BCE9-C207-DB50E5B4CC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7113" y="1973263"/>
            <a:ext cx="3959225" cy="720725"/>
          </a:xfrm>
          <a:prstGeom prst="rect">
            <a:avLst/>
          </a:prstGeom>
          <a:solidFill>
            <a:srgbClr val="3E3EB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Obraz 12">
            <a:extLst>
              <a:ext uri="{FF2B5EF4-FFF2-40B4-BE49-F238E27FC236}">
                <a16:creationId xmlns:a16="http://schemas.microsoft.com/office/drawing/2014/main" id="{970A86B6-99C4-5470-920D-CE74DB0595D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6900" y="539750"/>
            <a:ext cx="1081088"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13">
            <a:extLst>
              <a:ext uri="{FF2B5EF4-FFF2-40B4-BE49-F238E27FC236}">
                <a16:creationId xmlns:a16="http://schemas.microsoft.com/office/drawing/2014/main" id="{977419B7-7FF6-E590-F5D9-3364AF12E50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105025" y="539750"/>
            <a:ext cx="1081088"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14">
            <a:extLst>
              <a:ext uri="{FF2B5EF4-FFF2-40B4-BE49-F238E27FC236}">
                <a16:creationId xmlns:a16="http://schemas.microsoft.com/office/drawing/2014/main" id="{AB949CE0-C342-20F2-6EE5-F75136DEBB9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14738" y="539750"/>
            <a:ext cx="10795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az 15">
            <a:extLst>
              <a:ext uri="{FF2B5EF4-FFF2-40B4-BE49-F238E27FC236}">
                <a16:creationId xmlns:a16="http://schemas.microsoft.com/office/drawing/2014/main" id="{C00CCD4E-465C-9EC5-39E6-478597F131E9}"/>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92163" y="6370638"/>
            <a:ext cx="1620837"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6">
            <a:extLst>
              <a:ext uri="{FF2B5EF4-FFF2-40B4-BE49-F238E27FC236}">
                <a16:creationId xmlns:a16="http://schemas.microsoft.com/office/drawing/2014/main" id="{B460CF82-7A62-361F-0E2F-3A88B69147EA}"/>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272338" y="6370638"/>
            <a:ext cx="2633662"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17">
            <a:extLst>
              <a:ext uri="{FF2B5EF4-FFF2-40B4-BE49-F238E27FC236}">
                <a16:creationId xmlns:a16="http://schemas.microsoft.com/office/drawing/2014/main" id="{E59F1ED2-80D3-A4AB-30CC-717E9020540C}"/>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722688" y="6370638"/>
            <a:ext cx="2239962"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85877" y="3059113"/>
            <a:ext cx="7920115" cy="1107677"/>
          </a:xfrm>
        </p:spPr>
        <p:txBody>
          <a:bodyPr>
            <a:normAutofit/>
          </a:bodyPr>
          <a:lstStyle>
            <a:lvl1pPr algn="l">
              <a:lnSpc>
                <a:spcPts val="4000"/>
              </a:lnSpc>
              <a:defRPr sz="3200"/>
            </a:lvl1pPr>
          </a:lstStyle>
          <a:p>
            <a:r>
              <a:rPr lang="pl-PL"/>
              <a:t>Kliknij, aby edytować styl</a:t>
            </a:r>
            <a:endParaRPr lang="en-US" dirty="0"/>
          </a:p>
        </p:txBody>
      </p:sp>
      <p:sp>
        <p:nvSpPr>
          <p:cNvPr id="3" name="Subtitle 2"/>
          <p:cNvSpPr>
            <a:spLocks noGrp="1"/>
          </p:cNvSpPr>
          <p:nvPr>
            <p:ph type="subTitle" idx="1"/>
          </p:nvPr>
        </p:nvSpPr>
        <p:spPr>
          <a:xfrm>
            <a:off x="1385888" y="4861794"/>
            <a:ext cx="7920037" cy="1080000"/>
          </a:xfrm>
        </p:spPr>
        <p:txBody>
          <a:bodyPr>
            <a:normAutofit/>
          </a:bodyPr>
          <a:lstStyle>
            <a:lvl1pPr marL="0" indent="0" algn="l">
              <a:lnSpc>
                <a:spcPts val="3500"/>
              </a:lnSpc>
              <a:buNone/>
              <a:defRPr sz="2800" b="1">
                <a:solidFill>
                  <a:schemeClr val="tx2"/>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pl-PL"/>
              <a:t>Kliknij, aby edytować styl wzorca podtytułu</a:t>
            </a:r>
            <a:endParaRPr lang="en-US" dirty="0"/>
          </a:p>
        </p:txBody>
      </p:sp>
      <p:sp>
        <p:nvSpPr>
          <p:cNvPr id="13" name="Date Placeholder 3">
            <a:extLst>
              <a:ext uri="{FF2B5EF4-FFF2-40B4-BE49-F238E27FC236}">
                <a16:creationId xmlns:a16="http://schemas.microsoft.com/office/drawing/2014/main" id="{6E19FAB3-F003-8736-E7CD-E490AA03D7BF}"/>
              </a:ext>
            </a:extLst>
          </p:cNvPr>
          <p:cNvSpPr>
            <a:spLocks noGrp="1"/>
          </p:cNvSpPr>
          <p:nvPr>
            <p:ph type="dt" sz="half" idx="10"/>
          </p:nvPr>
        </p:nvSpPr>
        <p:spPr>
          <a:xfrm>
            <a:off x="7866063" y="539750"/>
            <a:ext cx="1798637" cy="349250"/>
          </a:xfrm>
          <a:prstGeom prst="rect">
            <a:avLst/>
          </a:prstGeom>
        </p:spPr>
        <p:txBody>
          <a:bodyPr lIns="0" tIns="0" rIns="0" bIns="0"/>
          <a:lstStyle>
            <a:lvl1pPr algn="r" eaLnBrk="1" fontAlgn="auto" hangingPunct="1">
              <a:lnSpc>
                <a:spcPts val="1800"/>
              </a:lnSpc>
              <a:spcBef>
                <a:spcPts val="0"/>
              </a:spcBef>
              <a:spcAft>
                <a:spcPts val="0"/>
              </a:spcAft>
              <a:defRPr sz="1400">
                <a:solidFill>
                  <a:schemeClr val="tx2"/>
                </a:solidFill>
                <a:latin typeface="Open Sans" pitchFamily="2" charset="0"/>
                <a:ea typeface="Open Sans" pitchFamily="2" charset="0"/>
                <a:cs typeface="Open Sans" pitchFamily="2" charset="0"/>
              </a:defRPr>
            </a:lvl1pPr>
          </a:lstStyle>
          <a:p>
            <a:pPr>
              <a:defRPr/>
            </a:pPr>
            <a:fld id="{8A6B2964-CF72-417C-92A5-962D14C2EA66}" type="datetime1">
              <a:rPr lang="pl-PL"/>
              <a:pPr>
                <a:defRPr/>
              </a:pPr>
              <a:t>2026-03-03</a:t>
            </a:fld>
            <a:endParaRPr lang="pl-PL" dirty="0"/>
          </a:p>
        </p:txBody>
      </p:sp>
    </p:spTree>
    <p:extLst>
      <p:ext uri="{BB962C8B-B14F-4D97-AF65-F5344CB8AC3E}">
        <p14:creationId xmlns:p14="http://schemas.microsoft.com/office/powerpoint/2010/main" val="327594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Slajd - tytuł + 2 elementy zawartości z paskiem">
    <p:spTree>
      <p:nvGrpSpPr>
        <p:cNvPr id="1" name=""/>
        <p:cNvGrpSpPr/>
        <p:nvPr/>
      </p:nvGrpSpPr>
      <p:grpSpPr>
        <a:xfrm>
          <a:off x="0" y="0"/>
          <a:ext cx="0" cy="0"/>
          <a:chOff x="0" y="0"/>
          <a:chExt cx="0" cy="0"/>
        </a:xfrm>
      </p:grpSpPr>
      <p:sp>
        <p:nvSpPr>
          <p:cNvPr id="5" name="Prostokąt 4">
            <a:extLst>
              <a:ext uri="{FF2B5EF4-FFF2-40B4-BE49-F238E27FC236}">
                <a16:creationId xmlns:a16="http://schemas.microsoft.com/office/drawing/2014/main" id="{6E2C80A2-9629-695F-723F-E8BE4BCD0B54}"/>
              </a:ext>
            </a:extLst>
          </p:cNvPr>
          <p:cNvSpPr/>
          <p:nvPr userDrawn="1"/>
        </p:nvSpPr>
        <p:spPr>
          <a:xfrm>
            <a:off x="1025525" y="0"/>
            <a:ext cx="1079500" cy="179388"/>
          </a:xfrm>
          <a:prstGeom prst="rect">
            <a:avLst/>
          </a:prstGeom>
          <a:solidFill>
            <a:srgbClr val="3E3EBC"/>
          </a:solidFill>
          <a:ln>
            <a:solidFill>
              <a:srgbClr val="3E3E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sp>
        <p:nvSpPr>
          <p:cNvPr id="6" name="Prostokąt 5">
            <a:extLst>
              <a:ext uri="{FF2B5EF4-FFF2-40B4-BE49-F238E27FC236}">
                <a16:creationId xmlns:a16="http://schemas.microsoft.com/office/drawing/2014/main" id="{FA8C071A-B719-ECA3-A9BC-3D1C1DFCAD4B}"/>
              </a:ext>
            </a:extLst>
          </p:cNvPr>
          <p:cNvSpPr/>
          <p:nvPr userDrawn="1"/>
        </p:nvSpPr>
        <p:spPr>
          <a:xfrm>
            <a:off x="2105025" y="0"/>
            <a:ext cx="7559675" cy="179388"/>
          </a:xfrm>
          <a:prstGeom prst="rect">
            <a:avLst/>
          </a:prstGeom>
          <a:solidFill>
            <a:srgbClr val="554B97"/>
          </a:solidFill>
          <a:ln>
            <a:solidFill>
              <a:srgbClr val="554B9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sp>
        <p:nvSpPr>
          <p:cNvPr id="7" name="Prostokąt 6">
            <a:extLst>
              <a:ext uri="{FF2B5EF4-FFF2-40B4-BE49-F238E27FC236}">
                <a16:creationId xmlns:a16="http://schemas.microsoft.com/office/drawing/2014/main" id="{5BE31E0A-2CB3-78E2-8774-31A64E5F053E}"/>
              </a:ext>
            </a:extLst>
          </p:cNvPr>
          <p:cNvSpPr/>
          <p:nvPr userDrawn="1"/>
        </p:nvSpPr>
        <p:spPr>
          <a:xfrm>
            <a:off x="8585200" y="7380288"/>
            <a:ext cx="1079500" cy="179387"/>
          </a:xfrm>
          <a:prstGeom prst="rect">
            <a:avLst/>
          </a:prstGeom>
          <a:solidFill>
            <a:srgbClr val="BDBDE9"/>
          </a:solidFill>
          <a:ln>
            <a:solidFill>
              <a:srgbClr val="BDBDE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025906" y="1979837"/>
            <a:ext cx="4140000" cy="4680018"/>
          </a:xfrm>
        </p:spPr>
        <p:txBody>
          <a:bodyPr/>
          <a:lstStyle/>
          <a:p>
            <a:pPr lvl="0"/>
            <a:r>
              <a:rPr lang="pl-PL" dirty="0"/>
              <a:t>Kliknij, aby edytować style wzorca tekstu</a:t>
            </a:r>
          </a:p>
          <a:p>
            <a:pPr lvl="1"/>
            <a:r>
              <a:rPr lang="pl-PL" dirty="0"/>
              <a:t>Drugi poziom</a:t>
            </a:r>
          </a:p>
          <a:p>
            <a:pPr lvl="2"/>
            <a:r>
              <a:rPr lang="pl-PL" dirty="0"/>
              <a:t>Trzeci poziom</a:t>
            </a:r>
          </a:p>
        </p:txBody>
      </p:sp>
      <p:sp>
        <p:nvSpPr>
          <p:cNvPr id="4" name="Content Placeholder 3"/>
          <p:cNvSpPr>
            <a:spLocks noGrp="1"/>
          </p:cNvSpPr>
          <p:nvPr>
            <p:ph sz="half" idx="2"/>
          </p:nvPr>
        </p:nvSpPr>
        <p:spPr>
          <a:xfrm>
            <a:off x="5525906" y="1979613"/>
            <a:ext cx="4140000" cy="4680226"/>
          </a:xfrm>
        </p:spPr>
        <p:txBody>
          <a:bodyPr/>
          <a:lstStyle/>
          <a:p>
            <a:pPr lvl="0"/>
            <a:r>
              <a:rPr lang="pl-PL"/>
              <a:t>Kliknij, aby edytować style wzorca tekstu</a:t>
            </a:r>
          </a:p>
          <a:p>
            <a:pPr lvl="1"/>
            <a:r>
              <a:rPr lang="pl-PL"/>
              <a:t>Drugi poziom</a:t>
            </a:r>
          </a:p>
          <a:p>
            <a:pPr lvl="2"/>
            <a:r>
              <a:rPr lang="pl-PL"/>
              <a:t>Trzeci poziom</a:t>
            </a:r>
          </a:p>
        </p:txBody>
      </p:sp>
      <p:sp>
        <p:nvSpPr>
          <p:cNvPr id="8" name="Symbol zastępczy numeru slajdu 4">
            <a:extLst>
              <a:ext uri="{FF2B5EF4-FFF2-40B4-BE49-F238E27FC236}">
                <a16:creationId xmlns:a16="http://schemas.microsoft.com/office/drawing/2014/main" id="{4FC1BAB0-3474-D04B-02ED-E2A0408D4232}"/>
              </a:ext>
            </a:extLst>
          </p:cNvPr>
          <p:cNvSpPr>
            <a:spLocks noGrp="1"/>
          </p:cNvSpPr>
          <p:nvPr>
            <p:ph type="sldNum" sz="quarter" idx="10"/>
          </p:nvPr>
        </p:nvSpPr>
        <p:spPr/>
        <p:txBody>
          <a:bodyPr/>
          <a:lstStyle>
            <a:lvl1pPr>
              <a:defRPr/>
            </a:lvl1pPr>
          </a:lstStyle>
          <a:p>
            <a:pPr>
              <a:defRPr/>
            </a:pPr>
            <a:fld id="{A81AACD4-1935-4594-B09B-D604099FBDC6}" type="slidenum">
              <a:rPr lang="pl-PL" altLang="pl-PL"/>
              <a:pPr>
                <a:defRPr/>
              </a:pPr>
              <a:t>‹#›</a:t>
            </a:fld>
            <a:endParaRPr lang="pl-PL" altLang="pl-PL"/>
          </a:p>
        </p:txBody>
      </p:sp>
    </p:spTree>
    <p:extLst>
      <p:ext uri="{BB962C8B-B14F-4D97-AF65-F5344CB8AC3E}">
        <p14:creationId xmlns:p14="http://schemas.microsoft.com/office/powerpoint/2010/main" val="2497904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ajd - tytuł + zdjęcie + zawartość z paskiem">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B2EE699A-F706-7E17-10A2-58E398FBC02C}"/>
              </a:ext>
            </a:extLst>
          </p:cNvPr>
          <p:cNvSpPr/>
          <p:nvPr userDrawn="1"/>
        </p:nvSpPr>
        <p:spPr>
          <a:xfrm>
            <a:off x="1025525" y="0"/>
            <a:ext cx="1079500" cy="179388"/>
          </a:xfrm>
          <a:prstGeom prst="rect">
            <a:avLst/>
          </a:prstGeom>
          <a:solidFill>
            <a:srgbClr val="3E3EBC"/>
          </a:solidFill>
          <a:ln>
            <a:solidFill>
              <a:srgbClr val="3E3E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sp>
        <p:nvSpPr>
          <p:cNvPr id="5" name="Prostokąt 4">
            <a:extLst>
              <a:ext uri="{FF2B5EF4-FFF2-40B4-BE49-F238E27FC236}">
                <a16:creationId xmlns:a16="http://schemas.microsoft.com/office/drawing/2014/main" id="{98DD9EDF-CB7F-FF5C-25AA-FC99C843CABB}"/>
              </a:ext>
            </a:extLst>
          </p:cNvPr>
          <p:cNvSpPr/>
          <p:nvPr userDrawn="1"/>
        </p:nvSpPr>
        <p:spPr>
          <a:xfrm>
            <a:off x="2105025" y="0"/>
            <a:ext cx="7559675" cy="179388"/>
          </a:xfrm>
          <a:prstGeom prst="rect">
            <a:avLst/>
          </a:prstGeom>
          <a:solidFill>
            <a:srgbClr val="554B97"/>
          </a:solidFill>
          <a:ln>
            <a:solidFill>
              <a:srgbClr val="554B9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sp>
        <p:nvSpPr>
          <p:cNvPr id="6" name="Prostokąt 5">
            <a:extLst>
              <a:ext uri="{FF2B5EF4-FFF2-40B4-BE49-F238E27FC236}">
                <a16:creationId xmlns:a16="http://schemas.microsoft.com/office/drawing/2014/main" id="{4AB7ECF7-5F2A-8E43-E254-7C13376942FB}"/>
              </a:ext>
            </a:extLst>
          </p:cNvPr>
          <p:cNvSpPr/>
          <p:nvPr userDrawn="1"/>
        </p:nvSpPr>
        <p:spPr>
          <a:xfrm>
            <a:off x="8585200" y="7380288"/>
            <a:ext cx="1079500" cy="179387"/>
          </a:xfrm>
          <a:prstGeom prst="rect">
            <a:avLst/>
          </a:prstGeom>
          <a:solidFill>
            <a:srgbClr val="BDBDE9"/>
          </a:solidFill>
          <a:ln>
            <a:solidFill>
              <a:srgbClr val="BDBDE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sp>
        <p:nvSpPr>
          <p:cNvPr id="2" name="Title 1"/>
          <p:cNvSpPr>
            <a:spLocks noGrp="1"/>
          </p:cNvSpPr>
          <p:nvPr>
            <p:ph type="title"/>
          </p:nvPr>
        </p:nvSpPr>
        <p:spPr>
          <a:xfrm>
            <a:off x="5345906" y="899836"/>
            <a:ext cx="4320000" cy="1080001"/>
          </a:xfrm>
        </p:spPr>
        <p:txBody>
          <a:bodyPr/>
          <a:lstStyle/>
          <a:p>
            <a:r>
              <a:rPr lang="pl-PL"/>
              <a:t>Kliknij, aby edytować styl</a:t>
            </a:r>
            <a:endParaRPr lang="en-US" dirty="0"/>
          </a:p>
        </p:txBody>
      </p:sp>
      <p:sp>
        <p:nvSpPr>
          <p:cNvPr id="3" name="Content Placeholder 2"/>
          <p:cNvSpPr>
            <a:spLocks noGrp="1"/>
          </p:cNvSpPr>
          <p:nvPr>
            <p:ph sz="half" idx="1"/>
          </p:nvPr>
        </p:nvSpPr>
        <p:spPr>
          <a:xfrm>
            <a:off x="5345906" y="1979837"/>
            <a:ext cx="4320382" cy="4680002"/>
          </a:xfrm>
        </p:spPr>
        <p:txBody>
          <a:bodyPr/>
          <a:lstStyle/>
          <a:p>
            <a:pPr lvl="0"/>
            <a:r>
              <a:rPr lang="pl-PL"/>
              <a:t>Kliknij, aby edytować style wzorca tekstu</a:t>
            </a:r>
          </a:p>
          <a:p>
            <a:pPr lvl="1"/>
            <a:r>
              <a:rPr lang="pl-PL"/>
              <a:t>Drugi poziom</a:t>
            </a:r>
          </a:p>
          <a:p>
            <a:pPr lvl="2"/>
            <a:r>
              <a:rPr lang="pl-PL"/>
              <a:t>Trzeci poziom</a:t>
            </a:r>
          </a:p>
        </p:txBody>
      </p:sp>
      <p:sp>
        <p:nvSpPr>
          <p:cNvPr id="7" name="Symbol zastępczy obrazu 6"/>
          <p:cNvSpPr>
            <a:spLocks noGrp="1"/>
          </p:cNvSpPr>
          <p:nvPr>
            <p:ph type="pic" sz="quarter" idx="11"/>
          </p:nvPr>
        </p:nvSpPr>
        <p:spPr>
          <a:xfrm>
            <a:off x="0" y="900113"/>
            <a:ext cx="4986338" cy="5759726"/>
          </a:xfrm>
          <a:solidFill>
            <a:schemeClr val="bg1">
              <a:lumMod val="95000"/>
            </a:schemeClr>
          </a:solidFill>
        </p:spPr>
        <p:txBody>
          <a:bodyPr rtlCol="0" anchor="ctr">
            <a:normAutofit/>
          </a:bodyPr>
          <a:lstStyle>
            <a:lvl1pPr algn="ctr">
              <a:buFont typeface="Arial" panose="020B0604020202020204" pitchFamily="34" charset="0"/>
              <a:buNone/>
              <a:defRPr sz="1000"/>
            </a:lvl1pPr>
          </a:lstStyle>
          <a:p>
            <a:pPr lvl="0"/>
            <a:r>
              <a:rPr lang="pl-PL" noProof="0"/>
              <a:t>Kliknij ikonę, aby dodać obraz</a:t>
            </a:r>
            <a:endParaRPr lang="pl-PL" noProof="0" dirty="0"/>
          </a:p>
        </p:txBody>
      </p:sp>
      <p:sp>
        <p:nvSpPr>
          <p:cNvPr id="8" name="Symbol zastępczy numeru slajdu 4">
            <a:extLst>
              <a:ext uri="{FF2B5EF4-FFF2-40B4-BE49-F238E27FC236}">
                <a16:creationId xmlns:a16="http://schemas.microsoft.com/office/drawing/2014/main" id="{4C2649F0-26E5-6853-C3EE-9A371F7CA926}"/>
              </a:ext>
            </a:extLst>
          </p:cNvPr>
          <p:cNvSpPr>
            <a:spLocks noGrp="1"/>
          </p:cNvSpPr>
          <p:nvPr>
            <p:ph type="sldNum" sz="quarter" idx="12"/>
          </p:nvPr>
        </p:nvSpPr>
        <p:spPr/>
        <p:txBody>
          <a:bodyPr/>
          <a:lstStyle>
            <a:lvl1pPr>
              <a:defRPr/>
            </a:lvl1pPr>
          </a:lstStyle>
          <a:p>
            <a:pPr>
              <a:defRPr/>
            </a:pPr>
            <a:fld id="{804DC56F-5EC6-4779-B8AE-9F497CE56919}" type="slidenum">
              <a:rPr lang="pl-PL" altLang="pl-PL"/>
              <a:pPr>
                <a:defRPr/>
              </a:pPr>
              <a:t>‹#›</a:t>
            </a:fld>
            <a:endParaRPr lang="pl-PL" altLang="pl-PL"/>
          </a:p>
        </p:txBody>
      </p:sp>
    </p:spTree>
    <p:extLst>
      <p:ext uri="{BB962C8B-B14F-4D97-AF65-F5344CB8AC3E}">
        <p14:creationId xmlns:p14="http://schemas.microsoft.com/office/powerpoint/2010/main" val="2406987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1_Slajd - tytuł + zawartość bez paska">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E3E37C2E-F500-C5C4-5C95-EF85C157471A}"/>
              </a:ext>
            </a:extLst>
          </p:cNvPr>
          <p:cNvSpPr/>
          <p:nvPr userDrawn="1"/>
        </p:nvSpPr>
        <p:spPr>
          <a:xfrm>
            <a:off x="8585200" y="7380288"/>
            <a:ext cx="1081088" cy="1793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sp>
        <p:nvSpPr>
          <p:cNvPr id="5" name="Prostokąt 4">
            <a:extLst>
              <a:ext uri="{FF2B5EF4-FFF2-40B4-BE49-F238E27FC236}">
                <a16:creationId xmlns:a16="http://schemas.microsoft.com/office/drawing/2014/main" id="{51F0E33A-13B1-E7B3-25B6-AB01A5D4489E}"/>
              </a:ext>
            </a:extLst>
          </p:cNvPr>
          <p:cNvSpPr/>
          <p:nvPr userDrawn="1"/>
        </p:nvSpPr>
        <p:spPr>
          <a:xfrm>
            <a:off x="8585200" y="7380288"/>
            <a:ext cx="1079500" cy="179387"/>
          </a:xfrm>
          <a:prstGeom prst="rect">
            <a:avLst/>
          </a:prstGeom>
          <a:solidFill>
            <a:srgbClr val="BDBDE9"/>
          </a:solidFill>
          <a:ln>
            <a:solidFill>
              <a:srgbClr val="BDBDE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p:txBody>
      </p:sp>
      <p:sp>
        <p:nvSpPr>
          <p:cNvPr id="6" name="Symbol zastępczy numeru slajdu 4">
            <a:extLst>
              <a:ext uri="{FF2B5EF4-FFF2-40B4-BE49-F238E27FC236}">
                <a16:creationId xmlns:a16="http://schemas.microsoft.com/office/drawing/2014/main" id="{0BE43D26-630A-3E41-1D96-9E719EE2F26B}"/>
              </a:ext>
            </a:extLst>
          </p:cNvPr>
          <p:cNvSpPr>
            <a:spLocks noGrp="1"/>
          </p:cNvSpPr>
          <p:nvPr>
            <p:ph type="sldNum" sz="quarter" idx="10"/>
          </p:nvPr>
        </p:nvSpPr>
        <p:spPr/>
        <p:txBody>
          <a:bodyPr/>
          <a:lstStyle>
            <a:lvl1pPr>
              <a:defRPr/>
            </a:lvl1pPr>
          </a:lstStyle>
          <a:p>
            <a:pPr>
              <a:defRPr/>
            </a:pPr>
            <a:fld id="{59F42D27-7C08-42B2-A660-8D480D28AFF8}" type="slidenum">
              <a:rPr lang="pl-PL" altLang="pl-PL"/>
              <a:pPr>
                <a:defRPr/>
              </a:pPr>
              <a:t>‹#›</a:t>
            </a:fld>
            <a:endParaRPr lang="pl-PL" altLang="pl-PL"/>
          </a:p>
        </p:txBody>
      </p:sp>
    </p:spTree>
    <p:extLst>
      <p:ext uri="{BB962C8B-B14F-4D97-AF65-F5344CB8AC3E}">
        <p14:creationId xmlns:p14="http://schemas.microsoft.com/office/powerpoint/2010/main" val="3100552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reserve="1">
  <p:cSld name="1_Slajd - tytuł + 2 elementy zawartości bez paska">
    <p:spTree>
      <p:nvGrpSpPr>
        <p:cNvPr id="1" name=""/>
        <p:cNvGrpSpPr/>
        <p:nvPr/>
      </p:nvGrpSpPr>
      <p:grpSpPr>
        <a:xfrm>
          <a:off x="0" y="0"/>
          <a:ext cx="0" cy="0"/>
          <a:chOff x="0" y="0"/>
          <a:chExt cx="0" cy="0"/>
        </a:xfrm>
      </p:grpSpPr>
      <p:sp>
        <p:nvSpPr>
          <p:cNvPr id="5" name="Prostokąt 4">
            <a:extLst>
              <a:ext uri="{FF2B5EF4-FFF2-40B4-BE49-F238E27FC236}">
                <a16:creationId xmlns:a16="http://schemas.microsoft.com/office/drawing/2014/main" id="{F226233A-7F78-0743-7F6B-B3BF691AC1C8}"/>
              </a:ext>
            </a:extLst>
          </p:cNvPr>
          <p:cNvSpPr/>
          <p:nvPr userDrawn="1"/>
        </p:nvSpPr>
        <p:spPr>
          <a:xfrm>
            <a:off x="8585200" y="7380288"/>
            <a:ext cx="1081088" cy="1793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025906" y="1979837"/>
            <a:ext cx="4140000" cy="4680018"/>
          </a:xfrm>
        </p:spPr>
        <p:txBody>
          <a:bodyPr/>
          <a:lstStyle/>
          <a:p>
            <a:pPr lvl="0"/>
            <a:r>
              <a:rPr lang="pl-PL"/>
              <a:t>Kliknij, aby edytować style wzorca tekstu</a:t>
            </a:r>
          </a:p>
          <a:p>
            <a:pPr lvl="1"/>
            <a:r>
              <a:rPr lang="pl-PL"/>
              <a:t>Drugi poziom</a:t>
            </a:r>
          </a:p>
          <a:p>
            <a:pPr lvl="2"/>
            <a:r>
              <a:rPr lang="pl-PL"/>
              <a:t>Trzeci poziom</a:t>
            </a:r>
          </a:p>
        </p:txBody>
      </p:sp>
      <p:sp>
        <p:nvSpPr>
          <p:cNvPr id="4" name="Content Placeholder 3"/>
          <p:cNvSpPr>
            <a:spLocks noGrp="1"/>
          </p:cNvSpPr>
          <p:nvPr>
            <p:ph sz="half" idx="2"/>
          </p:nvPr>
        </p:nvSpPr>
        <p:spPr>
          <a:xfrm>
            <a:off x="5525906" y="1979613"/>
            <a:ext cx="4140000" cy="4680226"/>
          </a:xfrm>
        </p:spPr>
        <p:txBody>
          <a:bodyPr/>
          <a:lstStyle/>
          <a:p>
            <a:pPr lvl="0"/>
            <a:r>
              <a:rPr lang="pl-PL"/>
              <a:t>Kliknij, aby edytować style wzorca tekstu</a:t>
            </a:r>
          </a:p>
          <a:p>
            <a:pPr lvl="1"/>
            <a:r>
              <a:rPr lang="pl-PL"/>
              <a:t>Drugi poziom</a:t>
            </a:r>
          </a:p>
          <a:p>
            <a:pPr lvl="2"/>
            <a:r>
              <a:rPr lang="pl-PL"/>
              <a:t>Trzeci poziom</a:t>
            </a:r>
          </a:p>
        </p:txBody>
      </p:sp>
      <p:sp>
        <p:nvSpPr>
          <p:cNvPr id="6" name="Symbol zastępczy numeru slajdu 4">
            <a:extLst>
              <a:ext uri="{FF2B5EF4-FFF2-40B4-BE49-F238E27FC236}">
                <a16:creationId xmlns:a16="http://schemas.microsoft.com/office/drawing/2014/main" id="{9B2FFA07-704C-E982-2705-4DF055D156D5}"/>
              </a:ext>
            </a:extLst>
          </p:cNvPr>
          <p:cNvSpPr>
            <a:spLocks noGrp="1"/>
          </p:cNvSpPr>
          <p:nvPr>
            <p:ph type="sldNum" sz="quarter" idx="10"/>
          </p:nvPr>
        </p:nvSpPr>
        <p:spPr/>
        <p:txBody>
          <a:bodyPr/>
          <a:lstStyle>
            <a:lvl1pPr>
              <a:defRPr/>
            </a:lvl1pPr>
          </a:lstStyle>
          <a:p>
            <a:pPr>
              <a:defRPr/>
            </a:pPr>
            <a:fld id="{220E51C2-DA85-4B3F-89E1-1C82D2A3FFF3}" type="slidenum">
              <a:rPr lang="pl-PL" altLang="pl-PL"/>
              <a:pPr>
                <a:defRPr/>
              </a:pPr>
              <a:t>‹#›</a:t>
            </a:fld>
            <a:endParaRPr lang="pl-PL" altLang="pl-PL"/>
          </a:p>
        </p:txBody>
      </p:sp>
    </p:spTree>
    <p:extLst>
      <p:ext uri="{BB962C8B-B14F-4D97-AF65-F5344CB8AC3E}">
        <p14:creationId xmlns:p14="http://schemas.microsoft.com/office/powerpoint/2010/main" val="86660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lajd końcowy">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A82A406C-573A-C610-465C-38169DCFDD13}"/>
              </a:ext>
            </a:extLst>
          </p:cNvPr>
          <p:cNvSpPr/>
          <p:nvPr userDrawn="1"/>
        </p:nvSpPr>
        <p:spPr>
          <a:xfrm>
            <a:off x="2465388" y="4500563"/>
            <a:ext cx="8226425" cy="1800225"/>
          </a:xfrm>
          <a:prstGeom prst="rect">
            <a:avLst/>
          </a:prstGeom>
          <a:solidFill>
            <a:srgbClr val="BDBDE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pic>
        <p:nvPicPr>
          <p:cNvPr id="4" name="Obraz 8" descr="Obraz zawierający tekst&#10;&#10;Opis wygenerowany automatycznie">
            <a:extLst>
              <a:ext uri="{FF2B5EF4-FFF2-40B4-BE49-F238E27FC236}">
                <a16:creationId xmlns:a16="http://schemas.microsoft.com/office/drawing/2014/main" id="{315CB2AE-2B66-AE8F-4815-9EC616DE080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66975" y="4500563"/>
            <a:ext cx="3959225" cy="720725"/>
          </a:xfrm>
          <a:prstGeom prst="rect">
            <a:avLst/>
          </a:prstGeom>
          <a:solidFill>
            <a:srgbClr val="3E3EB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 name="Obraz 10">
            <a:extLst>
              <a:ext uri="{FF2B5EF4-FFF2-40B4-BE49-F238E27FC236}">
                <a16:creationId xmlns:a16="http://schemas.microsoft.com/office/drawing/2014/main" id="{E477DB40-0FEF-3C81-9CEF-5187356751F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2163" y="6370638"/>
            <a:ext cx="1620837"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12">
            <a:extLst>
              <a:ext uri="{FF2B5EF4-FFF2-40B4-BE49-F238E27FC236}">
                <a16:creationId xmlns:a16="http://schemas.microsoft.com/office/drawing/2014/main" id="{1B726731-63E0-A81F-D896-1E09C1C413A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72338" y="6370638"/>
            <a:ext cx="2633662"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13">
            <a:extLst>
              <a:ext uri="{FF2B5EF4-FFF2-40B4-BE49-F238E27FC236}">
                <a16:creationId xmlns:a16="http://schemas.microsoft.com/office/drawing/2014/main" id="{8FA6312E-1CC0-9BB3-1E4F-677250C76D3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22688" y="6370638"/>
            <a:ext cx="2239962"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ymbol zastępczy obrazu 10"/>
          <p:cNvSpPr>
            <a:spLocks noGrp="1"/>
          </p:cNvSpPr>
          <p:nvPr>
            <p:ph type="pic" sz="quarter" idx="10"/>
          </p:nvPr>
        </p:nvSpPr>
        <p:spPr>
          <a:xfrm>
            <a:off x="1025525" y="0"/>
            <a:ext cx="8640763" cy="5221288"/>
          </a:xfrm>
          <a:custGeom>
            <a:avLst/>
            <a:gdLst>
              <a:gd name="connsiteX0" fmla="*/ 0 w 8640763"/>
              <a:gd name="connsiteY0" fmla="*/ 0 h 5221288"/>
              <a:gd name="connsiteX1" fmla="*/ 8640763 w 8640763"/>
              <a:gd name="connsiteY1" fmla="*/ 0 h 5221288"/>
              <a:gd name="connsiteX2" fmla="*/ 8640763 w 8640763"/>
              <a:gd name="connsiteY2" fmla="*/ 4500563 h 5221288"/>
              <a:gd name="connsiteX3" fmla="*/ 1439863 w 8640763"/>
              <a:gd name="connsiteY3" fmla="*/ 4500563 h 5221288"/>
              <a:gd name="connsiteX4" fmla="*/ 1439863 w 8640763"/>
              <a:gd name="connsiteY4" fmla="*/ 5221288 h 5221288"/>
              <a:gd name="connsiteX5" fmla="*/ 0 w 8640763"/>
              <a:gd name="connsiteY5" fmla="*/ 5221288 h 522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0763" h="5221288">
                <a:moveTo>
                  <a:pt x="0" y="0"/>
                </a:moveTo>
                <a:lnTo>
                  <a:pt x="8640763" y="0"/>
                </a:lnTo>
                <a:lnTo>
                  <a:pt x="8640763" y="4500563"/>
                </a:lnTo>
                <a:lnTo>
                  <a:pt x="1439863" y="4500563"/>
                </a:lnTo>
                <a:lnTo>
                  <a:pt x="1439863" y="5221288"/>
                </a:lnTo>
                <a:lnTo>
                  <a:pt x="0" y="5221288"/>
                </a:lnTo>
                <a:close/>
              </a:path>
            </a:pathLst>
          </a:custGeom>
          <a:solidFill>
            <a:schemeClr val="bg1">
              <a:lumMod val="95000"/>
            </a:schemeClr>
          </a:solidFill>
        </p:spPr>
        <p:txBody>
          <a:bodyPr rtlCol="0" anchor="ctr">
            <a:noAutofit/>
          </a:bodyPr>
          <a:lstStyle>
            <a:lvl1pPr marL="0" indent="0" algn="ctr">
              <a:buFont typeface="Arial" panose="020B0604020202020204" pitchFamily="34" charset="0"/>
              <a:buNone/>
              <a:defRPr sz="1000"/>
            </a:lvl1pPr>
          </a:lstStyle>
          <a:p>
            <a:pPr lvl="0"/>
            <a:r>
              <a:rPr lang="pl-PL" noProof="0"/>
              <a:t>Kliknij ikonę, aby dodać obraz</a:t>
            </a:r>
            <a:endParaRPr lang="pl-PL" noProof="0" dirty="0"/>
          </a:p>
        </p:txBody>
      </p:sp>
      <p:sp>
        <p:nvSpPr>
          <p:cNvPr id="2" name="Tytuł 1"/>
          <p:cNvSpPr>
            <a:spLocks noGrp="1"/>
          </p:cNvSpPr>
          <p:nvPr>
            <p:ph type="title"/>
          </p:nvPr>
        </p:nvSpPr>
        <p:spPr>
          <a:xfrm>
            <a:off x="2825750" y="5593629"/>
            <a:ext cx="7559675" cy="705572"/>
          </a:xfrm>
        </p:spPr>
        <p:txBody>
          <a:bodyPr/>
          <a:lstStyle/>
          <a:p>
            <a:r>
              <a:rPr lang="pl-PL"/>
              <a:t>Kliknij, aby edytować styl</a:t>
            </a:r>
            <a:endParaRPr lang="pl-PL" dirty="0"/>
          </a:p>
        </p:txBody>
      </p:sp>
    </p:spTree>
    <p:extLst>
      <p:ext uri="{BB962C8B-B14F-4D97-AF65-F5344CB8AC3E}">
        <p14:creationId xmlns:p14="http://schemas.microsoft.com/office/powerpoint/2010/main" val="23816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Slajd tytułowy (długi tytuł)">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8739F1ED-ECE2-D191-9258-C6FE98463726}"/>
              </a:ext>
            </a:extLst>
          </p:cNvPr>
          <p:cNvSpPr/>
          <p:nvPr userDrawn="1"/>
        </p:nvSpPr>
        <p:spPr>
          <a:xfrm>
            <a:off x="1027113" y="1973263"/>
            <a:ext cx="8639175" cy="4327525"/>
          </a:xfrm>
          <a:prstGeom prst="rect">
            <a:avLst/>
          </a:prstGeom>
          <a:solidFill>
            <a:srgbClr val="BDBDE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sp>
        <p:nvSpPr>
          <p:cNvPr id="5" name="Prostokąt 4">
            <a:extLst>
              <a:ext uri="{FF2B5EF4-FFF2-40B4-BE49-F238E27FC236}">
                <a16:creationId xmlns:a16="http://schemas.microsoft.com/office/drawing/2014/main" id="{1065CE1F-0983-5DCC-E24D-77F25B68CC5A}"/>
              </a:ext>
            </a:extLst>
          </p:cNvPr>
          <p:cNvSpPr/>
          <p:nvPr userDrawn="1"/>
        </p:nvSpPr>
        <p:spPr>
          <a:xfrm>
            <a:off x="0" y="0"/>
            <a:ext cx="4986338" cy="26939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pic>
        <p:nvPicPr>
          <p:cNvPr id="6" name="Obraz 10">
            <a:extLst>
              <a:ext uri="{FF2B5EF4-FFF2-40B4-BE49-F238E27FC236}">
                <a16:creationId xmlns:a16="http://schemas.microsoft.com/office/drawing/2014/main" id="{C4BDA65C-130D-0D60-CF03-1DADB1F0BA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6900" y="539750"/>
            <a:ext cx="1081088"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12">
            <a:extLst>
              <a:ext uri="{FF2B5EF4-FFF2-40B4-BE49-F238E27FC236}">
                <a16:creationId xmlns:a16="http://schemas.microsoft.com/office/drawing/2014/main" id="{4C85B052-953A-9BCB-8B58-F809AA5DB1C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05025" y="539750"/>
            <a:ext cx="1081088"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13">
            <a:extLst>
              <a:ext uri="{FF2B5EF4-FFF2-40B4-BE49-F238E27FC236}">
                <a16:creationId xmlns:a16="http://schemas.microsoft.com/office/drawing/2014/main" id="{3FAD5608-FF65-DC91-879D-4866ECDF026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614738" y="539750"/>
            <a:ext cx="10795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14">
            <a:extLst>
              <a:ext uri="{FF2B5EF4-FFF2-40B4-BE49-F238E27FC236}">
                <a16:creationId xmlns:a16="http://schemas.microsoft.com/office/drawing/2014/main" id="{3CDD25EB-514E-A9AE-C292-DE1F55ED1DF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92163" y="6370638"/>
            <a:ext cx="1620837"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az 15">
            <a:extLst>
              <a:ext uri="{FF2B5EF4-FFF2-40B4-BE49-F238E27FC236}">
                <a16:creationId xmlns:a16="http://schemas.microsoft.com/office/drawing/2014/main" id="{E6F0C523-F2B3-52D1-F411-90D4B466AF4C}"/>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272338" y="6370638"/>
            <a:ext cx="2633662"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6">
            <a:extLst>
              <a:ext uri="{FF2B5EF4-FFF2-40B4-BE49-F238E27FC236}">
                <a16:creationId xmlns:a16="http://schemas.microsoft.com/office/drawing/2014/main" id="{CF400E4D-E34F-EE58-FAED-971EECF222B6}"/>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722688" y="6370638"/>
            <a:ext cx="2239962"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85877" y="3059113"/>
            <a:ext cx="7920115" cy="1107677"/>
          </a:xfrm>
        </p:spPr>
        <p:txBody>
          <a:bodyPr>
            <a:normAutofit/>
          </a:bodyPr>
          <a:lstStyle>
            <a:lvl1pPr algn="l">
              <a:lnSpc>
                <a:spcPts val="4000"/>
              </a:lnSpc>
              <a:defRPr sz="3200"/>
            </a:lvl1pPr>
          </a:lstStyle>
          <a:p>
            <a:r>
              <a:rPr lang="pl-PL"/>
              <a:t>Kliknij, aby edytować styl</a:t>
            </a:r>
            <a:endParaRPr lang="en-US" dirty="0"/>
          </a:p>
        </p:txBody>
      </p:sp>
      <p:sp>
        <p:nvSpPr>
          <p:cNvPr id="3" name="Subtitle 2"/>
          <p:cNvSpPr>
            <a:spLocks noGrp="1"/>
          </p:cNvSpPr>
          <p:nvPr>
            <p:ph type="subTitle" idx="1"/>
          </p:nvPr>
        </p:nvSpPr>
        <p:spPr>
          <a:xfrm>
            <a:off x="1385888" y="4861794"/>
            <a:ext cx="7920037" cy="1080000"/>
          </a:xfrm>
        </p:spPr>
        <p:txBody>
          <a:bodyPr>
            <a:normAutofit/>
          </a:bodyPr>
          <a:lstStyle>
            <a:lvl1pPr marL="0" indent="0" algn="l">
              <a:lnSpc>
                <a:spcPts val="3500"/>
              </a:lnSpc>
              <a:buNone/>
              <a:defRPr sz="2800" b="1">
                <a:solidFill>
                  <a:schemeClr val="tx2"/>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pl-PL"/>
              <a:t>Kliknij, aby edytować styl wzorca podtytułu</a:t>
            </a:r>
            <a:endParaRPr lang="en-US" dirty="0"/>
          </a:p>
        </p:txBody>
      </p:sp>
      <p:sp>
        <p:nvSpPr>
          <p:cNvPr id="12" name="Date Placeholder 3">
            <a:extLst>
              <a:ext uri="{FF2B5EF4-FFF2-40B4-BE49-F238E27FC236}">
                <a16:creationId xmlns:a16="http://schemas.microsoft.com/office/drawing/2014/main" id="{F5419653-40A8-3651-FE69-AC65DB32BBCA}"/>
              </a:ext>
            </a:extLst>
          </p:cNvPr>
          <p:cNvSpPr>
            <a:spLocks noGrp="1"/>
          </p:cNvSpPr>
          <p:nvPr>
            <p:ph type="dt" sz="half" idx="10"/>
          </p:nvPr>
        </p:nvSpPr>
        <p:spPr>
          <a:xfrm>
            <a:off x="7866063" y="539750"/>
            <a:ext cx="1798637" cy="349250"/>
          </a:xfrm>
          <a:prstGeom prst="rect">
            <a:avLst/>
          </a:prstGeom>
        </p:spPr>
        <p:txBody>
          <a:bodyPr lIns="0" tIns="0" rIns="0" bIns="0"/>
          <a:lstStyle>
            <a:lvl1pPr algn="r" eaLnBrk="1" fontAlgn="auto" hangingPunct="1">
              <a:lnSpc>
                <a:spcPts val="1800"/>
              </a:lnSpc>
              <a:spcBef>
                <a:spcPts val="0"/>
              </a:spcBef>
              <a:spcAft>
                <a:spcPts val="0"/>
              </a:spcAft>
              <a:defRPr sz="1400">
                <a:solidFill>
                  <a:schemeClr val="tx2"/>
                </a:solidFill>
                <a:latin typeface="Open Sans" pitchFamily="2" charset="0"/>
                <a:ea typeface="Open Sans" pitchFamily="2" charset="0"/>
                <a:cs typeface="Open Sans" pitchFamily="2" charset="0"/>
              </a:defRPr>
            </a:lvl1pPr>
          </a:lstStyle>
          <a:p>
            <a:pPr>
              <a:defRPr/>
            </a:pPr>
            <a:fld id="{0A5C0BFC-F57E-4854-AD2F-52CCD1599EE5}" type="datetime1">
              <a:rPr lang="pl-PL"/>
              <a:pPr>
                <a:defRPr/>
              </a:pPr>
              <a:t>2026-03-03</a:t>
            </a:fld>
            <a:endParaRPr lang="pl-PL" dirty="0"/>
          </a:p>
        </p:txBody>
      </p:sp>
    </p:spTree>
    <p:extLst>
      <p:ext uri="{BB962C8B-B14F-4D97-AF65-F5344CB8AC3E}">
        <p14:creationId xmlns:p14="http://schemas.microsoft.com/office/powerpoint/2010/main" val="3423699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Slajd tytułowy (długi tytuł)">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ADEB7DBC-94F2-0B41-A20A-11275D7FD93D}"/>
              </a:ext>
            </a:extLst>
          </p:cNvPr>
          <p:cNvSpPr/>
          <p:nvPr userDrawn="1"/>
        </p:nvSpPr>
        <p:spPr>
          <a:xfrm>
            <a:off x="1025525" y="1982788"/>
            <a:ext cx="8640763" cy="4318000"/>
          </a:xfrm>
          <a:prstGeom prst="rect">
            <a:avLst/>
          </a:prstGeom>
          <a:solidFill>
            <a:srgbClr val="BDBDE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sp>
        <p:nvSpPr>
          <p:cNvPr id="5" name="Prostokąt 4">
            <a:extLst>
              <a:ext uri="{FF2B5EF4-FFF2-40B4-BE49-F238E27FC236}">
                <a16:creationId xmlns:a16="http://schemas.microsoft.com/office/drawing/2014/main" id="{4EB7AEFB-0090-A071-EA2C-6B65F0A7E1FF}"/>
              </a:ext>
            </a:extLst>
          </p:cNvPr>
          <p:cNvSpPr/>
          <p:nvPr userDrawn="1"/>
        </p:nvSpPr>
        <p:spPr>
          <a:xfrm>
            <a:off x="0" y="0"/>
            <a:ext cx="4986338" cy="26939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pic>
        <p:nvPicPr>
          <p:cNvPr id="6" name="Obraz 10" descr="Obraz zawierający tekst&#10;&#10;Opis wygenerowany automatycznie">
            <a:extLst>
              <a:ext uri="{FF2B5EF4-FFF2-40B4-BE49-F238E27FC236}">
                <a16:creationId xmlns:a16="http://schemas.microsoft.com/office/drawing/2014/main" id="{3666C197-55EB-9ABC-30A1-81A835AC5E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7113" y="1979613"/>
            <a:ext cx="3959225" cy="720725"/>
          </a:xfrm>
          <a:prstGeom prst="rect">
            <a:avLst/>
          </a:prstGeom>
          <a:solidFill>
            <a:srgbClr val="3E3EBC">
              <a:alpha val="92155"/>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Obraz 12">
            <a:extLst>
              <a:ext uri="{FF2B5EF4-FFF2-40B4-BE49-F238E27FC236}">
                <a16:creationId xmlns:a16="http://schemas.microsoft.com/office/drawing/2014/main" id="{73A4532A-5772-D0F1-6DD1-06F2078E50B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2163" y="6370638"/>
            <a:ext cx="1620837"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13">
            <a:extLst>
              <a:ext uri="{FF2B5EF4-FFF2-40B4-BE49-F238E27FC236}">
                <a16:creationId xmlns:a16="http://schemas.microsoft.com/office/drawing/2014/main" id="{81CAF41E-C15B-4EDF-03E1-31DFB856ABB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72338" y="6370638"/>
            <a:ext cx="2633662"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14">
            <a:extLst>
              <a:ext uri="{FF2B5EF4-FFF2-40B4-BE49-F238E27FC236}">
                <a16:creationId xmlns:a16="http://schemas.microsoft.com/office/drawing/2014/main" id="{1FEFF701-4926-852F-FB23-8B77605F636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22688" y="6370638"/>
            <a:ext cx="2239962"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az 15">
            <a:extLst>
              <a:ext uri="{FF2B5EF4-FFF2-40B4-BE49-F238E27FC236}">
                <a16:creationId xmlns:a16="http://schemas.microsoft.com/office/drawing/2014/main" id="{5C330585-DA52-62F3-83DA-70646840519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52463" y="12446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6">
            <a:extLst>
              <a:ext uri="{FF2B5EF4-FFF2-40B4-BE49-F238E27FC236}">
                <a16:creationId xmlns:a16="http://schemas.microsoft.com/office/drawing/2014/main" id="{0EA20B0F-6411-9B54-FCC1-98C13C4F5CC2}"/>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365250" y="5461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17">
            <a:extLst>
              <a:ext uri="{FF2B5EF4-FFF2-40B4-BE49-F238E27FC236}">
                <a16:creationId xmlns:a16="http://schemas.microsoft.com/office/drawing/2014/main" id="{69F8F5F6-916A-CA74-60C9-68A751F5383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381125" y="12446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az 18">
            <a:extLst>
              <a:ext uri="{FF2B5EF4-FFF2-40B4-BE49-F238E27FC236}">
                <a16:creationId xmlns:a16="http://schemas.microsoft.com/office/drawing/2014/main" id="{C8C6158B-5D62-A78C-494D-A14A365A766E}"/>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4265613" y="538163"/>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az 19">
            <a:extLst>
              <a:ext uri="{FF2B5EF4-FFF2-40B4-BE49-F238E27FC236}">
                <a16:creationId xmlns:a16="http://schemas.microsoft.com/office/drawing/2014/main" id="{97682056-F133-D32D-D76E-BD0C221E84B4}"/>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44525" y="5461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Obraz 20">
            <a:extLst>
              <a:ext uri="{FF2B5EF4-FFF2-40B4-BE49-F238E27FC236}">
                <a16:creationId xmlns:a16="http://schemas.microsoft.com/office/drawing/2014/main" id="{5EEE5BB7-EB35-B5F6-63F3-451BEC71E23A}"/>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105025" y="1254125"/>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raz 21">
            <a:extLst>
              <a:ext uri="{FF2B5EF4-FFF2-40B4-BE49-F238E27FC236}">
                <a16:creationId xmlns:a16="http://schemas.microsoft.com/office/drawing/2014/main" id="{CBD4D9A4-4773-AE82-C0E5-D2E8AA804A0D}"/>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814638" y="542925"/>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22">
            <a:extLst>
              <a:ext uri="{FF2B5EF4-FFF2-40B4-BE49-F238E27FC236}">
                <a16:creationId xmlns:a16="http://schemas.microsoft.com/office/drawing/2014/main" id="{05566B2F-329C-CECA-0F9E-06A9CF7D3FE3}"/>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536950" y="534988"/>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Obraz 23">
            <a:extLst>
              <a:ext uri="{FF2B5EF4-FFF2-40B4-BE49-F238E27FC236}">
                <a16:creationId xmlns:a16="http://schemas.microsoft.com/office/drawing/2014/main" id="{B94E0A31-970C-D0B2-2865-59DD3EA035E7}"/>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092325" y="531813"/>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Obraz 24">
            <a:extLst>
              <a:ext uri="{FF2B5EF4-FFF2-40B4-BE49-F238E27FC236}">
                <a16:creationId xmlns:a16="http://schemas.microsoft.com/office/drawing/2014/main" id="{0B1D8062-2078-F5AF-4E1A-E6807AEC95AB}"/>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35363" y="1252538"/>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Obraz 25">
            <a:extLst>
              <a:ext uri="{FF2B5EF4-FFF2-40B4-BE49-F238E27FC236}">
                <a16:creationId xmlns:a16="http://schemas.microsoft.com/office/drawing/2014/main" id="{BC55E75C-C8D9-E700-7CE7-4BA5FC84FDEA}"/>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265613" y="125095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Obraz 26">
            <a:extLst>
              <a:ext uri="{FF2B5EF4-FFF2-40B4-BE49-F238E27FC236}">
                <a16:creationId xmlns:a16="http://schemas.microsoft.com/office/drawing/2014/main" id="{1D4F2F74-8710-11CB-383A-EBE0EF7FCB93}"/>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814638" y="125095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85877" y="3070227"/>
            <a:ext cx="7920115" cy="1087764"/>
          </a:xfrm>
        </p:spPr>
        <p:txBody>
          <a:bodyPr>
            <a:normAutofit/>
          </a:bodyPr>
          <a:lstStyle>
            <a:lvl1pPr algn="l">
              <a:lnSpc>
                <a:spcPts val="4000"/>
              </a:lnSpc>
              <a:defRPr sz="3200"/>
            </a:lvl1pPr>
          </a:lstStyle>
          <a:p>
            <a:r>
              <a:rPr lang="pl-PL" dirty="0"/>
              <a:t>Kliknij, aby edytować styl</a:t>
            </a:r>
            <a:endParaRPr lang="en-US" dirty="0"/>
          </a:p>
        </p:txBody>
      </p:sp>
      <p:sp>
        <p:nvSpPr>
          <p:cNvPr id="3" name="Subtitle 2"/>
          <p:cNvSpPr>
            <a:spLocks noGrp="1"/>
          </p:cNvSpPr>
          <p:nvPr>
            <p:ph type="subTitle" idx="1"/>
          </p:nvPr>
        </p:nvSpPr>
        <p:spPr>
          <a:xfrm>
            <a:off x="1385888" y="4861794"/>
            <a:ext cx="7920037" cy="1080000"/>
          </a:xfrm>
        </p:spPr>
        <p:txBody>
          <a:bodyPr>
            <a:normAutofit/>
          </a:bodyPr>
          <a:lstStyle>
            <a:lvl1pPr marL="0" indent="0" algn="l">
              <a:lnSpc>
                <a:spcPts val="3500"/>
              </a:lnSpc>
              <a:buNone/>
              <a:defRPr sz="2800" b="1">
                <a:solidFill>
                  <a:schemeClr val="tx2"/>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pl-PL"/>
              <a:t>Kliknij, aby edytować styl wzorca podtytułu</a:t>
            </a:r>
            <a:endParaRPr lang="en-US" dirty="0"/>
          </a:p>
        </p:txBody>
      </p:sp>
      <p:sp>
        <p:nvSpPr>
          <p:cNvPr id="22" name="Date Placeholder 3">
            <a:extLst>
              <a:ext uri="{FF2B5EF4-FFF2-40B4-BE49-F238E27FC236}">
                <a16:creationId xmlns:a16="http://schemas.microsoft.com/office/drawing/2014/main" id="{B0923844-C53D-0DEE-3A07-AE42B9740371}"/>
              </a:ext>
            </a:extLst>
          </p:cNvPr>
          <p:cNvSpPr>
            <a:spLocks noGrp="1"/>
          </p:cNvSpPr>
          <p:nvPr>
            <p:ph type="dt" sz="half" idx="10"/>
          </p:nvPr>
        </p:nvSpPr>
        <p:spPr>
          <a:xfrm>
            <a:off x="7866063" y="539750"/>
            <a:ext cx="1798637" cy="349250"/>
          </a:xfrm>
          <a:prstGeom prst="rect">
            <a:avLst/>
          </a:prstGeom>
        </p:spPr>
        <p:txBody>
          <a:bodyPr lIns="0" tIns="0" rIns="0" bIns="0"/>
          <a:lstStyle>
            <a:lvl1pPr algn="r" eaLnBrk="1" fontAlgn="auto" hangingPunct="1">
              <a:lnSpc>
                <a:spcPts val="1800"/>
              </a:lnSpc>
              <a:spcBef>
                <a:spcPts val="0"/>
              </a:spcBef>
              <a:spcAft>
                <a:spcPts val="0"/>
              </a:spcAft>
              <a:defRPr sz="1400">
                <a:solidFill>
                  <a:schemeClr val="tx2"/>
                </a:solidFill>
                <a:latin typeface="Open Sans" pitchFamily="2" charset="0"/>
                <a:ea typeface="Open Sans" pitchFamily="2" charset="0"/>
                <a:cs typeface="Open Sans" pitchFamily="2" charset="0"/>
              </a:defRPr>
            </a:lvl1pPr>
          </a:lstStyle>
          <a:p>
            <a:pPr>
              <a:defRPr/>
            </a:pPr>
            <a:fld id="{C30955AA-06E6-4C04-A951-CDEFB0C61620}" type="datetime1">
              <a:rPr lang="pl-PL"/>
              <a:pPr>
                <a:defRPr/>
              </a:pPr>
              <a:t>2026-03-03</a:t>
            </a:fld>
            <a:endParaRPr lang="pl-PL" dirty="0"/>
          </a:p>
        </p:txBody>
      </p:sp>
    </p:spTree>
    <p:extLst>
      <p:ext uri="{BB962C8B-B14F-4D97-AF65-F5344CB8AC3E}">
        <p14:creationId xmlns:p14="http://schemas.microsoft.com/office/powerpoint/2010/main" val="2816081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3_Slajd tytułowy (długi tytuł)">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7711244B-4F40-0B97-CE65-6790B8B5D82E}"/>
              </a:ext>
            </a:extLst>
          </p:cNvPr>
          <p:cNvSpPr/>
          <p:nvPr userDrawn="1"/>
        </p:nvSpPr>
        <p:spPr>
          <a:xfrm>
            <a:off x="1025525" y="1982788"/>
            <a:ext cx="8640763" cy="4318000"/>
          </a:xfrm>
          <a:prstGeom prst="rect">
            <a:avLst/>
          </a:prstGeom>
          <a:solidFill>
            <a:srgbClr val="BDBDE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sp>
        <p:nvSpPr>
          <p:cNvPr id="5" name="Prostokąt 4">
            <a:extLst>
              <a:ext uri="{FF2B5EF4-FFF2-40B4-BE49-F238E27FC236}">
                <a16:creationId xmlns:a16="http://schemas.microsoft.com/office/drawing/2014/main" id="{C3BE7D14-95B9-BF15-DB72-D2BA92C040B2}"/>
              </a:ext>
            </a:extLst>
          </p:cNvPr>
          <p:cNvSpPr/>
          <p:nvPr userDrawn="1"/>
        </p:nvSpPr>
        <p:spPr>
          <a:xfrm>
            <a:off x="0" y="0"/>
            <a:ext cx="4986338" cy="26939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pic>
        <p:nvPicPr>
          <p:cNvPr id="6" name="Obraz 10">
            <a:extLst>
              <a:ext uri="{FF2B5EF4-FFF2-40B4-BE49-F238E27FC236}">
                <a16:creationId xmlns:a16="http://schemas.microsoft.com/office/drawing/2014/main" id="{E7D8ACD8-BAF2-5C2D-E943-269919EC7F3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2163" y="6370638"/>
            <a:ext cx="1620837"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12">
            <a:extLst>
              <a:ext uri="{FF2B5EF4-FFF2-40B4-BE49-F238E27FC236}">
                <a16:creationId xmlns:a16="http://schemas.microsoft.com/office/drawing/2014/main" id="{6377412B-EB3E-069B-D451-02D94064857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72338" y="6370638"/>
            <a:ext cx="2633662"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13">
            <a:extLst>
              <a:ext uri="{FF2B5EF4-FFF2-40B4-BE49-F238E27FC236}">
                <a16:creationId xmlns:a16="http://schemas.microsoft.com/office/drawing/2014/main" id="{8129BDBD-3525-175E-0E51-F677A1CAC99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22688" y="6370638"/>
            <a:ext cx="2239962"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14">
            <a:extLst>
              <a:ext uri="{FF2B5EF4-FFF2-40B4-BE49-F238E27FC236}">
                <a16:creationId xmlns:a16="http://schemas.microsoft.com/office/drawing/2014/main" id="{C1808DC0-571A-1069-664E-C9683FEBD96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52463" y="12446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az 15">
            <a:extLst>
              <a:ext uri="{FF2B5EF4-FFF2-40B4-BE49-F238E27FC236}">
                <a16:creationId xmlns:a16="http://schemas.microsoft.com/office/drawing/2014/main" id="{8442D7DB-1DC0-791B-2CB9-5021F525147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365250" y="5461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6">
            <a:extLst>
              <a:ext uri="{FF2B5EF4-FFF2-40B4-BE49-F238E27FC236}">
                <a16:creationId xmlns:a16="http://schemas.microsoft.com/office/drawing/2014/main" id="{366017A6-4D80-DF11-23AC-7FA4C3561E89}"/>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381125" y="12446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17">
            <a:extLst>
              <a:ext uri="{FF2B5EF4-FFF2-40B4-BE49-F238E27FC236}">
                <a16:creationId xmlns:a16="http://schemas.microsoft.com/office/drawing/2014/main" id="{1AEDEC54-1976-47B1-00C7-7F3FD3F2836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265613" y="538163"/>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az 18">
            <a:extLst>
              <a:ext uri="{FF2B5EF4-FFF2-40B4-BE49-F238E27FC236}">
                <a16:creationId xmlns:a16="http://schemas.microsoft.com/office/drawing/2014/main" id="{50A51F08-0EEB-0B47-E6BD-854E76E48AD8}"/>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44525" y="5461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az 19">
            <a:extLst>
              <a:ext uri="{FF2B5EF4-FFF2-40B4-BE49-F238E27FC236}">
                <a16:creationId xmlns:a16="http://schemas.microsoft.com/office/drawing/2014/main" id="{9F1A7A94-0449-EAFA-A83B-A007548AB818}"/>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105025" y="1254125"/>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Obraz 20">
            <a:extLst>
              <a:ext uri="{FF2B5EF4-FFF2-40B4-BE49-F238E27FC236}">
                <a16:creationId xmlns:a16="http://schemas.microsoft.com/office/drawing/2014/main" id="{F348E6CD-5191-DC34-655B-5074431ABABD}"/>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814638" y="542925"/>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raz 21">
            <a:extLst>
              <a:ext uri="{FF2B5EF4-FFF2-40B4-BE49-F238E27FC236}">
                <a16:creationId xmlns:a16="http://schemas.microsoft.com/office/drawing/2014/main" id="{360C72B7-5169-5E45-0100-440E68B795A5}"/>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3536950" y="534988"/>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22">
            <a:extLst>
              <a:ext uri="{FF2B5EF4-FFF2-40B4-BE49-F238E27FC236}">
                <a16:creationId xmlns:a16="http://schemas.microsoft.com/office/drawing/2014/main" id="{1C4A0A19-673D-145F-6DFC-40B600258BF8}"/>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92325" y="531813"/>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Obraz 23">
            <a:extLst>
              <a:ext uri="{FF2B5EF4-FFF2-40B4-BE49-F238E27FC236}">
                <a16:creationId xmlns:a16="http://schemas.microsoft.com/office/drawing/2014/main" id="{A877BC93-4E60-144A-78AD-D6F9D9D4B5E6}"/>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35363" y="1252538"/>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Obraz 24">
            <a:extLst>
              <a:ext uri="{FF2B5EF4-FFF2-40B4-BE49-F238E27FC236}">
                <a16:creationId xmlns:a16="http://schemas.microsoft.com/office/drawing/2014/main" id="{4F4873E9-C79E-B261-04BE-CA28065C46E4}"/>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265613" y="125095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Obraz 25">
            <a:extLst>
              <a:ext uri="{FF2B5EF4-FFF2-40B4-BE49-F238E27FC236}">
                <a16:creationId xmlns:a16="http://schemas.microsoft.com/office/drawing/2014/main" id="{FE70FD2E-EA85-554B-1232-3BC065FB7D64}"/>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814638" y="125095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85877" y="3070227"/>
            <a:ext cx="7920115" cy="1087764"/>
          </a:xfrm>
        </p:spPr>
        <p:txBody>
          <a:bodyPr>
            <a:normAutofit/>
          </a:bodyPr>
          <a:lstStyle>
            <a:lvl1pPr algn="l">
              <a:lnSpc>
                <a:spcPts val="4000"/>
              </a:lnSpc>
              <a:defRPr sz="3200"/>
            </a:lvl1pPr>
          </a:lstStyle>
          <a:p>
            <a:r>
              <a:rPr lang="pl-PL" dirty="0"/>
              <a:t>Kliknij, aby edytować styl</a:t>
            </a:r>
            <a:endParaRPr lang="en-US" dirty="0"/>
          </a:p>
        </p:txBody>
      </p:sp>
      <p:sp>
        <p:nvSpPr>
          <p:cNvPr id="3" name="Subtitle 2"/>
          <p:cNvSpPr>
            <a:spLocks noGrp="1"/>
          </p:cNvSpPr>
          <p:nvPr>
            <p:ph type="subTitle" idx="1"/>
          </p:nvPr>
        </p:nvSpPr>
        <p:spPr>
          <a:xfrm>
            <a:off x="1385888" y="4861794"/>
            <a:ext cx="7920037" cy="1080000"/>
          </a:xfrm>
        </p:spPr>
        <p:txBody>
          <a:bodyPr>
            <a:normAutofit/>
          </a:bodyPr>
          <a:lstStyle>
            <a:lvl1pPr marL="0" indent="0" algn="l">
              <a:lnSpc>
                <a:spcPts val="3500"/>
              </a:lnSpc>
              <a:buNone/>
              <a:defRPr sz="2800" b="1">
                <a:solidFill>
                  <a:schemeClr val="tx2"/>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pl-PL"/>
              <a:t>Kliknij, aby edytować styl wzorca podtytułu</a:t>
            </a:r>
            <a:endParaRPr lang="en-US" dirty="0"/>
          </a:p>
        </p:txBody>
      </p:sp>
      <p:sp>
        <p:nvSpPr>
          <p:cNvPr id="21" name="Date Placeholder 3">
            <a:extLst>
              <a:ext uri="{FF2B5EF4-FFF2-40B4-BE49-F238E27FC236}">
                <a16:creationId xmlns:a16="http://schemas.microsoft.com/office/drawing/2014/main" id="{EF9AE2F3-97CD-D842-8A32-447D365CB136}"/>
              </a:ext>
            </a:extLst>
          </p:cNvPr>
          <p:cNvSpPr>
            <a:spLocks noGrp="1"/>
          </p:cNvSpPr>
          <p:nvPr>
            <p:ph type="dt" sz="half" idx="10"/>
          </p:nvPr>
        </p:nvSpPr>
        <p:spPr>
          <a:xfrm>
            <a:off x="7866063" y="539750"/>
            <a:ext cx="1798637" cy="349250"/>
          </a:xfrm>
          <a:prstGeom prst="rect">
            <a:avLst/>
          </a:prstGeom>
        </p:spPr>
        <p:txBody>
          <a:bodyPr lIns="0" tIns="0" rIns="0" bIns="0"/>
          <a:lstStyle>
            <a:lvl1pPr algn="r" eaLnBrk="1" fontAlgn="auto" hangingPunct="1">
              <a:lnSpc>
                <a:spcPts val="1800"/>
              </a:lnSpc>
              <a:spcBef>
                <a:spcPts val="0"/>
              </a:spcBef>
              <a:spcAft>
                <a:spcPts val="0"/>
              </a:spcAft>
              <a:defRPr sz="1400">
                <a:solidFill>
                  <a:schemeClr val="tx2"/>
                </a:solidFill>
                <a:latin typeface="Open Sans" pitchFamily="2" charset="0"/>
                <a:ea typeface="Open Sans" pitchFamily="2" charset="0"/>
                <a:cs typeface="Open Sans" pitchFamily="2" charset="0"/>
              </a:defRPr>
            </a:lvl1pPr>
          </a:lstStyle>
          <a:p>
            <a:pPr>
              <a:defRPr/>
            </a:pPr>
            <a:fld id="{FCADBE59-3A8D-4B60-B132-C38BCB58B296}" type="datetime1">
              <a:rPr lang="pl-PL"/>
              <a:pPr>
                <a:defRPr/>
              </a:pPr>
              <a:t>2026-03-03</a:t>
            </a:fld>
            <a:endParaRPr lang="pl-PL" dirty="0"/>
          </a:p>
        </p:txBody>
      </p:sp>
    </p:spTree>
    <p:extLst>
      <p:ext uri="{BB962C8B-B14F-4D97-AF65-F5344CB8AC3E}">
        <p14:creationId xmlns:p14="http://schemas.microsoft.com/office/powerpoint/2010/main" val="20240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lajd tytułowy (krótki tytuł)">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38F80E62-F779-E75A-3EDA-9B9408D9FE1E}"/>
              </a:ext>
            </a:extLst>
          </p:cNvPr>
          <p:cNvSpPr/>
          <p:nvPr userDrawn="1"/>
        </p:nvSpPr>
        <p:spPr>
          <a:xfrm>
            <a:off x="2825750" y="4500563"/>
            <a:ext cx="6840538" cy="1800225"/>
          </a:xfrm>
          <a:prstGeom prst="rect">
            <a:avLst/>
          </a:prstGeom>
          <a:solidFill>
            <a:srgbClr val="BDBDE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pic>
        <p:nvPicPr>
          <p:cNvPr id="4" name="Obraz 8">
            <a:extLst>
              <a:ext uri="{FF2B5EF4-FFF2-40B4-BE49-F238E27FC236}">
                <a16:creationId xmlns:a16="http://schemas.microsoft.com/office/drawing/2014/main" id="{2DC8FB52-1049-0B90-AC4A-4E1E63F930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2163" y="6370638"/>
            <a:ext cx="1620837"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az 10">
            <a:extLst>
              <a:ext uri="{FF2B5EF4-FFF2-40B4-BE49-F238E27FC236}">
                <a16:creationId xmlns:a16="http://schemas.microsoft.com/office/drawing/2014/main" id="{9F58DD2E-7804-923E-46BD-CF879383850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72338" y="6370638"/>
            <a:ext cx="2633662"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12">
            <a:extLst>
              <a:ext uri="{FF2B5EF4-FFF2-40B4-BE49-F238E27FC236}">
                <a16:creationId xmlns:a16="http://schemas.microsoft.com/office/drawing/2014/main" id="{49A5FB3C-3E55-982C-261C-5D59E85CD25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22688" y="6370638"/>
            <a:ext cx="2239962"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13" descr="Obraz zawierający tekst&#10;&#10;Opis wygenerowany automatycznie">
            <a:extLst>
              <a:ext uri="{FF2B5EF4-FFF2-40B4-BE49-F238E27FC236}">
                <a16:creationId xmlns:a16="http://schemas.microsoft.com/office/drawing/2014/main" id="{5EFDB916-5D59-5F95-71B4-A6775E636F0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825750" y="4500563"/>
            <a:ext cx="3959225" cy="720725"/>
          </a:xfrm>
          <a:prstGeom prst="rect">
            <a:avLst/>
          </a:prstGeom>
          <a:solidFill>
            <a:srgbClr val="3E3EB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 name="Symbol zastępczy obrazu 16"/>
          <p:cNvSpPr>
            <a:spLocks noGrp="1"/>
          </p:cNvSpPr>
          <p:nvPr>
            <p:ph type="pic" sz="quarter" idx="11"/>
          </p:nvPr>
        </p:nvSpPr>
        <p:spPr>
          <a:xfrm>
            <a:off x="0" y="0"/>
            <a:ext cx="6784975" cy="5221288"/>
          </a:xfrm>
          <a:custGeom>
            <a:avLst/>
            <a:gdLst>
              <a:gd name="connsiteX0" fmla="*/ 0 w 6784975"/>
              <a:gd name="connsiteY0" fmla="*/ 0 h 5221288"/>
              <a:gd name="connsiteX1" fmla="*/ 6784975 w 6784975"/>
              <a:gd name="connsiteY1" fmla="*/ 0 h 5221288"/>
              <a:gd name="connsiteX2" fmla="*/ 6784975 w 6784975"/>
              <a:gd name="connsiteY2" fmla="*/ 4500563 h 5221288"/>
              <a:gd name="connsiteX3" fmla="*/ 2825750 w 6784975"/>
              <a:gd name="connsiteY3" fmla="*/ 4500563 h 5221288"/>
              <a:gd name="connsiteX4" fmla="*/ 2825750 w 6784975"/>
              <a:gd name="connsiteY4" fmla="*/ 5221288 h 5221288"/>
              <a:gd name="connsiteX5" fmla="*/ 0 w 6784975"/>
              <a:gd name="connsiteY5" fmla="*/ 5221288 h 522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4975" h="5221288">
                <a:moveTo>
                  <a:pt x="0" y="0"/>
                </a:moveTo>
                <a:lnTo>
                  <a:pt x="6784975" y="0"/>
                </a:lnTo>
                <a:lnTo>
                  <a:pt x="6784975" y="4500563"/>
                </a:lnTo>
                <a:lnTo>
                  <a:pt x="2825750" y="4500563"/>
                </a:lnTo>
                <a:lnTo>
                  <a:pt x="2825750" y="5221288"/>
                </a:lnTo>
                <a:lnTo>
                  <a:pt x="0" y="5221288"/>
                </a:lnTo>
                <a:close/>
              </a:path>
            </a:pathLst>
          </a:custGeom>
          <a:solidFill>
            <a:schemeClr val="bg1">
              <a:lumMod val="95000"/>
            </a:schemeClr>
          </a:solidFill>
        </p:spPr>
        <p:txBody>
          <a:bodyPr rtlCol="0" anchor="ctr">
            <a:noAutofit/>
          </a:bodyPr>
          <a:lstStyle>
            <a:lvl1pPr marL="0" indent="0" algn="ctr">
              <a:buFont typeface="Arial" panose="020B0604020202020204" pitchFamily="34" charset="0"/>
              <a:buNone/>
              <a:defRPr sz="1000"/>
            </a:lvl1pPr>
          </a:lstStyle>
          <a:p>
            <a:pPr lvl="0"/>
            <a:r>
              <a:rPr lang="pl-PL" noProof="0"/>
              <a:t>Kliknij ikonę, aby dodać obraz</a:t>
            </a:r>
            <a:endParaRPr lang="pl-PL" noProof="0" dirty="0"/>
          </a:p>
        </p:txBody>
      </p:sp>
      <p:sp>
        <p:nvSpPr>
          <p:cNvPr id="2" name="Title 1"/>
          <p:cNvSpPr>
            <a:spLocks noGrp="1"/>
          </p:cNvSpPr>
          <p:nvPr>
            <p:ph type="ctrTitle"/>
          </p:nvPr>
        </p:nvSpPr>
        <p:spPr>
          <a:xfrm>
            <a:off x="3172808" y="5579563"/>
            <a:ext cx="6133117" cy="648546"/>
          </a:xfrm>
        </p:spPr>
        <p:txBody>
          <a:bodyPr>
            <a:normAutofit/>
          </a:bodyPr>
          <a:lstStyle>
            <a:lvl1pPr algn="l">
              <a:lnSpc>
                <a:spcPts val="3500"/>
              </a:lnSpc>
              <a:defRPr sz="2800"/>
            </a:lvl1pPr>
          </a:lstStyle>
          <a:p>
            <a:r>
              <a:rPr lang="pl-PL"/>
              <a:t>Kliknij, aby edytować styl</a:t>
            </a:r>
            <a:endParaRPr lang="en-US" dirty="0"/>
          </a:p>
        </p:txBody>
      </p:sp>
      <p:sp>
        <p:nvSpPr>
          <p:cNvPr id="8" name="Date Placeholder 3">
            <a:extLst>
              <a:ext uri="{FF2B5EF4-FFF2-40B4-BE49-F238E27FC236}">
                <a16:creationId xmlns:a16="http://schemas.microsoft.com/office/drawing/2014/main" id="{0EA56248-3DCF-5D60-E274-18657B84ED3E}"/>
              </a:ext>
            </a:extLst>
          </p:cNvPr>
          <p:cNvSpPr>
            <a:spLocks noGrp="1"/>
          </p:cNvSpPr>
          <p:nvPr>
            <p:ph type="dt" sz="half" idx="12"/>
          </p:nvPr>
        </p:nvSpPr>
        <p:spPr>
          <a:xfrm>
            <a:off x="7866063" y="539750"/>
            <a:ext cx="1800225" cy="366713"/>
          </a:xfrm>
          <a:prstGeom prst="rect">
            <a:avLst/>
          </a:prstGeom>
        </p:spPr>
        <p:txBody>
          <a:bodyPr lIns="0" tIns="0" rIns="0" bIns="0"/>
          <a:lstStyle>
            <a:lvl1pPr algn="r" eaLnBrk="1" fontAlgn="auto" hangingPunct="1">
              <a:lnSpc>
                <a:spcPts val="1800"/>
              </a:lnSpc>
              <a:spcBef>
                <a:spcPts val="0"/>
              </a:spcBef>
              <a:spcAft>
                <a:spcPts val="0"/>
              </a:spcAft>
              <a:defRPr sz="1400">
                <a:solidFill>
                  <a:schemeClr val="tx2"/>
                </a:solidFill>
                <a:latin typeface="Open Sans" pitchFamily="2" charset="0"/>
                <a:ea typeface="Open Sans" pitchFamily="2" charset="0"/>
                <a:cs typeface="Open Sans" pitchFamily="2" charset="0"/>
              </a:defRPr>
            </a:lvl1pPr>
          </a:lstStyle>
          <a:p>
            <a:pPr>
              <a:defRPr/>
            </a:pPr>
            <a:fld id="{B22F03D3-40A2-4AD9-B377-A57BF4766CB0}" type="datetime1">
              <a:rPr lang="pl-PL"/>
              <a:pPr>
                <a:defRPr/>
              </a:pPr>
              <a:t>2026-03-03</a:t>
            </a:fld>
            <a:endParaRPr lang="pl-PL" dirty="0"/>
          </a:p>
        </p:txBody>
      </p:sp>
    </p:spTree>
    <p:extLst>
      <p:ext uri="{BB962C8B-B14F-4D97-AF65-F5344CB8AC3E}">
        <p14:creationId xmlns:p14="http://schemas.microsoft.com/office/powerpoint/2010/main" val="1592253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Slajd tytułowy (krótki tytuł)">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422F9659-3B01-4348-6479-4947BD64F93C}"/>
              </a:ext>
            </a:extLst>
          </p:cNvPr>
          <p:cNvSpPr/>
          <p:nvPr userDrawn="1"/>
        </p:nvSpPr>
        <p:spPr>
          <a:xfrm>
            <a:off x="2825750" y="4500563"/>
            <a:ext cx="6840538" cy="1800225"/>
          </a:xfrm>
          <a:prstGeom prst="rect">
            <a:avLst/>
          </a:prstGeom>
          <a:solidFill>
            <a:srgbClr val="BDBDE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pic>
        <p:nvPicPr>
          <p:cNvPr id="4" name="Obraz 8">
            <a:extLst>
              <a:ext uri="{FF2B5EF4-FFF2-40B4-BE49-F238E27FC236}">
                <a16:creationId xmlns:a16="http://schemas.microsoft.com/office/drawing/2014/main" id="{7983F097-BEE9-5A41-A0DB-7F02C859908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2163" y="6370638"/>
            <a:ext cx="1620837"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az 10">
            <a:extLst>
              <a:ext uri="{FF2B5EF4-FFF2-40B4-BE49-F238E27FC236}">
                <a16:creationId xmlns:a16="http://schemas.microsoft.com/office/drawing/2014/main" id="{49DC1EF5-CF40-A829-92AF-216354CA4B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72338" y="6370638"/>
            <a:ext cx="2633662"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12">
            <a:extLst>
              <a:ext uri="{FF2B5EF4-FFF2-40B4-BE49-F238E27FC236}">
                <a16:creationId xmlns:a16="http://schemas.microsoft.com/office/drawing/2014/main" id="{CA88542B-6973-162C-5C1D-2D1AC1145A7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22688" y="6370638"/>
            <a:ext cx="2239962"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ymbol zastępczy obrazu 16"/>
          <p:cNvSpPr>
            <a:spLocks noGrp="1"/>
          </p:cNvSpPr>
          <p:nvPr>
            <p:ph type="pic" sz="quarter" idx="11"/>
          </p:nvPr>
        </p:nvSpPr>
        <p:spPr>
          <a:xfrm>
            <a:off x="0" y="0"/>
            <a:ext cx="6784975" cy="5221288"/>
          </a:xfrm>
          <a:custGeom>
            <a:avLst/>
            <a:gdLst>
              <a:gd name="connsiteX0" fmla="*/ 0 w 6784975"/>
              <a:gd name="connsiteY0" fmla="*/ 0 h 5221288"/>
              <a:gd name="connsiteX1" fmla="*/ 6784975 w 6784975"/>
              <a:gd name="connsiteY1" fmla="*/ 0 h 5221288"/>
              <a:gd name="connsiteX2" fmla="*/ 6784975 w 6784975"/>
              <a:gd name="connsiteY2" fmla="*/ 4500563 h 5221288"/>
              <a:gd name="connsiteX3" fmla="*/ 2825750 w 6784975"/>
              <a:gd name="connsiteY3" fmla="*/ 4500563 h 5221288"/>
              <a:gd name="connsiteX4" fmla="*/ 2825750 w 6784975"/>
              <a:gd name="connsiteY4" fmla="*/ 5221288 h 5221288"/>
              <a:gd name="connsiteX5" fmla="*/ 0 w 6784975"/>
              <a:gd name="connsiteY5" fmla="*/ 5221288 h 522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4975" h="5221288">
                <a:moveTo>
                  <a:pt x="0" y="0"/>
                </a:moveTo>
                <a:lnTo>
                  <a:pt x="6784975" y="0"/>
                </a:lnTo>
                <a:lnTo>
                  <a:pt x="6784975" y="4500563"/>
                </a:lnTo>
                <a:lnTo>
                  <a:pt x="2825750" y="4500563"/>
                </a:lnTo>
                <a:lnTo>
                  <a:pt x="2825750" y="5221288"/>
                </a:lnTo>
                <a:lnTo>
                  <a:pt x="0" y="5221288"/>
                </a:lnTo>
                <a:close/>
              </a:path>
            </a:pathLst>
          </a:custGeom>
          <a:solidFill>
            <a:schemeClr val="bg1">
              <a:lumMod val="95000"/>
            </a:schemeClr>
          </a:solidFill>
        </p:spPr>
        <p:txBody>
          <a:bodyPr rtlCol="0" anchor="ctr">
            <a:noAutofit/>
          </a:bodyPr>
          <a:lstStyle>
            <a:lvl1pPr marL="0" indent="0" algn="ctr">
              <a:buFont typeface="Arial" panose="020B0604020202020204" pitchFamily="34" charset="0"/>
              <a:buNone/>
              <a:defRPr sz="1000"/>
            </a:lvl1pPr>
          </a:lstStyle>
          <a:p>
            <a:pPr lvl="0"/>
            <a:r>
              <a:rPr lang="pl-PL" noProof="0"/>
              <a:t>Kliknij ikonę, aby dodać obraz</a:t>
            </a:r>
            <a:endParaRPr lang="pl-PL" noProof="0" dirty="0"/>
          </a:p>
        </p:txBody>
      </p:sp>
      <p:sp>
        <p:nvSpPr>
          <p:cNvPr id="2" name="Title 1"/>
          <p:cNvSpPr>
            <a:spLocks noGrp="1"/>
          </p:cNvSpPr>
          <p:nvPr>
            <p:ph type="ctrTitle"/>
          </p:nvPr>
        </p:nvSpPr>
        <p:spPr>
          <a:xfrm>
            <a:off x="3172808" y="5579563"/>
            <a:ext cx="6133117" cy="648546"/>
          </a:xfrm>
        </p:spPr>
        <p:txBody>
          <a:bodyPr>
            <a:normAutofit/>
          </a:bodyPr>
          <a:lstStyle>
            <a:lvl1pPr algn="l">
              <a:lnSpc>
                <a:spcPts val="3500"/>
              </a:lnSpc>
              <a:defRPr sz="2800"/>
            </a:lvl1pPr>
          </a:lstStyle>
          <a:p>
            <a:r>
              <a:rPr lang="pl-PL"/>
              <a:t>Kliknij, aby edytować styl</a:t>
            </a:r>
            <a:endParaRPr lang="en-US" dirty="0"/>
          </a:p>
        </p:txBody>
      </p:sp>
      <p:sp>
        <p:nvSpPr>
          <p:cNvPr id="7" name="Date Placeholder 3">
            <a:extLst>
              <a:ext uri="{FF2B5EF4-FFF2-40B4-BE49-F238E27FC236}">
                <a16:creationId xmlns:a16="http://schemas.microsoft.com/office/drawing/2014/main" id="{1FA50DA2-8251-5626-1298-E9495E7D081E}"/>
              </a:ext>
            </a:extLst>
          </p:cNvPr>
          <p:cNvSpPr>
            <a:spLocks noGrp="1"/>
          </p:cNvSpPr>
          <p:nvPr>
            <p:ph type="dt" sz="half" idx="12"/>
          </p:nvPr>
        </p:nvSpPr>
        <p:spPr>
          <a:xfrm>
            <a:off x="7866063" y="539750"/>
            <a:ext cx="1800225" cy="366713"/>
          </a:xfrm>
          <a:prstGeom prst="rect">
            <a:avLst/>
          </a:prstGeom>
        </p:spPr>
        <p:txBody>
          <a:bodyPr lIns="0" tIns="0" rIns="0" bIns="0"/>
          <a:lstStyle>
            <a:lvl1pPr algn="r" eaLnBrk="1" fontAlgn="auto" hangingPunct="1">
              <a:lnSpc>
                <a:spcPts val="1800"/>
              </a:lnSpc>
              <a:spcBef>
                <a:spcPts val="0"/>
              </a:spcBef>
              <a:spcAft>
                <a:spcPts val="0"/>
              </a:spcAft>
              <a:defRPr sz="1400">
                <a:solidFill>
                  <a:schemeClr val="tx2"/>
                </a:solidFill>
                <a:latin typeface="Open Sans" pitchFamily="2" charset="0"/>
                <a:ea typeface="Open Sans" pitchFamily="2" charset="0"/>
                <a:cs typeface="Open Sans" pitchFamily="2" charset="0"/>
              </a:defRPr>
            </a:lvl1pPr>
          </a:lstStyle>
          <a:p>
            <a:pPr>
              <a:defRPr/>
            </a:pPr>
            <a:fld id="{CF55F772-CAF8-4F5B-A4F7-962CF19BD0E5}" type="datetime1">
              <a:rPr lang="pl-PL"/>
              <a:pPr>
                <a:defRPr/>
              </a:pPr>
              <a:t>2026-03-03</a:t>
            </a:fld>
            <a:endParaRPr lang="pl-PL" dirty="0"/>
          </a:p>
        </p:txBody>
      </p:sp>
    </p:spTree>
    <p:extLst>
      <p:ext uri="{BB962C8B-B14F-4D97-AF65-F5344CB8AC3E}">
        <p14:creationId xmlns:p14="http://schemas.microsoft.com/office/powerpoint/2010/main" val="1556708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lajd tytuł sekcji">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7C8AB4D1-D460-526B-486B-2EBD71191A67}"/>
              </a:ext>
            </a:extLst>
          </p:cNvPr>
          <p:cNvSpPr/>
          <p:nvPr userDrawn="1"/>
        </p:nvSpPr>
        <p:spPr>
          <a:xfrm>
            <a:off x="2825750" y="4500563"/>
            <a:ext cx="7196138" cy="2159000"/>
          </a:xfrm>
          <a:prstGeom prst="rect">
            <a:avLst/>
          </a:prstGeom>
          <a:solidFill>
            <a:srgbClr val="BDBDE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sp>
        <p:nvSpPr>
          <p:cNvPr id="4" name="Prostokąt 3">
            <a:extLst>
              <a:ext uri="{FF2B5EF4-FFF2-40B4-BE49-F238E27FC236}">
                <a16:creationId xmlns:a16="http://schemas.microsoft.com/office/drawing/2014/main" id="{6101D7CB-EEA7-3455-0F03-6165F8CD9F28}"/>
              </a:ext>
            </a:extLst>
          </p:cNvPr>
          <p:cNvSpPr/>
          <p:nvPr userDrawn="1"/>
        </p:nvSpPr>
        <p:spPr>
          <a:xfrm>
            <a:off x="3905250" y="4500563"/>
            <a:ext cx="3600450" cy="35877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sp>
        <p:nvSpPr>
          <p:cNvPr id="5" name="Prostokąt 4">
            <a:extLst>
              <a:ext uri="{FF2B5EF4-FFF2-40B4-BE49-F238E27FC236}">
                <a16:creationId xmlns:a16="http://schemas.microsoft.com/office/drawing/2014/main" id="{1DA6FE23-B704-FEAB-5BE1-8CC21435C722}"/>
              </a:ext>
            </a:extLst>
          </p:cNvPr>
          <p:cNvSpPr/>
          <p:nvPr userDrawn="1"/>
        </p:nvSpPr>
        <p:spPr>
          <a:xfrm>
            <a:off x="2825750" y="4500563"/>
            <a:ext cx="1079500" cy="35877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sp>
        <p:nvSpPr>
          <p:cNvPr id="9" name="Symbol zastępczy obrazu 8"/>
          <p:cNvSpPr>
            <a:spLocks noGrp="1"/>
          </p:cNvSpPr>
          <p:nvPr>
            <p:ph type="pic" sz="quarter" idx="10"/>
          </p:nvPr>
        </p:nvSpPr>
        <p:spPr>
          <a:xfrm>
            <a:off x="669925" y="0"/>
            <a:ext cx="6835775" cy="4859338"/>
          </a:xfrm>
          <a:custGeom>
            <a:avLst/>
            <a:gdLst>
              <a:gd name="connsiteX0" fmla="*/ 0 w 6835775"/>
              <a:gd name="connsiteY0" fmla="*/ 0 h 4859338"/>
              <a:gd name="connsiteX1" fmla="*/ 6835775 w 6835775"/>
              <a:gd name="connsiteY1" fmla="*/ 0 h 4859338"/>
              <a:gd name="connsiteX2" fmla="*/ 6835775 w 6835775"/>
              <a:gd name="connsiteY2" fmla="*/ 4500563 h 4859338"/>
              <a:gd name="connsiteX3" fmla="*/ 2155824 w 6835775"/>
              <a:gd name="connsiteY3" fmla="*/ 4500563 h 4859338"/>
              <a:gd name="connsiteX4" fmla="*/ 2155824 w 6835775"/>
              <a:gd name="connsiteY4" fmla="*/ 4859338 h 4859338"/>
              <a:gd name="connsiteX5" fmla="*/ 0 w 6835775"/>
              <a:gd name="connsiteY5" fmla="*/ 4859338 h 485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5775" h="4859338">
                <a:moveTo>
                  <a:pt x="0" y="0"/>
                </a:moveTo>
                <a:lnTo>
                  <a:pt x="6835775" y="0"/>
                </a:lnTo>
                <a:lnTo>
                  <a:pt x="6835775" y="4500563"/>
                </a:lnTo>
                <a:lnTo>
                  <a:pt x="2155824" y="4500563"/>
                </a:lnTo>
                <a:lnTo>
                  <a:pt x="2155824" y="4859338"/>
                </a:lnTo>
                <a:lnTo>
                  <a:pt x="0" y="4859338"/>
                </a:lnTo>
                <a:close/>
              </a:path>
            </a:pathLst>
          </a:custGeom>
          <a:solidFill>
            <a:schemeClr val="bg1">
              <a:lumMod val="95000"/>
            </a:schemeClr>
          </a:solidFill>
        </p:spPr>
        <p:txBody>
          <a:bodyPr rtlCol="0" anchor="ctr">
            <a:noAutofit/>
          </a:bodyPr>
          <a:lstStyle>
            <a:lvl1pPr marL="0" indent="0" algn="ctr">
              <a:buFont typeface="Arial" panose="020B0604020202020204" pitchFamily="34" charset="0"/>
              <a:buNone/>
              <a:defRPr sz="1000"/>
            </a:lvl1pPr>
          </a:lstStyle>
          <a:p>
            <a:pPr lvl="0"/>
            <a:r>
              <a:rPr lang="pl-PL" noProof="0"/>
              <a:t>Kliknij ikonę, aby dodać obraz</a:t>
            </a:r>
            <a:endParaRPr lang="pl-PL" noProof="0" dirty="0"/>
          </a:p>
        </p:txBody>
      </p:sp>
      <p:sp>
        <p:nvSpPr>
          <p:cNvPr id="2" name="Title 1"/>
          <p:cNvSpPr>
            <a:spLocks noGrp="1"/>
          </p:cNvSpPr>
          <p:nvPr>
            <p:ph type="ctrTitle"/>
          </p:nvPr>
        </p:nvSpPr>
        <p:spPr>
          <a:xfrm>
            <a:off x="3186113" y="5195719"/>
            <a:ext cx="6480176" cy="1320421"/>
          </a:xfrm>
        </p:spPr>
        <p:txBody>
          <a:bodyPr>
            <a:normAutofit/>
          </a:bodyPr>
          <a:lstStyle>
            <a:lvl1pPr algn="l">
              <a:lnSpc>
                <a:spcPts val="3500"/>
              </a:lnSpc>
              <a:defRPr sz="2800"/>
            </a:lvl1pPr>
          </a:lstStyle>
          <a:p>
            <a:r>
              <a:rPr lang="pl-PL"/>
              <a:t>Kliknij, aby edytować styl</a:t>
            </a:r>
            <a:endParaRPr lang="en-US" dirty="0"/>
          </a:p>
        </p:txBody>
      </p:sp>
    </p:spTree>
    <p:extLst>
      <p:ext uri="{BB962C8B-B14F-4D97-AF65-F5344CB8AC3E}">
        <p14:creationId xmlns:p14="http://schemas.microsoft.com/office/powerpoint/2010/main" val="1080051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Slajd tytuł sekcji">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B13A8E0C-031B-8985-8EF3-DB846745240A}"/>
              </a:ext>
            </a:extLst>
          </p:cNvPr>
          <p:cNvSpPr/>
          <p:nvPr userDrawn="1"/>
        </p:nvSpPr>
        <p:spPr>
          <a:xfrm>
            <a:off x="2825750" y="4500563"/>
            <a:ext cx="7196138" cy="215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sp>
        <p:nvSpPr>
          <p:cNvPr id="4" name="Prostokąt 3">
            <a:extLst>
              <a:ext uri="{FF2B5EF4-FFF2-40B4-BE49-F238E27FC236}">
                <a16:creationId xmlns:a16="http://schemas.microsoft.com/office/drawing/2014/main" id="{3A6A260E-A839-124D-B089-35E13250A7DA}"/>
              </a:ext>
            </a:extLst>
          </p:cNvPr>
          <p:cNvSpPr/>
          <p:nvPr userDrawn="1"/>
        </p:nvSpPr>
        <p:spPr>
          <a:xfrm>
            <a:off x="3905250" y="4500563"/>
            <a:ext cx="3600450" cy="358775"/>
          </a:xfrm>
          <a:prstGeom prst="rect">
            <a:avLst/>
          </a:prstGeom>
          <a:solidFill>
            <a:srgbClr val="554B97"/>
          </a:solidFill>
          <a:ln>
            <a:solidFill>
              <a:srgbClr val="554B9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sp>
        <p:nvSpPr>
          <p:cNvPr id="5" name="Prostokąt 4">
            <a:extLst>
              <a:ext uri="{FF2B5EF4-FFF2-40B4-BE49-F238E27FC236}">
                <a16:creationId xmlns:a16="http://schemas.microsoft.com/office/drawing/2014/main" id="{052803FC-5BFA-9B59-D454-AB3015658CD9}"/>
              </a:ext>
            </a:extLst>
          </p:cNvPr>
          <p:cNvSpPr/>
          <p:nvPr userDrawn="1"/>
        </p:nvSpPr>
        <p:spPr>
          <a:xfrm>
            <a:off x="2825750" y="4500563"/>
            <a:ext cx="1079500" cy="35877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sp>
        <p:nvSpPr>
          <p:cNvPr id="9" name="Symbol zastępczy obrazu 8"/>
          <p:cNvSpPr>
            <a:spLocks noGrp="1"/>
          </p:cNvSpPr>
          <p:nvPr>
            <p:ph type="pic" sz="quarter" idx="10"/>
          </p:nvPr>
        </p:nvSpPr>
        <p:spPr>
          <a:xfrm>
            <a:off x="669925" y="0"/>
            <a:ext cx="6835775" cy="4859338"/>
          </a:xfrm>
          <a:custGeom>
            <a:avLst/>
            <a:gdLst>
              <a:gd name="connsiteX0" fmla="*/ 0 w 6835775"/>
              <a:gd name="connsiteY0" fmla="*/ 0 h 4859338"/>
              <a:gd name="connsiteX1" fmla="*/ 6835775 w 6835775"/>
              <a:gd name="connsiteY1" fmla="*/ 0 h 4859338"/>
              <a:gd name="connsiteX2" fmla="*/ 6835775 w 6835775"/>
              <a:gd name="connsiteY2" fmla="*/ 4500563 h 4859338"/>
              <a:gd name="connsiteX3" fmla="*/ 2155824 w 6835775"/>
              <a:gd name="connsiteY3" fmla="*/ 4500563 h 4859338"/>
              <a:gd name="connsiteX4" fmla="*/ 2155824 w 6835775"/>
              <a:gd name="connsiteY4" fmla="*/ 4859338 h 4859338"/>
              <a:gd name="connsiteX5" fmla="*/ 0 w 6835775"/>
              <a:gd name="connsiteY5" fmla="*/ 4859338 h 485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5775" h="4859338">
                <a:moveTo>
                  <a:pt x="0" y="0"/>
                </a:moveTo>
                <a:lnTo>
                  <a:pt x="6835775" y="0"/>
                </a:lnTo>
                <a:lnTo>
                  <a:pt x="6835775" y="4500563"/>
                </a:lnTo>
                <a:lnTo>
                  <a:pt x="2155824" y="4500563"/>
                </a:lnTo>
                <a:lnTo>
                  <a:pt x="2155824" y="4859338"/>
                </a:lnTo>
                <a:lnTo>
                  <a:pt x="0" y="4859338"/>
                </a:lnTo>
                <a:close/>
              </a:path>
            </a:pathLst>
          </a:custGeom>
          <a:solidFill>
            <a:schemeClr val="bg1">
              <a:lumMod val="95000"/>
            </a:schemeClr>
          </a:solidFill>
        </p:spPr>
        <p:txBody>
          <a:bodyPr rtlCol="0" anchor="ctr">
            <a:noAutofit/>
          </a:bodyPr>
          <a:lstStyle>
            <a:lvl1pPr marL="0" indent="0" algn="ctr">
              <a:buFont typeface="Arial" panose="020B0604020202020204" pitchFamily="34" charset="0"/>
              <a:buNone/>
              <a:defRPr sz="1000"/>
            </a:lvl1pPr>
          </a:lstStyle>
          <a:p>
            <a:pPr lvl="0"/>
            <a:r>
              <a:rPr lang="pl-PL" noProof="0" dirty="0"/>
              <a:t>Kliknij ikonę, aby dodać obraz</a:t>
            </a:r>
          </a:p>
        </p:txBody>
      </p:sp>
      <p:sp>
        <p:nvSpPr>
          <p:cNvPr id="2" name="Title 1"/>
          <p:cNvSpPr>
            <a:spLocks noGrp="1"/>
          </p:cNvSpPr>
          <p:nvPr>
            <p:ph type="ctrTitle"/>
          </p:nvPr>
        </p:nvSpPr>
        <p:spPr>
          <a:xfrm>
            <a:off x="3186113" y="5195719"/>
            <a:ext cx="6480176" cy="1320421"/>
          </a:xfrm>
        </p:spPr>
        <p:txBody>
          <a:bodyPr>
            <a:normAutofit/>
          </a:bodyPr>
          <a:lstStyle>
            <a:lvl1pPr algn="l">
              <a:lnSpc>
                <a:spcPts val="3500"/>
              </a:lnSpc>
              <a:defRPr sz="2800"/>
            </a:lvl1pPr>
          </a:lstStyle>
          <a:p>
            <a:r>
              <a:rPr lang="pl-PL" dirty="0"/>
              <a:t>Kliknij, aby edytować styl</a:t>
            </a:r>
            <a:endParaRPr lang="en-US" dirty="0"/>
          </a:p>
        </p:txBody>
      </p:sp>
    </p:spTree>
    <p:extLst>
      <p:ext uri="{BB962C8B-B14F-4D97-AF65-F5344CB8AC3E}">
        <p14:creationId xmlns:p14="http://schemas.microsoft.com/office/powerpoint/2010/main" val="1870633243"/>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ajd - tytuł + zawartość z paskiem">
    <p:spTree>
      <p:nvGrpSpPr>
        <p:cNvPr id="1" name=""/>
        <p:cNvGrpSpPr/>
        <p:nvPr/>
      </p:nvGrpSpPr>
      <p:grpSpPr>
        <a:xfrm>
          <a:off x="0" y="0"/>
          <a:ext cx="0" cy="0"/>
          <a:chOff x="0" y="0"/>
          <a:chExt cx="0" cy="0"/>
        </a:xfrm>
      </p:grpSpPr>
      <p:sp>
        <p:nvSpPr>
          <p:cNvPr id="6" name="Prostokąt 5">
            <a:extLst>
              <a:ext uri="{FF2B5EF4-FFF2-40B4-BE49-F238E27FC236}">
                <a16:creationId xmlns:a16="http://schemas.microsoft.com/office/drawing/2014/main" id="{B256C58C-0B91-7112-00B5-45BA5613D379}"/>
              </a:ext>
            </a:extLst>
          </p:cNvPr>
          <p:cNvSpPr/>
          <p:nvPr userDrawn="1"/>
        </p:nvSpPr>
        <p:spPr>
          <a:xfrm>
            <a:off x="8585200" y="7380288"/>
            <a:ext cx="1079500" cy="179387"/>
          </a:xfrm>
          <a:prstGeom prst="rect">
            <a:avLst/>
          </a:prstGeom>
          <a:solidFill>
            <a:srgbClr val="93C67B"/>
          </a:solidFill>
          <a:ln>
            <a:solidFill>
              <a:srgbClr val="BDBDE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dirty="0"/>
              <a:t>Kliknij, aby edytować style wzorca tekstu</a:t>
            </a:r>
          </a:p>
          <a:p>
            <a:pPr lvl="1"/>
            <a:r>
              <a:rPr lang="pl-PL" dirty="0"/>
              <a:t>Drugi poziom</a:t>
            </a:r>
          </a:p>
          <a:p>
            <a:pPr lvl="2"/>
            <a:r>
              <a:rPr lang="pl-PL" dirty="0"/>
              <a:t>Trzeci poziom</a:t>
            </a:r>
          </a:p>
        </p:txBody>
      </p:sp>
      <p:sp>
        <p:nvSpPr>
          <p:cNvPr id="7" name="Symbol zastępczy numeru slajdu 4">
            <a:extLst>
              <a:ext uri="{FF2B5EF4-FFF2-40B4-BE49-F238E27FC236}">
                <a16:creationId xmlns:a16="http://schemas.microsoft.com/office/drawing/2014/main" id="{ED18D69B-C12C-D036-BE07-68C1F325B26B}"/>
              </a:ext>
            </a:extLst>
          </p:cNvPr>
          <p:cNvSpPr>
            <a:spLocks noGrp="1"/>
          </p:cNvSpPr>
          <p:nvPr>
            <p:ph type="sldNum" sz="quarter" idx="10"/>
          </p:nvPr>
        </p:nvSpPr>
        <p:spPr/>
        <p:txBody>
          <a:bodyPr/>
          <a:lstStyle>
            <a:lvl1pPr>
              <a:defRPr/>
            </a:lvl1pPr>
          </a:lstStyle>
          <a:p>
            <a:pPr>
              <a:defRPr/>
            </a:pPr>
            <a:fld id="{88E6BE7B-80CB-4926-B646-E23E8BCBFE23}" type="slidenum">
              <a:rPr lang="pl-PL" altLang="pl-PL"/>
              <a:pPr>
                <a:defRPr/>
              </a:pPr>
              <a:t>‹#›</a:t>
            </a:fld>
            <a:endParaRPr lang="pl-PL" altLang="pl-PL"/>
          </a:p>
        </p:txBody>
      </p:sp>
    </p:spTree>
    <p:extLst>
      <p:ext uri="{BB962C8B-B14F-4D97-AF65-F5344CB8AC3E}">
        <p14:creationId xmlns:p14="http://schemas.microsoft.com/office/powerpoint/2010/main" val="3040040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F838251-A90A-E97D-BC8F-B58CBB8A8B95}"/>
              </a:ext>
            </a:extLst>
          </p:cNvPr>
          <p:cNvSpPr>
            <a:spLocks noGrp="1"/>
          </p:cNvSpPr>
          <p:nvPr>
            <p:ph type="title"/>
          </p:nvPr>
        </p:nvSpPr>
        <p:spPr bwMode="auto">
          <a:xfrm>
            <a:off x="1025525" y="900113"/>
            <a:ext cx="86407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pl-PL" altLang="pl-PL"/>
              <a:t>Kliknij, aby edytować styl</a:t>
            </a:r>
            <a:endParaRPr lang="en-US" altLang="pl-PL"/>
          </a:p>
        </p:txBody>
      </p:sp>
      <p:sp>
        <p:nvSpPr>
          <p:cNvPr id="1027" name="Text Placeholder 2">
            <a:extLst>
              <a:ext uri="{FF2B5EF4-FFF2-40B4-BE49-F238E27FC236}">
                <a16:creationId xmlns:a16="http://schemas.microsoft.com/office/drawing/2014/main" id="{D689E6D8-A678-E7D5-D127-C805F2C575E0}"/>
              </a:ext>
            </a:extLst>
          </p:cNvPr>
          <p:cNvSpPr>
            <a:spLocks noGrp="1"/>
          </p:cNvSpPr>
          <p:nvPr>
            <p:ph type="body" idx="1"/>
          </p:nvPr>
        </p:nvSpPr>
        <p:spPr bwMode="auto">
          <a:xfrm>
            <a:off x="1025525" y="1979613"/>
            <a:ext cx="8640763"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endParaRPr lang="en-US" altLang="pl-PL"/>
          </a:p>
        </p:txBody>
      </p:sp>
      <p:sp>
        <p:nvSpPr>
          <p:cNvPr id="10" name="Prostokąt 9">
            <a:extLst>
              <a:ext uri="{FF2B5EF4-FFF2-40B4-BE49-F238E27FC236}">
                <a16:creationId xmlns:a16="http://schemas.microsoft.com/office/drawing/2014/main" id="{216D459C-06A4-70A3-97CA-25CE224F0982}"/>
              </a:ext>
            </a:extLst>
          </p:cNvPr>
          <p:cNvSpPr/>
          <p:nvPr userDrawn="1"/>
        </p:nvSpPr>
        <p:spPr>
          <a:xfrm>
            <a:off x="1025525" y="0"/>
            <a:ext cx="1081088" cy="179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sp>
        <p:nvSpPr>
          <p:cNvPr id="12" name="Prostokąt 11">
            <a:extLst>
              <a:ext uri="{FF2B5EF4-FFF2-40B4-BE49-F238E27FC236}">
                <a16:creationId xmlns:a16="http://schemas.microsoft.com/office/drawing/2014/main" id="{8427F517-131B-CB47-FB7B-08410CF6CFF6}"/>
              </a:ext>
            </a:extLst>
          </p:cNvPr>
          <p:cNvSpPr/>
          <p:nvPr userDrawn="1"/>
        </p:nvSpPr>
        <p:spPr>
          <a:xfrm>
            <a:off x="2106613" y="0"/>
            <a:ext cx="7559675" cy="179388"/>
          </a:xfrm>
          <a:prstGeom prst="rect">
            <a:avLst/>
          </a:prstGeom>
          <a:solidFill>
            <a:srgbClr val="0092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sp>
        <p:nvSpPr>
          <p:cNvPr id="4" name="Symbol zastępczy numeru slajdu 3">
            <a:extLst>
              <a:ext uri="{FF2B5EF4-FFF2-40B4-BE49-F238E27FC236}">
                <a16:creationId xmlns:a16="http://schemas.microsoft.com/office/drawing/2014/main" id="{9BAE3DA0-9E47-9E1A-3A63-2F550208A60D}"/>
              </a:ext>
            </a:extLst>
          </p:cNvPr>
          <p:cNvSpPr>
            <a:spLocks noGrp="1"/>
          </p:cNvSpPr>
          <p:nvPr>
            <p:ph type="sldNum" sz="quarter" idx="4"/>
          </p:nvPr>
        </p:nvSpPr>
        <p:spPr>
          <a:xfrm>
            <a:off x="8585200" y="7019925"/>
            <a:ext cx="1079500" cy="179388"/>
          </a:xfrm>
          <a:prstGeom prst="rect">
            <a:avLst/>
          </a:prstGeom>
          <a:noFill/>
        </p:spPr>
        <p:txBody>
          <a:bodyPr vert="horz" wrap="square" lIns="0" tIns="72000" rIns="0" bIns="72000" numCol="1" anchor="ctr" anchorCtr="0" compatLnSpc="1">
            <a:prstTxWarp prst="textNoShape">
              <a:avLst/>
            </a:prstTxWarp>
          </a:bodyPr>
          <a:lstStyle>
            <a:lvl1pPr algn="r" eaLnBrk="1" hangingPunct="1">
              <a:defRPr sz="1000">
                <a:solidFill>
                  <a:schemeClr val="tx2"/>
                </a:solidFill>
                <a:latin typeface="Open Sans" panose="020B0606030504020204" pitchFamily="34" charset="0"/>
              </a:defRPr>
            </a:lvl1pPr>
          </a:lstStyle>
          <a:p>
            <a:pPr>
              <a:defRPr/>
            </a:pPr>
            <a:fld id="{B6149208-B9E7-43D3-8F68-4BAE28D468FA}" type="slidenum">
              <a:rPr lang="pl-PL" altLang="pl-PL"/>
              <a:pPr>
                <a:defRPr/>
              </a:pPr>
              <a:t>‹#›</a:t>
            </a:fld>
            <a:endParaRPr lang="pl-PL" altLang="pl-PL"/>
          </a:p>
        </p:txBody>
      </p:sp>
      <p:sp>
        <p:nvSpPr>
          <p:cNvPr id="7" name="Prostokąt 6">
            <a:extLst>
              <a:ext uri="{FF2B5EF4-FFF2-40B4-BE49-F238E27FC236}">
                <a16:creationId xmlns:a16="http://schemas.microsoft.com/office/drawing/2014/main" id="{61DCC141-D514-6954-7992-D59F5F8620D3}"/>
              </a:ext>
            </a:extLst>
          </p:cNvPr>
          <p:cNvSpPr/>
          <p:nvPr userDrawn="1"/>
        </p:nvSpPr>
        <p:spPr>
          <a:xfrm>
            <a:off x="8585200" y="7380288"/>
            <a:ext cx="1081088" cy="179387"/>
          </a:xfrm>
          <a:prstGeom prst="rect">
            <a:avLst/>
          </a:prstGeom>
          <a:solidFill>
            <a:srgbClr val="93C6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spTree>
  </p:cSld>
  <p:clrMap bg1="lt1" tx1="dk1" bg2="lt2" tx2="dk2" accent1="accent1" accent2="accent2" accent3="accent3" accent4="accent4" accent5="accent5" accent6="accent6" hlink="hlink" folHlink="folHlink"/>
  <p:sldLayoutIdLst>
    <p:sldLayoutId id="2147486751" r:id="rId1"/>
    <p:sldLayoutId id="2147486752" r:id="rId2"/>
    <p:sldLayoutId id="2147486753" r:id="rId3"/>
    <p:sldLayoutId id="2147486754" r:id="rId4"/>
    <p:sldLayoutId id="2147486755" r:id="rId5"/>
    <p:sldLayoutId id="2147486756" r:id="rId6"/>
    <p:sldLayoutId id="2147486757" r:id="rId7"/>
    <p:sldLayoutId id="2147486758" r:id="rId8"/>
    <p:sldLayoutId id="2147486759" r:id="rId9"/>
    <p:sldLayoutId id="2147486760" r:id="rId10"/>
    <p:sldLayoutId id="2147486761" r:id="rId11"/>
    <p:sldLayoutId id="2147486762" r:id="rId12"/>
    <p:sldLayoutId id="2147486763" r:id="rId13"/>
    <p:sldLayoutId id="2147486764" r:id="rId14"/>
  </p:sldLayoutIdLst>
  <p:hf hdr="0" ftr="0"/>
  <p:txStyles>
    <p:titleStyle>
      <a:lvl1pPr algn="l" defTabSz="1006475" rtl="0" eaLnBrk="0" fontAlgn="base" hangingPunct="0">
        <a:lnSpc>
          <a:spcPts val="3600"/>
        </a:lnSpc>
        <a:spcBef>
          <a:spcPct val="0"/>
        </a:spcBef>
        <a:spcAft>
          <a:spcPct val="0"/>
        </a:spcAft>
        <a:defRPr sz="2800" b="1" kern="1200">
          <a:solidFill>
            <a:schemeClr val="tx2"/>
          </a:solidFill>
          <a:latin typeface="Open Sans" pitchFamily="2" charset="0"/>
          <a:ea typeface="Open Sans" pitchFamily="2" charset="0"/>
          <a:cs typeface="Open Sans" pitchFamily="2" charset="0"/>
        </a:defRPr>
      </a:lvl1pPr>
      <a:lvl2pPr algn="l" defTabSz="1006475" rtl="0" eaLnBrk="0" fontAlgn="base" hangingPunct="0">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lgn="l" defTabSz="1006475" rtl="0" eaLnBrk="0" fontAlgn="base" hangingPunct="0">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lgn="l" defTabSz="1006475" rtl="0" eaLnBrk="0" fontAlgn="base" hangingPunct="0">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lgn="l" defTabSz="1006475" rtl="0" eaLnBrk="0" fontAlgn="base" hangingPunct="0">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457200" algn="l" defTabSz="1006475" rtl="0" fontAlgn="base">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6pPr>
      <a:lvl7pPr marL="914400" algn="l" defTabSz="1006475" rtl="0" fontAlgn="base">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7pPr>
      <a:lvl8pPr marL="1371600" algn="l" defTabSz="1006475" rtl="0" fontAlgn="base">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8pPr>
      <a:lvl9pPr marL="1828800" algn="l" defTabSz="1006475" rtl="0" fontAlgn="base">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9pPr>
    </p:titleStyle>
    <p:bodyStyle>
      <a:lvl1pPr marL="250825" indent="-250825" algn="l" defTabSz="1006475" rtl="0" eaLnBrk="0" fontAlgn="base" hangingPunct="0">
        <a:lnSpc>
          <a:spcPts val="2400"/>
        </a:lnSpc>
        <a:spcBef>
          <a:spcPts val="1100"/>
        </a:spcBef>
        <a:spcAft>
          <a:spcPct val="0"/>
        </a:spcAft>
        <a:buClr>
          <a:schemeClr val="accent1"/>
        </a:buClr>
        <a:buBlip>
          <a:blip r:embed="rId16"/>
        </a:buBlip>
        <a:defRPr kern="1200">
          <a:solidFill>
            <a:schemeClr val="tx1"/>
          </a:solidFill>
          <a:latin typeface="Open Sans" pitchFamily="2" charset="0"/>
          <a:ea typeface="Open Sans" pitchFamily="2" charset="0"/>
          <a:cs typeface="Open Sans" pitchFamily="2" charset="0"/>
        </a:defRPr>
      </a:lvl1pPr>
      <a:lvl2pPr marL="755650" indent="-250825" algn="l" defTabSz="1006475" rtl="0" eaLnBrk="0" fontAlgn="base" hangingPunct="0">
        <a:lnSpc>
          <a:spcPts val="2400"/>
        </a:lnSpc>
        <a:spcBef>
          <a:spcPts val="550"/>
        </a:spcBef>
        <a:spcAft>
          <a:spcPct val="0"/>
        </a:spcAft>
        <a:buBlip>
          <a:blip r:embed="rId17"/>
        </a:buBlip>
        <a:defRPr kern="1200">
          <a:solidFill>
            <a:schemeClr val="tx1"/>
          </a:solidFill>
          <a:latin typeface="Open Sans" pitchFamily="2" charset="0"/>
          <a:ea typeface="Open Sans" pitchFamily="2" charset="0"/>
          <a:cs typeface="Open Sans" pitchFamily="2" charset="0"/>
        </a:defRPr>
      </a:lvl2pPr>
      <a:lvl3pPr marL="1258888" indent="-250825" algn="l" defTabSz="1006475" rtl="0" eaLnBrk="0" fontAlgn="base" hangingPunct="0">
        <a:lnSpc>
          <a:spcPts val="2400"/>
        </a:lnSpc>
        <a:spcBef>
          <a:spcPts val="550"/>
        </a:spcBef>
        <a:spcAft>
          <a:spcPct val="0"/>
        </a:spcAft>
        <a:buBlip>
          <a:blip r:embed="rId18"/>
        </a:buBlip>
        <a:defRPr kern="1200">
          <a:solidFill>
            <a:schemeClr val="tx1"/>
          </a:solidFill>
          <a:latin typeface="Open Sans" pitchFamily="2" charset="0"/>
          <a:ea typeface="Open Sans" pitchFamily="2" charset="0"/>
          <a:cs typeface="Open Sans" pitchFamily="2" charset="0"/>
        </a:defRPr>
      </a:lvl3pPr>
      <a:lvl4pPr marL="1763713" indent="-250825" algn="l" defTabSz="1006475" rtl="0" eaLnBrk="0" fontAlgn="base" hangingPunct="0">
        <a:lnSpc>
          <a:spcPts val="2400"/>
        </a:lnSpc>
        <a:spcBef>
          <a:spcPts val="550"/>
        </a:spcBef>
        <a:spcAft>
          <a:spcPct val="0"/>
        </a:spcAft>
        <a:buFont typeface="Arial" panose="020B0604020202020204" pitchFamily="34" charset="0"/>
        <a:buChar char="•"/>
        <a:defRPr kern="1200">
          <a:solidFill>
            <a:schemeClr val="tx1"/>
          </a:solidFill>
          <a:latin typeface="Open Sans" pitchFamily="2" charset="0"/>
          <a:ea typeface="Open Sans" pitchFamily="2" charset="0"/>
          <a:cs typeface="Open Sans" pitchFamily="2" charset="0"/>
        </a:defRPr>
      </a:lvl4pPr>
      <a:lvl5pPr marL="2266950" indent="-250825" algn="l" defTabSz="1006475" rtl="0" eaLnBrk="0" fontAlgn="base" hangingPunct="0">
        <a:lnSpc>
          <a:spcPts val="2400"/>
        </a:lnSpc>
        <a:spcBef>
          <a:spcPts val="550"/>
        </a:spcBef>
        <a:spcAft>
          <a:spcPct val="0"/>
        </a:spcAft>
        <a:buFont typeface="Arial" panose="020B0604020202020204" pitchFamily="34" charset="0"/>
        <a:buChar char="•"/>
        <a:defRPr kern="1200">
          <a:solidFill>
            <a:schemeClr val="tx1"/>
          </a:solidFill>
          <a:latin typeface="Open Sans" pitchFamily="2" charset="0"/>
          <a:ea typeface="Open Sans" pitchFamily="2" charset="0"/>
          <a:cs typeface="Open Sans" pitchFamily="2"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isok.gov.pl/hydroportal.html"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ytuł 1">
            <a:extLst>
              <a:ext uri="{FF2B5EF4-FFF2-40B4-BE49-F238E27FC236}">
                <a16:creationId xmlns:a16="http://schemas.microsoft.com/office/drawing/2014/main" id="{25C1F810-5A2C-73E7-E2EA-32E6C2F66B7E}"/>
              </a:ext>
            </a:extLst>
          </p:cNvPr>
          <p:cNvSpPr txBox="1">
            <a:spLocks/>
          </p:cNvSpPr>
          <p:nvPr/>
        </p:nvSpPr>
        <p:spPr bwMode="auto">
          <a:xfrm>
            <a:off x="305346" y="5058339"/>
            <a:ext cx="9757084" cy="70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06475" rtl="0" eaLnBrk="0" fontAlgn="base" hangingPunct="0">
              <a:lnSpc>
                <a:spcPts val="3600"/>
              </a:lnSpc>
              <a:spcBef>
                <a:spcPct val="0"/>
              </a:spcBef>
              <a:spcAft>
                <a:spcPct val="0"/>
              </a:spcAft>
              <a:defRPr sz="2800" b="1" kern="1200">
                <a:solidFill>
                  <a:schemeClr val="tx2"/>
                </a:solidFill>
                <a:latin typeface="Open Sans" pitchFamily="2" charset="0"/>
                <a:ea typeface="Open Sans" pitchFamily="2" charset="0"/>
                <a:cs typeface="Open Sans" pitchFamily="2" charset="0"/>
              </a:defRPr>
            </a:lvl1pPr>
            <a:lvl2pPr algn="l" defTabSz="1006475" rtl="0" eaLnBrk="0" fontAlgn="base" hangingPunct="0">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lgn="l" defTabSz="1006475" rtl="0" eaLnBrk="0" fontAlgn="base" hangingPunct="0">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lgn="l" defTabSz="1006475" rtl="0" eaLnBrk="0" fontAlgn="base" hangingPunct="0">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lgn="l" defTabSz="1006475" rtl="0" eaLnBrk="0" fontAlgn="base" hangingPunct="0">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457200" algn="l" defTabSz="1006475" rtl="0" fontAlgn="base">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6pPr>
            <a:lvl7pPr marL="914400" algn="l" defTabSz="1006475" rtl="0" fontAlgn="base">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7pPr>
            <a:lvl8pPr marL="1371600" algn="l" defTabSz="1006475" rtl="0" fontAlgn="base">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8pPr>
            <a:lvl9pPr marL="1828800" algn="l" defTabSz="1006475" rtl="0" fontAlgn="base">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9pPr>
          </a:lstStyle>
          <a:p>
            <a:pPr algn="ctr" eaLnBrk="1" hangingPunct="1">
              <a:lnSpc>
                <a:spcPts val="2500"/>
              </a:lnSpc>
            </a:pPr>
            <a:r>
              <a:rPr lang="pl-PL" sz="1800" kern="100" dirty="0"/>
              <a:t>Wybrane zagadnienia w zakresie zgodności projektu z prawem ochrony środowiska,  zasadą zrównoważonego rozwoju i wymogami klimatycznymi</a:t>
            </a:r>
            <a:endParaRPr lang="pl-PL" altLang="pl-PL" sz="1800" dirty="0">
              <a:solidFill>
                <a:srgbClr val="002073"/>
              </a:solidFill>
            </a:endParaRPr>
          </a:p>
          <a:p>
            <a:pPr algn="ctr" eaLnBrk="1" hangingPunct="1"/>
            <a:endParaRPr lang="pl-PL" altLang="pl-PL" sz="2000" b="0" dirty="0">
              <a:solidFill>
                <a:srgbClr val="002073"/>
              </a:solidFill>
              <a:latin typeface="Open Sans" panose="020B0806030504020204" pitchFamily="34" charset="0"/>
              <a:cs typeface="Open Sans" panose="020B0806030504020204" pitchFamily="34" charset="0"/>
            </a:endParaRPr>
          </a:p>
        </p:txBody>
      </p:sp>
      <p:sp>
        <p:nvSpPr>
          <p:cNvPr id="16" name="Tytuł 15">
            <a:extLst>
              <a:ext uri="{FF2B5EF4-FFF2-40B4-BE49-F238E27FC236}">
                <a16:creationId xmlns:a16="http://schemas.microsoft.com/office/drawing/2014/main" id="{787170AE-D786-C4B8-1BF9-CCE382B9595F}"/>
              </a:ext>
              <a:ext uri="{C183D7F6-B498-43B3-948B-1728B52AA6E4}">
                <adec:decorative xmlns:adec="http://schemas.microsoft.com/office/drawing/2017/decorative" val="0"/>
              </a:ext>
            </a:extLst>
          </p:cNvPr>
          <p:cNvSpPr>
            <a:spLocks noGrp="1"/>
          </p:cNvSpPr>
          <p:nvPr>
            <p:ph type="title"/>
          </p:nvPr>
        </p:nvSpPr>
        <p:spPr>
          <a:xfrm>
            <a:off x="881410" y="179437"/>
            <a:ext cx="2736205" cy="287436"/>
          </a:xfrm>
        </p:spPr>
        <p:txBody>
          <a:bodyPr/>
          <a:lstStyle/>
          <a:p>
            <a:r>
              <a:rPr lang="pl-PL" sz="1800" dirty="0">
                <a:solidFill>
                  <a:srgbClr val="FFFFFF"/>
                </a:solidFill>
              </a:rPr>
              <a:t>Slajd tytułowy</a:t>
            </a:r>
          </a:p>
        </p:txBody>
      </p:sp>
      <p:sp>
        <p:nvSpPr>
          <p:cNvPr id="17411" name="Symbol zastępczy numeru slajdu 3" hidden="1">
            <a:extLst>
              <a:ext uri="{FF2B5EF4-FFF2-40B4-BE49-F238E27FC236}">
                <a16:creationId xmlns:a16="http://schemas.microsoft.com/office/drawing/2014/main" id="{8DAD59DD-94E0-2873-3ED3-462EDA8BB8A3}"/>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7652ED6-1A5F-41C8-8CF9-EFF1C693D102}" type="slidenum">
              <a:rPr lang="pl-PL" altLang="pl-PL" smtClean="0">
                <a:solidFill>
                  <a:schemeClr val="tx2"/>
                </a:solidFill>
                <a:latin typeface="Open Sans" panose="020B0806030504020204" pitchFamily="34" charset="0"/>
              </a:rPr>
              <a:pPr/>
              <a:t>1</a:t>
            </a:fld>
            <a:endParaRPr lang="pl-PL" altLang="pl-PL" dirty="0">
              <a:solidFill>
                <a:schemeClr val="tx2"/>
              </a:solidFill>
              <a:latin typeface="Open Sans" panose="020B0806030504020204" pitchFamily="34" charset="0"/>
            </a:endParaRPr>
          </a:p>
        </p:txBody>
      </p:sp>
      <p:sp>
        <p:nvSpPr>
          <p:cNvPr id="14" name="Tytuł 1">
            <a:extLst>
              <a:ext uri="{FF2B5EF4-FFF2-40B4-BE49-F238E27FC236}">
                <a16:creationId xmlns:a16="http://schemas.microsoft.com/office/drawing/2014/main" id="{13CA0706-8249-3742-85AE-F68EDE7037D0}"/>
              </a:ext>
            </a:extLst>
          </p:cNvPr>
          <p:cNvSpPr txBox="1">
            <a:spLocks/>
          </p:cNvSpPr>
          <p:nvPr/>
        </p:nvSpPr>
        <p:spPr bwMode="auto">
          <a:xfrm>
            <a:off x="781782" y="6012085"/>
            <a:ext cx="9433048" cy="80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06475" rtl="0" eaLnBrk="0" fontAlgn="base" hangingPunct="0">
              <a:lnSpc>
                <a:spcPts val="3600"/>
              </a:lnSpc>
              <a:spcBef>
                <a:spcPct val="0"/>
              </a:spcBef>
              <a:spcAft>
                <a:spcPct val="0"/>
              </a:spcAft>
              <a:defRPr sz="2800" b="1" kern="1200">
                <a:solidFill>
                  <a:schemeClr val="tx2"/>
                </a:solidFill>
                <a:latin typeface="Open Sans" pitchFamily="2" charset="0"/>
                <a:ea typeface="Open Sans" pitchFamily="2" charset="0"/>
                <a:cs typeface="Open Sans" pitchFamily="2" charset="0"/>
              </a:defRPr>
            </a:lvl1pPr>
            <a:lvl2pPr algn="l" defTabSz="1006475" rtl="0" eaLnBrk="0" fontAlgn="base" hangingPunct="0">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lgn="l" defTabSz="1006475" rtl="0" eaLnBrk="0" fontAlgn="base" hangingPunct="0">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lgn="l" defTabSz="1006475" rtl="0" eaLnBrk="0" fontAlgn="base" hangingPunct="0">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lgn="l" defTabSz="1006475" rtl="0" eaLnBrk="0" fontAlgn="base" hangingPunct="0">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457200" algn="l" defTabSz="1006475" rtl="0" fontAlgn="base">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6pPr>
            <a:lvl7pPr marL="914400" algn="l" defTabSz="1006475" rtl="0" fontAlgn="base">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7pPr>
            <a:lvl8pPr marL="1371600" algn="l" defTabSz="1006475" rtl="0" fontAlgn="base">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8pPr>
            <a:lvl9pPr marL="1828800" algn="l" defTabSz="1006475" rtl="0" fontAlgn="base">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9pPr>
          </a:lstStyle>
          <a:p>
            <a:pPr algn="ctr" eaLnBrk="1" hangingPunct="1">
              <a:lnSpc>
                <a:spcPts val="3000"/>
              </a:lnSpc>
            </a:pPr>
            <a:r>
              <a:rPr lang="pl-PL" altLang="pl-PL" sz="1400" b="0" dirty="0">
                <a:solidFill>
                  <a:srgbClr val="002073"/>
                </a:solidFill>
                <a:latin typeface="Open Sans" panose="020B0806030504020204" pitchFamily="34" charset="0"/>
                <a:cs typeface="Open Sans" panose="020B0806030504020204" pitchFamily="34" charset="0"/>
              </a:rPr>
              <a:t>Dorota Demkowicz-Dobrzańska</a:t>
            </a:r>
          </a:p>
          <a:p>
            <a:pPr algn="ctr" eaLnBrk="1" hangingPunct="1">
              <a:lnSpc>
                <a:spcPts val="3000"/>
              </a:lnSpc>
            </a:pPr>
            <a:r>
              <a:rPr lang="pl-PL" altLang="pl-PL" sz="1400" b="0" dirty="0">
                <a:solidFill>
                  <a:srgbClr val="002073"/>
                </a:solidFill>
                <a:latin typeface="Open Sans" panose="020B0806030504020204" pitchFamily="34" charset="0"/>
                <a:cs typeface="Open Sans" panose="020B0806030504020204" pitchFamily="34" charset="0"/>
              </a:rPr>
              <a:t>05.03.2026 r.</a:t>
            </a:r>
          </a:p>
        </p:txBody>
      </p:sp>
      <p:sp>
        <p:nvSpPr>
          <p:cNvPr id="7" name="Prostokąt 6">
            <a:extLst>
              <a:ext uri="{FF2B5EF4-FFF2-40B4-BE49-F238E27FC236}">
                <a16:creationId xmlns:a16="http://schemas.microsoft.com/office/drawing/2014/main" id="{00B03E41-BEFE-8873-57E5-B9E5EB0E71F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7308229"/>
            <a:ext cx="10691813" cy="2514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6FACC1-2E1C-7635-6D2D-CBD91C1F9BA5}"/>
              </a:ext>
            </a:extLst>
          </p:cNvPr>
          <p:cNvSpPr>
            <a:spLocks noGrp="1"/>
          </p:cNvSpPr>
          <p:nvPr>
            <p:ph type="title"/>
          </p:nvPr>
        </p:nvSpPr>
        <p:spPr>
          <a:xfrm>
            <a:off x="593378" y="323453"/>
            <a:ext cx="9071322" cy="576064"/>
          </a:xfrm>
        </p:spPr>
        <p:txBody>
          <a:bodyPr>
            <a:normAutofit fontScale="90000"/>
          </a:bodyPr>
          <a:lstStyle/>
          <a:p>
            <a:pPr eaLnBrk="1" hangingPunct="1">
              <a:lnSpc>
                <a:spcPts val="2500"/>
              </a:lnSpc>
            </a:pPr>
            <a:r>
              <a:rPr lang="pl-PL" kern="100" dirty="0"/>
              <a:t>Czy projekt uwzględnia ryzyka związane ze zmianami klimatu? – cd (2)</a:t>
            </a:r>
          </a:p>
        </p:txBody>
      </p:sp>
      <p:sp>
        <p:nvSpPr>
          <p:cNvPr id="3" name="Symbol zastępczy zawartości 2">
            <a:extLst>
              <a:ext uri="{FF2B5EF4-FFF2-40B4-BE49-F238E27FC236}">
                <a16:creationId xmlns:a16="http://schemas.microsoft.com/office/drawing/2014/main" id="{45FCB80A-ADC9-1848-7920-6826A6EA1B01}"/>
              </a:ext>
            </a:extLst>
          </p:cNvPr>
          <p:cNvSpPr>
            <a:spLocks noGrp="1"/>
          </p:cNvSpPr>
          <p:nvPr>
            <p:ph idx="1"/>
          </p:nvPr>
        </p:nvSpPr>
        <p:spPr>
          <a:xfrm>
            <a:off x="593378" y="1115541"/>
            <a:ext cx="9071322" cy="5544020"/>
          </a:xfrm>
        </p:spPr>
        <p:txBody>
          <a:bodyPr>
            <a:normAutofit fontScale="70000" lnSpcReduction="20000"/>
          </a:bodyPr>
          <a:lstStyle/>
          <a:p>
            <a:pPr marL="0" indent="0">
              <a:lnSpc>
                <a:spcPts val="1680"/>
              </a:lnSpc>
              <a:buNone/>
            </a:pPr>
            <a:endParaRPr lang="pl-PL" sz="2200" u="sng" dirty="0"/>
          </a:p>
          <a:p>
            <a:pPr marL="0" indent="0" defTabSz="457200">
              <a:lnSpc>
                <a:spcPct val="117000"/>
              </a:lnSpc>
              <a:spcBef>
                <a:spcPct val="0"/>
              </a:spcBef>
              <a:spcAft>
                <a:spcPts val="800"/>
              </a:spcAft>
              <a:buClrTx/>
              <a:buNone/>
              <a:defRPr/>
            </a:pPr>
            <a:r>
              <a:rPr lang="pl-PL" sz="2400" u="sng" kern="100" dirty="0">
                <a:solidFill>
                  <a:srgbClr val="000000"/>
                </a:solidFill>
              </a:rPr>
              <a:t>Czy przeprowadzono analizę podatności i ocenę zagrożeń klimatycznych</a:t>
            </a:r>
            <a:r>
              <a:rPr lang="pl-PL" sz="2400" kern="100" dirty="0">
                <a:solidFill>
                  <a:srgbClr val="000000"/>
                </a:solidFill>
              </a:rPr>
              <a:t>?</a:t>
            </a:r>
          </a:p>
          <a:p>
            <a:pPr marL="0" indent="0" defTabSz="457200">
              <a:lnSpc>
                <a:spcPct val="117000"/>
              </a:lnSpc>
              <a:spcBef>
                <a:spcPct val="0"/>
              </a:spcBef>
              <a:spcAft>
                <a:spcPts val="800"/>
              </a:spcAft>
              <a:buClrTx/>
              <a:buNone/>
              <a:defRPr/>
            </a:pPr>
            <a:r>
              <a:rPr lang="pl-PL" sz="2400" kern="100" dirty="0">
                <a:solidFill>
                  <a:srgbClr val="000000"/>
                </a:solidFill>
              </a:rPr>
              <a:t>        Jeśli tak – jakie metody i źródła danych zastosowano?</a:t>
            </a:r>
          </a:p>
          <a:p>
            <a:pPr marL="0" indent="0" defTabSz="457200">
              <a:lnSpc>
                <a:spcPct val="117000"/>
              </a:lnSpc>
              <a:spcBef>
                <a:spcPct val="0"/>
              </a:spcBef>
              <a:spcAft>
                <a:spcPts val="800"/>
              </a:spcAft>
              <a:buClrTx/>
              <a:buNone/>
              <a:defRPr/>
            </a:pPr>
            <a:r>
              <a:rPr lang="pl-PL" sz="2400" u="sng" kern="100" dirty="0">
                <a:solidFill>
                  <a:srgbClr val="000000"/>
                </a:solidFill>
              </a:rPr>
              <a:t> Jak projekt wpisuje się w krajowe/regionalne strategie adaptacyjne?</a:t>
            </a:r>
          </a:p>
          <a:p>
            <a:pPr marL="0" indent="0" defTabSz="457200">
              <a:lnSpc>
                <a:spcPct val="117000"/>
              </a:lnSpc>
              <a:spcBef>
                <a:spcPct val="0"/>
              </a:spcBef>
              <a:spcAft>
                <a:spcPts val="800"/>
              </a:spcAft>
              <a:buClrTx/>
              <a:buNone/>
              <a:defRPr/>
            </a:pPr>
            <a:r>
              <a:rPr lang="pl-PL" sz="2400" kern="100" dirty="0">
                <a:solidFill>
                  <a:srgbClr val="000000"/>
                </a:solidFill>
              </a:rPr>
              <a:t>        Np. Strategiczny plan adaptacji dla sektorów i obszarów wrażliwych na zmiany klimatu 	do roku 2020 z perspektywą do roku 2030 (SPA 2020), miejskie plany adaptacji, planami 	zarządzania ryzykiem klęsk żywiołowych. </a:t>
            </a:r>
          </a:p>
          <a:p>
            <a:pPr marL="0" indent="0" defTabSz="457200">
              <a:lnSpc>
                <a:spcPct val="117000"/>
              </a:lnSpc>
              <a:spcBef>
                <a:spcPct val="0"/>
              </a:spcBef>
              <a:spcAft>
                <a:spcPts val="800"/>
              </a:spcAft>
              <a:buClrTx/>
              <a:buNone/>
              <a:defRPr/>
            </a:pPr>
            <a:r>
              <a:rPr lang="pl-PL" sz="2400" kern="100" dirty="0">
                <a:solidFill>
                  <a:srgbClr val="000000"/>
                </a:solidFill>
              </a:rPr>
              <a:t> </a:t>
            </a:r>
            <a:r>
              <a:rPr lang="pl-PL" sz="2400" u="sng" kern="100" dirty="0">
                <a:solidFill>
                  <a:srgbClr val="000000"/>
                </a:solidFill>
              </a:rPr>
              <a:t>Czy projekt w połączeniu ze zmianami klimatu wpływa na otoczenie?</a:t>
            </a:r>
          </a:p>
          <a:p>
            <a:pPr marL="0" indent="0" defTabSz="457200">
              <a:lnSpc>
                <a:spcPct val="117000"/>
              </a:lnSpc>
              <a:spcBef>
                <a:spcPct val="0"/>
              </a:spcBef>
              <a:spcAft>
                <a:spcPts val="800"/>
              </a:spcAft>
              <a:buClrTx/>
              <a:buNone/>
              <a:defRPr/>
            </a:pPr>
            <a:r>
              <a:rPr lang="pl-PL" sz="2400" kern="100" dirty="0">
                <a:solidFill>
                  <a:srgbClr val="000000"/>
                </a:solidFill>
              </a:rPr>
              <a:t>        Czy powstają nowe zagrożenia lub szanse (np. zwiększona retencja)? Projekt nie powinien 	też wpływać negatywnie na poziom odporności na zagrożenia klimatyczne ani na 	wdrażane w ramach innych przedsięwzięć działania przystosowawcze. </a:t>
            </a:r>
          </a:p>
          <a:p>
            <a:pPr marL="0" indent="0" defTabSz="457200">
              <a:lnSpc>
                <a:spcPct val="117000"/>
              </a:lnSpc>
              <a:spcBef>
                <a:spcPct val="0"/>
              </a:spcBef>
              <a:spcAft>
                <a:spcPts val="800"/>
              </a:spcAft>
              <a:buClrTx/>
              <a:buNone/>
              <a:defRPr/>
            </a:pPr>
            <a:r>
              <a:rPr lang="pl-PL" sz="2400" b="1" u="sng" kern="100" dirty="0">
                <a:solidFill>
                  <a:srgbClr val="000000"/>
                </a:solidFill>
              </a:rPr>
              <a:t>Jak zapewniono odporność infrastruktury na skutki zmian klimatu? </a:t>
            </a:r>
          </a:p>
          <a:p>
            <a:pPr marL="0" indent="0" defTabSz="457200">
              <a:lnSpc>
                <a:spcPct val="117000"/>
              </a:lnSpc>
              <a:spcBef>
                <a:spcPct val="0"/>
              </a:spcBef>
              <a:spcAft>
                <a:spcPts val="800"/>
              </a:spcAft>
              <a:buClrTx/>
              <a:buNone/>
              <a:defRPr/>
            </a:pPr>
            <a:r>
              <a:rPr lang="pl-PL" sz="2400" b="1" kern="100" dirty="0">
                <a:solidFill>
                  <a:srgbClr val="000000"/>
                </a:solidFill>
              </a:rPr>
              <a:t>	Odporność (przede wszystkim na zagrożenie powodziowe)</a:t>
            </a:r>
            <a:r>
              <a:rPr lang="pl-PL" sz="2400" kern="100" dirty="0">
                <a:solidFill>
                  <a:srgbClr val="000000"/>
                </a:solidFill>
              </a:rPr>
              <a:t>, ale też w zakresie 	obciążeń 	wiatrowych i śniegowych, skrajnych temperatur, fal upałów, powodzi, suszy i 	dostępności wody pitnej i oczyszczania ścieków.</a:t>
            </a:r>
          </a:p>
          <a:p>
            <a:pPr marL="0" indent="0" defTabSz="457200">
              <a:lnSpc>
                <a:spcPct val="117000"/>
              </a:lnSpc>
              <a:spcBef>
                <a:spcPct val="0"/>
              </a:spcBef>
              <a:spcAft>
                <a:spcPts val="800"/>
              </a:spcAft>
              <a:buClrTx/>
              <a:buNone/>
              <a:defRPr/>
            </a:pPr>
            <a:r>
              <a:rPr lang="pl-PL" sz="2400" kern="100" dirty="0">
                <a:solidFill>
                  <a:srgbClr val="000000"/>
                </a:solidFill>
              </a:rPr>
              <a:t>	Jeśli przeprowadzono ocenę oddziaływania na środowisko, albo screening (wydano 	decyzję środowiskową) to jakie zalecenia sformułowano?</a:t>
            </a:r>
          </a:p>
          <a:p>
            <a:pPr marL="0" indent="0" defTabSz="457200">
              <a:lnSpc>
                <a:spcPct val="117000"/>
              </a:lnSpc>
              <a:spcBef>
                <a:spcPct val="0"/>
              </a:spcBef>
              <a:spcAft>
                <a:spcPts val="800"/>
              </a:spcAft>
              <a:buClrTx/>
              <a:buNone/>
              <a:defRPr/>
            </a:pPr>
            <a:r>
              <a:rPr lang="pl-PL" sz="2400" kern="100" dirty="0">
                <a:solidFill>
                  <a:srgbClr val="000000"/>
                </a:solidFill>
              </a:rPr>
              <a:t>	Jakie warunki środowiskowe mają zastosowanie w projektowaniu i użytkowaniu?</a:t>
            </a:r>
          </a:p>
          <a:p>
            <a:pPr marL="504825" lvl="1" indent="0" algn="r" defTabSz="457200">
              <a:lnSpc>
                <a:spcPct val="107000"/>
              </a:lnSpc>
              <a:spcBef>
                <a:spcPct val="0"/>
              </a:spcBef>
              <a:spcAft>
                <a:spcPts val="800"/>
              </a:spcAft>
              <a:buNone/>
              <a:defRPr/>
            </a:pPr>
            <a:endParaRPr lang="pl-PL" sz="1700" dirty="0"/>
          </a:p>
          <a:p>
            <a:pPr marL="0" marR="0" lvl="0" indent="0" algn="l" defTabSz="457200" rtl="0" eaLnBrk="0" fontAlgn="base" latinLnBrk="0" hangingPunct="0">
              <a:lnSpc>
                <a:spcPct val="100000"/>
              </a:lnSpc>
              <a:spcBef>
                <a:spcPct val="0"/>
              </a:spcBef>
              <a:spcAft>
                <a:spcPct val="0"/>
              </a:spcAft>
              <a:buClrTx/>
              <a:buSzTx/>
              <a:buFontTx/>
              <a:buNone/>
              <a:tabLst/>
              <a:defRPr/>
            </a:pPr>
            <a:endParaRPr lang="pl-PL" dirty="0"/>
          </a:p>
          <a:p>
            <a:pPr marL="0" marR="0" lvl="0" indent="0" algn="l" defTabSz="457200" rtl="0" eaLnBrk="0" fontAlgn="base" latinLnBrk="0" hangingPunct="0">
              <a:lnSpc>
                <a:spcPct val="100000"/>
              </a:lnSpc>
              <a:spcBef>
                <a:spcPct val="0"/>
              </a:spcBef>
              <a:spcAft>
                <a:spcPct val="0"/>
              </a:spcAft>
              <a:buClrTx/>
              <a:buSzTx/>
              <a:buFontTx/>
              <a:buNone/>
              <a:tabLst/>
              <a:defRPr/>
            </a:pPr>
            <a:endParaRPr lang="pl-PL" dirty="0"/>
          </a:p>
          <a:p>
            <a:pPr marL="0" marR="0" lvl="0" indent="0" algn="l" defTabSz="457200" rtl="0" eaLnBrk="0" fontAlgn="base" latinLnBrk="0" hangingPunct="0">
              <a:lnSpc>
                <a:spcPts val="2500"/>
              </a:lnSpc>
              <a:spcBef>
                <a:spcPct val="0"/>
              </a:spcBef>
              <a:spcAft>
                <a:spcPct val="0"/>
              </a:spcAft>
              <a:buClrTx/>
              <a:buSzTx/>
              <a:buFontTx/>
              <a:buNone/>
              <a:tabLst/>
              <a:defRPr/>
            </a:pPr>
            <a:endParaRPr lang="pl-PL" dirty="0"/>
          </a:p>
        </p:txBody>
      </p:sp>
      <p:pic>
        <p:nvPicPr>
          <p:cNvPr id="6" name="Obraz 5" descr="Ciąg znaków: FEnIKS, Rzeczpospolita Polska, UE i NFOŚiGW">
            <a:extLst>
              <a:ext uri="{FF2B5EF4-FFF2-40B4-BE49-F238E27FC236}">
                <a16:creationId xmlns:a16="http://schemas.microsoft.com/office/drawing/2014/main" id="{45846810-B0F1-C8C0-BBF3-910242C685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346" y="6779369"/>
            <a:ext cx="6661371" cy="660499"/>
          </a:xfrm>
          <a:prstGeom prst="rect">
            <a:avLst/>
          </a:prstGeom>
        </p:spPr>
      </p:pic>
      <p:sp>
        <p:nvSpPr>
          <p:cNvPr id="4" name="Symbol zastępczy numeru slajdu 3">
            <a:extLst>
              <a:ext uri="{FF2B5EF4-FFF2-40B4-BE49-F238E27FC236}">
                <a16:creationId xmlns:a16="http://schemas.microsoft.com/office/drawing/2014/main" id="{7959270C-5C5F-7B42-F706-AAAE3C2CDFA1}"/>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8E6BE7B-80CB-4926-B646-E23E8BCBFE23}" type="slidenum">
              <a:rPr kumimoji="0" lang="pl-PL" altLang="pl-PL" sz="1000" b="0" i="0" u="none" strike="noStrike" kern="1200" cap="none" spc="0" normalizeH="0" baseline="0" noProof="0" smtClean="0">
                <a:ln>
                  <a:noFill/>
                </a:ln>
                <a:solidFill>
                  <a:srgbClr val="002073"/>
                </a:solidFill>
                <a:effectLst/>
                <a:uLnTx/>
                <a:uFillTx/>
                <a:latin typeface="Open Sans" panose="020B0606030504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pl-PL" altLang="pl-PL" sz="1000" b="0" i="0" u="none" strike="noStrike" kern="1200" cap="none" spc="0" normalizeH="0" baseline="0" noProof="0">
              <a:ln>
                <a:noFill/>
              </a:ln>
              <a:solidFill>
                <a:srgbClr val="002073"/>
              </a:solidFill>
              <a:effectLst/>
              <a:uLnTx/>
              <a:uFillTx/>
              <a:latin typeface="Open Sans" panose="020B0606030504020204" pitchFamily="34" charset="0"/>
              <a:ea typeface="+mn-ea"/>
              <a:cs typeface="Arial" panose="020B0604020202020204" pitchFamily="34" charset="0"/>
            </a:endParaRPr>
          </a:p>
        </p:txBody>
      </p:sp>
    </p:spTree>
    <p:extLst>
      <p:ext uri="{BB962C8B-B14F-4D97-AF65-F5344CB8AC3E}">
        <p14:creationId xmlns:p14="http://schemas.microsoft.com/office/powerpoint/2010/main" val="192408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6FACC1-2E1C-7635-6D2D-CBD91C1F9BA5}"/>
              </a:ext>
            </a:extLst>
          </p:cNvPr>
          <p:cNvSpPr>
            <a:spLocks noGrp="1"/>
          </p:cNvSpPr>
          <p:nvPr>
            <p:ph type="title"/>
          </p:nvPr>
        </p:nvSpPr>
        <p:spPr>
          <a:xfrm>
            <a:off x="593378" y="323453"/>
            <a:ext cx="9071322" cy="576064"/>
          </a:xfrm>
        </p:spPr>
        <p:txBody>
          <a:bodyPr>
            <a:normAutofit/>
          </a:bodyPr>
          <a:lstStyle/>
          <a:p>
            <a:pPr eaLnBrk="1" hangingPunct="1">
              <a:lnSpc>
                <a:spcPts val="2500"/>
              </a:lnSpc>
            </a:pPr>
            <a:r>
              <a:rPr lang="pl-PL" kern="100" dirty="0"/>
              <a:t>Czy projekt uwzględnia zagrożenie powodziowe?</a:t>
            </a:r>
          </a:p>
        </p:txBody>
      </p:sp>
      <p:sp>
        <p:nvSpPr>
          <p:cNvPr id="3" name="Symbol zastępczy zawartości 2">
            <a:extLst>
              <a:ext uri="{FF2B5EF4-FFF2-40B4-BE49-F238E27FC236}">
                <a16:creationId xmlns:a16="http://schemas.microsoft.com/office/drawing/2014/main" id="{45FCB80A-ADC9-1848-7920-6826A6EA1B01}"/>
              </a:ext>
            </a:extLst>
          </p:cNvPr>
          <p:cNvSpPr>
            <a:spLocks noGrp="1"/>
          </p:cNvSpPr>
          <p:nvPr>
            <p:ph idx="1"/>
          </p:nvPr>
        </p:nvSpPr>
        <p:spPr>
          <a:xfrm>
            <a:off x="593378" y="972121"/>
            <a:ext cx="9071322" cy="5760044"/>
          </a:xfrm>
        </p:spPr>
        <p:txBody>
          <a:bodyPr>
            <a:normAutofit fontScale="92500"/>
          </a:bodyPr>
          <a:lstStyle/>
          <a:p>
            <a:pPr marL="342900" marR="0" lvl="0" indent="-342900" algn="l" defTabSz="457200" rtl="0" eaLnBrk="0" fontAlgn="base" latinLnBrk="0" hangingPunct="0">
              <a:lnSpc>
                <a:spcPct val="107000"/>
              </a:lnSpc>
              <a:spcBef>
                <a:spcPct val="0"/>
              </a:spcBef>
              <a:spcAft>
                <a:spcPts val="800"/>
              </a:spcAft>
              <a:buClrTx/>
              <a:buSzTx/>
              <a:buFont typeface="Symbol" panose="05050102010706020507" pitchFamily="18" charset="2"/>
              <a:buChar char=""/>
              <a:tabLst/>
              <a:defRPr/>
            </a:pPr>
            <a:endParaRPr kumimoji="0" lang="pl-PL" sz="1800" b="0" i="1" u="none" strike="noStrike" kern="1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endParaRPr>
          </a:p>
          <a:p>
            <a:pPr marL="0" lvl="0" indent="0" defTabSz="457200">
              <a:lnSpc>
                <a:spcPct val="107000"/>
              </a:lnSpc>
              <a:spcBef>
                <a:spcPct val="0"/>
              </a:spcBef>
              <a:spcAft>
                <a:spcPts val="600"/>
              </a:spcAft>
              <a:buClrTx/>
              <a:buNone/>
              <a:defRPr/>
            </a:pPr>
            <a:endParaRPr lang="pl-PL" sz="8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indent="0" defTabSz="457200">
              <a:lnSpc>
                <a:spcPct val="117000"/>
              </a:lnSpc>
              <a:spcBef>
                <a:spcPct val="0"/>
              </a:spcBef>
              <a:spcAft>
                <a:spcPts val="800"/>
              </a:spcAft>
              <a:buClrTx/>
              <a:buNone/>
              <a:defRPr/>
            </a:pPr>
            <a:r>
              <a:rPr lang="pl-PL" sz="2400" b="1" dirty="0"/>
              <a:t>Czy przeanalizowano zagrożenie powodziowe (zgodnie z aktualnymi dokumentami planistycznymi w zakresie zarządzania ryzykiem powodziowym) i w przypadku lokalizacji projektu na obszarach zagrożonych powodzią uwzględniono zagrożenie i ryzyko w rozumieniu dyrektywy 2007/60/WE?</a:t>
            </a:r>
          </a:p>
          <a:p>
            <a:pPr marL="0" lvl="0" indent="0" defTabSz="457200">
              <a:lnSpc>
                <a:spcPct val="117000"/>
              </a:lnSpc>
              <a:spcBef>
                <a:spcPct val="0"/>
              </a:spcBef>
              <a:spcAft>
                <a:spcPts val="600"/>
              </a:spcAft>
              <a:buClrTx/>
              <a:buNone/>
              <a:defRPr/>
            </a:pPr>
            <a:endParaRPr lang="pl-PL" sz="2400" kern="100" dirty="0">
              <a:solidFill>
                <a:srgbClr val="000000"/>
              </a:solidFill>
            </a:endParaRPr>
          </a:p>
          <a:p>
            <a:pPr marL="0" lvl="0" indent="0" defTabSz="457200">
              <a:lnSpc>
                <a:spcPct val="117000"/>
              </a:lnSpc>
              <a:spcBef>
                <a:spcPct val="0"/>
              </a:spcBef>
              <a:spcAft>
                <a:spcPts val="600"/>
              </a:spcAft>
              <a:buClrTx/>
              <a:buNone/>
              <a:defRPr/>
            </a:pPr>
            <a:r>
              <a:rPr lang="pl-PL" sz="2400" kern="100" dirty="0">
                <a:solidFill>
                  <a:srgbClr val="000000"/>
                </a:solidFill>
              </a:rPr>
              <a:t>Sprawdzamy, czy odniesiono się do map zagrożenia powodziowego i map ryzyka powodziowego (</a:t>
            </a:r>
            <a:r>
              <a:rPr lang="pl-PL" sz="2400" kern="100" dirty="0">
                <a:solidFill>
                  <a:srgbClr val="000000"/>
                </a:solidFill>
                <a:hlinkClick r:id="rId3"/>
              </a:rPr>
              <a:t>https://isok.gov.pl/hydroportal.html</a:t>
            </a:r>
            <a:r>
              <a:rPr lang="pl-PL" sz="2400" kern="100" dirty="0">
                <a:solidFill>
                  <a:srgbClr val="000000"/>
                </a:solidFill>
              </a:rPr>
              <a:t>) i ewentualnie do aktualizacji planów zarządzania ryzykiem powodziowym i czy uwzględniono potencjalne zagrożenia i ryzyko w analizach (preselekcji i ew. analizie szczegółowej) </a:t>
            </a:r>
          </a:p>
          <a:p>
            <a:pPr marL="0" lvl="0" indent="0" defTabSz="457200">
              <a:lnSpc>
                <a:spcPct val="107000"/>
              </a:lnSpc>
              <a:spcBef>
                <a:spcPct val="0"/>
              </a:spcBef>
              <a:spcAft>
                <a:spcPts val="600"/>
              </a:spcAft>
              <a:buClrTx/>
              <a:buNone/>
              <a:defRPr/>
            </a:pPr>
            <a:endParaRPr lang="pl-PL" sz="2400" kern="100" dirty="0">
              <a:solidFill>
                <a:srgbClr val="000000"/>
              </a:solidFill>
            </a:endParaRPr>
          </a:p>
          <a:p>
            <a:pPr marL="504825" lvl="1" indent="0" algn="r" defTabSz="457200">
              <a:lnSpc>
                <a:spcPct val="107000"/>
              </a:lnSpc>
              <a:spcBef>
                <a:spcPct val="0"/>
              </a:spcBef>
              <a:spcAft>
                <a:spcPts val="800"/>
              </a:spcAft>
              <a:buNone/>
              <a:defRPr/>
            </a:pPr>
            <a:endParaRPr lang="pl-PL" sz="1700" dirty="0"/>
          </a:p>
          <a:p>
            <a:pPr marL="504825" lvl="1" indent="0" algn="r" defTabSz="457200">
              <a:lnSpc>
                <a:spcPct val="107000"/>
              </a:lnSpc>
              <a:spcBef>
                <a:spcPct val="0"/>
              </a:spcBef>
              <a:spcAft>
                <a:spcPts val="800"/>
              </a:spcAft>
              <a:buNone/>
              <a:defRPr/>
            </a:pPr>
            <a:endParaRPr lang="pl-PL" sz="1700" dirty="0"/>
          </a:p>
          <a:p>
            <a:pPr marL="0" marR="0" lvl="0" indent="0" algn="l" defTabSz="457200" rtl="0" eaLnBrk="0" fontAlgn="base" latinLnBrk="0" hangingPunct="0">
              <a:lnSpc>
                <a:spcPct val="100000"/>
              </a:lnSpc>
              <a:spcBef>
                <a:spcPct val="0"/>
              </a:spcBef>
              <a:spcAft>
                <a:spcPct val="0"/>
              </a:spcAft>
              <a:buClrTx/>
              <a:buSzTx/>
              <a:buFontTx/>
              <a:buNone/>
              <a:tabLst/>
              <a:defRPr/>
            </a:pPr>
            <a:endParaRPr lang="pl-PL" dirty="0"/>
          </a:p>
          <a:p>
            <a:pPr marL="0" marR="0" lvl="0" indent="0" algn="l" defTabSz="457200" rtl="0" eaLnBrk="0" fontAlgn="base" latinLnBrk="0" hangingPunct="0">
              <a:lnSpc>
                <a:spcPct val="100000"/>
              </a:lnSpc>
              <a:spcBef>
                <a:spcPct val="0"/>
              </a:spcBef>
              <a:spcAft>
                <a:spcPct val="0"/>
              </a:spcAft>
              <a:buClrTx/>
              <a:buSzTx/>
              <a:buFontTx/>
              <a:buNone/>
              <a:tabLst/>
              <a:defRPr/>
            </a:pPr>
            <a:endParaRPr lang="pl-PL" dirty="0"/>
          </a:p>
          <a:p>
            <a:pPr marL="0" marR="0" lvl="0" indent="0" algn="l" defTabSz="457200" rtl="0" eaLnBrk="0" fontAlgn="base" latinLnBrk="0" hangingPunct="0">
              <a:lnSpc>
                <a:spcPts val="2500"/>
              </a:lnSpc>
              <a:spcBef>
                <a:spcPct val="0"/>
              </a:spcBef>
              <a:spcAft>
                <a:spcPct val="0"/>
              </a:spcAft>
              <a:buClrTx/>
              <a:buSzTx/>
              <a:buFontTx/>
              <a:buNone/>
              <a:tabLst/>
              <a:defRPr/>
            </a:pPr>
            <a:endParaRPr lang="pl-PL" dirty="0"/>
          </a:p>
        </p:txBody>
      </p:sp>
      <p:pic>
        <p:nvPicPr>
          <p:cNvPr id="6" name="Obraz 5" descr="Ciąg znaków: FEnIKS, Rzeczpospolita Polska, UE i NFOŚiGW">
            <a:extLst>
              <a:ext uri="{FF2B5EF4-FFF2-40B4-BE49-F238E27FC236}">
                <a16:creationId xmlns:a16="http://schemas.microsoft.com/office/drawing/2014/main" id="{45846810-B0F1-C8C0-BBF3-910242C685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346" y="6779369"/>
            <a:ext cx="6661371" cy="660499"/>
          </a:xfrm>
          <a:prstGeom prst="rect">
            <a:avLst/>
          </a:prstGeom>
        </p:spPr>
      </p:pic>
      <p:sp>
        <p:nvSpPr>
          <p:cNvPr id="4" name="Symbol zastępczy numeru slajdu 3">
            <a:extLst>
              <a:ext uri="{FF2B5EF4-FFF2-40B4-BE49-F238E27FC236}">
                <a16:creationId xmlns:a16="http://schemas.microsoft.com/office/drawing/2014/main" id="{7959270C-5C5F-7B42-F706-AAAE3C2CDFA1}"/>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8E6BE7B-80CB-4926-B646-E23E8BCBFE23}" type="slidenum">
              <a:rPr kumimoji="0" lang="pl-PL" altLang="pl-PL" sz="1000" b="0" i="0" u="none" strike="noStrike" kern="1200" cap="none" spc="0" normalizeH="0" baseline="0" noProof="0" smtClean="0">
                <a:ln>
                  <a:noFill/>
                </a:ln>
                <a:solidFill>
                  <a:srgbClr val="002073"/>
                </a:solidFill>
                <a:effectLst/>
                <a:uLnTx/>
                <a:uFillTx/>
                <a:latin typeface="Open Sans" panose="020B0606030504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pl-PL" altLang="pl-PL" sz="1000" b="0" i="0" u="none" strike="noStrike" kern="1200" cap="none" spc="0" normalizeH="0" baseline="0" noProof="0">
              <a:ln>
                <a:noFill/>
              </a:ln>
              <a:solidFill>
                <a:srgbClr val="002073"/>
              </a:solidFill>
              <a:effectLst/>
              <a:uLnTx/>
              <a:uFillTx/>
              <a:latin typeface="Open Sans" panose="020B0606030504020204" pitchFamily="34" charset="0"/>
              <a:ea typeface="+mn-ea"/>
              <a:cs typeface="Arial" panose="020B0604020202020204" pitchFamily="34" charset="0"/>
            </a:endParaRPr>
          </a:p>
        </p:txBody>
      </p:sp>
    </p:spTree>
    <p:extLst>
      <p:ext uri="{BB962C8B-B14F-4D97-AF65-F5344CB8AC3E}">
        <p14:creationId xmlns:p14="http://schemas.microsoft.com/office/powerpoint/2010/main" val="812780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6FACC1-2E1C-7635-6D2D-CBD91C1F9BA5}"/>
              </a:ext>
            </a:extLst>
          </p:cNvPr>
          <p:cNvSpPr>
            <a:spLocks noGrp="1"/>
          </p:cNvSpPr>
          <p:nvPr>
            <p:ph type="title"/>
          </p:nvPr>
        </p:nvSpPr>
        <p:spPr>
          <a:xfrm>
            <a:off x="593378" y="323453"/>
            <a:ext cx="9071322" cy="576064"/>
          </a:xfrm>
        </p:spPr>
        <p:txBody>
          <a:bodyPr>
            <a:normAutofit/>
          </a:bodyPr>
          <a:lstStyle/>
          <a:p>
            <a:pPr eaLnBrk="1" hangingPunct="1">
              <a:lnSpc>
                <a:spcPts val="2500"/>
              </a:lnSpc>
            </a:pPr>
            <a:r>
              <a:rPr lang="pl-PL" kern="100" dirty="0"/>
              <a:t>Czy projekt jest zgodny z zasadą DNSH?</a:t>
            </a:r>
            <a:endParaRPr lang="pl-PL" altLang="pl-PL" dirty="0">
              <a:solidFill>
                <a:srgbClr val="002073"/>
              </a:solidFill>
            </a:endParaRPr>
          </a:p>
        </p:txBody>
      </p:sp>
      <p:sp>
        <p:nvSpPr>
          <p:cNvPr id="3" name="Symbol zastępczy zawartości 2">
            <a:extLst>
              <a:ext uri="{FF2B5EF4-FFF2-40B4-BE49-F238E27FC236}">
                <a16:creationId xmlns:a16="http://schemas.microsoft.com/office/drawing/2014/main" id="{45FCB80A-ADC9-1848-7920-6826A6EA1B01}"/>
              </a:ext>
            </a:extLst>
          </p:cNvPr>
          <p:cNvSpPr>
            <a:spLocks noGrp="1"/>
          </p:cNvSpPr>
          <p:nvPr>
            <p:ph idx="1"/>
          </p:nvPr>
        </p:nvSpPr>
        <p:spPr>
          <a:xfrm>
            <a:off x="665386" y="1019325"/>
            <a:ext cx="9143330" cy="5760044"/>
          </a:xfrm>
        </p:spPr>
        <p:txBody>
          <a:bodyPr>
            <a:normAutofit/>
          </a:bodyPr>
          <a:lstStyle/>
          <a:p>
            <a:pPr marL="0" lvl="0" indent="0">
              <a:lnSpc>
                <a:spcPct val="115000"/>
              </a:lnSpc>
              <a:spcBef>
                <a:spcPts val="0"/>
              </a:spcBef>
              <a:spcAft>
                <a:spcPts val="1200"/>
              </a:spcAft>
              <a:buNone/>
            </a:pPr>
            <a:r>
              <a:rPr lang="pl-PL" sz="2000" b="1" dirty="0"/>
              <a:t>Zasada DNSH – co to znaczy w praktyce?</a:t>
            </a:r>
          </a:p>
          <a:p>
            <a:pPr marL="0" lvl="0" indent="0">
              <a:lnSpc>
                <a:spcPct val="115000"/>
              </a:lnSpc>
              <a:spcBef>
                <a:spcPts val="0"/>
              </a:spcBef>
              <a:spcAft>
                <a:spcPts val="1200"/>
              </a:spcAft>
              <a:buNone/>
            </a:pPr>
            <a:r>
              <a:rPr lang="pl-PL" sz="2000" kern="100" dirty="0"/>
              <a:t>Zasada „nie czyń poważnych szkód" jest nową zasadą horyzontalną dla przedsięwzięć wspieranych środkami Unii Europejskiej w perspektywie finansowej 2021-2027. Nadanie jej rangi zasady horyzontalnej oznacza, że ma być ona stosowana w projektach powszechnie, w możliwie szerokim zakresie. </a:t>
            </a:r>
          </a:p>
          <a:p>
            <a:pPr marL="0" lvl="0" indent="0">
              <a:lnSpc>
                <a:spcPct val="115000"/>
              </a:lnSpc>
              <a:spcBef>
                <a:spcPts val="0"/>
              </a:spcBef>
              <a:spcAft>
                <a:spcPts val="1200"/>
              </a:spcAft>
              <a:buNone/>
            </a:pPr>
            <a:r>
              <a:rPr lang="pl-PL" sz="2000" dirty="0"/>
              <a:t>Projekt nie może powodować znacznego pogorszenia któregokolwiek z 6 celów środowiskowych UE.</a:t>
            </a:r>
          </a:p>
          <a:p>
            <a:pPr marL="0" lvl="0" indent="0">
              <a:lnSpc>
                <a:spcPct val="115000"/>
              </a:lnSpc>
              <a:spcBef>
                <a:spcPts val="0"/>
              </a:spcBef>
              <a:spcAft>
                <a:spcPts val="1200"/>
              </a:spcAft>
              <a:buNone/>
            </a:pPr>
            <a:r>
              <a:rPr lang="pl-PL" sz="2000" dirty="0"/>
              <a:t>Należy sprawdzić odpowiednią ocenę DNSH dla danego typu projektu w dokumencie „Analiza spełniania zasady DNSH dla programu </a:t>
            </a:r>
            <a:r>
              <a:rPr lang="pl-PL" sz="2000" dirty="0" err="1"/>
              <a:t>FEnIKS</a:t>
            </a:r>
            <a:r>
              <a:rPr lang="pl-PL" sz="2000" dirty="0"/>
              <a:t> 2021–2027” (cel szczegółowy 2.5).</a:t>
            </a:r>
          </a:p>
          <a:p>
            <a:pPr marL="0" lvl="0" indent="0">
              <a:lnSpc>
                <a:spcPct val="115000"/>
              </a:lnSpc>
              <a:spcBef>
                <a:spcPts val="0"/>
              </a:spcBef>
              <a:spcAft>
                <a:spcPts val="1200"/>
              </a:spcAft>
              <a:buNone/>
            </a:pPr>
            <a:r>
              <a:rPr lang="pl-PL" sz="2000" dirty="0"/>
              <a:t>Należy potwierdzić, że projekt jest z nią zgodny – ze względu na swój charakter i skalę, oraz wskazać środki zaradcze/minimalizujące negatywny wpływ na środowisko, jeśli zostały przewidziane (np. monitoring ścieków, ograniczenie emisji metanu).</a:t>
            </a:r>
            <a:endParaRPr lang="pl-PL" sz="2000" kern="100" dirty="0">
              <a:solidFill>
                <a:srgbClr val="000000"/>
              </a:solidFill>
            </a:endParaRPr>
          </a:p>
          <a:p>
            <a:pPr marL="0" marR="0" lvl="0" indent="0" algn="l" defTabSz="457200" rtl="0" eaLnBrk="0" fontAlgn="base" latinLnBrk="0" hangingPunct="0">
              <a:lnSpc>
                <a:spcPct val="107000"/>
              </a:lnSpc>
              <a:spcBef>
                <a:spcPct val="0"/>
              </a:spcBef>
              <a:spcAft>
                <a:spcPts val="600"/>
              </a:spcAft>
              <a:buClrTx/>
              <a:buSzTx/>
              <a:buFontTx/>
              <a:buNone/>
              <a:tabLst/>
              <a:defRPr/>
            </a:pPr>
            <a:endParaRPr kumimoji="0" lang="pl-PL" sz="18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504825" lvl="1" indent="0" algn="r" defTabSz="457200">
              <a:lnSpc>
                <a:spcPct val="107000"/>
              </a:lnSpc>
              <a:spcBef>
                <a:spcPct val="0"/>
              </a:spcBef>
              <a:spcAft>
                <a:spcPts val="800"/>
              </a:spcAft>
              <a:buNone/>
              <a:defRPr/>
            </a:pPr>
            <a:endParaRPr lang="pl-PL" sz="1700" dirty="0"/>
          </a:p>
          <a:p>
            <a:pPr marL="0" marR="0" lvl="0" indent="0" algn="l" defTabSz="457200" rtl="0" eaLnBrk="0" fontAlgn="base" latinLnBrk="0" hangingPunct="0">
              <a:lnSpc>
                <a:spcPct val="100000"/>
              </a:lnSpc>
              <a:spcBef>
                <a:spcPct val="0"/>
              </a:spcBef>
              <a:spcAft>
                <a:spcPct val="0"/>
              </a:spcAft>
              <a:buClrTx/>
              <a:buSzTx/>
              <a:buFontTx/>
              <a:buNone/>
              <a:tabLst/>
              <a:defRPr/>
            </a:pPr>
            <a:endParaRPr lang="pl-PL" dirty="0"/>
          </a:p>
          <a:p>
            <a:pPr marL="0" marR="0" lvl="0" indent="0" algn="l" defTabSz="457200" rtl="0" eaLnBrk="0" fontAlgn="base" latinLnBrk="0" hangingPunct="0">
              <a:lnSpc>
                <a:spcPct val="100000"/>
              </a:lnSpc>
              <a:spcBef>
                <a:spcPct val="0"/>
              </a:spcBef>
              <a:spcAft>
                <a:spcPct val="0"/>
              </a:spcAft>
              <a:buClrTx/>
              <a:buSzTx/>
              <a:buFontTx/>
              <a:buNone/>
              <a:tabLst/>
              <a:defRPr/>
            </a:pPr>
            <a:endParaRPr lang="pl-PL" dirty="0"/>
          </a:p>
          <a:p>
            <a:pPr marL="0" marR="0" lvl="0" indent="0" algn="l" defTabSz="457200" rtl="0" eaLnBrk="0" fontAlgn="base" latinLnBrk="0" hangingPunct="0">
              <a:lnSpc>
                <a:spcPts val="2500"/>
              </a:lnSpc>
              <a:spcBef>
                <a:spcPct val="0"/>
              </a:spcBef>
              <a:spcAft>
                <a:spcPct val="0"/>
              </a:spcAft>
              <a:buClrTx/>
              <a:buSzTx/>
              <a:buFontTx/>
              <a:buNone/>
              <a:tabLst/>
              <a:defRPr/>
            </a:pPr>
            <a:endParaRPr lang="pl-PL" dirty="0"/>
          </a:p>
        </p:txBody>
      </p:sp>
      <p:pic>
        <p:nvPicPr>
          <p:cNvPr id="6" name="Obraz 5" descr="Ciąg znaków: FEnIKS, Rzeczpospolita Polska, UE i NFOŚiGW">
            <a:extLst>
              <a:ext uri="{FF2B5EF4-FFF2-40B4-BE49-F238E27FC236}">
                <a16:creationId xmlns:a16="http://schemas.microsoft.com/office/drawing/2014/main" id="{45846810-B0F1-C8C0-BBF3-910242C685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346" y="6779369"/>
            <a:ext cx="6661371" cy="660499"/>
          </a:xfrm>
          <a:prstGeom prst="rect">
            <a:avLst/>
          </a:prstGeom>
        </p:spPr>
      </p:pic>
      <p:sp>
        <p:nvSpPr>
          <p:cNvPr id="4" name="Symbol zastępczy numeru slajdu 3">
            <a:extLst>
              <a:ext uri="{FF2B5EF4-FFF2-40B4-BE49-F238E27FC236}">
                <a16:creationId xmlns:a16="http://schemas.microsoft.com/office/drawing/2014/main" id="{7959270C-5C5F-7B42-F706-AAAE3C2CDFA1}"/>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8E6BE7B-80CB-4926-B646-E23E8BCBFE23}" type="slidenum">
              <a:rPr kumimoji="0" lang="pl-PL" altLang="pl-PL" sz="1000" b="0" i="0" u="none" strike="noStrike" kern="1200" cap="none" spc="0" normalizeH="0" baseline="0" noProof="0" smtClean="0">
                <a:ln>
                  <a:noFill/>
                </a:ln>
                <a:solidFill>
                  <a:srgbClr val="002073"/>
                </a:solidFill>
                <a:effectLst/>
                <a:uLnTx/>
                <a:uFillTx/>
                <a:latin typeface="Open Sans" panose="020B0606030504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pl-PL" altLang="pl-PL" sz="1000" b="0" i="0" u="none" strike="noStrike" kern="1200" cap="none" spc="0" normalizeH="0" baseline="0" noProof="0">
              <a:ln>
                <a:noFill/>
              </a:ln>
              <a:solidFill>
                <a:srgbClr val="002073"/>
              </a:solidFill>
              <a:effectLst/>
              <a:uLnTx/>
              <a:uFillTx/>
              <a:latin typeface="Open Sans" panose="020B0606030504020204" pitchFamily="34" charset="0"/>
              <a:ea typeface="+mn-ea"/>
              <a:cs typeface="Arial" panose="020B0604020202020204" pitchFamily="34" charset="0"/>
            </a:endParaRPr>
          </a:p>
        </p:txBody>
      </p:sp>
    </p:spTree>
    <p:extLst>
      <p:ext uri="{BB962C8B-B14F-4D97-AF65-F5344CB8AC3E}">
        <p14:creationId xmlns:p14="http://schemas.microsoft.com/office/powerpoint/2010/main" val="1844029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6FACC1-2E1C-7635-6D2D-CBD91C1F9BA5}"/>
              </a:ext>
            </a:extLst>
          </p:cNvPr>
          <p:cNvSpPr>
            <a:spLocks noGrp="1"/>
          </p:cNvSpPr>
          <p:nvPr>
            <p:ph type="title"/>
          </p:nvPr>
        </p:nvSpPr>
        <p:spPr>
          <a:xfrm>
            <a:off x="593378" y="323453"/>
            <a:ext cx="9071322" cy="576064"/>
          </a:xfrm>
        </p:spPr>
        <p:txBody>
          <a:bodyPr>
            <a:normAutofit/>
          </a:bodyPr>
          <a:lstStyle/>
          <a:p>
            <a:pPr eaLnBrk="1" hangingPunct="1">
              <a:lnSpc>
                <a:spcPct val="114000"/>
              </a:lnSpc>
            </a:pPr>
            <a:r>
              <a:rPr lang="pl-PL" kern="100" dirty="0"/>
              <a:t>Czym jest zasada DNSH?</a:t>
            </a:r>
            <a:endParaRPr lang="pl-PL" altLang="pl-PL" dirty="0">
              <a:solidFill>
                <a:srgbClr val="002073"/>
              </a:solidFill>
            </a:endParaRPr>
          </a:p>
        </p:txBody>
      </p:sp>
      <p:sp>
        <p:nvSpPr>
          <p:cNvPr id="3" name="Symbol zastępczy zawartości 2">
            <a:extLst>
              <a:ext uri="{FF2B5EF4-FFF2-40B4-BE49-F238E27FC236}">
                <a16:creationId xmlns:a16="http://schemas.microsoft.com/office/drawing/2014/main" id="{45FCB80A-ADC9-1848-7920-6826A6EA1B01}"/>
              </a:ext>
            </a:extLst>
          </p:cNvPr>
          <p:cNvSpPr>
            <a:spLocks noGrp="1"/>
          </p:cNvSpPr>
          <p:nvPr>
            <p:ph idx="1"/>
          </p:nvPr>
        </p:nvSpPr>
        <p:spPr>
          <a:xfrm>
            <a:off x="593378" y="899517"/>
            <a:ext cx="9071322" cy="5760044"/>
          </a:xfrm>
        </p:spPr>
        <p:txBody>
          <a:bodyPr>
            <a:normAutofit/>
          </a:bodyPr>
          <a:lstStyle/>
          <a:p>
            <a:pPr marL="0" indent="0">
              <a:lnSpc>
                <a:spcPct val="114000"/>
              </a:lnSpc>
              <a:buNone/>
            </a:pPr>
            <a:r>
              <a:rPr lang="pl-PL" b="1" dirty="0"/>
              <a:t>POWAŻNE SZKODY WOBEC CELÓW ŚRODOWISKOWYCH</a:t>
            </a:r>
            <a:endParaRPr lang="pl-PL" dirty="0"/>
          </a:p>
          <a:p>
            <a:pPr marL="0" marR="0" lvl="0" indent="0" algn="l" defTabSz="457200" rtl="0" eaLnBrk="0" fontAlgn="base" latinLnBrk="0" hangingPunct="0">
              <a:lnSpc>
                <a:spcPct val="114000"/>
              </a:lnSpc>
              <a:spcBef>
                <a:spcPct val="0"/>
              </a:spcBef>
              <a:spcAft>
                <a:spcPct val="0"/>
              </a:spcAft>
              <a:buClrTx/>
              <a:buSzTx/>
              <a:buFontTx/>
              <a:buNone/>
              <a:tabLst/>
              <a:defRPr/>
            </a:pPr>
            <a:endParaRPr lang="pl-PL" dirty="0"/>
          </a:p>
          <a:p>
            <a:pPr marL="0" marR="0" lvl="0" indent="0" algn="l" defTabSz="457200" rtl="0" eaLnBrk="0" fontAlgn="base" latinLnBrk="0" hangingPunct="0">
              <a:lnSpc>
                <a:spcPts val="2500"/>
              </a:lnSpc>
              <a:spcBef>
                <a:spcPct val="0"/>
              </a:spcBef>
              <a:spcAft>
                <a:spcPct val="0"/>
              </a:spcAft>
              <a:buClrTx/>
              <a:buSzTx/>
              <a:buFontTx/>
              <a:buNone/>
              <a:tabLst/>
              <a:defRPr/>
            </a:pPr>
            <a:endParaRPr lang="pl-PL" dirty="0"/>
          </a:p>
        </p:txBody>
      </p:sp>
      <p:pic>
        <p:nvPicPr>
          <p:cNvPr id="6" name="Obraz 5" descr="Ciąg znaków: FEnIKS, Rzeczpospolita Polska, UE i NFOŚiGW">
            <a:extLst>
              <a:ext uri="{FF2B5EF4-FFF2-40B4-BE49-F238E27FC236}">
                <a16:creationId xmlns:a16="http://schemas.microsoft.com/office/drawing/2014/main" id="{45846810-B0F1-C8C0-BBF3-910242C685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346" y="6779369"/>
            <a:ext cx="6661371" cy="660499"/>
          </a:xfrm>
          <a:prstGeom prst="rect">
            <a:avLst/>
          </a:prstGeom>
        </p:spPr>
      </p:pic>
      <p:sp>
        <p:nvSpPr>
          <p:cNvPr id="4" name="Symbol zastępczy numeru slajdu 3">
            <a:extLst>
              <a:ext uri="{FF2B5EF4-FFF2-40B4-BE49-F238E27FC236}">
                <a16:creationId xmlns:a16="http://schemas.microsoft.com/office/drawing/2014/main" id="{7959270C-5C5F-7B42-F706-AAAE3C2CDFA1}"/>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8E6BE7B-80CB-4926-B646-E23E8BCBFE23}" type="slidenum">
              <a:rPr kumimoji="0" lang="pl-PL" altLang="pl-PL" sz="1000" b="0" i="0" u="none" strike="noStrike" kern="1200" cap="none" spc="0" normalizeH="0" baseline="0" noProof="0" smtClean="0">
                <a:ln>
                  <a:noFill/>
                </a:ln>
                <a:solidFill>
                  <a:srgbClr val="002073"/>
                </a:solidFill>
                <a:effectLst/>
                <a:uLnTx/>
                <a:uFillTx/>
                <a:latin typeface="Open Sans" panose="020B0606030504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pl-PL" altLang="pl-PL" sz="1000" b="0" i="0" u="none" strike="noStrike" kern="1200" cap="none" spc="0" normalizeH="0" baseline="0" noProof="0">
              <a:ln>
                <a:noFill/>
              </a:ln>
              <a:solidFill>
                <a:srgbClr val="002073"/>
              </a:solidFill>
              <a:effectLst/>
              <a:uLnTx/>
              <a:uFillTx/>
              <a:latin typeface="Open Sans" panose="020B0606030504020204" pitchFamily="34" charset="0"/>
              <a:ea typeface="+mn-ea"/>
              <a:cs typeface="Arial" panose="020B0604020202020204" pitchFamily="34" charset="0"/>
            </a:endParaRPr>
          </a:p>
        </p:txBody>
      </p:sp>
      <p:sp>
        <p:nvSpPr>
          <p:cNvPr id="5" name="Prostokąt 4"/>
          <p:cNvSpPr/>
          <p:nvPr/>
        </p:nvSpPr>
        <p:spPr>
          <a:xfrm>
            <a:off x="593378" y="1349200"/>
            <a:ext cx="3816424"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4000"/>
              </a:lnSpc>
              <a:defRPr/>
            </a:pPr>
            <a:r>
              <a:rPr lang="pl-PL" dirty="0"/>
              <a:t>Łagodzenie zmian klimatu: działalność prowadzi do znaczących emisji gazów cieplarnianych</a:t>
            </a:r>
          </a:p>
        </p:txBody>
      </p:sp>
      <p:sp>
        <p:nvSpPr>
          <p:cNvPr id="7" name="Prostokąt 6"/>
          <p:cNvSpPr/>
          <p:nvPr/>
        </p:nvSpPr>
        <p:spPr>
          <a:xfrm>
            <a:off x="4913858" y="1349200"/>
            <a:ext cx="4104456"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4000"/>
              </a:lnSpc>
              <a:defRPr/>
            </a:pPr>
            <a:r>
              <a:rPr lang="pl-PL" dirty="0"/>
              <a:t>Adaptacja do zmian klimatu: działalność prowadzi do nasilenia niekorzystnych skutków warunków klimatycznych</a:t>
            </a:r>
          </a:p>
        </p:txBody>
      </p:sp>
      <p:sp>
        <p:nvSpPr>
          <p:cNvPr id="8" name="Prostokąt 7"/>
          <p:cNvSpPr/>
          <p:nvPr/>
        </p:nvSpPr>
        <p:spPr>
          <a:xfrm>
            <a:off x="593378" y="3179245"/>
            <a:ext cx="3744416"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4000"/>
              </a:lnSpc>
              <a:defRPr/>
            </a:pPr>
            <a:r>
              <a:rPr lang="pl-PL" dirty="0"/>
              <a:t>Ochrona zasobów wodnych i morskich: działalność szkodzi dobremu stanowi wód lub ich środowiska</a:t>
            </a:r>
          </a:p>
        </p:txBody>
      </p:sp>
      <p:sp>
        <p:nvSpPr>
          <p:cNvPr id="9" name="Prostokąt 8"/>
          <p:cNvSpPr/>
          <p:nvPr/>
        </p:nvSpPr>
        <p:spPr>
          <a:xfrm>
            <a:off x="4913858" y="3248296"/>
            <a:ext cx="4104456"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4000"/>
              </a:lnSpc>
              <a:defRPr/>
            </a:pPr>
            <a:r>
              <a:rPr lang="pl-PL" dirty="0"/>
              <a:t>Gospodarka o obiegu zamkniętym: działalność prowadzi do znaczącego braku efektywności w wykorzystywaniu materiałów, do zwiększenia wytwarzania, szkodliwego długotrwałego składowania</a:t>
            </a:r>
          </a:p>
        </p:txBody>
      </p:sp>
      <p:sp>
        <p:nvSpPr>
          <p:cNvPr id="10" name="Prostokąt 9"/>
          <p:cNvSpPr/>
          <p:nvPr/>
        </p:nvSpPr>
        <p:spPr>
          <a:xfrm>
            <a:off x="593378" y="5020718"/>
            <a:ext cx="3744416"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4000"/>
              </a:lnSpc>
              <a:defRPr/>
            </a:pPr>
            <a:r>
              <a:rPr lang="pl-PL" dirty="0"/>
              <a:t>Zapobieganie zanieczyszczeniu: działalność prowadzi do znaczącego wzrostu emisji zanieczyszczeń do powietrza, wody lub ziemi</a:t>
            </a:r>
          </a:p>
        </p:txBody>
      </p:sp>
      <p:sp>
        <p:nvSpPr>
          <p:cNvPr id="11" name="Prostokąt 10"/>
          <p:cNvSpPr/>
          <p:nvPr/>
        </p:nvSpPr>
        <p:spPr>
          <a:xfrm>
            <a:off x="4913858" y="5020718"/>
            <a:ext cx="4104456"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4000"/>
              </a:lnSpc>
              <a:defRPr/>
            </a:pPr>
            <a:r>
              <a:rPr lang="pl-PL" dirty="0"/>
              <a:t>Ochrona i odbudowa bioróżnorodności i ekosystemów: działalność w znacznym stopniu szkodzi dobremu stanowi i odporności ekosystemów, jest szkodliwa dla stanu zachowania siedlisk i gatunków</a:t>
            </a:r>
          </a:p>
        </p:txBody>
      </p:sp>
    </p:spTree>
    <p:extLst>
      <p:ext uri="{BB962C8B-B14F-4D97-AF65-F5344CB8AC3E}">
        <p14:creationId xmlns:p14="http://schemas.microsoft.com/office/powerpoint/2010/main" val="341880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6FACC1-2E1C-7635-6D2D-CBD91C1F9BA5}"/>
              </a:ext>
            </a:extLst>
          </p:cNvPr>
          <p:cNvSpPr>
            <a:spLocks noGrp="1"/>
          </p:cNvSpPr>
          <p:nvPr>
            <p:ph type="title"/>
          </p:nvPr>
        </p:nvSpPr>
        <p:spPr>
          <a:xfrm>
            <a:off x="593378" y="323453"/>
            <a:ext cx="9071322" cy="576064"/>
          </a:xfrm>
        </p:spPr>
        <p:txBody>
          <a:bodyPr>
            <a:normAutofit/>
          </a:bodyPr>
          <a:lstStyle/>
          <a:p>
            <a:pPr eaLnBrk="1" hangingPunct="1">
              <a:lnSpc>
                <a:spcPts val="2500"/>
              </a:lnSpc>
            </a:pPr>
            <a:r>
              <a:rPr lang="pl-PL" kern="100" dirty="0"/>
              <a:t>Czy projekt jest zgodny z zasadą DNSH? – cd (2)</a:t>
            </a:r>
            <a:endParaRPr lang="pl-PL" altLang="pl-PL" dirty="0">
              <a:solidFill>
                <a:srgbClr val="002073"/>
              </a:solidFill>
            </a:endParaRPr>
          </a:p>
        </p:txBody>
      </p:sp>
      <p:sp>
        <p:nvSpPr>
          <p:cNvPr id="3" name="Symbol zastępczy zawartości 2">
            <a:extLst>
              <a:ext uri="{FF2B5EF4-FFF2-40B4-BE49-F238E27FC236}">
                <a16:creationId xmlns:a16="http://schemas.microsoft.com/office/drawing/2014/main" id="{45FCB80A-ADC9-1848-7920-6826A6EA1B01}"/>
              </a:ext>
            </a:extLst>
          </p:cNvPr>
          <p:cNvSpPr>
            <a:spLocks noGrp="1"/>
          </p:cNvSpPr>
          <p:nvPr>
            <p:ph idx="1"/>
          </p:nvPr>
        </p:nvSpPr>
        <p:spPr>
          <a:xfrm>
            <a:off x="593378" y="683493"/>
            <a:ext cx="9215338" cy="5538603"/>
          </a:xfrm>
        </p:spPr>
        <p:txBody>
          <a:bodyPr>
            <a:normAutofit fontScale="25000" lnSpcReduction="20000"/>
          </a:bodyPr>
          <a:lstStyle/>
          <a:p>
            <a:pPr marL="0" lvl="0" indent="0" defTabSz="457200">
              <a:lnSpc>
                <a:spcPct val="117000"/>
              </a:lnSpc>
              <a:spcBef>
                <a:spcPct val="0"/>
              </a:spcBef>
              <a:spcAft>
                <a:spcPts val="800"/>
              </a:spcAft>
              <a:buClrTx/>
              <a:buNone/>
              <a:defRPr/>
            </a:pPr>
            <a:endParaRPr lang="pl-PL" sz="6400" b="1" dirty="0"/>
          </a:p>
          <a:p>
            <a:pPr marL="0" lvl="0" indent="0" defTabSz="457200">
              <a:lnSpc>
                <a:spcPct val="115000"/>
              </a:lnSpc>
              <a:spcBef>
                <a:spcPct val="0"/>
              </a:spcBef>
              <a:spcAft>
                <a:spcPts val="600"/>
              </a:spcAft>
              <a:buClrTx/>
              <a:buNone/>
              <a:defRPr/>
            </a:pPr>
            <a:r>
              <a:rPr lang="pl-PL" sz="6600" kern="100" dirty="0">
                <a:solidFill>
                  <a:srgbClr val="000000"/>
                </a:solidFill>
              </a:rPr>
              <a:t>W przypadku korzystania przez beneficjentów ze środków finansowych UE konieczne jest gromadzenie dokumentacji potwierdzającej zgodność z </a:t>
            </a:r>
            <a:r>
              <a:rPr lang="pl-PL" sz="6600" kern="100" dirty="0"/>
              <a:t>zasadą DNSH </a:t>
            </a:r>
            <a:r>
              <a:rPr lang="pl-PL" sz="6600" kern="100" dirty="0">
                <a:solidFill>
                  <a:srgbClr val="000000"/>
                </a:solidFill>
              </a:rPr>
              <a:t>na każdym etapie przedsięwzięcia tj.:</a:t>
            </a:r>
          </a:p>
          <a:p>
            <a:pPr marL="285750" lvl="0" indent="-285750" defTabSz="457200">
              <a:lnSpc>
                <a:spcPct val="115000"/>
              </a:lnSpc>
              <a:spcBef>
                <a:spcPct val="0"/>
              </a:spcBef>
              <a:spcAft>
                <a:spcPts val="600"/>
              </a:spcAft>
              <a:buClrTx/>
              <a:buFont typeface="Arial" panose="020B0604020202020204" pitchFamily="34" charset="0"/>
              <a:buChar char="•"/>
              <a:defRPr/>
            </a:pPr>
            <a:r>
              <a:rPr lang="pl-PL" sz="6600" kern="100" dirty="0">
                <a:solidFill>
                  <a:srgbClr val="000000"/>
                </a:solidFill>
              </a:rPr>
              <a:t>przygotowania (od planowania, przez koncepcję, po projekt) inwestycji,</a:t>
            </a:r>
          </a:p>
          <a:p>
            <a:pPr marL="285750" lvl="0" indent="-285750" defTabSz="457200">
              <a:lnSpc>
                <a:spcPct val="115000"/>
              </a:lnSpc>
              <a:spcBef>
                <a:spcPct val="0"/>
              </a:spcBef>
              <a:spcAft>
                <a:spcPts val="600"/>
              </a:spcAft>
              <a:buClrTx/>
              <a:buFont typeface="Arial" panose="020B0604020202020204" pitchFamily="34" charset="0"/>
              <a:buChar char="•"/>
              <a:defRPr/>
            </a:pPr>
            <a:r>
              <a:rPr lang="pl-PL" sz="6600" kern="100" dirty="0">
                <a:solidFill>
                  <a:srgbClr val="000000"/>
                </a:solidFill>
              </a:rPr>
              <a:t>realizacji (np. budowy) inwestycji,</a:t>
            </a:r>
          </a:p>
          <a:p>
            <a:pPr marL="285750" lvl="0" indent="-285750" defTabSz="457200">
              <a:lnSpc>
                <a:spcPct val="115000"/>
              </a:lnSpc>
              <a:spcBef>
                <a:spcPct val="0"/>
              </a:spcBef>
              <a:spcAft>
                <a:spcPts val="600"/>
              </a:spcAft>
              <a:buClrTx/>
              <a:buFont typeface="Arial" panose="020B0604020202020204" pitchFamily="34" charset="0"/>
              <a:buChar char="•"/>
              <a:defRPr/>
            </a:pPr>
            <a:r>
              <a:rPr lang="pl-PL" sz="6600" kern="100" dirty="0">
                <a:solidFill>
                  <a:srgbClr val="000000"/>
                </a:solidFill>
              </a:rPr>
              <a:t>eksploatacji i utrzymania,</a:t>
            </a:r>
          </a:p>
          <a:p>
            <a:pPr marL="285750" lvl="0" indent="-285750" defTabSz="457200">
              <a:lnSpc>
                <a:spcPct val="115000"/>
              </a:lnSpc>
              <a:spcBef>
                <a:spcPct val="0"/>
              </a:spcBef>
              <a:spcAft>
                <a:spcPts val="600"/>
              </a:spcAft>
              <a:buClrTx/>
              <a:buFont typeface="Arial" panose="020B0604020202020204" pitchFamily="34" charset="0"/>
              <a:buChar char="•"/>
              <a:defRPr/>
            </a:pPr>
            <a:r>
              <a:rPr lang="pl-PL" sz="6600" kern="100" dirty="0">
                <a:solidFill>
                  <a:srgbClr val="000000"/>
                </a:solidFill>
              </a:rPr>
              <a:t>likwidacji.</a:t>
            </a:r>
          </a:p>
          <a:p>
            <a:pPr marL="285750" lvl="0" indent="-285750" defTabSz="457200">
              <a:lnSpc>
                <a:spcPct val="115000"/>
              </a:lnSpc>
              <a:spcBef>
                <a:spcPct val="0"/>
              </a:spcBef>
              <a:spcAft>
                <a:spcPts val="600"/>
              </a:spcAft>
              <a:buClrTx/>
              <a:buFont typeface="Arial" panose="020B0604020202020204" pitchFamily="34" charset="0"/>
              <a:buChar char="•"/>
              <a:defRPr/>
            </a:pPr>
            <a:endParaRPr lang="pl-PL" sz="6600" kern="100" dirty="0">
              <a:solidFill>
                <a:srgbClr val="000000"/>
              </a:solidFill>
            </a:endParaRPr>
          </a:p>
          <a:p>
            <a:pPr marL="0" lvl="0" indent="0" defTabSz="457200">
              <a:lnSpc>
                <a:spcPct val="115000"/>
              </a:lnSpc>
              <a:spcBef>
                <a:spcPct val="0"/>
              </a:spcBef>
              <a:spcAft>
                <a:spcPts val="600"/>
              </a:spcAft>
              <a:buClrTx/>
              <a:buNone/>
              <a:defRPr/>
            </a:pPr>
            <a:r>
              <a:rPr lang="pl-PL" sz="6600" kern="100" dirty="0">
                <a:solidFill>
                  <a:srgbClr val="000000"/>
                </a:solidFill>
              </a:rPr>
              <a:t>§ 4c Umowy o Dofinansowanie: </a:t>
            </a:r>
          </a:p>
          <a:p>
            <a:pPr marL="285750" lvl="0" indent="-285750" defTabSz="457200">
              <a:lnSpc>
                <a:spcPct val="115000"/>
              </a:lnSpc>
              <a:spcBef>
                <a:spcPct val="0"/>
              </a:spcBef>
              <a:spcAft>
                <a:spcPts val="600"/>
              </a:spcAft>
              <a:buClrTx/>
              <a:buFont typeface="Arial" panose="020B0604020202020204" pitchFamily="34" charset="0"/>
              <a:buChar char="•"/>
              <a:defRPr/>
            </a:pPr>
            <a:r>
              <a:rPr lang="pl-PL" sz="6600" kern="100" dirty="0">
                <a:solidFill>
                  <a:srgbClr val="000000"/>
                </a:solidFill>
              </a:rPr>
              <a:t>Wymogi związane z oceną potwierdzenia realizacji Projektu zgodnie z zasadą DNSH</a:t>
            </a:r>
          </a:p>
          <a:p>
            <a:pPr marL="285750" lvl="0" indent="-285750" defTabSz="457200">
              <a:lnSpc>
                <a:spcPct val="115000"/>
              </a:lnSpc>
              <a:spcBef>
                <a:spcPct val="0"/>
              </a:spcBef>
              <a:spcAft>
                <a:spcPts val="600"/>
              </a:spcAft>
              <a:buClrTx/>
              <a:buFont typeface="Arial" panose="020B0604020202020204" pitchFamily="34" charset="0"/>
              <a:buChar char="•"/>
              <a:defRPr/>
            </a:pPr>
            <a:r>
              <a:rPr lang="pl-PL" sz="6600" kern="100" dirty="0">
                <a:solidFill>
                  <a:srgbClr val="000000"/>
                </a:solidFill>
              </a:rPr>
              <a:t>Beneficjent zapewnia zgodność Projektu z zasadą DNSH. Beneficjent zobowiązany jest do bieżącego gromadzenia informacji, danych oraz dokumentacji, które stanowią potwierdzenie realizacji Projektu zgodnie z zasadą DNSH.</a:t>
            </a:r>
          </a:p>
          <a:p>
            <a:pPr marL="285750" lvl="0" indent="-285750" defTabSz="457200">
              <a:lnSpc>
                <a:spcPct val="115000"/>
              </a:lnSpc>
              <a:spcBef>
                <a:spcPct val="0"/>
              </a:spcBef>
              <a:spcAft>
                <a:spcPts val="600"/>
              </a:spcAft>
              <a:buClrTx/>
              <a:buFont typeface="Arial" panose="020B0604020202020204" pitchFamily="34" charset="0"/>
              <a:buChar char="•"/>
              <a:defRPr/>
            </a:pPr>
            <a:r>
              <a:rPr lang="pl-PL" sz="6600" kern="100" dirty="0">
                <a:solidFill>
                  <a:srgbClr val="000000"/>
                </a:solidFill>
              </a:rPr>
              <a:t>Beneficjent zobowiązuje się do opracowywania okresowego sprawozdania potwierdzającego realizację Projektu zgodnie z zasadą DNSH w okresie realizacji Projektu każdorazowo w terminie do 31 stycznia za rok poprzedni oraz złożenia raportu końcowego najpóźniej wraz z wnioskiem o płatność końcową. W okresowym sprawozdaniu i raporcie końcowym Beneficjent powinien przedstawić wykaz dowodów potwierdzających zawarte w ww. dokumentach informacje.</a:t>
            </a:r>
          </a:p>
          <a:p>
            <a:pPr marL="0" indent="0" algn="r" defTabSz="457200">
              <a:lnSpc>
                <a:spcPct val="117000"/>
              </a:lnSpc>
              <a:spcBef>
                <a:spcPct val="0"/>
              </a:spcBef>
              <a:spcAft>
                <a:spcPts val="800"/>
              </a:spcAft>
              <a:buClrTx/>
              <a:buNone/>
              <a:defRPr/>
            </a:pPr>
            <a:endParaRPr lang="pl-PL" sz="6400" b="1" dirty="0"/>
          </a:p>
          <a:p>
            <a:pPr marL="0" indent="0" algn="r" defTabSz="457200">
              <a:lnSpc>
                <a:spcPct val="117000"/>
              </a:lnSpc>
              <a:spcBef>
                <a:spcPct val="0"/>
              </a:spcBef>
              <a:spcAft>
                <a:spcPts val="800"/>
              </a:spcAft>
              <a:buClrTx/>
              <a:buNone/>
              <a:defRPr/>
            </a:pPr>
            <a:endParaRPr lang="pl-PL" sz="6400" b="1" dirty="0"/>
          </a:p>
        </p:txBody>
      </p:sp>
      <p:pic>
        <p:nvPicPr>
          <p:cNvPr id="6" name="Obraz 5" descr="Ciąg znaków: FEnIKS, Rzeczpospolita Polska, UE i NFOŚiGW">
            <a:extLst>
              <a:ext uri="{FF2B5EF4-FFF2-40B4-BE49-F238E27FC236}">
                <a16:creationId xmlns:a16="http://schemas.microsoft.com/office/drawing/2014/main" id="{45846810-B0F1-C8C0-BBF3-910242C685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346" y="6779369"/>
            <a:ext cx="6661371" cy="660499"/>
          </a:xfrm>
          <a:prstGeom prst="rect">
            <a:avLst/>
          </a:prstGeom>
        </p:spPr>
      </p:pic>
      <p:sp>
        <p:nvSpPr>
          <p:cNvPr id="4" name="Symbol zastępczy numeru slajdu 3">
            <a:extLst>
              <a:ext uri="{FF2B5EF4-FFF2-40B4-BE49-F238E27FC236}">
                <a16:creationId xmlns:a16="http://schemas.microsoft.com/office/drawing/2014/main" id="{7959270C-5C5F-7B42-F706-AAAE3C2CDFA1}"/>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8E6BE7B-80CB-4926-B646-E23E8BCBFE23}" type="slidenum">
              <a:rPr kumimoji="0" lang="pl-PL" altLang="pl-PL" sz="1000" b="0" i="0" u="none" strike="noStrike" kern="1200" cap="none" spc="0" normalizeH="0" baseline="0" noProof="0" smtClean="0">
                <a:ln>
                  <a:noFill/>
                </a:ln>
                <a:solidFill>
                  <a:srgbClr val="002073"/>
                </a:solidFill>
                <a:effectLst/>
                <a:uLnTx/>
                <a:uFillTx/>
                <a:latin typeface="Open Sans" panose="020B0606030504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pl-PL" altLang="pl-PL" sz="1000" b="0" i="0" u="none" strike="noStrike" kern="1200" cap="none" spc="0" normalizeH="0" baseline="0" noProof="0">
              <a:ln>
                <a:noFill/>
              </a:ln>
              <a:solidFill>
                <a:srgbClr val="002073"/>
              </a:solidFill>
              <a:effectLst/>
              <a:uLnTx/>
              <a:uFillTx/>
              <a:latin typeface="Open Sans" panose="020B0606030504020204" pitchFamily="34" charset="0"/>
              <a:ea typeface="+mn-ea"/>
              <a:cs typeface="Arial" panose="020B0604020202020204" pitchFamily="34" charset="0"/>
            </a:endParaRPr>
          </a:p>
        </p:txBody>
      </p:sp>
    </p:spTree>
    <p:extLst>
      <p:ext uri="{BB962C8B-B14F-4D97-AF65-F5344CB8AC3E}">
        <p14:creationId xmlns:p14="http://schemas.microsoft.com/office/powerpoint/2010/main" val="796400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6FACC1-2E1C-7635-6D2D-CBD91C1F9BA5}"/>
              </a:ext>
            </a:extLst>
          </p:cNvPr>
          <p:cNvSpPr>
            <a:spLocks noGrp="1"/>
          </p:cNvSpPr>
          <p:nvPr>
            <p:ph type="title"/>
          </p:nvPr>
        </p:nvSpPr>
        <p:spPr>
          <a:xfrm>
            <a:off x="593378" y="323453"/>
            <a:ext cx="9071322" cy="864096"/>
          </a:xfrm>
        </p:spPr>
        <p:txBody>
          <a:bodyPr>
            <a:normAutofit fontScale="90000"/>
          </a:bodyPr>
          <a:lstStyle/>
          <a:p>
            <a:pPr eaLnBrk="1" hangingPunct="1">
              <a:lnSpc>
                <a:spcPct val="114000"/>
              </a:lnSpc>
            </a:pPr>
            <a:r>
              <a:rPr lang="pl-PL" kern="100" dirty="0"/>
              <a:t>Załącznik 4.5  Wykaz dokumentów gromadzonych w celu potwierdzenia spełnienia zasady DNSH w całym cyklu życia projektu</a:t>
            </a:r>
            <a:endParaRPr lang="pl-PL" altLang="pl-PL" dirty="0">
              <a:solidFill>
                <a:srgbClr val="002073"/>
              </a:solidFill>
            </a:endParaRPr>
          </a:p>
        </p:txBody>
      </p:sp>
      <p:sp>
        <p:nvSpPr>
          <p:cNvPr id="3" name="Symbol zastępczy zawartości 2" descr="Tabela prezentująca etapy realizacji projektu wraz z przykładami dokumentacji/dowodów gromadzonych w celu potwierdzenia realizacji zasady DNSH">
            <a:extLst>
              <a:ext uri="{FF2B5EF4-FFF2-40B4-BE49-F238E27FC236}">
                <a16:creationId xmlns:a16="http://schemas.microsoft.com/office/drawing/2014/main" id="{45FCB80A-ADC9-1848-7920-6826A6EA1B01}"/>
              </a:ext>
            </a:extLst>
          </p:cNvPr>
          <p:cNvSpPr>
            <a:spLocks noGrp="1"/>
          </p:cNvSpPr>
          <p:nvPr>
            <p:ph idx="1"/>
          </p:nvPr>
        </p:nvSpPr>
        <p:spPr>
          <a:xfrm>
            <a:off x="305346" y="899517"/>
            <a:ext cx="9359354" cy="5760044"/>
          </a:xfrm>
        </p:spPr>
        <p:txBody>
          <a:bodyPr>
            <a:normAutofit/>
          </a:bodyPr>
          <a:lstStyle/>
          <a:p>
            <a:pPr marL="174625" lvl="1" indent="0" defTabSz="457200">
              <a:lnSpc>
                <a:spcPct val="107000"/>
              </a:lnSpc>
              <a:spcBef>
                <a:spcPct val="0"/>
              </a:spcBef>
              <a:spcAft>
                <a:spcPts val="800"/>
              </a:spcAft>
              <a:buNone/>
              <a:defRPr/>
            </a:pPr>
            <a:endParaRPr lang="pl-PL" sz="1700" dirty="0"/>
          </a:p>
          <a:p>
            <a:pPr marL="0" marR="0" lvl="0" indent="0" algn="l" defTabSz="457200" rtl="0" eaLnBrk="0" fontAlgn="base" latinLnBrk="0" hangingPunct="0">
              <a:lnSpc>
                <a:spcPct val="100000"/>
              </a:lnSpc>
              <a:spcBef>
                <a:spcPct val="0"/>
              </a:spcBef>
              <a:spcAft>
                <a:spcPct val="0"/>
              </a:spcAft>
              <a:buClrTx/>
              <a:buSzTx/>
              <a:buFontTx/>
              <a:buNone/>
              <a:tabLst/>
              <a:defRPr/>
            </a:pPr>
            <a:endParaRPr lang="pl-PL" dirty="0"/>
          </a:p>
          <a:p>
            <a:pPr marL="0" marR="0" lvl="0" indent="0" algn="l" defTabSz="457200" rtl="0" eaLnBrk="0" fontAlgn="base" latinLnBrk="0" hangingPunct="0">
              <a:lnSpc>
                <a:spcPct val="100000"/>
              </a:lnSpc>
              <a:spcBef>
                <a:spcPct val="0"/>
              </a:spcBef>
              <a:spcAft>
                <a:spcPct val="0"/>
              </a:spcAft>
              <a:buClrTx/>
              <a:buSzTx/>
              <a:buFontTx/>
              <a:buNone/>
              <a:tabLst/>
              <a:defRPr/>
            </a:pPr>
            <a:endParaRPr lang="pl-PL" dirty="0"/>
          </a:p>
          <a:p>
            <a:pPr marL="0" marR="0" lvl="0" indent="0" algn="l" defTabSz="457200" rtl="0" eaLnBrk="0" fontAlgn="base" latinLnBrk="0" hangingPunct="0">
              <a:lnSpc>
                <a:spcPts val="2500"/>
              </a:lnSpc>
              <a:spcBef>
                <a:spcPct val="0"/>
              </a:spcBef>
              <a:spcAft>
                <a:spcPct val="0"/>
              </a:spcAft>
              <a:buClrTx/>
              <a:buSzTx/>
              <a:buFontTx/>
              <a:buNone/>
              <a:tabLst/>
              <a:defRPr/>
            </a:pPr>
            <a:endParaRPr lang="pl-PL" dirty="0"/>
          </a:p>
        </p:txBody>
      </p:sp>
      <p:sp>
        <p:nvSpPr>
          <p:cNvPr id="4" name="Symbol zastępczy numeru slajdu 3">
            <a:extLst>
              <a:ext uri="{FF2B5EF4-FFF2-40B4-BE49-F238E27FC236}">
                <a16:creationId xmlns:a16="http://schemas.microsoft.com/office/drawing/2014/main" id="{7959270C-5C5F-7B42-F706-AAAE3C2CDFA1}"/>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8E6BE7B-80CB-4926-B646-E23E8BCBFE23}" type="slidenum">
              <a:rPr kumimoji="0" lang="pl-PL" altLang="pl-PL" sz="1000" b="0" i="0" u="none" strike="noStrike" kern="1200" cap="none" spc="0" normalizeH="0" baseline="0" noProof="0" smtClean="0">
                <a:ln>
                  <a:noFill/>
                </a:ln>
                <a:solidFill>
                  <a:srgbClr val="002073"/>
                </a:solidFill>
                <a:effectLst/>
                <a:uLnTx/>
                <a:uFillTx/>
                <a:latin typeface="Open Sans" panose="020B0606030504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pl-PL" altLang="pl-PL" sz="1000" b="0" i="0" u="none" strike="noStrike" kern="1200" cap="none" spc="0" normalizeH="0" baseline="0" noProof="0">
              <a:ln>
                <a:noFill/>
              </a:ln>
              <a:solidFill>
                <a:srgbClr val="002073"/>
              </a:solidFill>
              <a:effectLst/>
              <a:uLnTx/>
              <a:uFillTx/>
              <a:latin typeface="Open Sans" panose="020B0606030504020204" pitchFamily="34" charset="0"/>
              <a:ea typeface="+mn-ea"/>
              <a:cs typeface="Arial" panose="020B0604020202020204" pitchFamily="34" charset="0"/>
            </a:endParaRPr>
          </a:p>
        </p:txBody>
      </p:sp>
      <p:graphicFrame>
        <p:nvGraphicFramePr>
          <p:cNvPr id="7" name="Tabela 6"/>
          <p:cNvGraphicFramePr>
            <a:graphicFrameLocks noGrp="1"/>
          </p:cNvGraphicFramePr>
          <p:nvPr/>
        </p:nvGraphicFramePr>
        <p:xfrm>
          <a:off x="623878" y="1777939"/>
          <a:ext cx="9289032" cy="4601782"/>
        </p:xfrm>
        <a:graphic>
          <a:graphicData uri="http://schemas.openxmlformats.org/drawingml/2006/table">
            <a:tbl>
              <a:tblPr firstRow="1" bandRow="1">
                <a:tableStyleId>{00A15C55-8517-42AA-B614-E9B94910E393}</a:tableStyleId>
              </a:tblPr>
              <a:tblGrid>
                <a:gridCol w="1440161">
                  <a:extLst>
                    <a:ext uri="{9D8B030D-6E8A-4147-A177-3AD203B41FA5}">
                      <a16:colId xmlns:a16="http://schemas.microsoft.com/office/drawing/2014/main" val="3876926237"/>
                    </a:ext>
                  </a:extLst>
                </a:gridCol>
                <a:gridCol w="7848871">
                  <a:extLst>
                    <a:ext uri="{9D8B030D-6E8A-4147-A177-3AD203B41FA5}">
                      <a16:colId xmlns:a16="http://schemas.microsoft.com/office/drawing/2014/main" val="3459496845"/>
                    </a:ext>
                  </a:extLst>
                </a:gridCol>
              </a:tblGrid>
              <a:tr h="370840">
                <a:tc>
                  <a:txBody>
                    <a:bodyPr/>
                    <a:lstStyle/>
                    <a:p>
                      <a:pPr>
                        <a:lnSpc>
                          <a:spcPct val="114000"/>
                        </a:lnSpc>
                      </a:pPr>
                      <a:r>
                        <a:rPr lang="pl-PL" dirty="0"/>
                        <a:t>Etap </a:t>
                      </a:r>
                    </a:p>
                  </a:txBody>
                  <a:tcPr/>
                </a:tc>
                <a:tc>
                  <a:txBody>
                    <a:bodyPr/>
                    <a:lstStyle/>
                    <a:p>
                      <a:pPr>
                        <a:lnSpc>
                          <a:spcPct val="114000"/>
                        </a:lnSpc>
                      </a:pPr>
                      <a:r>
                        <a:rPr lang="pl-PL" dirty="0"/>
                        <a:t>Dokumentacja</a:t>
                      </a:r>
                      <a:r>
                        <a:rPr lang="pl-PL" baseline="0" dirty="0"/>
                        <a:t>/dowody (przykłady)</a:t>
                      </a:r>
                      <a:endParaRPr lang="pl-PL" dirty="0"/>
                    </a:p>
                  </a:txBody>
                  <a:tcPr/>
                </a:tc>
                <a:extLst>
                  <a:ext uri="{0D108BD9-81ED-4DB2-BD59-A6C34878D82A}">
                    <a16:rowId xmlns:a16="http://schemas.microsoft.com/office/drawing/2014/main" val="593207562"/>
                  </a:ext>
                </a:extLst>
              </a:tr>
              <a:tr h="370840">
                <a:tc>
                  <a:txBody>
                    <a:bodyPr/>
                    <a:lstStyle/>
                    <a:p>
                      <a:pPr>
                        <a:lnSpc>
                          <a:spcPct val="114000"/>
                        </a:lnSpc>
                      </a:pPr>
                      <a:r>
                        <a:rPr lang="pl-PL" sz="1400" dirty="0"/>
                        <a:t>Przygotowanie</a:t>
                      </a:r>
                      <a:r>
                        <a:rPr lang="pl-PL" sz="1400" baseline="0" dirty="0"/>
                        <a:t> inwestycji</a:t>
                      </a:r>
                      <a:endParaRPr lang="pl-PL" sz="1400" dirty="0"/>
                    </a:p>
                  </a:txBody>
                  <a:tcPr/>
                </a:tc>
                <a:tc>
                  <a:txBody>
                    <a:bodyPr/>
                    <a:lstStyle/>
                    <a:p>
                      <a:pPr>
                        <a:lnSpc>
                          <a:spcPct val="114000"/>
                        </a:lnSpc>
                      </a:pPr>
                      <a:r>
                        <a:rPr lang="pl-PL" sz="1400" dirty="0"/>
                        <a:t>Analiza </a:t>
                      </a:r>
                      <a:r>
                        <a:rPr lang="pl-PL" sz="1400" dirty="0" err="1"/>
                        <a:t>ryzyk</a:t>
                      </a:r>
                      <a:r>
                        <a:rPr lang="pl-PL" sz="1400" dirty="0"/>
                        <a:t> wynikających ze zmian klimatu (Studium wykonalności, wniosek</a:t>
                      </a:r>
                      <a:r>
                        <a:rPr lang="pl-PL" sz="1400" baseline="0" dirty="0"/>
                        <a:t> o dofinansowanie)</a:t>
                      </a:r>
                    </a:p>
                    <a:p>
                      <a:pPr>
                        <a:lnSpc>
                          <a:spcPct val="114000"/>
                        </a:lnSpc>
                      </a:pPr>
                      <a:r>
                        <a:rPr lang="pl-PL" sz="1400" baseline="0" dirty="0"/>
                        <a:t>Decyzja środowiskowa (z OOŚ lub bez), inne decyzje dot. np. wycinki drzew, odstępstw od zakazów, Deklaracja RDOŚ, Informacja PG Wody Polskie itp., pozwolenia wodnoprawne </a:t>
                      </a:r>
                    </a:p>
                    <a:p>
                      <a:pPr>
                        <a:lnSpc>
                          <a:spcPct val="114000"/>
                        </a:lnSpc>
                      </a:pPr>
                      <a:r>
                        <a:rPr lang="pl-PL" sz="1400" baseline="0" dirty="0"/>
                        <a:t>Dokumentacja projektowa (potwierdzająca zgodność z wymogami, zawierająca informacje o dodatkowych działaniach), SIWZ </a:t>
                      </a:r>
                    </a:p>
                    <a:p>
                      <a:pPr>
                        <a:lnSpc>
                          <a:spcPct val="114000"/>
                        </a:lnSpc>
                      </a:pPr>
                      <a:r>
                        <a:rPr lang="pl-PL" sz="1400" b="1" baseline="0" dirty="0"/>
                        <a:t>Działania łagodzące skutki negatywne (także skumulowane) muszą być przewidziane na etapie planowania projektu</a:t>
                      </a:r>
                    </a:p>
                  </a:txBody>
                  <a:tcPr/>
                </a:tc>
                <a:extLst>
                  <a:ext uri="{0D108BD9-81ED-4DB2-BD59-A6C34878D82A}">
                    <a16:rowId xmlns:a16="http://schemas.microsoft.com/office/drawing/2014/main" val="3199841333"/>
                  </a:ext>
                </a:extLst>
              </a:tr>
              <a:tr h="370840">
                <a:tc>
                  <a:txBody>
                    <a:bodyPr/>
                    <a:lstStyle/>
                    <a:p>
                      <a:pPr>
                        <a:lnSpc>
                          <a:spcPct val="114000"/>
                        </a:lnSpc>
                      </a:pPr>
                      <a:r>
                        <a:rPr lang="pl-PL" sz="1400" dirty="0"/>
                        <a:t>Realizacja robót</a:t>
                      </a:r>
                    </a:p>
                  </a:txBody>
                  <a:tcPr/>
                </a:tc>
                <a:tc>
                  <a:txBody>
                    <a:bodyPr/>
                    <a:lstStyle/>
                    <a:p>
                      <a:pPr>
                        <a:lnSpc>
                          <a:spcPct val="114000"/>
                        </a:lnSpc>
                      </a:pPr>
                      <a:r>
                        <a:rPr lang="pl-PL" sz="1400" dirty="0"/>
                        <a:t>Dokumenty potwierdzające wdrożenie warunków z decyzji środowiskowej, innych decyzji</a:t>
                      </a:r>
                    </a:p>
                    <a:p>
                      <a:pPr>
                        <a:lnSpc>
                          <a:spcPct val="114000"/>
                        </a:lnSpc>
                      </a:pPr>
                      <a:r>
                        <a:rPr lang="pl-PL" sz="1400" dirty="0"/>
                        <a:t>Wykaz</a:t>
                      </a:r>
                      <a:r>
                        <a:rPr lang="pl-PL" sz="1400" baseline="0" dirty="0"/>
                        <a:t> odpadów, plany segregacji odpadów, karty przekazania odpadów</a:t>
                      </a:r>
                    </a:p>
                    <a:p>
                      <a:pPr>
                        <a:lnSpc>
                          <a:spcPct val="114000"/>
                        </a:lnSpc>
                      </a:pPr>
                      <a:r>
                        <a:rPr lang="pl-PL" sz="1400" baseline="0" dirty="0"/>
                        <a:t>Wykaz działań na rzecz ograniczenia zanieczyszczeń w trakcie budowy </a:t>
                      </a:r>
                    </a:p>
                    <a:p>
                      <a:pPr>
                        <a:lnSpc>
                          <a:spcPct val="114000"/>
                        </a:lnSpc>
                      </a:pPr>
                      <a:r>
                        <a:rPr lang="pl-PL" sz="1400" baseline="0" dirty="0"/>
                        <a:t>Dzienniki budów, raporty nadzoru inwestorskiego (w tym środowiskowego), protokoły odbioru (potwierdzające np. wykonanie działań na rzecz ograniczenia </a:t>
                      </a:r>
                      <a:r>
                        <a:rPr lang="pl-PL" sz="1400" baseline="0" dirty="0" err="1"/>
                        <a:t>ryzyk</a:t>
                      </a:r>
                      <a:r>
                        <a:rPr lang="pl-PL" sz="1400" baseline="0" dirty="0"/>
                        <a:t> klimatycznych, ochrony ekosystemów)</a:t>
                      </a:r>
                    </a:p>
                    <a:p>
                      <a:pPr>
                        <a:lnSpc>
                          <a:spcPct val="114000"/>
                        </a:lnSpc>
                      </a:pPr>
                      <a:r>
                        <a:rPr lang="pl-PL" sz="1400" baseline="0" dirty="0"/>
                        <a:t>Deklaracje/inne dokumenty posiadania właściwości użytkowych (np. dla wyrobów związanych z wodą)</a:t>
                      </a:r>
                      <a:endParaRPr lang="pl-PL" sz="1400" dirty="0"/>
                    </a:p>
                  </a:txBody>
                  <a:tcPr/>
                </a:tc>
                <a:extLst>
                  <a:ext uri="{0D108BD9-81ED-4DB2-BD59-A6C34878D82A}">
                    <a16:rowId xmlns:a16="http://schemas.microsoft.com/office/drawing/2014/main" val="924279287"/>
                  </a:ext>
                </a:extLst>
              </a:tr>
              <a:tr h="370840">
                <a:tc>
                  <a:txBody>
                    <a:bodyPr/>
                    <a:lstStyle/>
                    <a:p>
                      <a:pPr>
                        <a:lnSpc>
                          <a:spcPct val="114000"/>
                        </a:lnSpc>
                      </a:pPr>
                      <a:r>
                        <a:rPr lang="pl-PL" sz="1400" dirty="0"/>
                        <a:t>Oddanie</a:t>
                      </a:r>
                      <a:r>
                        <a:rPr lang="pl-PL" sz="1400" baseline="0" dirty="0"/>
                        <a:t> do użytkowania/eksploatacja</a:t>
                      </a:r>
                      <a:endParaRPr lang="pl-PL" sz="1400" dirty="0"/>
                    </a:p>
                  </a:txBody>
                  <a:tcPr/>
                </a:tc>
                <a:tc>
                  <a:txBody>
                    <a:bodyPr/>
                    <a:lstStyle/>
                    <a:p>
                      <a:pPr>
                        <a:lnSpc>
                          <a:spcPct val="114000"/>
                        </a:lnSpc>
                      </a:pPr>
                      <a:r>
                        <a:rPr lang="pl-PL" sz="1400" dirty="0"/>
                        <a:t>Protokoły</a:t>
                      </a:r>
                      <a:r>
                        <a:rPr lang="pl-PL" sz="1400" baseline="0" dirty="0"/>
                        <a:t> z uruchomienia instalacji, szczelności, </a:t>
                      </a:r>
                    </a:p>
                    <a:p>
                      <a:pPr>
                        <a:lnSpc>
                          <a:spcPct val="114000"/>
                        </a:lnSpc>
                      </a:pPr>
                      <a:r>
                        <a:rPr lang="pl-PL" sz="1400" baseline="0" dirty="0"/>
                        <a:t>Wyniki badań laboratoryjnych ścieków oczyszczonych,</a:t>
                      </a:r>
                    </a:p>
                    <a:p>
                      <a:pPr>
                        <a:lnSpc>
                          <a:spcPct val="114000"/>
                        </a:lnSpc>
                      </a:pPr>
                      <a:r>
                        <a:rPr lang="pl-PL" sz="1400" baseline="0" dirty="0"/>
                        <a:t>Dokumenty potwierdzające gospodarowanie osadami zgodnie z prawem</a:t>
                      </a:r>
                      <a:endParaRPr lang="pl-PL" sz="1400" dirty="0"/>
                    </a:p>
                  </a:txBody>
                  <a:tcPr/>
                </a:tc>
                <a:extLst>
                  <a:ext uri="{0D108BD9-81ED-4DB2-BD59-A6C34878D82A}">
                    <a16:rowId xmlns:a16="http://schemas.microsoft.com/office/drawing/2014/main" val="3828528266"/>
                  </a:ext>
                </a:extLst>
              </a:tr>
            </a:tbl>
          </a:graphicData>
        </a:graphic>
      </p:graphicFrame>
    </p:spTree>
    <p:extLst>
      <p:ext uri="{BB962C8B-B14F-4D97-AF65-F5344CB8AC3E}">
        <p14:creationId xmlns:p14="http://schemas.microsoft.com/office/powerpoint/2010/main" val="66771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6FACC1-2E1C-7635-6D2D-CBD91C1F9BA5}"/>
              </a:ext>
            </a:extLst>
          </p:cNvPr>
          <p:cNvSpPr>
            <a:spLocks noGrp="1"/>
          </p:cNvSpPr>
          <p:nvPr>
            <p:ph type="title"/>
          </p:nvPr>
        </p:nvSpPr>
        <p:spPr>
          <a:xfrm>
            <a:off x="593378" y="323453"/>
            <a:ext cx="9071322" cy="719756"/>
          </a:xfrm>
        </p:spPr>
        <p:txBody>
          <a:bodyPr>
            <a:normAutofit/>
          </a:bodyPr>
          <a:lstStyle/>
          <a:p>
            <a:pPr eaLnBrk="1" hangingPunct="1">
              <a:lnSpc>
                <a:spcPts val="2500"/>
              </a:lnSpc>
            </a:pPr>
            <a:r>
              <a:rPr lang="pl-PL" kern="100" dirty="0"/>
              <a:t>Czy dla projektu wymagane jest deklaracja NATURA 2000?</a:t>
            </a:r>
            <a:endParaRPr lang="pl-PL" altLang="pl-PL" dirty="0">
              <a:solidFill>
                <a:srgbClr val="002073"/>
              </a:solidFill>
            </a:endParaRPr>
          </a:p>
        </p:txBody>
      </p:sp>
      <p:sp>
        <p:nvSpPr>
          <p:cNvPr id="3" name="Symbol zastępczy zawartości 2">
            <a:extLst>
              <a:ext uri="{FF2B5EF4-FFF2-40B4-BE49-F238E27FC236}">
                <a16:creationId xmlns:a16="http://schemas.microsoft.com/office/drawing/2014/main" id="{45FCB80A-ADC9-1848-7920-6826A6EA1B01}"/>
              </a:ext>
            </a:extLst>
          </p:cNvPr>
          <p:cNvSpPr>
            <a:spLocks noGrp="1"/>
          </p:cNvSpPr>
          <p:nvPr>
            <p:ph idx="1"/>
          </p:nvPr>
        </p:nvSpPr>
        <p:spPr>
          <a:xfrm>
            <a:off x="627956" y="1043209"/>
            <a:ext cx="9215338" cy="5400924"/>
          </a:xfrm>
        </p:spPr>
        <p:txBody>
          <a:bodyPr>
            <a:normAutofit/>
          </a:bodyPr>
          <a:lstStyle/>
          <a:p>
            <a:pPr marL="0" indent="0" defTabSz="457200">
              <a:lnSpc>
                <a:spcPct val="117000"/>
              </a:lnSpc>
              <a:spcBef>
                <a:spcPct val="0"/>
              </a:spcBef>
              <a:spcAft>
                <a:spcPts val="800"/>
              </a:spcAft>
              <a:buClrTx/>
              <a:buNone/>
              <a:defRPr/>
            </a:pPr>
            <a:r>
              <a:rPr lang="pl-PL" dirty="0"/>
              <a:t>Jeśli projekt może samodzielnie lub w połączeniu z innymi projektami znacząco negatywnie wpłynąć na obszary, które są lub mają być objęte siecią Natura 2000 należy dołączyć decyzję właściwego organu oraz odpowiednią ocenę przeprowadzoną zgodnie z art. 33 ustawy z dnia 16 kwietnia 2004 r. o ochronie przyrody (Dz. U. z 2022 r. poz. 916, z </a:t>
            </a:r>
            <a:r>
              <a:rPr lang="pl-PL" dirty="0" err="1"/>
              <a:t>późn</a:t>
            </a:r>
            <a:r>
              <a:rPr lang="pl-PL" dirty="0"/>
              <a:t>. zm.);</a:t>
            </a:r>
          </a:p>
          <a:p>
            <a:pPr marL="0" indent="0" defTabSz="457200">
              <a:lnSpc>
                <a:spcPct val="117000"/>
              </a:lnSpc>
              <a:spcBef>
                <a:spcPct val="0"/>
              </a:spcBef>
              <a:spcAft>
                <a:spcPts val="800"/>
              </a:spcAft>
              <a:buClrTx/>
              <a:buNone/>
              <a:defRPr/>
            </a:pPr>
            <a:r>
              <a:rPr lang="pl-PL" dirty="0"/>
              <a:t>Jeśli nie, należy dołączyć wypełnioną przez właściwy organ deklarację znajdującą się w załączniku I oraz mapę, na której wskazano lokalizację projektu i obszarów Natura 2000.</a:t>
            </a:r>
          </a:p>
          <a:p>
            <a:pPr marL="0" indent="0" defTabSz="457200">
              <a:lnSpc>
                <a:spcPct val="117000"/>
              </a:lnSpc>
              <a:spcBef>
                <a:spcPct val="0"/>
              </a:spcBef>
              <a:spcAft>
                <a:spcPts val="800"/>
              </a:spcAft>
              <a:buClrTx/>
              <a:buNone/>
              <a:defRPr/>
            </a:pPr>
            <a:r>
              <a:rPr lang="pl-PL" dirty="0"/>
              <a:t> Jeżeli projekt ma charakter nieinfrastrukturalny (np. wiąże się z zakupami, dostawami niewiążącymi się z ingerencją w środowisko), należy to odpowiednio wyjaśnić i w takim przypadku nie ma obowiązku dołączania deklaracji. </a:t>
            </a:r>
          </a:p>
          <a:p>
            <a:pPr marL="0" lvl="0" indent="0" defTabSz="457200">
              <a:lnSpc>
                <a:spcPct val="117000"/>
              </a:lnSpc>
              <a:spcBef>
                <a:spcPct val="0"/>
              </a:spcBef>
              <a:spcAft>
                <a:spcPts val="800"/>
              </a:spcAft>
              <a:buClrTx/>
              <a:buNone/>
              <a:defRPr/>
            </a:pPr>
            <a:endParaRPr lang="pl-PL" kern="100" dirty="0">
              <a:solidFill>
                <a:srgbClr val="000000"/>
              </a:solidFill>
            </a:endParaRPr>
          </a:p>
        </p:txBody>
      </p:sp>
      <p:pic>
        <p:nvPicPr>
          <p:cNvPr id="6" name="Obraz 5" descr="Ciąg znaków: FEnIKS, Rzeczpospolita Polska, UE i NFOŚiGW">
            <a:extLst>
              <a:ext uri="{FF2B5EF4-FFF2-40B4-BE49-F238E27FC236}">
                <a16:creationId xmlns:a16="http://schemas.microsoft.com/office/drawing/2014/main" id="{45846810-B0F1-C8C0-BBF3-910242C685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346" y="6779369"/>
            <a:ext cx="6661371" cy="660499"/>
          </a:xfrm>
          <a:prstGeom prst="rect">
            <a:avLst/>
          </a:prstGeom>
        </p:spPr>
      </p:pic>
      <p:sp>
        <p:nvSpPr>
          <p:cNvPr id="4" name="Symbol zastępczy numeru slajdu 3">
            <a:extLst>
              <a:ext uri="{FF2B5EF4-FFF2-40B4-BE49-F238E27FC236}">
                <a16:creationId xmlns:a16="http://schemas.microsoft.com/office/drawing/2014/main" id="{7959270C-5C5F-7B42-F706-AAAE3C2CDFA1}"/>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8E6BE7B-80CB-4926-B646-E23E8BCBFE23}" type="slidenum">
              <a:rPr kumimoji="0" lang="pl-PL" altLang="pl-PL" sz="1000" b="0" i="0" u="none" strike="noStrike" kern="1200" cap="none" spc="0" normalizeH="0" baseline="0" noProof="0" smtClean="0">
                <a:ln>
                  <a:noFill/>
                </a:ln>
                <a:solidFill>
                  <a:srgbClr val="002073"/>
                </a:solidFill>
                <a:effectLst/>
                <a:uLnTx/>
                <a:uFillTx/>
                <a:latin typeface="Open Sans" panose="020B0606030504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pl-PL" altLang="pl-PL" sz="1000" b="0" i="0" u="none" strike="noStrike" kern="1200" cap="none" spc="0" normalizeH="0" baseline="0" noProof="0">
              <a:ln>
                <a:noFill/>
              </a:ln>
              <a:solidFill>
                <a:srgbClr val="002073"/>
              </a:solidFill>
              <a:effectLst/>
              <a:uLnTx/>
              <a:uFillTx/>
              <a:latin typeface="Open Sans" panose="020B0606030504020204" pitchFamily="34" charset="0"/>
              <a:ea typeface="+mn-ea"/>
              <a:cs typeface="Arial" panose="020B0604020202020204" pitchFamily="34" charset="0"/>
            </a:endParaRPr>
          </a:p>
        </p:txBody>
      </p:sp>
    </p:spTree>
    <p:extLst>
      <p:ext uri="{BB962C8B-B14F-4D97-AF65-F5344CB8AC3E}">
        <p14:creationId xmlns:p14="http://schemas.microsoft.com/office/powerpoint/2010/main" val="3433618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6FACC1-2E1C-7635-6D2D-CBD91C1F9BA5}"/>
              </a:ext>
            </a:extLst>
          </p:cNvPr>
          <p:cNvSpPr>
            <a:spLocks noGrp="1"/>
          </p:cNvSpPr>
          <p:nvPr>
            <p:ph type="title"/>
          </p:nvPr>
        </p:nvSpPr>
        <p:spPr>
          <a:xfrm>
            <a:off x="593378" y="323453"/>
            <a:ext cx="9071322" cy="648072"/>
          </a:xfrm>
        </p:spPr>
        <p:txBody>
          <a:bodyPr>
            <a:normAutofit/>
          </a:bodyPr>
          <a:lstStyle/>
          <a:p>
            <a:pPr eaLnBrk="1" hangingPunct="1">
              <a:lnSpc>
                <a:spcPts val="2500"/>
              </a:lnSpc>
            </a:pPr>
            <a:r>
              <a:rPr lang="pl-PL" sz="2400" kern="100" dirty="0"/>
              <a:t>Czy dla projektu wymagana jest informacja organu odpowiedzialnego za gospodarkę wodną?</a:t>
            </a:r>
            <a:endParaRPr lang="pl-PL" altLang="pl-PL" sz="2400" dirty="0">
              <a:solidFill>
                <a:srgbClr val="002073"/>
              </a:solidFill>
            </a:endParaRPr>
          </a:p>
        </p:txBody>
      </p:sp>
      <p:sp>
        <p:nvSpPr>
          <p:cNvPr id="3" name="Symbol zastępczy zawartości 2">
            <a:extLst>
              <a:ext uri="{FF2B5EF4-FFF2-40B4-BE49-F238E27FC236}">
                <a16:creationId xmlns:a16="http://schemas.microsoft.com/office/drawing/2014/main" id="{45FCB80A-ADC9-1848-7920-6826A6EA1B01}"/>
              </a:ext>
            </a:extLst>
          </p:cNvPr>
          <p:cNvSpPr>
            <a:spLocks noGrp="1"/>
          </p:cNvSpPr>
          <p:nvPr>
            <p:ph idx="1"/>
          </p:nvPr>
        </p:nvSpPr>
        <p:spPr>
          <a:xfrm>
            <a:off x="593378" y="899517"/>
            <a:ext cx="9215338" cy="5760044"/>
          </a:xfrm>
        </p:spPr>
        <p:txBody>
          <a:bodyPr>
            <a:normAutofit/>
          </a:bodyPr>
          <a:lstStyle/>
          <a:p>
            <a:pPr marL="0" marR="0" lvl="0" indent="0" algn="l" defTabSz="457200" rtl="0" eaLnBrk="0" fontAlgn="base" latinLnBrk="0" hangingPunct="0">
              <a:lnSpc>
                <a:spcPct val="115000"/>
              </a:lnSpc>
              <a:spcBef>
                <a:spcPts val="1200"/>
              </a:spcBef>
              <a:spcAft>
                <a:spcPts val="600"/>
              </a:spcAft>
              <a:buClrTx/>
              <a:buSzTx/>
              <a:buFontTx/>
              <a:buNone/>
              <a:tabLst/>
              <a:defRPr/>
            </a:pPr>
            <a:endParaRPr kumimoji="0" lang="pl-PL" sz="1600" b="0" i="0" u="none" strike="noStrike" kern="100" cap="none" spc="0" normalizeH="0" baseline="0" noProof="0" dirty="0">
              <a:ln>
                <a:noFill/>
              </a:ln>
              <a:solidFill>
                <a:srgbClr val="000000"/>
              </a:solidFill>
              <a:effectLst/>
              <a:uLnTx/>
              <a:uFillTx/>
            </a:endParaRPr>
          </a:p>
          <a:p>
            <a:pPr marL="0" lvl="0" indent="0" defTabSz="457200">
              <a:lnSpc>
                <a:spcPct val="115000"/>
              </a:lnSpc>
              <a:spcBef>
                <a:spcPts val="1200"/>
              </a:spcBef>
              <a:spcAft>
                <a:spcPts val="600"/>
              </a:spcAft>
              <a:buClrTx/>
              <a:buNone/>
              <a:defRPr/>
            </a:pPr>
            <a:r>
              <a:rPr kumimoji="0" lang="pl-PL" sz="1600" b="0" i="0" u="none" strike="noStrike" kern="100" cap="none" spc="0" normalizeH="0" baseline="0" noProof="0" dirty="0">
                <a:ln>
                  <a:noFill/>
                </a:ln>
                <a:solidFill>
                  <a:srgbClr val="000000"/>
                </a:solidFill>
                <a:effectLst/>
                <a:uLnTx/>
                <a:uFillTx/>
              </a:rPr>
              <a:t>Jeżeli </a:t>
            </a:r>
            <a:r>
              <a:rPr lang="pl-PL" sz="1600" kern="100" dirty="0">
                <a:solidFill>
                  <a:srgbClr val="000000"/>
                </a:solidFill>
              </a:rPr>
              <a:t>projekt nie pogarsza stanu jednolitej części wód, ani nie uniemożliwia osiągnięcia dobrego stanu/potencjału, a:</a:t>
            </a:r>
          </a:p>
          <a:p>
            <a:pPr lvl="0" defTabSz="457200">
              <a:lnSpc>
                <a:spcPct val="115000"/>
              </a:lnSpc>
              <a:spcBef>
                <a:spcPts val="1200"/>
              </a:spcBef>
              <a:spcAft>
                <a:spcPts val="600"/>
              </a:spcAft>
              <a:buClrTx/>
              <a:buFontTx/>
              <a:buChar char="-"/>
              <a:defRPr/>
            </a:pPr>
            <a:r>
              <a:rPr lang="pl-PL" sz="1600" dirty="0"/>
              <a:t>nie wymaga uzyskania decyzji o środowiskowych uwarunkowaniach lub postanowienia RDOŚ w ramach ponownej oceny oddziaływania na środowisko, </a:t>
            </a:r>
          </a:p>
          <a:p>
            <a:pPr lvl="0" defTabSz="457200">
              <a:lnSpc>
                <a:spcPct val="115000"/>
              </a:lnSpc>
              <a:spcBef>
                <a:spcPts val="1200"/>
              </a:spcBef>
              <a:spcAft>
                <a:spcPts val="600"/>
              </a:spcAft>
              <a:buClrTx/>
              <a:buFontTx/>
              <a:buChar char="-"/>
              <a:defRPr/>
            </a:pPr>
            <a:r>
              <a:rPr lang="pl-PL" sz="1600" dirty="0"/>
              <a:t>lub zgody wodnoprawnej,</a:t>
            </a:r>
          </a:p>
          <a:p>
            <a:pPr lvl="0" defTabSz="457200">
              <a:lnSpc>
                <a:spcPct val="115000"/>
              </a:lnSpc>
              <a:spcBef>
                <a:spcPts val="1200"/>
              </a:spcBef>
              <a:spcAft>
                <a:spcPts val="600"/>
              </a:spcAft>
              <a:buClrTx/>
              <a:buFontTx/>
              <a:buChar char="-"/>
              <a:defRPr/>
            </a:pPr>
            <a:r>
              <a:rPr lang="pl-PL" sz="1600" dirty="0"/>
              <a:t>a jednocześnie nie jest to projekt, który zaliczany jest do kategorii opisanej w pkt 14 Załącznika 4 (kategorie projektów </a:t>
            </a:r>
          </a:p>
          <a:p>
            <a:pPr marL="0" lvl="0" indent="0" defTabSz="457200">
              <a:lnSpc>
                <a:spcPct val="115000"/>
              </a:lnSpc>
              <a:spcBef>
                <a:spcPts val="1200"/>
              </a:spcBef>
              <a:spcAft>
                <a:spcPts val="600"/>
              </a:spcAft>
              <a:buClrTx/>
              <a:buNone/>
              <a:defRPr/>
            </a:pPr>
            <a:r>
              <a:rPr lang="pl-PL" sz="1600" dirty="0"/>
              <a:t>należy dołączyć </a:t>
            </a:r>
            <a:r>
              <a:rPr lang="pl-PL" sz="1600" b="1" dirty="0"/>
              <a:t>Informację właściwego organu</a:t>
            </a:r>
            <a:r>
              <a:rPr lang="pl-PL" sz="1600" dirty="0"/>
              <a:t> potwierdzającą zgodność projektu z celami środowiskowymi określonymi dla jednolitych części wód oraz, że nie obejmuje on inwestycji lub działań mogących wpłynąć na możliwość osiągnięcia celów środowiskowych – zgodnie ze wzorem zamieszczonym w zał. 4.2.</a:t>
            </a:r>
          </a:p>
          <a:p>
            <a:pPr marR="0" lvl="0" algn="l" defTabSz="457200" rtl="0" eaLnBrk="0" fontAlgn="base" latinLnBrk="0" hangingPunct="0">
              <a:lnSpc>
                <a:spcPct val="115000"/>
              </a:lnSpc>
              <a:spcBef>
                <a:spcPct val="0"/>
              </a:spcBef>
              <a:spcAft>
                <a:spcPts val="600"/>
              </a:spcAft>
              <a:buClrTx/>
              <a:buSzTx/>
              <a:buFont typeface="Wingdings" panose="05000000000000000000" pitchFamily="2" charset="2"/>
              <a:buChar char="§"/>
              <a:tabLst/>
              <a:defRPr/>
            </a:pPr>
            <a:endParaRPr kumimoji="0" lang="pl-PL" sz="1600" b="0" i="0" u="none" strike="noStrike" kern="100" cap="none" spc="0" normalizeH="0" baseline="0" noProof="0" dirty="0">
              <a:ln>
                <a:noFill/>
              </a:ln>
              <a:solidFill>
                <a:srgbClr val="000000"/>
              </a:solidFill>
              <a:effectLst/>
              <a:uLnTx/>
              <a:uFillTx/>
            </a:endParaRPr>
          </a:p>
          <a:p>
            <a:pPr marL="0" lvl="0" indent="0">
              <a:lnSpc>
                <a:spcPct val="115000"/>
              </a:lnSpc>
              <a:spcAft>
                <a:spcPts val="2400"/>
              </a:spcAft>
              <a:buNone/>
            </a:pPr>
            <a:endParaRPr lang="pl-PL" sz="2400" kern="100" dirty="0"/>
          </a:p>
          <a:p>
            <a:pPr marL="0" marR="0" lvl="0" indent="0" algn="l" defTabSz="457200" rtl="0" eaLnBrk="0" fontAlgn="base" latinLnBrk="0" hangingPunct="0">
              <a:lnSpc>
                <a:spcPct val="115000"/>
              </a:lnSpc>
              <a:spcBef>
                <a:spcPct val="0"/>
              </a:spcBef>
              <a:spcAft>
                <a:spcPts val="600"/>
              </a:spcAft>
              <a:buClrTx/>
              <a:buSzTx/>
              <a:buNone/>
              <a:tabLst/>
              <a:defRPr/>
            </a:pPr>
            <a:endParaRPr lang="pl-PL" sz="2400" kern="100" dirty="0"/>
          </a:p>
          <a:p>
            <a:pPr marL="0" marR="0" lvl="0" indent="0" algn="l" defTabSz="457200" rtl="0" eaLnBrk="0" fontAlgn="base" latinLnBrk="0" hangingPunct="0">
              <a:lnSpc>
                <a:spcPct val="107000"/>
              </a:lnSpc>
              <a:spcBef>
                <a:spcPct val="0"/>
              </a:spcBef>
              <a:spcAft>
                <a:spcPts val="600"/>
              </a:spcAft>
              <a:buClrTx/>
              <a:buSzTx/>
              <a:buFontTx/>
              <a:buNone/>
              <a:tabLst/>
              <a:defRPr/>
            </a:pPr>
            <a:endParaRPr kumimoji="0" lang="pl-PL" sz="18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504825" lvl="1" indent="0" algn="r" defTabSz="457200">
              <a:lnSpc>
                <a:spcPct val="107000"/>
              </a:lnSpc>
              <a:spcBef>
                <a:spcPct val="0"/>
              </a:spcBef>
              <a:spcAft>
                <a:spcPts val="800"/>
              </a:spcAft>
              <a:buNone/>
              <a:defRPr/>
            </a:pPr>
            <a:endParaRPr lang="pl-PL" sz="1700" dirty="0"/>
          </a:p>
          <a:p>
            <a:pPr marL="0" marR="0" lvl="0" indent="0" algn="l" defTabSz="457200" rtl="0" eaLnBrk="0" fontAlgn="base" latinLnBrk="0" hangingPunct="0">
              <a:lnSpc>
                <a:spcPct val="100000"/>
              </a:lnSpc>
              <a:spcBef>
                <a:spcPct val="0"/>
              </a:spcBef>
              <a:spcAft>
                <a:spcPct val="0"/>
              </a:spcAft>
              <a:buClrTx/>
              <a:buSzTx/>
              <a:buFontTx/>
              <a:buNone/>
              <a:tabLst/>
              <a:defRPr/>
            </a:pPr>
            <a:endParaRPr lang="pl-PL" dirty="0"/>
          </a:p>
          <a:p>
            <a:pPr marL="0" marR="0" lvl="0" indent="0" algn="l" defTabSz="457200" rtl="0" eaLnBrk="0" fontAlgn="base" latinLnBrk="0" hangingPunct="0">
              <a:lnSpc>
                <a:spcPct val="100000"/>
              </a:lnSpc>
              <a:spcBef>
                <a:spcPct val="0"/>
              </a:spcBef>
              <a:spcAft>
                <a:spcPct val="0"/>
              </a:spcAft>
              <a:buClrTx/>
              <a:buSzTx/>
              <a:buFontTx/>
              <a:buNone/>
              <a:tabLst/>
              <a:defRPr/>
            </a:pPr>
            <a:endParaRPr lang="pl-PL" dirty="0"/>
          </a:p>
          <a:p>
            <a:pPr marL="0" marR="0" lvl="0" indent="0" algn="l" defTabSz="457200" rtl="0" eaLnBrk="0" fontAlgn="base" latinLnBrk="0" hangingPunct="0">
              <a:lnSpc>
                <a:spcPts val="2500"/>
              </a:lnSpc>
              <a:spcBef>
                <a:spcPct val="0"/>
              </a:spcBef>
              <a:spcAft>
                <a:spcPct val="0"/>
              </a:spcAft>
              <a:buClrTx/>
              <a:buSzTx/>
              <a:buFontTx/>
              <a:buNone/>
              <a:tabLst/>
              <a:defRPr/>
            </a:pPr>
            <a:endParaRPr lang="pl-PL" dirty="0"/>
          </a:p>
        </p:txBody>
      </p:sp>
      <p:pic>
        <p:nvPicPr>
          <p:cNvPr id="6" name="Obraz 5" descr="Ciąg znaków: FEnIKS, Rzeczpospolita Polska, UE i NFOŚiGW">
            <a:extLst>
              <a:ext uri="{FF2B5EF4-FFF2-40B4-BE49-F238E27FC236}">
                <a16:creationId xmlns:a16="http://schemas.microsoft.com/office/drawing/2014/main" id="{45846810-B0F1-C8C0-BBF3-910242C685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346" y="6779369"/>
            <a:ext cx="6661371" cy="660499"/>
          </a:xfrm>
          <a:prstGeom prst="rect">
            <a:avLst/>
          </a:prstGeom>
        </p:spPr>
      </p:pic>
      <p:sp>
        <p:nvSpPr>
          <p:cNvPr id="4" name="Symbol zastępczy numeru slajdu 3">
            <a:extLst>
              <a:ext uri="{FF2B5EF4-FFF2-40B4-BE49-F238E27FC236}">
                <a16:creationId xmlns:a16="http://schemas.microsoft.com/office/drawing/2014/main" id="{7959270C-5C5F-7B42-F706-AAAE3C2CDFA1}"/>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8E6BE7B-80CB-4926-B646-E23E8BCBFE23}" type="slidenum">
              <a:rPr kumimoji="0" lang="pl-PL" altLang="pl-PL" sz="1000" b="0" i="0" u="none" strike="noStrike" kern="1200" cap="none" spc="0" normalizeH="0" baseline="0" noProof="0" smtClean="0">
                <a:ln>
                  <a:noFill/>
                </a:ln>
                <a:solidFill>
                  <a:srgbClr val="002073"/>
                </a:solidFill>
                <a:effectLst/>
                <a:uLnTx/>
                <a:uFillTx/>
                <a:latin typeface="Open Sans" panose="020B0606030504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pl-PL" altLang="pl-PL" sz="1000" b="0" i="0" u="none" strike="noStrike" kern="1200" cap="none" spc="0" normalizeH="0" baseline="0" noProof="0">
              <a:ln>
                <a:noFill/>
              </a:ln>
              <a:solidFill>
                <a:srgbClr val="002073"/>
              </a:solidFill>
              <a:effectLst/>
              <a:uLnTx/>
              <a:uFillTx/>
              <a:latin typeface="Open Sans" panose="020B0606030504020204" pitchFamily="34" charset="0"/>
              <a:ea typeface="+mn-ea"/>
              <a:cs typeface="Arial" panose="020B0604020202020204" pitchFamily="34" charset="0"/>
            </a:endParaRPr>
          </a:p>
        </p:txBody>
      </p:sp>
    </p:spTree>
    <p:extLst>
      <p:ext uri="{BB962C8B-B14F-4D97-AF65-F5344CB8AC3E}">
        <p14:creationId xmlns:p14="http://schemas.microsoft.com/office/powerpoint/2010/main" val="3397460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6FACC1-2E1C-7635-6D2D-CBD91C1F9BA5}"/>
              </a:ext>
            </a:extLst>
          </p:cNvPr>
          <p:cNvSpPr>
            <a:spLocks noGrp="1"/>
          </p:cNvSpPr>
          <p:nvPr>
            <p:ph type="title"/>
          </p:nvPr>
        </p:nvSpPr>
        <p:spPr>
          <a:xfrm>
            <a:off x="593378" y="323453"/>
            <a:ext cx="9071322" cy="648072"/>
          </a:xfrm>
        </p:spPr>
        <p:txBody>
          <a:bodyPr>
            <a:normAutofit/>
          </a:bodyPr>
          <a:lstStyle/>
          <a:p>
            <a:pPr eaLnBrk="1" hangingPunct="1">
              <a:lnSpc>
                <a:spcPts val="2500"/>
              </a:lnSpc>
            </a:pPr>
            <a:r>
              <a:rPr lang="pl-PL" sz="2400" kern="100" dirty="0"/>
              <a:t>Kiedy informacja nie jest wymagana w przypadku projektów w ramach działania FENX.01.03?</a:t>
            </a:r>
            <a:endParaRPr lang="pl-PL" altLang="pl-PL" sz="2400" dirty="0">
              <a:solidFill>
                <a:srgbClr val="002073"/>
              </a:solidFill>
            </a:endParaRPr>
          </a:p>
        </p:txBody>
      </p:sp>
      <p:sp>
        <p:nvSpPr>
          <p:cNvPr id="3" name="Symbol zastępczy zawartości 2">
            <a:extLst>
              <a:ext uri="{FF2B5EF4-FFF2-40B4-BE49-F238E27FC236}">
                <a16:creationId xmlns:a16="http://schemas.microsoft.com/office/drawing/2014/main" id="{45FCB80A-ADC9-1848-7920-6826A6EA1B01}"/>
              </a:ext>
            </a:extLst>
          </p:cNvPr>
          <p:cNvSpPr>
            <a:spLocks noGrp="1"/>
          </p:cNvSpPr>
          <p:nvPr>
            <p:ph idx="1"/>
          </p:nvPr>
        </p:nvSpPr>
        <p:spPr>
          <a:xfrm>
            <a:off x="593378" y="899517"/>
            <a:ext cx="9215338" cy="5760044"/>
          </a:xfrm>
        </p:spPr>
        <p:txBody>
          <a:bodyPr>
            <a:normAutofit fontScale="85000" lnSpcReduction="10000"/>
          </a:bodyPr>
          <a:lstStyle/>
          <a:p>
            <a:pPr marL="0" marR="0" lvl="0" indent="0" algn="l" defTabSz="457200" rtl="0" eaLnBrk="0" fontAlgn="base" latinLnBrk="0" hangingPunct="0">
              <a:lnSpc>
                <a:spcPct val="115000"/>
              </a:lnSpc>
              <a:spcBef>
                <a:spcPts val="1200"/>
              </a:spcBef>
              <a:spcAft>
                <a:spcPts val="600"/>
              </a:spcAft>
              <a:buClrTx/>
              <a:buSzTx/>
              <a:buFontTx/>
              <a:buNone/>
              <a:tabLst/>
              <a:defRPr/>
            </a:pPr>
            <a:endParaRPr kumimoji="0" lang="pl-PL" sz="1600" b="0" i="0" u="none" strike="noStrike" kern="100" cap="none" spc="0" normalizeH="0" baseline="0" noProof="0" dirty="0">
              <a:ln>
                <a:noFill/>
              </a:ln>
              <a:solidFill>
                <a:srgbClr val="000000"/>
              </a:solidFill>
              <a:effectLst/>
              <a:uLnTx/>
              <a:uFillTx/>
            </a:endParaRPr>
          </a:p>
          <a:p>
            <a:pPr lvl="0"/>
            <a:r>
              <a:rPr lang="pl-PL" dirty="0"/>
              <a:t>Uzyskano decyzję o środowiskowych uwarunkowaniach lub postanowienie RDOŚ w ramach ponownej oceny oddziaływania na środowisko, lub zgodę wodnoprawną, w ramach których odniesiono się do oddziaływania przedsięwzięcia na jednolite części wód – należy przedstawić wnioski wynikające z tej przeprowadzonej oceny.</a:t>
            </a:r>
          </a:p>
          <a:p>
            <a:r>
              <a:rPr lang="pl-PL" dirty="0"/>
              <a:t>Realizowane są projekty obejmujące:</a:t>
            </a:r>
          </a:p>
          <a:p>
            <a:pPr lvl="0">
              <a:buFont typeface="Arial" panose="020B0604020202020204" pitchFamily="34" charset="0"/>
              <a:buChar char="•"/>
            </a:pPr>
            <a:r>
              <a:rPr lang="pl-PL" dirty="0"/>
              <a:t>prace studialne, czyli dotyczące opracowania dokumentacji, jeśli w ramach tych projektów nie zachodzi potrzeba prowadzenia działań fizycznych (np. w szczególności robót budowlanych lub innych działań polegających na przekształceniu lub zmianie sposobu wykorzystania terenu);</a:t>
            </a:r>
          </a:p>
          <a:p>
            <a:pPr lvl="0">
              <a:buFont typeface="Arial" panose="020B0604020202020204" pitchFamily="34" charset="0"/>
              <a:buChar char="•"/>
            </a:pPr>
            <a:r>
              <a:rPr lang="pl-PL" dirty="0"/>
              <a:t> inwestycje nieinfrastrukturalne (jak np. w szczególności działania zakupowe, niezwiązane z ingerencją w środowisko);</a:t>
            </a:r>
          </a:p>
          <a:p>
            <a:pPr lvl="0">
              <a:buFont typeface="Arial" panose="020B0604020202020204" pitchFamily="34" charset="0"/>
              <a:buChar char="•"/>
            </a:pPr>
            <a:r>
              <a:rPr lang="pl-PL" dirty="0"/>
              <a:t>termomodernizację budynków;</a:t>
            </a:r>
          </a:p>
          <a:p>
            <a:pPr lvl="0">
              <a:buFont typeface="Arial" panose="020B0604020202020204" pitchFamily="34" charset="0"/>
              <a:buChar char="•"/>
            </a:pPr>
            <a:r>
              <a:rPr lang="pl-PL" dirty="0"/>
              <a:t>kolektory słoneczne, panele fotowoltaiczne, powietrzne pompy ciepła;</a:t>
            </a:r>
          </a:p>
          <a:p>
            <a:pPr lvl="0">
              <a:buFont typeface="Arial" panose="020B0604020202020204" pitchFamily="34" charset="0"/>
              <a:buChar char="•"/>
            </a:pPr>
            <a:r>
              <a:rPr lang="pl-PL" dirty="0"/>
              <a:t>wszelkie prace konserwatorskie i restauratorskie prowadzone wewnątrz i na zewnątrz budynków;</a:t>
            </a:r>
          </a:p>
          <a:p>
            <a:pPr lvl="0">
              <a:buFont typeface="Arial" panose="020B0604020202020204" pitchFamily="34" charset="0"/>
              <a:buChar char="•"/>
            </a:pPr>
            <a:r>
              <a:rPr lang="pl-PL" dirty="0"/>
              <a:t>prace związane z wymianą źródeł i systemów grzewczych w budynkach;</a:t>
            </a:r>
          </a:p>
          <a:p>
            <a:pPr lvl="0">
              <a:buFont typeface="Arial" panose="020B0604020202020204" pitchFamily="34" charset="0"/>
              <a:buChar char="•"/>
            </a:pPr>
            <a:endParaRPr lang="pl-PL" dirty="0"/>
          </a:p>
          <a:p>
            <a:endParaRPr lang="pl-PL" dirty="0"/>
          </a:p>
        </p:txBody>
      </p:sp>
      <p:pic>
        <p:nvPicPr>
          <p:cNvPr id="6" name="Obraz 5" descr="Ciąg znaków: FEnIKS, Rzeczpospolita Polska, UE i NFOŚiGW">
            <a:extLst>
              <a:ext uri="{FF2B5EF4-FFF2-40B4-BE49-F238E27FC236}">
                <a16:creationId xmlns:a16="http://schemas.microsoft.com/office/drawing/2014/main" id="{45846810-B0F1-C8C0-BBF3-910242C685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346" y="6779369"/>
            <a:ext cx="6661371" cy="660499"/>
          </a:xfrm>
          <a:prstGeom prst="rect">
            <a:avLst/>
          </a:prstGeom>
        </p:spPr>
      </p:pic>
      <p:sp>
        <p:nvSpPr>
          <p:cNvPr id="4" name="Symbol zastępczy numeru slajdu 3">
            <a:extLst>
              <a:ext uri="{FF2B5EF4-FFF2-40B4-BE49-F238E27FC236}">
                <a16:creationId xmlns:a16="http://schemas.microsoft.com/office/drawing/2014/main" id="{7959270C-5C5F-7B42-F706-AAAE3C2CDFA1}"/>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8E6BE7B-80CB-4926-B646-E23E8BCBFE23}" type="slidenum">
              <a:rPr kumimoji="0" lang="pl-PL" altLang="pl-PL" sz="1000" b="0" i="0" u="none" strike="noStrike" kern="1200" cap="none" spc="0" normalizeH="0" baseline="0" noProof="0" smtClean="0">
                <a:ln>
                  <a:noFill/>
                </a:ln>
                <a:solidFill>
                  <a:srgbClr val="002073"/>
                </a:solidFill>
                <a:effectLst/>
                <a:uLnTx/>
                <a:uFillTx/>
                <a:latin typeface="Open Sans" panose="020B0606030504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pl-PL" altLang="pl-PL" sz="1000" b="0" i="0" u="none" strike="noStrike" kern="1200" cap="none" spc="0" normalizeH="0" baseline="0" noProof="0">
              <a:ln>
                <a:noFill/>
              </a:ln>
              <a:solidFill>
                <a:srgbClr val="002073"/>
              </a:solidFill>
              <a:effectLst/>
              <a:uLnTx/>
              <a:uFillTx/>
              <a:latin typeface="Open Sans" panose="020B0606030504020204" pitchFamily="34" charset="0"/>
              <a:ea typeface="+mn-ea"/>
              <a:cs typeface="Arial" panose="020B0604020202020204" pitchFamily="34" charset="0"/>
            </a:endParaRPr>
          </a:p>
        </p:txBody>
      </p:sp>
    </p:spTree>
    <p:extLst>
      <p:ext uri="{BB962C8B-B14F-4D97-AF65-F5344CB8AC3E}">
        <p14:creationId xmlns:p14="http://schemas.microsoft.com/office/powerpoint/2010/main" val="981577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6FACC1-2E1C-7635-6D2D-CBD91C1F9BA5}"/>
              </a:ext>
            </a:extLst>
          </p:cNvPr>
          <p:cNvSpPr>
            <a:spLocks noGrp="1"/>
          </p:cNvSpPr>
          <p:nvPr>
            <p:ph type="title"/>
          </p:nvPr>
        </p:nvSpPr>
        <p:spPr>
          <a:xfrm>
            <a:off x="593378" y="323453"/>
            <a:ext cx="9071322" cy="648072"/>
          </a:xfrm>
        </p:spPr>
        <p:txBody>
          <a:bodyPr>
            <a:normAutofit/>
          </a:bodyPr>
          <a:lstStyle/>
          <a:p>
            <a:pPr eaLnBrk="1" hangingPunct="1">
              <a:lnSpc>
                <a:spcPts val="2500"/>
              </a:lnSpc>
            </a:pPr>
            <a:r>
              <a:rPr lang="pl-PL" sz="2400" kern="100" dirty="0"/>
              <a:t>Kiedy informacja nie jest wymagana w przypadku projektów w ramach działania FENX.01.03? – cd (2)</a:t>
            </a:r>
            <a:endParaRPr lang="pl-PL" altLang="pl-PL" sz="2400" dirty="0">
              <a:solidFill>
                <a:srgbClr val="002073"/>
              </a:solidFill>
            </a:endParaRPr>
          </a:p>
        </p:txBody>
      </p:sp>
      <p:sp>
        <p:nvSpPr>
          <p:cNvPr id="3" name="Symbol zastępczy zawartości 2">
            <a:extLst>
              <a:ext uri="{FF2B5EF4-FFF2-40B4-BE49-F238E27FC236}">
                <a16:creationId xmlns:a16="http://schemas.microsoft.com/office/drawing/2014/main" id="{45FCB80A-ADC9-1848-7920-6826A6EA1B01}"/>
              </a:ext>
            </a:extLst>
          </p:cNvPr>
          <p:cNvSpPr>
            <a:spLocks noGrp="1"/>
          </p:cNvSpPr>
          <p:nvPr>
            <p:ph idx="1"/>
          </p:nvPr>
        </p:nvSpPr>
        <p:spPr>
          <a:xfrm>
            <a:off x="593378" y="1043533"/>
            <a:ext cx="9215338" cy="5616028"/>
          </a:xfrm>
        </p:spPr>
        <p:txBody>
          <a:bodyPr>
            <a:normAutofit/>
          </a:bodyPr>
          <a:lstStyle/>
          <a:p>
            <a:pPr lvl="0">
              <a:buFont typeface="Arial" panose="020B0604020202020204" pitchFamily="34" charset="0"/>
              <a:buChar char="•"/>
            </a:pPr>
            <a:r>
              <a:rPr lang="pl-PL" dirty="0"/>
              <a:t>przebudowę obiektów, mieszczącą się w obrysie zewnętrznym ścian parteru budynku (m.in. nadbudowę, przebudowę układu wewnętrznego pomieszczeń itp.);</a:t>
            </a:r>
          </a:p>
          <a:p>
            <a:pPr lvl="0">
              <a:buFont typeface="Arial" panose="020B0604020202020204" pitchFamily="34" charset="0"/>
              <a:buChar char="•"/>
            </a:pPr>
            <a:r>
              <a:rPr lang="pl-PL" dirty="0"/>
              <a:t>energooszczędne oświetlenia ulic i dróg;</a:t>
            </a:r>
          </a:p>
          <a:p>
            <a:pPr lvl="0">
              <a:buFont typeface="Arial" panose="020B0604020202020204" pitchFamily="34" charset="0"/>
              <a:buChar char="•"/>
            </a:pPr>
            <a:r>
              <a:rPr lang="pl-PL" dirty="0"/>
              <a:t>kable teletechniczne instalowane na słupach;</a:t>
            </a:r>
          </a:p>
          <a:p>
            <a:pPr lvl="0">
              <a:buFont typeface="Arial" panose="020B0604020202020204" pitchFamily="34" charset="0"/>
              <a:buChar char="•"/>
            </a:pPr>
            <a:r>
              <a:rPr lang="pl-PL" dirty="0"/>
              <a:t>montaż anten, nadajników i odbiorników na istniejących obiektach budowlanych;</a:t>
            </a:r>
          </a:p>
          <a:p>
            <a:pPr lvl="0">
              <a:buFont typeface="Arial" panose="020B0604020202020204" pitchFamily="34" charset="0"/>
              <a:buChar char="•"/>
            </a:pPr>
            <a:r>
              <a:rPr lang="pl-PL" dirty="0"/>
              <a:t>montaż anten, nadajników i odbiorników na istniejących obiektach budowlanych;</a:t>
            </a:r>
          </a:p>
          <a:p>
            <a:pPr lvl="0">
              <a:buFont typeface="Arial" panose="020B0604020202020204" pitchFamily="34" charset="0"/>
              <a:buChar char="•"/>
            </a:pPr>
            <a:r>
              <a:rPr lang="pl-PL" b="1" dirty="0"/>
              <a:t>remontów obiektów budowlanych innych niż kategorie VIII, XXI, XXIV, XXVII, XXVIII, XXX z załącznika do ustawy z dnia 7 lipca 1994 r. – Prawo budowlane (Dz.U. z 2023 r. poz. 682, z </a:t>
            </a:r>
            <a:r>
              <a:rPr lang="pl-PL" b="1" dirty="0" err="1"/>
              <a:t>późn</a:t>
            </a:r>
            <a:r>
              <a:rPr lang="pl-PL" b="1" dirty="0"/>
              <a:t> zm.); - wskazane kategorie dotyczą obiektów budowlanych związanych z gospodarowaniem wodami (w tym ujęcia wody, SUW, oczyszczalnie ścieków, wyloty, itp.). Remonty tych obiektów wymagają uzyskania informacji</a:t>
            </a:r>
          </a:p>
          <a:p>
            <a:pPr lvl="0">
              <a:buFont typeface="Arial" panose="020B0604020202020204" pitchFamily="34" charset="0"/>
              <a:buChar char="•"/>
            </a:pPr>
            <a:r>
              <a:rPr lang="pl-PL" dirty="0"/>
              <a:t>zmiany sposobu użytkowania istniejących budynków;</a:t>
            </a:r>
          </a:p>
          <a:p>
            <a:pPr lvl="0">
              <a:buFont typeface="Arial" panose="020B0604020202020204" pitchFamily="34" charset="0"/>
              <a:buChar char="•"/>
            </a:pPr>
            <a:r>
              <a:rPr lang="pl-PL" dirty="0"/>
              <a:t>obiekty małej architektury i zagospodarowania terenów zielonych.</a:t>
            </a:r>
          </a:p>
          <a:p>
            <a:pPr lvl="0"/>
            <a:endParaRPr lang="pl-PL" dirty="0"/>
          </a:p>
          <a:p>
            <a:pPr marR="0" lvl="0" algn="l" defTabSz="457200" rtl="0" eaLnBrk="0" fontAlgn="base" latinLnBrk="0" hangingPunct="0">
              <a:lnSpc>
                <a:spcPct val="115000"/>
              </a:lnSpc>
              <a:spcBef>
                <a:spcPct val="0"/>
              </a:spcBef>
              <a:spcAft>
                <a:spcPts val="600"/>
              </a:spcAft>
              <a:buClrTx/>
              <a:buSzTx/>
              <a:buFont typeface="Wingdings" panose="05000000000000000000" pitchFamily="2" charset="2"/>
              <a:buChar char="§"/>
              <a:tabLst/>
              <a:defRPr/>
            </a:pPr>
            <a:endParaRPr kumimoji="0" lang="pl-PL" sz="1600" b="0" i="0" u="none" strike="noStrike" kern="100" cap="none" spc="0" normalizeH="0" baseline="0" noProof="0" dirty="0">
              <a:ln>
                <a:noFill/>
              </a:ln>
              <a:solidFill>
                <a:srgbClr val="000000"/>
              </a:solidFill>
              <a:effectLst/>
              <a:uLnTx/>
              <a:uFillTx/>
            </a:endParaRPr>
          </a:p>
          <a:p>
            <a:pPr marL="0" lvl="0" indent="0">
              <a:lnSpc>
                <a:spcPct val="115000"/>
              </a:lnSpc>
              <a:spcAft>
                <a:spcPts val="2400"/>
              </a:spcAft>
              <a:buNone/>
            </a:pPr>
            <a:endParaRPr lang="pl-PL" sz="2400" kern="100" dirty="0"/>
          </a:p>
          <a:p>
            <a:pPr marL="0" marR="0" lvl="0" indent="0" algn="l" defTabSz="457200" rtl="0" eaLnBrk="0" fontAlgn="base" latinLnBrk="0" hangingPunct="0">
              <a:lnSpc>
                <a:spcPct val="115000"/>
              </a:lnSpc>
              <a:spcBef>
                <a:spcPct val="0"/>
              </a:spcBef>
              <a:spcAft>
                <a:spcPts val="600"/>
              </a:spcAft>
              <a:buClrTx/>
              <a:buSzTx/>
              <a:buNone/>
              <a:tabLst/>
              <a:defRPr/>
            </a:pPr>
            <a:endParaRPr lang="pl-PL" sz="2400" kern="100" dirty="0"/>
          </a:p>
          <a:p>
            <a:pPr marL="0" marR="0" lvl="0" indent="0" algn="l" defTabSz="457200" rtl="0" eaLnBrk="0" fontAlgn="base" latinLnBrk="0" hangingPunct="0">
              <a:lnSpc>
                <a:spcPct val="107000"/>
              </a:lnSpc>
              <a:spcBef>
                <a:spcPct val="0"/>
              </a:spcBef>
              <a:spcAft>
                <a:spcPts val="600"/>
              </a:spcAft>
              <a:buClrTx/>
              <a:buSzTx/>
              <a:buFontTx/>
              <a:buNone/>
              <a:tabLst/>
              <a:defRPr/>
            </a:pPr>
            <a:endParaRPr kumimoji="0" lang="pl-PL" sz="18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504825" lvl="1" indent="0" algn="r" defTabSz="457200">
              <a:lnSpc>
                <a:spcPct val="107000"/>
              </a:lnSpc>
              <a:spcBef>
                <a:spcPct val="0"/>
              </a:spcBef>
              <a:spcAft>
                <a:spcPts val="800"/>
              </a:spcAft>
              <a:buNone/>
              <a:defRPr/>
            </a:pPr>
            <a:endParaRPr lang="pl-PL" sz="1700" dirty="0"/>
          </a:p>
          <a:p>
            <a:pPr marL="0" marR="0" lvl="0" indent="0" algn="l" defTabSz="457200" rtl="0" eaLnBrk="0" fontAlgn="base" latinLnBrk="0" hangingPunct="0">
              <a:lnSpc>
                <a:spcPct val="100000"/>
              </a:lnSpc>
              <a:spcBef>
                <a:spcPct val="0"/>
              </a:spcBef>
              <a:spcAft>
                <a:spcPct val="0"/>
              </a:spcAft>
              <a:buClrTx/>
              <a:buSzTx/>
              <a:buFontTx/>
              <a:buNone/>
              <a:tabLst/>
              <a:defRPr/>
            </a:pPr>
            <a:endParaRPr lang="pl-PL" dirty="0"/>
          </a:p>
          <a:p>
            <a:pPr marL="0" marR="0" lvl="0" indent="0" algn="l" defTabSz="457200" rtl="0" eaLnBrk="0" fontAlgn="base" latinLnBrk="0" hangingPunct="0">
              <a:lnSpc>
                <a:spcPct val="100000"/>
              </a:lnSpc>
              <a:spcBef>
                <a:spcPct val="0"/>
              </a:spcBef>
              <a:spcAft>
                <a:spcPct val="0"/>
              </a:spcAft>
              <a:buClrTx/>
              <a:buSzTx/>
              <a:buFontTx/>
              <a:buNone/>
              <a:tabLst/>
              <a:defRPr/>
            </a:pPr>
            <a:endParaRPr lang="pl-PL" dirty="0"/>
          </a:p>
          <a:p>
            <a:pPr marL="0" marR="0" lvl="0" indent="0" algn="l" defTabSz="457200" rtl="0" eaLnBrk="0" fontAlgn="base" latinLnBrk="0" hangingPunct="0">
              <a:lnSpc>
                <a:spcPts val="2500"/>
              </a:lnSpc>
              <a:spcBef>
                <a:spcPct val="0"/>
              </a:spcBef>
              <a:spcAft>
                <a:spcPct val="0"/>
              </a:spcAft>
              <a:buClrTx/>
              <a:buSzTx/>
              <a:buFontTx/>
              <a:buNone/>
              <a:tabLst/>
              <a:defRPr/>
            </a:pPr>
            <a:endParaRPr lang="pl-PL" dirty="0"/>
          </a:p>
        </p:txBody>
      </p:sp>
      <p:pic>
        <p:nvPicPr>
          <p:cNvPr id="6" name="Obraz 5" descr="Ciąg znaków: FEnIKS, Rzeczpospolita Polska, UE i NFOŚiGW">
            <a:extLst>
              <a:ext uri="{FF2B5EF4-FFF2-40B4-BE49-F238E27FC236}">
                <a16:creationId xmlns:a16="http://schemas.microsoft.com/office/drawing/2014/main" id="{45846810-B0F1-C8C0-BBF3-910242C685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346" y="6779369"/>
            <a:ext cx="6661371" cy="660499"/>
          </a:xfrm>
          <a:prstGeom prst="rect">
            <a:avLst/>
          </a:prstGeom>
        </p:spPr>
      </p:pic>
      <p:sp>
        <p:nvSpPr>
          <p:cNvPr id="4" name="Symbol zastępczy numeru slajdu 3">
            <a:extLst>
              <a:ext uri="{FF2B5EF4-FFF2-40B4-BE49-F238E27FC236}">
                <a16:creationId xmlns:a16="http://schemas.microsoft.com/office/drawing/2014/main" id="{7959270C-5C5F-7B42-F706-AAAE3C2CDFA1}"/>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8E6BE7B-80CB-4926-B646-E23E8BCBFE23}" type="slidenum">
              <a:rPr kumimoji="0" lang="pl-PL" altLang="pl-PL" sz="1000" b="0" i="0" u="none" strike="noStrike" kern="1200" cap="none" spc="0" normalizeH="0" baseline="0" noProof="0" smtClean="0">
                <a:ln>
                  <a:noFill/>
                </a:ln>
                <a:solidFill>
                  <a:srgbClr val="002073"/>
                </a:solidFill>
                <a:effectLst/>
                <a:uLnTx/>
                <a:uFillTx/>
                <a:latin typeface="Open Sans" panose="020B0606030504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pl-PL" altLang="pl-PL" sz="1000" b="0" i="0" u="none" strike="noStrike" kern="1200" cap="none" spc="0" normalizeH="0" baseline="0" noProof="0">
              <a:ln>
                <a:noFill/>
              </a:ln>
              <a:solidFill>
                <a:srgbClr val="002073"/>
              </a:solidFill>
              <a:effectLst/>
              <a:uLnTx/>
              <a:uFillTx/>
              <a:latin typeface="Open Sans" panose="020B0606030504020204" pitchFamily="34" charset="0"/>
              <a:ea typeface="+mn-ea"/>
              <a:cs typeface="Arial" panose="020B0604020202020204" pitchFamily="34" charset="0"/>
            </a:endParaRPr>
          </a:p>
        </p:txBody>
      </p:sp>
    </p:spTree>
    <p:extLst>
      <p:ext uri="{BB962C8B-B14F-4D97-AF65-F5344CB8AC3E}">
        <p14:creationId xmlns:p14="http://schemas.microsoft.com/office/powerpoint/2010/main" val="2748057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ytuł 14">
            <a:extLst>
              <a:ext uri="{FF2B5EF4-FFF2-40B4-BE49-F238E27FC236}">
                <a16:creationId xmlns:a16="http://schemas.microsoft.com/office/drawing/2014/main" id="{3461AAC7-DAEA-2482-E670-67E5A8B9CA5A}"/>
              </a:ext>
            </a:extLst>
          </p:cNvPr>
          <p:cNvSpPr>
            <a:spLocks noGrp="1" noRot="1" noMove="1" noResize="1" noEditPoints="1" noAdjustHandles="1" noChangeArrowheads="1" noChangeShapeType="1"/>
          </p:cNvSpPr>
          <p:nvPr>
            <p:ph type="title"/>
          </p:nvPr>
        </p:nvSpPr>
        <p:spPr>
          <a:xfrm>
            <a:off x="1025525" y="360362"/>
            <a:ext cx="8640763" cy="1619251"/>
          </a:xfrm>
        </p:spPr>
        <p:txBody>
          <a:bodyPr/>
          <a:lstStyle/>
          <a:p>
            <a:r>
              <a:rPr lang="pl-PL" dirty="0">
                <a:solidFill>
                  <a:schemeClr val="bg1"/>
                </a:solidFill>
              </a:rPr>
              <a:t>Najważniejsze informacje</a:t>
            </a:r>
          </a:p>
        </p:txBody>
      </p:sp>
      <p:sp>
        <p:nvSpPr>
          <p:cNvPr id="5" name="Tytuł 1">
            <a:extLst>
              <a:ext uri="{FF2B5EF4-FFF2-40B4-BE49-F238E27FC236}">
                <a16:creationId xmlns:a16="http://schemas.microsoft.com/office/drawing/2014/main" id="{CDA37B94-D69E-4778-362F-9CA42162589C}"/>
              </a:ext>
            </a:extLst>
          </p:cNvPr>
          <p:cNvSpPr txBox="1">
            <a:spLocks/>
          </p:cNvSpPr>
          <p:nvPr/>
        </p:nvSpPr>
        <p:spPr bwMode="auto">
          <a:xfrm>
            <a:off x="5417914" y="900113"/>
            <a:ext cx="5040560" cy="583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06475" rtl="0" eaLnBrk="0" fontAlgn="base" hangingPunct="0">
              <a:lnSpc>
                <a:spcPts val="3600"/>
              </a:lnSpc>
              <a:spcBef>
                <a:spcPct val="0"/>
              </a:spcBef>
              <a:spcAft>
                <a:spcPct val="0"/>
              </a:spcAft>
              <a:defRPr sz="2800" b="1" kern="1200">
                <a:solidFill>
                  <a:schemeClr val="tx2"/>
                </a:solidFill>
                <a:latin typeface="Open Sans" pitchFamily="2" charset="0"/>
                <a:ea typeface="Open Sans" pitchFamily="2" charset="0"/>
                <a:cs typeface="Open Sans" pitchFamily="2" charset="0"/>
              </a:defRPr>
            </a:lvl1pPr>
            <a:lvl2pPr algn="l" defTabSz="1006475" rtl="0" eaLnBrk="0" fontAlgn="base" hangingPunct="0">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lgn="l" defTabSz="1006475" rtl="0" eaLnBrk="0" fontAlgn="base" hangingPunct="0">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lgn="l" defTabSz="1006475" rtl="0" eaLnBrk="0" fontAlgn="base" hangingPunct="0">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lgn="l" defTabSz="1006475" rtl="0" eaLnBrk="0" fontAlgn="base" hangingPunct="0">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457200" algn="l" defTabSz="1006475" rtl="0" fontAlgn="base">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6pPr>
            <a:lvl7pPr marL="914400" algn="l" defTabSz="1006475" rtl="0" fontAlgn="base">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7pPr>
            <a:lvl8pPr marL="1371600" algn="l" defTabSz="1006475" rtl="0" fontAlgn="base">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8pPr>
            <a:lvl9pPr marL="1828800" algn="l" defTabSz="1006475" rtl="0" fontAlgn="base">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9pPr>
          </a:lstStyle>
          <a:p>
            <a:pPr marL="342900" indent="-342900">
              <a:lnSpc>
                <a:spcPct val="107000"/>
              </a:lnSpc>
              <a:buFont typeface="Wingdings" panose="05000000000000000000" pitchFamily="2" charset="2"/>
              <a:buChar char="v"/>
            </a:pPr>
            <a:endParaRPr lang="pl-PL" sz="2000" dirty="0"/>
          </a:p>
          <a:p>
            <a:pPr>
              <a:lnSpc>
                <a:spcPct val="107000"/>
              </a:lnSpc>
            </a:pPr>
            <a:r>
              <a:rPr lang="pl-PL" sz="2000" kern="100" dirty="0"/>
              <a:t>Jakie są kryteria, jak wypełnić wniosek o dofinansowanie, jakie załączniki/dokumenty są wymagane?</a:t>
            </a:r>
          </a:p>
          <a:p>
            <a:pPr>
              <a:lnSpc>
                <a:spcPct val="107000"/>
              </a:lnSpc>
            </a:pPr>
            <a:endParaRPr lang="pl-PL" sz="2000" kern="100" dirty="0"/>
          </a:p>
          <a:p>
            <a:pPr>
              <a:lnSpc>
                <a:spcPct val="107000"/>
              </a:lnSpc>
            </a:pPr>
            <a:endParaRPr lang="pl-PL" sz="2000" kern="100" dirty="0"/>
          </a:p>
          <a:p>
            <a:pPr>
              <a:lnSpc>
                <a:spcPct val="107000"/>
              </a:lnSpc>
            </a:pPr>
            <a:r>
              <a:rPr lang="pl-PL" sz="2000" dirty="0"/>
              <a:t>https://www.gov.pl/web/nfosigw/szkolenie-dla-wnioskodawcow-w-zakresie-przygotowania-wniosku-o-dofinansowanie-dla-dzialania-fenx0103</a:t>
            </a:r>
          </a:p>
          <a:p>
            <a:pPr>
              <a:lnSpc>
                <a:spcPct val="107000"/>
              </a:lnSpc>
            </a:pPr>
            <a:endParaRPr lang="pl-PL" b="0" dirty="0"/>
          </a:p>
          <a:p>
            <a:pPr>
              <a:lnSpc>
                <a:spcPct val="107000"/>
              </a:lnSpc>
            </a:pPr>
            <a:r>
              <a:rPr lang="pl-PL" sz="2000" dirty="0"/>
              <a:t>Poprawne przygotowanie dokumentacji </a:t>
            </a:r>
          </a:p>
          <a:p>
            <a:pPr>
              <a:lnSpc>
                <a:spcPct val="107000"/>
              </a:lnSpc>
            </a:pPr>
            <a:r>
              <a:rPr lang="pl-PL" sz="2000" dirty="0"/>
              <a:t>środowiskowej jest kluczowe dla pozytywnej oceny wniosków oraz realizacji i trwałości inwestycji.​</a:t>
            </a:r>
          </a:p>
        </p:txBody>
      </p:sp>
      <p:pic>
        <p:nvPicPr>
          <p:cNvPr id="6" name="Symbol zastępczy zawartości 6" descr="Zdjęcia pokazujące polską przyrodę.">
            <a:extLst>
              <a:ext uri="{FF2B5EF4-FFF2-40B4-BE49-F238E27FC236}">
                <a16:creationId xmlns:a16="http://schemas.microsoft.com/office/drawing/2014/main" id="{152573FF-AFD6-67F2-92B5-01ECA4A7127C}"/>
              </a:ext>
            </a:extLst>
          </p:cNvPr>
          <p:cNvPicPr>
            <a:picLocks noGrp="1"/>
          </p:cNvPicPr>
          <p:nvPr>
            <p:ph sz="half" idx="1"/>
          </p:nvPr>
        </p:nvPicPr>
        <p:blipFill>
          <a:blip r:embed="rId3" cstate="hqprint">
            <a:extLst>
              <a:ext uri="{28A0092B-C50C-407E-A947-70E740481C1C}">
                <a14:useLocalDpi xmlns:a14="http://schemas.microsoft.com/office/drawing/2010/main" val="0"/>
              </a:ext>
            </a:extLst>
          </a:blip>
          <a:srcRect/>
          <a:stretch/>
        </p:blipFill>
        <p:spPr>
          <a:xfrm>
            <a:off x="0" y="922105"/>
            <a:ext cx="5165907" cy="5759449"/>
          </a:xfrm>
        </p:spPr>
      </p:pic>
      <p:pic>
        <p:nvPicPr>
          <p:cNvPr id="3" name="Obraz 2" descr="Pięć ilustracji pokazujących polskie krajobrazy.">
            <a:extLst>
              <a:ext uri="{FF2B5EF4-FFF2-40B4-BE49-F238E27FC236}">
                <a16:creationId xmlns:a16="http://schemas.microsoft.com/office/drawing/2014/main" id="{FB583A0D-7E8D-591B-CDE4-2F127EAD3C9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05346" y="6779369"/>
            <a:ext cx="6661371" cy="660499"/>
          </a:xfrm>
          <a:prstGeom prst="rect">
            <a:avLst/>
          </a:prstGeom>
        </p:spPr>
      </p:pic>
      <p:sp>
        <p:nvSpPr>
          <p:cNvPr id="29698" name="Symbol zastępczy numeru slajdu 3">
            <a:extLst>
              <a:ext uri="{FF2B5EF4-FFF2-40B4-BE49-F238E27FC236}">
                <a16:creationId xmlns:a16="http://schemas.microsoft.com/office/drawing/2014/main" id="{E0CAB31B-18C4-CE06-EFE9-5D5BA78411EA}"/>
              </a:ext>
            </a:extLst>
          </p:cNvPr>
          <p:cNvSpPr>
            <a:spLocks noGrp="1" noRot="1" noMove="1" noResize="1" noEditPoints="1" noAdjustHandles="1" noChangeArrowheads="1" noChangeShapeType="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2F5FD6E-0448-46C9-92D4-F7FFFF044C1D}" type="slidenum">
              <a:rPr lang="pl-PL" altLang="pl-PL" smtClean="0">
                <a:solidFill>
                  <a:schemeClr val="tx2"/>
                </a:solidFill>
                <a:latin typeface="Open Sans" panose="020B0806030504020204" pitchFamily="34" charset="0"/>
              </a:rPr>
              <a:pPr/>
              <a:t>2</a:t>
            </a:fld>
            <a:endParaRPr lang="pl-PL" altLang="pl-PL">
              <a:solidFill>
                <a:schemeClr val="tx2"/>
              </a:solidFill>
              <a:latin typeface="Open Sans" panose="020B0806030504020204" pitchFamily="34" charset="0"/>
            </a:endParaRPr>
          </a:p>
        </p:txBody>
      </p:sp>
    </p:spTree>
    <p:extLst>
      <p:ext uri="{BB962C8B-B14F-4D97-AF65-F5344CB8AC3E}">
        <p14:creationId xmlns:p14="http://schemas.microsoft.com/office/powerpoint/2010/main" val="2168768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6FACC1-2E1C-7635-6D2D-CBD91C1F9BA5}"/>
              </a:ext>
            </a:extLst>
          </p:cNvPr>
          <p:cNvSpPr>
            <a:spLocks noGrp="1"/>
          </p:cNvSpPr>
          <p:nvPr>
            <p:ph type="title"/>
          </p:nvPr>
        </p:nvSpPr>
        <p:spPr>
          <a:xfrm>
            <a:off x="593378" y="323453"/>
            <a:ext cx="9071322" cy="1032320"/>
          </a:xfrm>
        </p:spPr>
        <p:txBody>
          <a:bodyPr>
            <a:normAutofit/>
          </a:bodyPr>
          <a:lstStyle/>
          <a:p>
            <a:pPr eaLnBrk="1" hangingPunct="1">
              <a:lnSpc>
                <a:spcPts val="2500"/>
              </a:lnSpc>
            </a:pPr>
            <a:r>
              <a:rPr lang="pl-PL" kern="100" dirty="0">
                <a:effectLst/>
              </a:rPr>
              <a:t>Czy projekt jest zgodny z polityką ochrony środowiska?</a:t>
            </a:r>
            <a:br>
              <a:rPr lang="pl-PL" kern="100" dirty="0"/>
            </a:br>
            <a:endParaRPr lang="pl-PL" altLang="pl-PL" dirty="0">
              <a:solidFill>
                <a:srgbClr val="002073"/>
              </a:solidFill>
            </a:endParaRPr>
          </a:p>
        </p:txBody>
      </p:sp>
      <p:sp>
        <p:nvSpPr>
          <p:cNvPr id="3" name="Symbol zastępczy zawartości 2">
            <a:extLst>
              <a:ext uri="{FF2B5EF4-FFF2-40B4-BE49-F238E27FC236}">
                <a16:creationId xmlns:a16="http://schemas.microsoft.com/office/drawing/2014/main" id="{45FCB80A-ADC9-1848-7920-6826A6EA1B01}"/>
              </a:ext>
            </a:extLst>
          </p:cNvPr>
          <p:cNvSpPr>
            <a:spLocks noGrp="1"/>
          </p:cNvSpPr>
          <p:nvPr>
            <p:ph idx="1"/>
          </p:nvPr>
        </p:nvSpPr>
        <p:spPr>
          <a:xfrm>
            <a:off x="593378" y="1475581"/>
            <a:ext cx="9071322" cy="5183980"/>
          </a:xfrm>
        </p:spPr>
        <p:txBody>
          <a:bodyPr>
            <a:normAutofit fontScale="92500" lnSpcReduction="20000"/>
          </a:bodyPr>
          <a:lstStyle/>
          <a:p>
            <a:pPr marL="0" lvl="0" indent="0" defTabSz="457200">
              <a:lnSpc>
                <a:spcPts val="2500"/>
              </a:lnSpc>
              <a:spcBef>
                <a:spcPct val="0"/>
              </a:spcBef>
              <a:buClrTx/>
              <a:buNone/>
              <a:defRPr/>
            </a:pPr>
            <a:r>
              <a:rPr lang="pl-PL" sz="3200" dirty="0"/>
              <a:t>Wniosek ma pokazać, </a:t>
            </a:r>
            <a:r>
              <a:rPr lang="pl-PL" sz="3200" b="1" dirty="0"/>
              <a:t>w jaki sposób projekt wspiera cele środowiskowe i klimatyczne:</a:t>
            </a:r>
            <a:endParaRPr lang="pl-PL" sz="2400" dirty="0"/>
          </a:p>
          <a:p>
            <a:pPr marL="0" lvl="0" indent="0" defTabSz="457200">
              <a:lnSpc>
                <a:spcPct val="100000"/>
              </a:lnSpc>
              <a:spcBef>
                <a:spcPct val="0"/>
              </a:spcBef>
              <a:buClrTx/>
              <a:buNone/>
              <a:defRPr/>
            </a:pPr>
            <a:endParaRPr lang="pl-PL" sz="2400" dirty="0"/>
          </a:p>
          <a:p>
            <a:pPr marL="447675" lvl="0" indent="-265113" defTabSz="457200">
              <a:lnSpc>
                <a:spcPct val="100000"/>
              </a:lnSpc>
              <a:spcBef>
                <a:spcPct val="0"/>
              </a:spcBef>
              <a:buClrTx/>
              <a:buNone/>
              <a:defRPr/>
            </a:pPr>
            <a:r>
              <a:rPr lang="pl-PL" sz="2400" dirty="0"/>
              <a:t>1. </a:t>
            </a:r>
            <a:r>
              <a:rPr lang="pl-PL" sz="2400" b="1" dirty="0"/>
              <a:t>Efektywna gospodarka zasobami </a:t>
            </a:r>
            <a:r>
              <a:rPr lang="pl-PL" sz="2400" dirty="0"/>
              <a:t>- opis działań/rozwiązań, które chronią zasoby (wodę, energię, surowce), np.:</a:t>
            </a:r>
          </a:p>
          <a:p>
            <a:pPr marL="0" lvl="0" indent="0" defTabSz="457200">
              <a:lnSpc>
                <a:spcPct val="100000"/>
              </a:lnSpc>
              <a:spcBef>
                <a:spcPct val="0"/>
              </a:spcBef>
              <a:buClrTx/>
              <a:buNone/>
              <a:defRPr/>
            </a:pPr>
            <a:r>
              <a:rPr lang="pl-PL" sz="2400" dirty="0"/>
              <a:t>    	- zastosowanie technologii odzysku wody w oczyszczalni.</a:t>
            </a:r>
          </a:p>
          <a:p>
            <a:pPr marL="0" lvl="0" indent="0" defTabSz="457200">
              <a:lnSpc>
                <a:spcPct val="100000"/>
              </a:lnSpc>
              <a:spcBef>
                <a:spcPct val="0"/>
              </a:spcBef>
              <a:buClrTx/>
              <a:buNone/>
              <a:defRPr/>
            </a:pPr>
            <a:r>
              <a:rPr lang="pl-PL" sz="2400" dirty="0"/>
              <a:t>	- wykorzystanie biogazu z osadów ściekowych do produkcji energii 	elektrycznej.</a:t>
            </a:r>
          </a:p>
          <a:p>
            <a:pPr marL="0" lvl="0" indent="0" defTabSz="457200">
              <a:lnSpc>
                <a:spcPct val="100000"/>
              </a:lnSpc>
              <a:spcBef>
                <a:spcPct val="0"/>
              </a:spcBef>
              <a:buClrTx/>
              <a:buNone/>
              <a:defRPr/>
            </a:pPr>
            <a:endParaRPr lang="pl-PL" sz="2400" dirty="0"/>
          </a:p>
          <a:p>
            <a:pPr marL="447675" lvl="0" indent="-265113" defTabSz="457200">
              <a:lnSpc>
                <a:spcPct val="100000"/>
              </a:lnSpc>
              <a:spcBef>
                <a:spcPct val="0"/>
              </a:spcBef>
              <a:buClrTx/>
              <a:buNone/>
              <a:defRPr/>
            </a:pPr>
            <a:r>
              <a:rPr lang="pl-PL" sz="2400" dirty="0"/>
              <a:t>2. </a:t>
            </a:r>
            <a:r>
              <a:rPr lang="pl-PL" sz="2400" b="1" dirty="0"/>
              <a:t>Ochrona różnorodności biologicznej i ekosystemów </a:t>
            </a:r>
            <a:r>
              <a:rPr lang="pl-PL" sz="2400" dirty="0"/>
              <a:t>– opis działań zmniejszających zanieczyszczenie i chroniących przyrodę, np.:</a:t>
            </a:r>
          </a:p>
          <a:p>
            <a:pPr marL="0" lvl="0" indent="0" defTabSz="457200">
              <a:lnSpc>
                <a:spcPct val="100000"/>
              </a:lnSpc>
              <a:spcBef>
                <a:spcPct val="0"/>
              </a:spcBef>
              <a:buClrTx/>
              <a:buNone/>
              <a:defRPr/>
            </a:pPr>
            <a:r>
              <a:rPr lang="pl-PL" sz="2400" dirty="0"/>
              <a:t>    	- redukcja ścieków zrzucanych do rzek, jezior i wód gruntowych.</a:t>
            </a:r>
          </a:p>
          <a:p>
            <a:pPr marL="0" lvl="0" indent="0" defTabSz="457200">
              <a:lnSpc>
                <a:spcPct val="100000"/>
              </a:lnSpc>
              <a:spcBef>
                <a:spcPct val="0"/>
              </a:spcBef>
              <a:buClrTx/>
              <a:buNone/>
              <a:defRPr/>
            </a:pPr>
            <a:endParaRPr lang="pl-PL" sz="2400" dirty="0"/>
          </a:p>
          <a:p>
            <a:pPr marL="447675" lvl="0" indent="-265113" defTabSz="457200">
              <a:lnSpc>
                <a:spcPct val="100000"/>
              </a:lnSpc>
              <a:spcBef>
                <a:spcPct val="0"/>
              </a:spcBef>
              <a:buClrTx/>
              <a:buNone/>
              <a:defRPr/>
            </a:pPr>
            <a:r>
              <a:rPr lang="pl-PL" sz="2400" dirty="0"/>
              <a:t>3. </a:t>
            </a:r>
            <a:r>
              <a:rPr lang="pl-PL" sz="2400" b="1" dirty="0"/>
              <a:t>Redukcja emisji gazów cieplarnianych </a:t>
            </a:r>
            <a:r>
              <a:rPr lang="pl-PL" sz="2400" dirty="0"/>
              <a:t>– opis działań ograniczających emisje CO₂ i innych gazów cieplarnianych, np.:</a:t>
            </a:r>
          </a:p>
          <a:p>
            <a:pPr marL="0" lvl="0" indent="0" defTabSz="457200">
              <a:lnSpc>
                <a:spcPct val="100000"/>
              </a:lnSpc>
              <a:spcBef>
                <a:spcPct val="0"/>
              </a:spcBef>
              <a:buClrTx/>
              <a:buNone/>
              <a:defRPr/>
            </a:pPr>
            <a:r>
              <a:rPr lang="pl-PL" sz="2400" dirty="0"/>
              <a:t>   	- montaż energooszczędnych dmuchaw i pomp w oczyszczalni.</a:t>
            </a:r>
          </a:p>
          <a:p>
            <a:pPr marL="263525" lvl="0" indent="0" defTabSz="457200">
              <a:lnSpc>
                <a:spcPct val="100000"/>
              </a:lnSpc>
              <a:spcBef>
                <a:spcPct val="0"/>
              </a:spcBef>
              <a:buClrTx/>
              <a:buNone/>
              <a:defRPr/>
            </a:pPr>
            <a:r>
              <a:rPr lang="pl-PL" sz="2400" dirty="0"/>
              <a:t>	- zasilanie urządzeń odnawialną energią lub biogazem.</a:t>
            </a:r>
          </a:p>
        </p:txBody>
      </p:sp>
      <p:pic>
        <p:nvPicPr>
          <p:cNvPr id="6" name="Obraz 5" descr="Ciąg znaków: FEnIKS, Rzeczpospolita Polska, UE i NFOŚiGW">
            <a:extLst>
              <a:ext uri="{FF2B5EF4-FFF2-40B4-BE49-F238E27FC236}">
                <a16:creationId xmlns:a16="http://schemas.microsoft.com/office/drawing/2014/main" id="{45846810-B0F1-C8C0-BBF3-910242C685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346" y="6779369"/>
            <a:ext cx="6661371" cy="660499"/>
          </a:xfrm>
          <a:prstGeom prst="rect">
            <a:avLst/>
          </a:prstGeom>
        </p:spPr>
      </p:pic>
      <p:sp>
        <p:nvSpPr>
          <p:cNvPr id="4" name="Symbol zastępczy numeru slajdu 3">
            <a:extLst>
              <a:ext uri="{FF2B5EF4-FFF2-40B4-BE49-F238E27FC236}">
                <a16:creationId xmlns:a16="http://schemas.microsoft.com/office/drawing/2014/main" id="{7959270C-5C5F-7B42-F706-AAAE3C2CDFA1}"/>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8E6BE7B-80CB-4926-B646-E23E8BCBFE23}" type="slidenum">
              <a:rPr kumimoji="0" lang="pl-PL" altLang="pl-PL" sz="1000" b="0" i="0" u="none" strike="noStrike" kern="1200" cap="none" spc="0" normalizeH="0" baseline="0" noProof="0" smtClean="0">
                <a:ln>
                  <a:noFill/>
                </a:ln>
                <a:solidFill>
                  <a:srgbClr val="002073"/>
                </a:solidFill>
                <a:effectLst/>
                <a:uLnTx/>
                <a:uFillTx/>
                <a:latin typeface="Open Sans" panose="020B0606030504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pl-PL" altLang="pl-PL" sz="1000" b="0" i="0" u="none" strike="noStrike" kern="1200" cap="none" spc="0" normalizeH="0" baseline="0" noProof="0">
              <a:ln>
                <a:noFill/>
              </a:ln>
              <a:solidFill>
                <a:srgbClr val="002073"/>
              </a:solidFill>
              <a:effectLst/>
              <a:uLnTx/>
              <a:uFillTx/>
              <a:latin typeface="Open Sans" panose="020B0606030504020204" pitchFamily="34" charset="0"/>
              <a:ea typeface="+mn-ea"/>
              <a:cs typeface="Arial" panose="020B0604020202020204" pitchFamily="34" charset="0"/>
            </a:endParaRPr>
          </a:p>
        </p:txBody>
      </p:sp>
    </p:spTree>
    <p:extLst>
      <p:ext uri="{BB962C8B-B14F-4D97-AF65-F5344CB8AC3E}">
        <p14:creationId xmlns:p14="http://schemas.microsoft.com/office/powerpoint/2010/main" val="253596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6FACC1-2E1C-7635-6D2D-CBD91C1F9BA5}"/>
              </a:ext>
            </a:extLst>
          </p:cNvPr>
          <p:cNvSpPr>
            <a:spLocks noGrp="1"/>
          </p:cNvSpPr>
          <p:nvPr>
            <p:ph type="title"/>
          </p:nvPr>
        </p:nvSpPr>
        <p:spPr>
          <a:xfrm>
            <a:off x="593378" y="323453"/>
            <a:ext cx="9071322" cy="672280"/>
          </a:xfrm>
        </p:spPr>
        <p:txBody>
          <a:bodyPr>
            <a:normAutofit/>
          </a:bodyPr>
          <a:lstStyle/>
          <a:p>
            <a:pPr eaLnBrk="1" hangingPunct="1">
              <a:lnSpc>
                <a:spcPts val="2500"/>
              </a:lnSpc>
            </a:pPr>
            <a:r>
              <a:rPr lang="pl-PL" kern="100" dirty="0"/>
              <a:t>Czy projekt jest zgodny z polityką ochrony środowiska? – (2)</a:t>
            </a:r>
          </a:p>
        </p:txBody>
      </p:sp>
      <p:sp>
        <p:nvSpPr>
          <p:cNvPr id="3" name="Symbol zastępczy zawartości 2">
            <a:extLst>
              <a:ext uri="{FF2B5EF4-FFF2-40B4-BE49-F238E27FC236}">
                <a16:creationId xmlns:a16="http://schemas.microsoft.com/office/drawing/2014/main" id="{45FCB80A-ADC9-1848-7920-6826A6EA1B01}"/>
              </a:ext>
            </a:extLst>
          </p:cNvPr>
          <p:cNvSpPr>
            <a:spLocks noGrp="1"/>
          </p:cNvSpPr>
          <p:nvPr>
            <p:ph idx="1"/>
          </p:nvPr>
        </p:nvSpPr>
        <p:spPr>
          <a:xfrm>
            <a:off x="593378" y="1115541"/>
            <a:ext cx="9071322" cy="5544020"/>
          </a:xfrm>
        </p:spPr>
        <p:txBody>
          <a:bodyPr>
            <a:normAutofit fontScale="92500"/>
          </a:bodyPr>
          <a:lstStyle/>
          <a:p>
            <a:pPr marL="0" indent="0" defTabSz="457200">
              <a:lnSpc>
                <a:spcPts val="2500"/>
              </a:lnSpc>
              <a:spcBef>
                <a:spcPct val="0"/>
              </a:spcBef>
              <a:buClrTx/>
              <a:buNone/>
              <a:defRPr/>
            </a:pPr>
            <a:endParaRPr lang="pl-PL" sz="2600" u="sng" dirty="0"/>
          </a:p>
          <a:p>
            <a:pPr marL="182563" lvl="0" indent="-182563" defTabSz="457200">
              <a:lnSpc>
                <a:spcPct val="100000"/>
              </a:lnSpc>
              <a:spcBef>
                <a:spcPct val="0"/>
              </a:spcBef>
              <a:buClrTx/>
              <a:buNone/>
              <a:defRPr/>
            </a:pPr>
            <a:r>
              <a:rPr lang="pl-PL" sz="2400" dirty="0"/>
              <a:t>4. </a:t>
            </a:r>
            <a:r>
              <a:rPr lang="pl-PL" sz="2400" b="1" dirty="0"/>
              <a:t>Odporność na zmiany klimatu </a:t>
            </a:r>
            <a:r>
              <a:rPr lang="pl-PL" sz="2400" dirty="0"/>
              <a:t>- jak projekt został zabezpieczony przed skutkami ekstremalnych zjawisk pogodowych, np.:</a:t>
            </a:r>
          </a:p>
          <a:p>
            <a:pPr marL="182563" lvl="0" indent="0" defTabSz="457200">
              <a:lnSpc>
                <a:spcPct val="100000"/>
              </a:lnSpc>
              <a:spcBef>
                <a:spcPct val="0"/>
              </a:spcBef>
              <a:buClrTx/>
              <a:buNone/>
              <a:defRPr/>
            </a:pPr>
            <a:r>
              <a:rPr lang="pl-PL" sz="2400" dirty="0"/>
              <a:t>- podniesienie poziomu ochrony przeciwpowodziowej oczyszczalni.</a:t>
            </a:r>
          </a:p>
          <a:p>
            <a:pPr marL="182563" lvl="0" indent="0" defTabSz="457200">
              <a:lnSpc>
                <a:spcPct val="100000"/>
              </a:lnSpc>
              <a:spcBef>
                <a:spcPct val="0"/>
              </a:spcBef>
              <a:buClrTx/>
              <a:buNone/>
              <a:defRPr/>
            </a:pPr>
            <a:r>
              <a:rPr lang="pl-PL" sz="2400" dirty="0"/>
              <a:t>- zabezpieczenie przepompowni na wypadek długotrwałych opadów.</a:t>
            </a:r>
          </a:p>
          <a:p>
            <a:pPr marL="0" lvl="0" indent="0" defTabSz="457200">
              <a:lnSpc>
                <a:spcPct val="100000"/>
              </a:lnSpc>
              <a:spcBef>
                <a:spcPct val="0"/>
              </a:spcBef>
              <a:buClrTx/>
              <a:buNone/>
              <a:defRPr/>
            </a:pPr>
            <a:r>
              <a:rPr lang="pl-PL" sz="2400" dirty="0"/>
              <a:t>    </a:t>
            </a:r>
          </a:p>
          <a:p>
            <a:pPr marL="0" lvl="0" indent="0" defTabSz="457200">
              <a:lnSpc>
                <a:spcPct val="100000"/>
              </a:lnSpc>
              <a:spcBef>
                <a:spcPct val="0"/>
              </a:spcBef>
              <a:buClrTx/>
              <a:buNone/>
              <a:defRPr/>
            </a:pPr>
            <a:r>
              <a:rPr lang="pl-PL" sz="2400" dirty="0"/>
              <a:t>5. </a:t>
            </a:r>
            <a:r>
              <a:rPr lang="pl-PL" sz="2400" b="1" dirty="0"/>
              <a:t>Zgodność z przepisami UE i Polski</a:t>
            </a:r>
            <a:r>
              <a:rPr lang="pl-PL" sz="2400" dirty="0"/>
              <a:t>, np.:</a:t>
            </a:r>
          </a:p>
          <a:p>
            <a:pPr marL="182563" indent="0" defTabSz="457200">
              <a:lnSpc>
                <a:spcPct val="100000"/>
              </a:lnSpc>
              <a:spcBef>
                <a:spcPct val="0"/>
              </a:spcBef>
              <a:buClrTx/>
              <a:buNone/>
              <a:defRPr/>
            </a:pPr>
            <a:r>
              <a:rPr lang="pl-PL" sz="2400" dirty="0"/>
              <a:t>- zgodność z Ramową Dyrektywą Wodną i Dyrektywą o oczyszczaniu ścieków komunalnych</a:t>
            </a:r>
          </a:p>
          <a:p>
            <a:pPr marL="182563" indent="0" defTabSz="457200">
              <a:lnSpc>
                <a:spcPct val="100000"/>
              </a:lnSpc>
              <a:spcBef>
                <a:spcPct val="0"/>
              </a:spcBef>
              <a:buClrTx/>
              <a:buNone/>
              <a:defRPr/>
            </a:pPr>
            <a:r>
              <a:rPr lang="pl-PL" sz="2400" dirty="0"/>
              <a:t>- uzyskanie decyzji środowiskowej lub raportu oddziaływania na środowisko (jeśli wymagane).</a:t>
            </a:r>
          </a:p>
          <a:p>
            <a:pPr marL="182563" indent="0" defTabSz="457200">
              <a:lnSpc>
                <a:spcPct val="100000"/>
              </a:lnSpc>
              <a:spcBef>
                <a:spcPct val="0"/>
              </a:spcBef>
              <a:buClrTx/>
              <a:buNone/>
              <a:defRPr/>
            </a:pPr>
            <a:endParaRPr lang="pl-PL" sz="2400" dirty="0"/>
          </a:p>
          <a:p>
            <a:pPr marL="0" indent="0" defTabSz="457200">
              <a:lnSpc>
                <a:spcPct val="100000"/>
              </a:lnSpc>
              <a:spcBef>
                <a:spcPct val="0"/>
              </a:spcBef>
              <a:buClrTx/>
              <a:buNone/>
              <a:defRPr/>
            </a:pPr>
            <a:endParaRPr lang="pl-PL" sz="2400" b="1" dirty="0"/>
          </a:p>
          <a:p>
            <a:pPr marL="0" indent="0" defTabSz="457200">
              <a:lnSpc>
                <a:spcPct val="100000"/>
              </a:lnSpc>
              <a:spcBef>
                <a:spcPct val="0"/>
              </a:spcBef>
              <a:buClrTx/>
              <a:buNone/>
              <a:defRPr/>
            </a:pPr>
            <a:r>
              <a:rPr lang="pl-PL" sz="2400" b="1" dirty="0"/>
              <a:t>Uwaga: Opis należy dostosować do zakresu rzeczowego projektu, wymienić konkretne rozwiązania techniczne lub organizacyjne!!!</a:t>
            </a:r>
            <a:endParaRPr lang="pl-PL" sz="2800" dirty="0"/>
          </a:p>
          <a:p>
            <a:pPr marL="0" marR="0" lvl="0" indent="0" algn="l" defTabSz="457200" rtl="0" eaLnBrk="0" fontAlgn="base" latinLnBrk="0" hangingPunct="0">
              <a:lnSpc>
                <a:spcPct val="100000"/>
              </a:lnSpc>
              <a:spcBef>
                <a:spcPct val="0"/>
              </a:spcBef>
              <a:spcAft>
                <a:spcPct val="0"/>
              </a:spcAft>
              <a:buClrTx/>
              <a:buSzTx/>
              <a:buFontTx/>
              <a:buNone/>
              <a:tabLst/>
              <a:defRPr/>
            </a:pPr>
            <a:endParaRPr lang="pl-PL" dirty="0"/>
          </a:p>
          <a:p>
            <a:pPr marL="0" marR="0" lvl="0" indent="0" algn="l" defTabSz="457200" rtl="0" eaLnBrk="0" fontAlgn="base" latinLnBrk="0" hangingPunct="0">
              <a:lnSpc>
                <a:spcPct val="100000"/>
              </a:lnSpc>
              <a:spcBef>
                <a:spcPct val="0"/>
              </a:spcBef>
              <a:spcAft>
                <a:spcPct val="0"/>
              </a:spcAft>
              <a:buClrTx/>
              <a:buSzTx/>
              <a:buFontTx/>
              <a:buNone/>
              <a:tabLst/>
              <a:defRPr/>
            </a:pPr>
            <a:endParaRPr lang="pl-PL" dirty="0"/>
          </a:p>
          <a:p>
            <a:pPr marL="0" marR="0" lvl="0" indent="0" algn="l" defTabSz="457200" rtl="0" eaLnBrk="0" fontAlgn="base" latinLnBrk="0" hangingPunct="0">
              <a:lnSpc>
                <a:spcPts val="2500"/>
              </a:lnSpc>
              <a:spcBef>
                <a:spcPct val="0"/>
              </a:spcBef>
              <a:spcAft>
                <a:spcPct val="0"/>
              </a:spcAft>
              <a:buClrTx/>
              <a:buSzTx/>
              <a:buFontTx/>
              <a:buNone/>
              <a:tabLst/>
              <a:defRPr/>
            </a:pPr>
            <a:endParaRPr lang="pl-PL" dirty="0"/>
          </a:p>
        </p:txBody>
      </p:sp>
      <p:pic>
        <p:nvPicPr>
          <p:cNvPr id="6" name="Obraz 5" descr="Ciąg znaków: FEnIKS, Rzeczpospolita Polska, UE i NFOŚiGW">
            <a:extLst>
              <a:ext uri="{FF2B5EF4-FFF2-40B4-BE49-F238E27FC236}">
                <a16:creationId xmlns:a16="http://schemas.microsoft.com/office/drawing/2014/main" id="{45846810-B0F1-C8C0-BBF3-910242C685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346" y="6779369"/>
            <a:ext cx="6661371" cy="660499"/>
          </a:xfrm>
          <a:prstGeom prst="rect">
            <a:avLst/>
          </a:prstGeom>
        </p:spPr>
      </p:pic>
      <p:sp>
        <p:nvSpPr>
          <p:cNvPr id="4" name="Symbol zastępczy numeru slajdu 3">
            <a:extLst>
              <a:ext uri="{FF2B5EF4-FFF2-40B4-BE49-F238E27FC236}">
                <a16:creationId xmlns:a16="http://schemas.microsoft.com/office/drawing/2014/main" id="{7959270C-5C5F-7B42-F706-AAAE3C2CDFA1}"/>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8E6BE7B-80CB-4926-B646-E23E8BCBFE23}" type="slidenum">
              <a:rPr kumimoji="0" lang="pl-PL" altLang="pl-PL" sz="1000" b="0" i="0" u="none" strike="noStrike" kern="1200" cap="none" spc="0" normalizeH="0" baseline="0" noProof="0" smtClean="0">
                <a:ln>
                  <a:noFill/>
                </a:ln>
                <a:solidFill>
                  <a:srgbClr val="002073"/>
                </a:solidFill>
                <a:effectLst/>
                <a:uLnTx/>
                <a:uFillTx/>
                <a:latin typeface="Open Sans" panose="020B0606030504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pl-PL" altLang="pl-PL" sz="1000" b="0" i="0" u="none" strike="noStrike" kern="1200" cap="none" spc="0" normalizeH="0" baseline="0" noProof="0">
              <a:ln>
                <a:noFill/>
              </a:ln>
              <a:solidFill>
                <a:srgbClr val="002073"/>
              </a:solidFill>
              <a:effectLst/>
              <a:uLnTx/>
              <a:uFillTx/>
              <a:latin typeface="Open Sans" panose="020B0606030504020204" pitchFamily="34" charset="0"/>
              <a:ea typeface="+mn-ea"/>
              <a:cs typeface="Arial" panose="020B0604020202020204" pitchFamily="34" charset="0"/>
            </a:endParaRPr>
          </a:p>
        </p:txBody>
      </p:sp>
    </p:spTree>
    <p:extLst>
      <p:ext uri="{BB962C8B-B14F-4D97-AF65-F5344CB8AC3E}">
        <p14:creationId xmlns:p14="http://schemas.microsoft.com/office/powerpoint/2010/main" val="217261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6FACC1-2E1C-7635-6D2D-CBD91C1F9BA5}"/>
              </a:ext>
            </a:extLst>
          </p:cNvPr>
          <p:cNvSpPr>
            <a:spLocks noGrp="1"/>
          </p:cNvSpPr>
          <p:nvPr>
            <p:ph type="title"/>
          </p:nvPr>
        </p:nvSpPr>
        <p:spPr>
          <a:xfrm>
            <a:off x="593378" y="323453"/>
            <a:ext cx="9071322" cy="576064"/>
          </a:xfrm>
        </p:spPr>
        <p:txBody>
          <a:bodyPr>
            <a:normAutofit fontScale="90000"/>
          </a:bodyPr>
          <a:lstStyle/>
          <a:p>
            <a:pPr eaLnBrk="1" hangingPunct="1">
              <a:lnSpc>
                <a:spcPts val="2500"/>
              </a:lnSpc>
            </a:pPr>
            <a:r>
              <a:rPr lang="pl-PL" kern="100" dirty="0"/>
              <a:t>Czy projekt jest zgodny z zasadą zrównoważonego rozwoju?</a:t>
            </a:r>
            <a:endParaRPr lang="pl-PL" altLang="pl-PL" dirty="0">
              <a:solidFill>
                <a:srgbClr val="002073"/>
              </a:solidFill>
            </a:endParaRPr>
          </a:p>
        </p:txBody>
      </p:sp>
      <p:sp>
        <p:nvSpPr>
          <p:cNvPr id="3" name="Symbol zastępczy zawartości 2">
            <a:extLst>
              <a:ext uri="{FF2B5EF4-FFF2-40B4-BE49-F238E27FC236}">
                <a16:creationId xmlns:a16="http://schemas.microsoft.com/office/drawing/2014/main" id="{45FCB80A-ADC9-1848-7920-6826A6EA1B01}"/>
              </a:ext>
            </a:extLst>
          </p:cNvPr>
          <p:cNvSpPr>
            <a:spLocks noGrp="1"/>
          </p:cNvSpPr>
          <p:nvPr>
            <p:ph idx="1"/>
          </p:nvPr>
        </p:nvSpPr>
        <p:spPr>
          <a:xfrm>
            <a:off x="449362" y="1115541"/>
            <a:ext cx="9071322" cy="5544616"/>
          </a:xfrm>
        </p:spPr>
        <p:txBody>
          <a:bodyPr>
            <a:normAutofit fontScale="92500" lnSpcReduction="20000"/>
          </a:bodyPr>
          <a:lstStyle/>
          <a:p>
            <a:pPr marL="0" lvl="0" indent="0">
              <a:lnSpc>
                <a:spcPct val="115000"/>
              </a:lnSpc>
              <a:spcBef>
                <a:spcPts val="0"/>
              </a:spcBef>
              <a:spcAft>
                <a:spcPts val="1200"/>
              </a:spcAft>
              <a:buNone/>
            </a:pPr>
            <a:r>
              <a:rPr lang="pl-PL" kern="100" dirty="0"/>
              <a:t>Wniosek ma pokazać, w jaki sposób projekt spełnia zasadę zrównoważonego rozwoju, tj. zintegrowanego podejścia do gospodarki, społeczeństwa i środowiska, gdzie ochrona przyrody i zdrowia obywateli jest traktowana na równi z rozwojem gospodarczym, jak również celów zrównoważonego rozwoju ustalonych przez ONZ  i zapisanych w Paryskim Porozumieniu Klimatycznym.</a:t>
            </a:r>
          </a:p>
          <a:p>
            <a:pPr marL="0" lvl="0" indent="0">
              <a:lnSpc>
                <a:spcPct val="115000"/>
              </a:lnSpc>
              <a:spcBef>
                <a:spcPts val="0"/>
              </a:spcBef>
              <a:spcAft>
                <a:spcPts val="1200"/>
              </a:spcAft>
              <a:buNone/>
            </a:pPr>
            <a:r>
              <a:rPr lang="pl-PL" kern="100" dirty="0"/>
              <a:t>Należy uzasadnić, że projekt:</a:t>
            </a:r>
          </a:p>
          <a:p>
            <a:pPr marL="0" lvl="0" indent="0">
              <a:lnSpc>
                <a:spcPct val="115000"/>
              </a:lnSpc>
              <a:spcBef>
                <a:spcPts val="0"/>
              </a:spcBef>
              <a:spcAft>
                <a:spcPts val="1200"/>
              </a:spcAft>
              <a:buNone/>
            </a:pPr>
            <a:r>
              <a:rPr lang="pl-PL" kern="100" dirty="0"/>
              <a:t>1) uwzględnia wymogi ochrony środowiska i efektywnego gospodarowania zasobami, np. chroni zasoby naturalne (wodę, energię), zmniejsza zanieczyszczenie środowiska (np. oczyszczanie ścieków zgodnie z normami), wdraża efektywne technologie (np. energooszczędne pompy, odzysk wody);</a:t>
            </a:r>
          </a:p>
          <a:p>
            <a:pPr marL="0" lvl="0" indent="0">
              <a:lnSpc>
                <a:spcPct val="115000"/>
              </a:lnSpc>
              <a:spcBef>
                <a:spcPts val="0"/>
              </a:spcBef>
              <a:spcAft>
                <a:spcPts val="1200"/>
              </a:spcAft>
              <a:buNone/>
            </a:pPr>
            <a:r>
              <a:rPr lang="pl-PL" kern="100" dirty="0"/>
              <a:t>2) obejmuje niezawodną, zrównoważoną, trwałą i stabilną infrastrukturę dobrej jakości (w rozumieniu celu 9 Agendy na rzecz zrównoważonego rozwoju 2030 (ONZ)), tj. infrastruktura jest trwała, odporna, zapewnia niezawodność i niskie ryzyko awarii;</a:t>
            </a:r>
          </a:p>
          <a:p>
            <a:pPr marL="0" lvl="0" indent="0">
              <a:lnSpc>
                <a:spcPct val="115000"/>
              </a:lnSpc>
              <a:spcBef>
                <a:spcPts val="0"/>
              </a:spcBef>
              <a:spcAft>
                <a:spcPts val="1200"/>
              </a:spcAft>
              <a:buNone/>
            </a:pPr>
            <a:r>
              <a:rPr lang="pl-PL" kern="100" dirty="0"/>
              <a:t>3) wdraża zintegrowane zarządzanie zasobami wodnymi (w rozumieniu celu 6 Agendy na rzecz zrównoważonego rozwoju 2030 (ONZ)), poprzez zapewnienie mieszkańcom dostępu do wody i warunków sanitarnych poprzez zrównoważoną gospodarkę zasobami wodnymi.</a:t>
            </a:r>
          </a:p>
          <a:p>
            <a:pPr marL="0" lvl="0" indent="0" algn="just">
              <a:lnSpc>
                <a:spcPct val="115000"/>
              </a:lnSpc>
              <a:spcAft>
                <a:spcPts val="600"/>
              </a:spcAft>
              <a:buNone/>
            </a:pPr>
            <a:r>
              <a:rPr lang="pl-PL" b="1" kern="100" dirty="0">
                <a:solidFill>
                  <a:srgbClr val="000000"/>
                </a:solidFill>
              </a:rPr>
              <a:t>Prosimy nie cytować ogólnie dostępnych dokumentów!</a:t>
            </a:r>
          </a:p>
          <a:p>
            <a:pPr marL="0" marR="0" lvl="0" indent="0" algn="l" defTabSz="457200" rtl="0" eaLnBrk="0" fontAlgn="base" latinLnBrk="0" hangingPunct="0">
              <a:lnSpc>
                <a:spcPct val="100000"/>
              </a:lnSpc>
              <a:spcBef>
                <a:spcPct val="0"/>
              </a:spcBef>
              <a:spcAft>
                <a:spcPct val="0"/>
              </a:spcAft>
              <a:buClrTx/>
              <a:buSzTx/>
              <a:buFontTx/>
              <a:buNone/>
              <a:tabLst/>
              <a:defRPr/>
            </a:pPr>
            <a:endParaRPr lang="pl-PL" dirty="0"/>
          </a:p>
          <a:p>
            <a:pPr marL="0" marR="0" lvl="0" indent="0" algn="l" defTabSz="457200" rtl="0" eaLnBrk="0" fontAlgn="base" latinLnBrk="0" hangingPunct="0">
              <a:lnSpc>
                <a:spcPct val="100000"/>
              </a:lnSpc>
              <a:spcBef>
                <a:spcPct val="0"/>
              </a:spcBef>
              <a:spcAft>
                <a:spcPct val="0"/>
              </a:spcAft>
              <a:buClrTx/>
              <a:buSzTx/>
              <a:buFontTx/>
              <a:buNone/>
              <a:tabLst/>
              <a:defRPr/>
            </a:pPr>
            <a:endParaRPr lang="pl-PL" dirty="0"/>
          </a:p>
          <a:p>
            <a:pPr marL="0" marR="0" lvl="0" indent="0" algn="l" defTabSz="457200" rtl="0" eaLnBrk="0" fontAlgn="base" latinLnBrk="0" hangingPunct="0">
              <a:lnSpc>
                <a:spcPts val="2500"/>
              </a:lnSpc>
              <a:spcBef>
                <a:spcPct val="0"/>
              </a:spcBef>
              <a:spcAft>
                <a:spcPct val="0"/>
              </a:spcAft>
              <a:buClrTx/>
              <a:buSzTx/>
              <a:buFontTx/>
              <a:buNone/>
              <a:tabLst/>
              <a:defRPr/>
            </a:pPr>
            <a:endParaRPr lang="pl-PL" dirty="0"/>
          </a:p>
        </p:txBody>
      </p:sp>
      <p:pic>
        <p:nvPicPr>
          <p:cNvPr id="6" name="Obraz 5" descr="Ciąg znaków: FEnIKS, Rzeczpospolita Polska, UE i NFOŚiGW">
            <a:extLst>
              <a:ext uri="{FF2B5EF4-FFF2-40B4-BE49-F238E27FC236}">
                <a16:creationId xmlns:a16="http://schemas.microsoft.com/office/drawing/2014/main" id="{45846810-B0F1-C8C0-BBF3-910242C685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346" y="6779369"/>
            <a:ext cx="6661371" cy="660499"/>
          </a:xfrm>
          <a:prstGeom prst="rect">
            <a:avLst/>
          </a:prstGeom>
        </p:spPr>
      </p:pic>
      <p:sp>
        <p:nvSpPr>
          <p:cNvPr id="4" name="Symbol zastępczy numeru slajdu 3">
            <a:extLst>
              <a:ext uri="{FF2B5EF4-FFF2-40B4-BE49-F238E27FC236}">
                <a16:creationId xmlns:a16="http://schemas.microsoft.com/office/drawing/2014/main" id="{7959270C-5C5F-7B42-F706-AAAE3C2CDFA1}"/>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8E6BE7B-80CB-4926-B646-E23E8BCBFE23}" type="slidenum">
              <a:rPr kumimoji="0" lang="pl-PL" altLang="pl-PL" sz="1000" b="0" i="0" u="none" strike="noStrike" kern="1200" cap="none" spc="0" normalizeH="0" baseline="0" noProof="0" smtClean="0">
                <a:ln>
                  <a:noFill/>
                </a:ln>
                <a:solidFill>
                  <a:srgbClr val="002073"/>
                </a:solidFill>
                <a:effectLst/>
                <a:uLnTx/>
                <a:uFillTx/>
                <a:latin typeface="Open Sans" panose="020B0606030504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pl-PL" altLang="pl-PL" sz="1000" b="0" i="0" u="none" strike="noStrike" kern="1200" cap="none" spc="0" normalizeH="0" baseline="0" noProof="0">
              <a:ln>
                <a:noFill/>
              </a:ln>
              <a:solidFill>
                <a:srgbClr val="002073"/>
              </a:solidFill>
              <a:effectLst/>
              <a:uLnTx/>
              <a:uFillTx/>
              <a:latin typeface="Open Sans" panose="020B0606030504020204" pitchFamily="34" charset="0"/>
              <a:ea typeface="+mn-ea"/>
              <a:cs typeface="Arial" panose="020B0604020202020204" pitchFamily="34" charset="0"/>
            </a:endParaRPr>
          </a:p>
        </p:txBody>
      </p:sp>
    </p:spTree>
    <p:extLst>
      <p:ext uri="{BB962C8B-B14F-4D97-AF65-F5344CB8AC3E}">
        <p14:creationId xmlns:p14="http://schemas.microsoft.com/office/powerpoint/2010/main" val="10754283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6FACC1-2E1C-7635-6D2D-CBD91C1F9BA5}"/>
              </a:ext>
            </a:extLst>
          </p:cNvPr>
          <p:cNvSpPr>
            <a:spLocks noGrp="1"/>
          </p:cNvSpPr>
          <p:nvPr>
            <p:ph type="title"/>
          </p:nvPr>
        </p:nvSpPr>
        <p:spPr>
          <a:xfrm>
            <a:off x="593378" y="323453"/>
            <a:ext cx="9071322" cy="936104"/>
          </a:xfrm>
        </p:spPr>
        <p:txBody>
          <a:bodyPr>
            <a:normAutofit/>
          </a:bodyPr>
          <a:lstStyle/>
          <a:p>
            <a:pPr eaLnBrk="1" hangingPunct="1">
              <a:lnSpc>
                <a:spcPts val="2500"/>
              </a:lnSpc>
            </a:pPr>
            <a:r>
              <a:rPr lang="pl-PL" kern="100" dirty="0"/>
              <a:t>Czy projekt może otrzymać dodatkowe punkty?</a:t>
            </a:r>
          </a:p>
        </p:txBody>
      </p:sp>
      <p:sp>
        <p:nvSpPr>
          <p:cNvPr id="3" name="Symbol zastępczy zawartości 2">
            <a:extLst>
              <a:ext uri="{FF2B5EF4-FFF2-40B4-BE49-F238E27FC236}">
                <a16:creationId xmlns:a16="http://schemas.microsoft.com/office/drawing/2014/main" id="{45FCB80A-ADC9-1848-7920-6826A6EA1B01}"/>
              </a:ext>
            </a:extLst>
          </p:cNvPr>
          <p:cNvSpPr>
            <a:spLocks noGrp="1"/>
          </p:cNvSpPr>
          <p:nvPr>
            <p:ph idx="1"/>
          </p:nvPr>
        </p:nvSpPr>
        <p:spPr>
          <a:xfrm>
            <a:off x="593378" y="755501"/>
            <a:ext cx="9433048" cy="6023868"/>
          </a:xfrm>
        </p:spPr>
        <p:txBody>
          <a:bodyPr>
            <a:normAutofit fontScale="70000" lnSpcReduction="20000"/>
          </a:bodyPr>
          <a:lstStyle/>
          <a:p>
            <a:pPr marL="0" lvl="0" indent="0" defTabSz="457200">
              <a:lnSpc>
                <a:spcPct val="107000"/>
              </a:lnSpc>
              <a:spcBef>
                <a:spcPct val="0"/>
              </a:spcBef>
              <a:spcAft>
                <a:spcPts val="600"/>
              </a:spcAft>
              <a:buClrTx/>
              <a:buNone/>
              <a:defRPr/>
            </a:pPr>
            <a:r>
              <a:rPr lang="pl-PL" sz="2400" kern="100" dirty="0">
                <a:solidFill>
                  <a:srgbClr val="000000"/>
                </a:solidFill>
              </a:rPr>
              <a:t>Ze względu na możliwość otrzymania punktów w ramach Kryterium horyzontalnego rankingującego nr 1 należy opisać zastosowane w projekcie rozwiązania z zakresu: </a:t>
            </a:r>
          </a:p>
          <a:p>
            <a:pPr lvl="0">
              <a:lnSpc>
                <a:spcPct val="120000"/>
              </a:lnSpc>
            </a:pPr>
            <a:r>
              <a:rPr lang="pl-PL" sz="2000" b="1" dirty="0"/>
              <a:t>gospodarki o obiegu zamkniętym</a:t>
            </a:r>
            <a:r>
              <a:rPr lang="pl-PL" sz="2000" dirty="0"/>
              <a:t>, np. poprzez ponowne wykorzystanie ścieków oczyszczonych; produkcja i wykorzystanie biogazu uzyskanego w procesie oczyszczania ścieków, wykorzystanie ścieków jako źródła energii cieplnej poprzez technologie wymienników ciepła, itp.;</a:t>
            </a:r>
          </a:p>
          <a:p>
            <a:pPr lvl="0">
              <a:lnSpc>
                <a:spcPct val="120000"/>
              </a:lnSpc>
            </a:pPr>
            <a:r>
              <a:rPr lang="pl-PL" sz="2000" b="1" dirty="0"/>
              <a:t>odporności i adaptacji do zmian klimatu</a:t>
            </a:r>
            <a:r>
              <a:rPr lang="pl-PL" sz="2000" dirty="0"/>
              <a:t>, w szczególności dotyczące zagospodarowania wody opadowej w miejscu realizacji projektu (z wykorzystaniem rozwiązań opartych na przyrodzie, w tym m.in. założenie niecek retencyjnych, muld chłonnych, nawierzchni przepuszczalnych, ogrodów deszczowych i zielonych dachów/zielonych ścian wykorzystujących do zasilania tylko wody opadowe);</a:t>
            </a:r>
          </a:p>
          <a:p>
            <a:pPr lvl="0">
              <a:lnSpc>
                <a:spcPct val="120000"/>
              </a:lnSpc>
            </a:pPr>
            <a:r>
              <a:rPr lang="pl-PL" sz="2000" b="1" dirty="0"/>
              <a:t>ochrony przyrody </a:t>
            </a:r>
            <a:r>
              <a:rPr lang="pl-PL" sz="2000" dirty="0"/>
              <a:t>(w tym zachowanie istniejących drzew i terenów zielonych oraz różnorodności biologicznej, np. poprzez zachowanie lub stworzenie powiązań przyrodniczych z otoczeniem umożliwiających migrację gatunków, zachowanie lub tworzenie wielowarstwowych struktur roślinności (min. 4 warstwy), tworzenie </a:t>
            </a:r>
            <a:r>
              <a:rPr lang="pl-PL" sz="2000" dirty="0" err="1"/>
              <a:t>ekostref</a:t>
            </a:r>
            <a:r>
              <a:rPr lang="pl-PL" sz="2000" dirty="0"/>
              <a:t>/</a:t>
            </a:r>
            <a:r>
              <a:rPr lang="pl-PL" sz="2000" dirty="0" err="1"/>
              <a:t>ekospotów</a:t>
            </a:r>
            <a:r>
              <a:rPr lang="pl-PL" sz="2000" dirty="0"/>
              <a:t>, tj. siedlisk umożliwiających rozwój drobnych ssaków, bezkręgowców, grzybów, mchów i porostów,  nasadzenia gatunków dających pożytek owadom zapylającym lub stanowiących bazę pokarmową dla ptaków i drobnej fauny, zakup i montaż budek lęgowych, poideł dla ptaków, domków dla owadów; zwalczanie gatunków inwazyjnych obcych; założenie/przywrócenie łąk kwietnych, itp. - tam, gdzie rozwiązania te przyczynią się bezpośrednio do ochrony przyrody i bioróżnorodności w miejscu realizacji inwestycji. Zachowanie istniejącej zieleni rozumiane jest, jako zachowanie wszystkich drzew i krzewów, których rozmiary wskazywałaby na obowiązek uzyskania odpowiednich decyzji administracyjnych w przypadku ich usunięcia (z wyjątkiem drzew stwarzających zagrożenia dla ludzi i mienia); </a:t>
            </a:r>
          </a:p>
          <a:p>
            <a:pPr marL="504825" lvl="1" indent="0" algn="r" defTabSz="457200">
              <a:lnSpc>
                <a:spcPct val="107000"/>
              </a:lnSpc>
              <a:spcBef>
                <a:spcPct val="0"/>
              </a:spcBef>
              <a:spcAft>
                <a:spcPts val="800"/>
              </a:spcAft>
              <a:buNone/>
              <a:defRPr/>
            </a:pPr>
            <a:endParaRPr lang="pl-PL" sz="1700" dirty="0"/>
          </a:p>
          <a:p>
            <a:pPr marL="0" marR="0" lvl="0" indent="0" algn="l" defTabSz="457200" rtl="0" eaLnBrk="0" fontAlgn="base" latinLnBrk="0" hangingPunct="0">
              <a:lnSpc>
                <a:spcPct val="100000"/>
              </a:lnSpc>
              <a:spcBef>
                <a:spcPct val="0"/>
              </a:spcBef>
              <a:spcAft>
                <a:spcPct val="0"/>
              </a:spcAft>
              <a:buClrTx/>
              <a:buSzTx/>
              <a:buFontTx/>
              <a:buNone/>
              <a:tabLst/>
              <a:defRPr/>
            </a:pPr>
            <a:endParaRPr lang="pl-PL" dirty="0"/>
          </a:p>
          <a:p>
            <a:pPr marL="0" marR="0" lvl="0" indent="0" algn="l" defTabSz="457200" rtl="0" eaLnBrk="0" fontAlgn="base" latinLnBrk="0" hangingPunct="0">
              <a:lnSpc>
                <a:spcPct val="100000"/>
              </a:lnSpc>
              <a:spcBef>
                <a:spcPct val="0"/>
              </a:spcBef>
              <a:spcAft>
                <a:spcPct val="0"/>
              </a:spcAft>
              <a:buClrTx/>
              <a:buSzTx/>
              <a:buFontTx/>
              <a:buNone/>
              <a:tabLst/>
              <a:defRPr/>
            </a:pPr>
            <a:endParaRPr lang="pl-PL" dirty="0"/>
          </a:p>
          <a:p>
            <a:pPr marL="0" marR="0" lvl="0" indent="0" algn="l" defTabSz="457200" rtl="0" eaLnBrk="0" fontAlgn="base" latinLnBrk="0" hangingPunct="0">
              <a:lnSpc>
                <a:spcPts val="2500"/>
              </a:lnSpc>
              <a:spcBef>
                <a:spcPct val="0"/>
              </a:spcBef>
              <a:spcAft>
                <a:spcPct val="0"/>
              </a:spcAft>
              <a:buClrTx/>
              <a:buSzTx/>
              <a:buFontTx/>
              <a:buNone/>
              <a:tabLst/>
              <a:defRPr/>
            </a:pPr>
            <a:endParaRPr lang="pl-PL" dirty="0"/>
          </a:p>
        </p:txBody>
      </p:sp>
      <p:pic>
        <p:nvPicPr>
          <p:cNvPr id="6" name="Obraz 5" descr="Ciąg znaków: FEnIKS, Rzeczpospolita Polska, UE i NFOŚiGW">
            <a:extLst>
              <a:ext uri="{FF2B5EF4-FFF2-40B4-BE49-F238E27FC236}">
                <a16:creationId xmlns:a16="http://schemas.microsoft.com/office/drawing/2014/main" id="{45846810-B0F1-C8C0-BBF3-910242C685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346" y="6779369"/>
            <a:ext cx="6661371" cy="660499"/>
          </a:xfrm>
          <a:prstGeom prst="rect">
            <a:avLst/>
          </a:prstGeom>
        </p:spPr>
      </p:pic>
      <p:sp>
        <p:nvSpPr>
          <p:cNvPr id="4" name="Symbol zastępczy numeru slajdu 3">
            <a:extLst>
              <a:ext uri="{FF2B5EF4-FFF2-40B4-BE49-F238E27FC236}">
                <a16:creationId xmlns:a16="http://schemas.microsoft.com/office/drawing/2014/main" id="{7959270C-5C5F-7B42-F706-AAAE3C2CDFA1}"/>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8E6BE7B-80CB-4926-B646-E23E8BCBFE23}" type="slidenum">
              <a:rPr kumimoji="0" lang="pl-PL" altLang="pl-PL" sz="1000" b="0" i="0" u="none" strike="noStrike" kern="1200" cap="none" spc="0" normalizeH="0" baseline="0" noProof="0" smtClean="0">
                <a:ln>
                  <a:noFill/>
                </a:ln>
                <a:solidFill>
                  <a:srgbClr val="002073"/>
                </a:solidFill>
                <a:effectLst/>
                <a:uLnTx/>
                <a:uFillTx/>
                <a:latin typeface="Open Sans" panose="020B0606030504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pl-PL" altLang="pl-PL" sz="1000" b="0" i="0" u="none" strike="noStrike" kern="1200" cap="none" spc="0" normalizeH="0" baseline="0" noProof="0">
              <a:ln>
                <a:noFill/>
              </a:ln>
              <a:solidFill>
                <a:srgbClr val="002073"/>
              </a:solidFill>
              <a:effectLst/>
              <a:uLnTx/>
              <a:uFillTx/>
              <a:latin typeface="Open Sans" panose="020B0606030504020204" pitchFamily="34" charset="0"/>
              <a:ea typeface="+mn-ea"/>
              <a:cs typeface="Arial" panose="020B0604020202020204" pitchFamily="34" charset="0"/>
            </a:endParaRPr>
          </a:p>
        </p:txBody>
      </p:sp>
    </p:spTree>
    <p:extLst>
      <p:ext uri="{BB962C8B-B14F-4D97-AF65-F5344CB8AC3E}">
        <p14:creationId xmlns:p14="http://schemas.microsoft.com/office/powerpoint/2010/main" val="804319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6FACC1-2E1C-7635-6D2D-CBD91C1F9BA5}"/>
              </a:ext>
            </a:extLst>
          </p:cNvPr>
          <p:cNvSpPr>
            <a:spLocks noGrp="1"/>
          </p:cNvSpPr>
          <p:nvPr>
            <p:ph type="title"/>
          </p:nvPr>
        </p:nvSpPr>
        <p:spPr>
          <a:xfrm>
            <a:off x="593378" y="323453"/>
            <a:ext cx="9071322" cy="576064"/>
          </a:xfrm>
        </p:spPr>
        <p:txBody>
          <a:bodyPr>
            <a:normAutofit fontScale="90000"/>
          </a:bodyPr>
          <a:lstStyle/>
          <a:p>
            <a:pPr eaLnBrk="1" hangingPunct="1">
              <a:lnSpc>
                <a:spcPts val="2500"/>
              </a:lnSpc>
            </a:pPr>
            <a:r>
              <a:rPr lang="pl-PL" kern="100" dirty="0"/>
              <a:t>Czy projekt może otrzymać dodatkowe punkty? – cd (2)</a:t>
            </a:r>
            <a:endParaRPr lang="pl-PL" altLang="pl-PL" dirty="0">
              <a:solidFill>
                <a:srgbClr val="002073"/>
              </a:solidFill>
            </a:endParaRPr>
          </a:p>
        </p:txBody>
      </p:sp>
      <p:sp>
        <p:nvSpPr>
          <p:cNvPr id="3" name="Symbol zastępczy zawartości 2">
            <a:extLst>
              <a:ext uri="{FF2B5EF4-FFF2-40B4-BE49-F238E27FC236}">
                <a16:creationId xmlns:a16="http://schemas.microsoft.com/office/drawing/2014/main" id="{45FCB80A-ADC9-1848-7920-6826A6EA1B01}"/>
              </a:ext>
            </a:extLst>
          </p:cNvPr>
          <p:cNvSpPr>
            <a:spLocks noGrp="1"/>
          </p:cNvSpPr>
          <p:nvPr>
            <p:ph idx="1"/>
          </p:nvPr>
        </p:nvSpPr>
        <p:spPr>
          <a:xfrm>
            <a:off x="593378" y="1115541"/>
            <a:ext cx="9215338" cy="5544020"/>
          </a:xfrm>
        </p:spPr>
        <p:txBody>
          <a:bodyPr>
            <a:normAutofit/>
          </a:bodyPr>
          <a:lstStyle/>
          <a:p>
            <a:pPr lvl="0"/>
            <a:r>
              <a:rPr lang="pl-PL" sz="2000" b="1" dirty="0"/>
              <a:t>poprawy efektywności energetycznej lub OZE</a:t>
            </a:r>
            <a:r>
              <a:rPr lang="pl-PL" sz="2000" dirty="0"/>
              <a:t>, np. poprzez zastosowanie energooszczędnych urządzeń/rozwiązań lub odnawialnych źródeł energii na potrzeby wnioskodawcy;</a:t>
            </a:r>
          </a:p>
          <a:p>
            <a:pPr lvl="0"/>
            <a:r>
              <a:rPr lang="pl-PL" sz="2000" b="1" dirty="0"/>
              <a:t>dodatkowych </a:t>
            </a:r>
            <a:r>
              <a:rPr lang="pl-PL" sz="2000" b="1" dirty="0" err="1"/>
              <a:t>nasadzeń</a:t>
            </a:r>
            <a:r>
              <a:rPr lang="pl-PL" sz="2000" b="1" dirty="0"/>
              <a:t> drzew lub drzew i krzewów </a:t>
            </a:r>
            <a:r>
              <a:rPr lang="pl-PL" sz="2000" dirty="0"/>
              <a:t>ponad te wynikające z rozstrzygnięć administracyjnych. Trwałość wykonanych </a:t>
            </a:r>
            <a:r>
              <a:rPr lang="pl-PL" sz="2000" dirty="0" err="1"/>
              <a:t>nasadzeń</a:t>
            </a:r>
            <a:r>
              <a:rPr lang="pl-PL" sz="2000" dirty="0"/>
              <a:t> wynosi co najmniej 5 lat. Zalecane są nasadzenia z wykorzystaniem roślin rodzimych właściwych dla strefy klimatycznej oraz naturalnie przystosowanych do środowiska, w którym będą wzrastały; </a:t>
            </a:r>
            <a:r>
              <a:rPr lang="pl-PL" sz="2000" b="1" dirty="0"/>
              <a:t>nie dopuszczalne są nasadzenia gatunków inwazyjnych lub potencjalnie inwazyjnych </a:t>
            </a:r>
          </a:p>
          <a:p>
            <a:r>
              <a:rPr lang="pl-PL" sz="2000" b="1" dirty="0"/>
              <a:t>realizacji projektu zgodnie ze „Standardem ochrony </a:t>
            </a:r>
            <a:r>
              <a:rPr lang="pl-PL" sz="2000" dirty="0"/>
              <a:t>drzew i innych form zieleni w procesie inwestycyjnym” (Standard opracowany przez Fundację Ekorozwoju oraz Stowarzyszenie Architektury Krajobrazu Fundacja </a:t>
            </a:r>
            <a:r>
              <a:rPr lang="pl-PL" sz="2000" dirty="0" err="1"/>
              <a:t>EkoRozwoju</a:t>
            </a:r>
            <a:r>
              <a:rPr lang="pl-PL" sz="2000" dirty="0"/>
              <a:t>) lub innym standardem stosowanym przez wnioskodawcę chroniącym zieleń w stopniu nie mniejszym niż ww. “Standard (...)”. </a:t>
            </a:r>
            <a:endParaRPr lang="pl-PL" sz="2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r" defTabSz="457200" rtl="0" eaLnBrk="0" fontAlgn="base" latinLnBrk="0" hangingPunct="0">
              <a:lnSpc>
                <a:spcPct val="115000"/>
              </a:lnSpc>
              <a:spcBef>
                <a:spcPct val="0"/>
              </a:spcBef>
              <a:spcAft>
                <a:spcPts val="600"/>
              </a:spcAft>
              <a:buClrTx/>
              <a:buSzTx/>
              <a:buFontTx/>
              <a:buNone/>
              <a:tabLst/>
              <a:defRPr/>
            </a:pPr>
            <a:endParaRPr lang="pl-PL" sz="1400" dirty="0">
              <a:solidFill>
                <a:schemeClr val="tx2">
                  <a:lumMod val="60000"/>
                  <a:lumOff val="40000"/>
                </a:schemeClr>
              </a:solidFill>
            </a:endParaRPr>
          </a:p>
          <a:p>
            <a:pPr marL="0" marR="0" lvl="0" indent="0" algn="r" defTabSz="457200" rtl="0" eaLnBrk="0" fontAlgn="base" latinLnBrk="0" hangingPunct="0">
              <a:lnSpc>
                <a:spcPct val="115000"/>
              </a:lnSpc>
              <a:spcBef>
                <a:spcPct val="0"/>
              </a:spcBef>
              <a:spcAft>
                <a:spcPts val="600"/>
              </a:spcAft>
              <a:buClrTx/>
              <a:buSzTx/>
              <a:buFontTx/>
              <a:buNone/>
              <a:tabLst/>
              <a:defRPr/>
            </a:pPr>
            <a:endParaRPr lang="pl-PL" sz="1400" dirty="0">
              <a:solidFill>
                <a:schemeClr val="tx2">
                  <a:lumMod val="60000"/>
                  <a:lumOff val="40000"/>
                </a:schemeClr>
              </a:solidFill>
            </a:endParaRPr>
          </a:p>
          <a:p>
            <a:pPr marL="0" marR="0" lvl="0" indent="0" algn="r" defTabSz="457200" rtl="0" eaLnBrk="0" fontAlgn="base" latinLnBrk="0" hangingPunct="0">
              <a:lnSpc>
                <a:spcPct val="115000"/>
              </a:lnSpc>
              <a:spcBef>
                <a:spcPct val="0"/>
              </a:spcBef>
              <a:spcAft>
                <a:spcPts val="600"/>
              </a:spcAft>
              <a:buClrTx/>
              <a:buSzTx/>
              <a:buFontTx/>
              <a:buNone/>
              <a:tabLst/>
              <a:defRPr/>
            </a:pPr>
            <a:endParaRPr lang="pl-PL" sz="1400" dirty="0">
              <a:solidFill>
                <a:schemeClr val="tx2">
                  <a:lumMod val="60000"/>
                  <a:lumOff val="40000"/>
                </a:schemeClr>
              </a:solidFill>
            </a:endParaRPr>
          </a:p>
        </p:txBody>
      </p:sp>
      <p:pic>
        <p:nvPicPr>
          <p:cNvPr id="6" name="Obraz 5" descr="Ciąg znaków: FEnIKS, Rzeczpospolita Polska, UE i NFOŚiGW">
            <a:extLst>
              <a:ext uri="{FF2B5EF4-FFF2-40B4-BE49-F238E27FC236}">
                <a16:creationId xmlns:a16="http://schemas.microsoft.com/office/drawing/2014/main" id="{45846810-B0F1-C8C0-BBF3-910242C685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346" y="6779369"/>
            <a:ext cx="6661371" cy="660499"/>
          </a:xfrm>
          <a:prstGeom prst="rect">
            <a:avLst/>
          </a:prstGeom>
        </p:spPr>
      </p:pic>
      <p:sp>
        <p:nvSpPr>
          <p:cNvPr id="4" name="Symbol zastępczy numeru slajdu 3">
            <a:extLst>
              <a:ext uri="{FF2B5EF4-FFF2-40B4-BE49-F238E27FC236}">
                <a16:creationId xmlns:a16="http://schemas.microsoft.com/office/drawing/2014/main" id="{7959270C-5C5F-7B42-F706-AAAE3C2CDFA1}"/>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8E6BE7B-80CB-4926-B646-E23E8BCBFE23}" type="slidenum">
              <a:rPr kumimoji="0" lang="pl-PL" altLang="pl-PL" sz="1000" b="0" i="0" u="none" strike="noStrike" kern="1200" cap="none" spc="0" normalizeH="0" baseline="0" noProof="0" smtClean="0">
                <a:ln>
                  <a:noFill/>
                </a:ln>
                <a:solidFill>
                  <a:srgbClr val="002073"/>
                </a:solidFill>
                <a:effectLst/>
                <a:uLnTx/>
                <a:uFillTx/>
                <a:latin typeface="Open Sans" panose="020B0606030504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pl-PL" altLang="pl-PL" sz="1000" b="0" i="0" u="none" strike="noStrike" kern="1200" cap="none" spc="0" normalizeH="0" baseline="0" noProof="0">
              <a:ln>
                <a:noFill/>
              </a:ln>
              <a:solidFill>
                <a:srgbClr val="002073"/>
              </a:solidFill>
              <a:effectLst/>
              <a:uLnTx/>
              <a:uFillTx/>
              <a:latin typeface="Open Sans" panose="020B0606030504020204" pitchFamily="34" charset="0"/>
              <a:ea typeface="+mn-ea"/>
              <a:cs typeface="Arial" panose="020B0604020202020204" pitchFamily="34" charset="0"/>
            </a:endParaRPr>
          </a:p>
        </p:txBody>
      </p:sp>
    </p:spTree>
    <p:extLst>
      <p:ext uri="{BB962C8B-B14F-4D97-AF65-F5344CB8AC3E}">
        <p14:creationId xmlns:p14="http://schemas.microsoft.com/office/powerpoint/2010/main" val="3423878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6FACC1-2E1C-7635-6D2D-CBD91C1F9BA5}"/>
              </a:ext>
            </a:extLst>
          </p:cNvPr>
          <p:cNvSpPr>
            <a:spLocks noGrp="1"/>
          </p:cNvSpPr>
          <p:nvPr>
            <p:ph type="title"/>
          </p:nvPr>
        </p:nvSpPr>
        <p:spPr>
          <a:xfrm>
            <a:off x="593378" y="323453"/>
            <a:ext cx="9071322" cy="576064"/>
          </a:xfrm>
        </p:spPr>
        <p:txBody>
          <a:bodyPr>
            <a:normAutofit fontScale="90000"/>
          </a:bodyPr>
          <a:lstStyle/>
          <a:p>
            <a:pPr eaLnBrk="1" hangingPunct="1">
              <a:lnSpc>
                <a:spcPts val="2500"/>
              </a:lnSpc>
            </a:pPr>
            <a:r>
              <a:rPr lang="pl-PL" sz="2400" kern="100" dirty="0"/>
              <a:t>Najczęstsze błędy/braki w dokumentacji aplikacyjnej:</a:t>
            </a:r>
            <a:br>
              <a:rPr lang="pl-PL" sz="2400" kern="100" dirty="0"/>
            </a:br>
            <a:endParaRPr lang="pl-PL" altLang="pl-PL" sz="2400" dirty="0">
              <a:solidFill>
                <a:srgbClr val="002073"/>
              </a:solidFill>
            </a:endParaRPr>
          </a:p>
        </p:txBody>
      </p:sp>
      <p:sp>
        <p:nvSpPr>
          <p:cNvPr id="3" name="Symbol zastępczy zawartości 2">
            <a:extLst>
              <a:ext uri="{FF2B5EF4-FFF2-40B4-BE49-F238E27FC236}">
                <a16:creationId xmlns:a16="http://schemas.microsoft.com/office/drawing/2014/main" id="{45FCB80A-ADC9-1848-7920-6826A6EA1B01}"/>
              </a:ext>
            </a:extLst>
          </p:cNvPr>
          <p:cNvSpPr>
            <a:spLocks noGrp="1"/>
          </p:cNvSpPr>
          <p:nvPr>
            <p:ph idx="1"/>
          </p:nvPr>
        </p:nvSpPr>
        <p:spPr>
          <a:xfrm>
            <a:off x="593378" y="1259557"/>
            <a:ext cx="9215338" cy="5400004"/>
          </a:xfrm>
        </p:spPr>
        <p:txBody>
          <a:bodyPr>
            <a:normAutofit/>
          </a:bodyPr>
          <a:lstStyle/>
          <a:p>
            <a:pPr>
              <a:buFont typeface="Wingdings" panose="05000000000000000000" pitchFamily="2" charset="2"/>
              <a:buChar char="§"/>
            </a:pPr>
            <a:r>
              <a:rPr lang="en-US" b="1" dirty="0" err="1"/>
              <a:t>Nieprawidłowa</a:t>
            </a:r>
            <a:r>
              <a:rPr lang="en-US" b="1" dirty="0"/>
              <a:t> </a:t>
            </a:r>
            <a:r>
              <a:rPr lang="en-US" b="1" dirty="0" err="1"/>
              <a:t>kwalifikacja</a:t>
            </a:r>
            <a:r>
              <a:rPr lang="en-US" b="1" dirty="0"/>
              <a:t> </a:t>
            </a:r>
            <a:r>
              <a:rPr lang="en-US" b="1" dirty="0" err="1"/>
              <a:t>przedsięwzięcia</a:t>
            </a:r>
            <a:r>
              <a:rPr lang="en-US" dirty="0"/>
              <a:t>​</a:t>
            </a:r>
          </a:p>
          <a:p>
            <a:pPr marL="0" indent="0">
              <a:buNone/>
            </a:pPr>
            <a:r>
              <a:rPr lang="pl-PL" dirty="0"/>
              <a:t>Błędna</a:t>
            </a:r>
            <a:r>
              <a:rPr lang="en-US" dirty="0"/>
              <a:t> </a:t>
            </a:r>
            <a:r>
              <a:rPr lang="en-US" dirty="0" err="1"/>
              <a:t>klasyfikacj</a:t>
            </a:r>
            <a:r>
              <a:rPr lang="pl-PL" dirty="0"/>
              <a:t>a</a:t>
            </a:r>
            <a:r>
              <a:rPr lang="en-US" dirty="0"/>
              <a:t> </a:t>
            </a:r>
            <a:r>
              <a:rPr lang="pl-PL" dirty="0"/>
              <a:t>przedsięwzięcia zwłaszcza w projektach dotyczących przebudowy/rozbudowy istniejących obiektów</a:t>
            </a:r>
            <a:r>
              <a:rPr lang="en-US" dirty="0"/>
              <a:t>, </a:t>
            </a:r>
            <a:r>
              <a:rPr lang="pl-PL" dirty="0"/>
              <a:t>brak informacji/uzasadnienia w przypadku braku konieczności uzyskania decyzji środowiskowej </a:t>
            </a:r>
          </a:p>
          <a:p>
            <a:pPr>
              <a:buFont typeface="Wingdings" panose="05000000000000000000" pitchFamily="2" charset="2"/>
              <a:buChar char="§"/>
            </a:pPr>
            <a:r>
              <a:rPr lang="en-US" b="1" dirty="0" err="1"/>
              <a:t>Brak</a:t>
            </a:r>
            <a:r>
              <a:rPr lang="en-US" b="1" dirty="0"/>
              <a:t> </a:t>
            </a:r>
            <a:r>
              <a:rPr lang="en-US" b="1" dirty="0" err="1"/>
              <a:t>deklaracji</a:t>
            </a:r>
            <a:r>
              <a:rPr lang="en-US" b="1" dirty="0"/>
              <a:t> Natura 2000</a:t>
            </a:r>
            <a:r>
              <a:rPr lang="en-US" dirty="0"/>
              <a:t>​</a:t>
            </a:r>
          </a:p>
          <a:p>
            <a:pPr marL="0" indent="0">
              <a:buNone/>
            </a:pPr>
            <a:r>
              <a:rPr lang="en-US" dirty="0" err="1"/>
              <a:t>Pomijanie</a:t>
            </a:r>
            <a:r>
              <a:rPr lang="en-US" dirty="0"/>
              <a:t> </a:t>
            </a:r>
            <a:r>
              <a:rPr lang="en-US" dirty="0" err="1"/>
              <a:t>obowiązku</a:t>
            </a:r>
            <a:r>
              <a:rPr lang="en-US" dirty="0"/>
              <a:t> </a:t>
            </a:r>
            <a:r>
              <a:rPr lang="pl-PL" dirty="0"/>
              <a:t>uzyskania </a:t>
            </a:r>
            <a:r>
              <a:rPr lang="en-US" dirty="0" err="1"/>
              <a:t>deklaracji</a:t>
            </a:r>
            <a:r>
              <a:rPr lang="en-US" dirty="0"/>
              <a:t> Natura 2000</a:t>
            </a:r>
            <a:r>
              <a:rPr lang="pl-PL" dirty="0"/>
              <a:t> </a:t>
            </a:r>
            <a:r>
              <a:rPr lang="en-US" dirty="0"/>
              <a:t>w </a:t>
            </a:r>
            <a:r>
              <a:rPr lang="en-US" dirty="0" err="1"/>
              <a:t>projektach</a:t>
            </a:r>
            <a:r>
              <a:rPr lang="en-US" dirty="0"/>
              <a:t> </a:t>
            </a:r>
            <a:r>
              <a:rPr lang="pl-PL" dirty="0"/>
              <a:t>zlokalizowanych p</a:t>
            </a:r>
            <a:r>
              <a:rPr lang="en-US" dirty="0" err="1"/>
              <a:t>oza</a:t>
            </a:r>
            <a:r>
              <a:rPr lang="pl-PL" dirty="0"/>
              <a:t> </a:t>
            </a:r>
            <a:r>
              <a:rPr lang="en-US" dirty="0" err="1"/>
              <a:t>obszarami</a:t>
            </a:r>
            <a:r>
              <a:rPr lang="en-US" dirty="0"/>
              <a:t> </a:t>
            </a:r>
            <a:r>
              <a:rPr lang="en-US" dirty="0" err="1"/>
              <a:t>chronionymi</a:t>
            </a:r>
            <a:r>
              <a:rPr lang="pl-PL" dirty="0"/>
              <a:t> </a:t>
            </a:r>
          </a:p>
          <a:p>
            <a:pPr>
              <a:buFont typeface="Wingdings" panose="05000000000000000000" pitchFamily="2" charset="2"/>
              <a:buChar char="§"/>
            </a:pPr>
            <a:r>
              <a:rPr lang="en-US" b="1" dirty="0" err="1"/>
              <a:t>Brak</a:t>
            </a:r>
            <a:r>
              <a:rPr lang="en-US" b="1" dirty="0"/>
              <a:t> </a:t>
            </a:r>
            <a:r>
              <a:rPr lang="pl-PL" b="1" dirty="0"/>
              <a:t>informacji „wodnej”</a:t>
            </a:r>
            <a:r>
              <a:rPr lang="en-US" dirty="0"/>
              <a:t>​</a:t>
            </a:r>
          </a:p>
          <a:p>
            <a:pPr marL="0" indent="0">
              <a:buNone/>
            </a:pPr>
            <a:r>
              <a:rPr lang="en-US" dirty="0" err="1"/>
              <a:t>Pomijanie</a:t>
            </a:r>
            <a:r>
              <a:rPr lang="en-US" dirty="0"/>
              <a:t> </a:t>
            </a:r>
            <a:r>
              <a:rPr lang="en-US" dirty="0" err="1"/>
              <a:t>obowiązku</a:t>
            </a:r>
            <a:r>
              <a:rPr lang="en-US" dirty="0"/>
              <a:t> </a:t>
            </a:r>
            <a:r>
              <a:rPr lang="pl-PL" dirty="0"/>
              <a:t>uzyskania informacji organu odpowiedzialnego za gospodarkę wodną, brak dokumentacji w przypadku obowiązku uzyskania zgody wodnoprawnej </a:t>
            </a:r>
          </a:p>
          <a:p>
            <a:pPr>
              <a:buFont typeface="Wingdings" panose="05000000000000000000" pitchFamily="2" charset="2"/>
              <a:buChar char="§"/>
            </a:pPr>
            <a:r>
              <a:rPr lang="en-US" b="1" dirty="0" err="1"/>
              <a:t>Niekompletne</a:t>
            </a:r>
            <a:r>
              <a:rPr lang="en-US" b="1" dirty="0"/>
              <a:t> </a:t>
            </a:r>
            <a:r>
              <a:rPr lang="pl-PL" b="1" dirty="0"/>
              <a:t>/zbyt ogólne </a:t>
            </a:r>
            <a:r>
              <a:rPr lang="en-US" b="1" dirty="0" err="1"/>
              <a:t>opisy</a:t>
            </a:r>
            <a:r>
              <a:rPr lang="en-US" b="1" dirty="0"/>
              <a:t> </a:t>
            </a:r>
            <a:r>
              <a:rPr lang="pl-PL" b="1" dirty="0"/>
              <a:t>dotyczące zgodności z polityką UE i zasadą zrównoważonego rozwoju, w tym </a:t>
            </a:r>
            <a:r>
              <a:rPr lang="en-US" b="1" dirty="0"/>
              <a:t>DNSH</a:t>
            </a:r>
            <a:r>
              <a:rPr lang="en-US" dirty="0"/>
              <a:t>​</a:t>
            </a:r>
          </a:p>
          <a:p>
            <a:pPr marL="0" indent="0">
              <a:buNone/>
            </a:pPr>
            <a:r>
              <a:rPr lang="en-US" dirty="0" err="1"/>
              <a:t>Niespójne</a:t>
            </a:r>
            <a:r>
              <a:rPr lang="pl-PL" dirty="0"/>
              <a:t>, zbyt </a:t>
            </a:r>
            <a:r>
              <a:rPr lang="en-US" dirty="0" err="1"/>
              <a:t>ogólne</a:t>
            </a:r>
            <a:r>
              <a:rPr lang="en-US" dirty="0"/>
              <a:t> </a:t>
            </a:r>
            <a:r>
              <a:rPr lang="pl-PL" dirty="0"/>
              <a:t>informacje</a:t>
            </a:r>
            <a:r>
              <a:rPr lang="en-US" dirty="0"/>
              <a:t> </a:t>
            </a:r>
            <a:r>
              <a:rPr lang="en-US" dirty="0" err="1"/>
              <a:t>utrudniają</a:t>
            </a:r>
            <a:r>
              <a:rPr lang="en-US" dirty="0"/>
              <a:t> </a:t>
            </a:r>
            <a:r>
              <a:rPr lang="en-US" dirty="0" err="1"/>
              <a:t>pozytywną</a:t>
            </a:r>
            <a:r>
              <a:rPr lang="en-US" dirty="0"/>
              <a:t> </a:t>
            </a:r>
            <a:r>
              <a:rPr lang="en-US" dirty="0" err="1"/>
              <a:t>ocenę</a:t>
            </a:r>
            <a:r>
              <a:rPr lang="en-US" dirty="0"/>
              <a:t>.​</a:t>
            </a:r>
          </a:p>
          <a:p>
            <a:pPr marL="0" indent="0">
              <a:lnSpc>
                <a:spcPct val="120000"/>
              </a:lnSpc>
              <a:buNone/>
            </a:pPr>
            <a:endParaRPr lang="pl-PL" dirty="0"/>
          </a:p>
        </p:txBody>
      </p:sp>
      <p:pic>
        <p:nvPicPr>
          <p:cNvPr id="6" name="Obraz 5" descr="Ciąg znaków: FEnIKS, Rzeczpospolita Polska, UE i NFOŚiGW">
            <a:extLst>
              <a:ext uri="{FF2B5EF4-FFF2-40B4-BE49-F238E27FC236}">
                <a16:creationId xmlns:a16="http://schemas.microsoft.com/office/drawing/2014/main" id="{45846810-B0F1-C8C0-BBF3-910242C685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346" y="6779369"/>
            <a:ext cx="6661371" cy="660499"/>
          </a:xfrm>
          <a:prstGeom prst="rect">
            <a:avLst/>
          </a:prstGeom>
        </p:spPr>
      </p:pic>
      <p:sp>
        <p:nvSpPr>
          <p:cNvPr id="4" name="Symbol zastępczy numeru slajdu 3">
            <a:extLst>
              <a:ext uri="{FF2B5EF4-FFF2-40B4-BE49-F238E27FC236}">
                <a16:creationId xmlns:a16="http://schemas.microsoft.com/office/drawing/2014/main" id="{7959270C-5C5F-7B42-F706-AAAE3C2CDFA1}"/>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8E6BE7B-80CB-4926-B646-E23E8BCBFE23}" type="slidenum">
              <a:rPr kumimoji="0" lang="pl-PL" altLang="pl-PL" sz="1000" b="0" i="0" u="none" strike="noStrike" kern="1200" cap="none" spc="0" normalizeH="0" baseline="0" noProof="0" smtClean="0">
                <a:ln>
                  <a:noFill/>
                </a:ln>
                <a:solidFill>
                  <a:srgbClr val="002073"/>
                </a:solidFill>
                <a:effectLst/>
                <a:uLnTx/>
                <a:uFillTx/>
                <a:latin typeface="Open Sans" panose="020B0606030504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pl-PL" altLang="pl-PL" sz="1000" b="0" i="0" u="none" strike="noStrike" kern="1200" cap="none" spc="0" normalizeH="0" baseline="0" noProof="0">
              <a:ln>
                <a:noFill/>
              </a:ln>
              <a:solidFill>
                <a:srgbClr val="002073"/>
              </a:solidFill>
              <a:effectLst/>
              <a:uLnTx/>
              <a:uFillTx/>
              <a:latin typeface="Open Sans" panose="020B0606030504020204" pitchFamily="34" charset="0"/>
              <a:ea typeface="+mn-ea"/>
              <a:cs typeface="Arial" panose="020B0604020202020204" pitchFamily="34" charset="0"/>
            </a:endParaRPr>
          </a:p>
        </p:txBody>
      </p:sp>
    </p:spTree>
    <p:extLst>
      <p:ext uri="{BB962C8B-B14F-4D97-AF65-F5344CB8AC3E}">
        <p14:creationId xmlns:p14="http://schemas.microsoft.com/office/powerpoint/2010/main" val="2621407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F41CC9D9-3570-F1F5-ECF3-011D40614160}"/>
              </a:ext>
              <a:ext uri="{C183D7F6-B498-43B3-948B-1728B52AA6E4}">
                <adec:decorative xmlns:adec="http://schemas.microsoft.com/office/drawing/2017/decorative" val="1"/>
              </a:ext>
            </a:extLst>
          </p:cNvPr>
          <p:cNvSpPr/>
          <p:nvPr/>
        </p:nvSpPr>
        <p:spPr>
          <a:xfrm>
            <a:off x="0" y="7308229"/>
            <a:ext cx="10691813" cy="2514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Tytuł 1">
            <a:extLst>
              <a:ext uri="{FF2B5EF4-FFF2-40B4-BE49-F238E27FC236}">
                <a16:creationId xmlns:a16="http://schemas.microsoft.com/office/drawing/2014/main" id="{5C606A43-3DCD-DBFD-BEF8-A1F6A0EBB3E6}"/>
              </a:ext>
            </a:extLst>
          </p:cNvPr>
          <p:cNvSpPr>
            <a:spLocks noGrp="1"/>
          </p:cNvSpPr>
          <p:nvPr>
            <p:ph type="title"/>
          </p:nvPr>
        </p:nvSpPr>
        <p:spPr>
          <a:xfrm>
            <a:off x="629382" y="5075981"/>
            <a:ext cx="9433048" cy="553510"/>
          </a:xfrm>
        </p:spPr>
        <p:txBody>
          <a:bodyPr/>
          <a:lstStyle/>
          <a:p>
            <a:pPr algn="ctr" eaLnBrk="1" hangingPunct="1"/>
            <a:r>
              <a:rPr lang="pl-PL" altLang="pl-PL" sz="3200" dirty="0">
                <a:solidFill>
                  <a:srgbClr val="002073"/>
                </a:solidFill>
                <a:latin typeface="Open Sans" panose="020B0806030504020204" pitchFamily="34" charset="0"/>
                <a:cs typeface="Open Sans" panose="020B0806030504020204" pitchFamily="34" charset="0"/>
              </a:rPr>
              <a:t>Dziękuję za uwagę.</a:t>
            </a:r>
            <a:endParaRPr lang="pl-PL" altLang="pl-PL" sz="1800" b="0" dirty="0">
              <a:solidFill>
                <a:srgbClr val="002073"/>
              </a:solidFill>
              <a:latin typeface="Open Sans" panose="020B0806030504020204" pitchFamily="34" charset="0"/>
              <a:cs typeface="Open Sans" panose="020B0806030504020204" pitchFamily="34" charset="0"/>
            </a:endParaRPr>
          </a:p>
        </p:txBody>
      </p:sp>
      <p:sp>
        <p:nvSpPr>
          <p:cNvPr id="5" name="Tytuł 1">
            <a:extLst>
              <a:ext uri="{FF2B5EF4-FFF2-40B4-BE49-F238E27FC236}">
                <a16:creationId xmlns:a16="http://schemas.microsoft.com/office/drawing/2014/main" id="{418E5255-1E55-91C6-5533-1D99C144A2B4}"/>
              </a:ext>
            </a:extLst>
          </p:cNvPr>
          <p:cNvSpPr txBox="1">
            <a:spLocks/>
          </p:cNvSpPr>
          <p:nvPr/>
        </p:nvSpPr>
        <p:spPr bwMode="auto">
          <a:xfrm>
            <a:off x="629382" y="5629491"/>
            <a:ext cx="9433048" cy="103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1006475" rtl="0" eaLnBrk="0" fontAlgn="base" hangingPunct="0">
              <a:lnSpc>
                <a:spcPts val="3600"/>
              </a:lnSpc>
              <a:spcBef>
                <a:spcPct val="0"/>
              </a:spcBef>
              <a:spcAft>
                <a:spcPct val="0"/>
              </a:spcAft>
              <a:defRPr sz="2800" b="1" kern="1200">
                <a:solidFill>
                  <a:schemeClr val="tx2"/>
                </a:solidFill>
                <a:latin typeface="Open Sans" pitchFamily="2" charset="0"/>
                <a:ea typeface="Open Sans" pitchFamily="2" charset="0"/>
                <a:cs typeface="Open Sans" pitchFamily="2" charset="0"/>
              </a:defRPr>
            </a:lvl1pPr>
            <a:lvl2pPr algn="l" defTabSz="1006475" rtl="0" eaLnBrk="0" fontAlgn="base" hangingPunct="0">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lgn="l" defTabSz="1006475" rtl="0" eaLnBrk="0" fontAlgn="base" hangingPunct="0">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lgn="l" defTabSz="1006475" rtl="0" eaLnBrk="0" fontAlgn="base" hangingPunct="0">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lgn="l" defTabSz="1006475" rtl="0" eaLnBrk="0" fontAlgn="base" hangingPunct="0">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457200" algn="l" defTabSz="1006475" rtl="0" fontAlgn="base">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6pPr>
            <a:lvl7pPr marL="914400" algn="l" defTabSz="1006475" rtl="0" fontAlgn="base">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7pPr>
            <a:lvl8pPr marL="1371600" algn="l" defTabSz="1006475" rtl="0" fontAlgn="base">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8pPr>
            <a:lvl9pPr marL="1828800" algn="l" defTabSz="1006475" rtl="0" fontAlgn="base">
              <a:lnSpc>
                <a:spcPts val="3600"/>
              </a:lnSpc>
              <a:spcBef>
                <a:spcPct val="0"/>
              </a:spcBef>
              <a:spcAft>
                <a:spcPct val="0"/>
              </a:spcAft>
              <a:defRPr sz="2800" b="1">
                <a:solidFill>
                  <a:schemeClr val="tx2"/>
                </a:solidFill>
                <a:latin typeface="Open Sans" panose="020B0606030504020204" pitchFamily="34" charset="0"/>
                <a:ea typeface="Open Sans" panose="020B0606030504020204" pitchFamily="34" charset="0"/>
                <a:cs typeface="Open Sans" panose="020B0606030504020204" pitchFamily="34" charset="0"/>
              </a:defRPr>
            </a:lvl9pPr>
          </a:lstStyle>
          <a:p>
            <a:pPr algn="ctr" eaLnBrk="1" hangingPunct="1">
              <a:lnSpc>
                <a:spcPts val="3000"/>
              </a:lnSpc>
            </a:pPr>
            <a:r>
              <a:rPr lang="pl-PL" altLang="pl-PL" sz="1400" b="0" dirty="0">
                <a:solidFill>
                  <a:srgbClr val="002073"/>
                </a:solidFill>
                <a:latin typeface="Open Sans" panose="020B0806030504020204" pitchFamily="34" charset="0"/>
                <a:cs typeface="Open Sans" panose="020B0806030504020204" pitchFamily="34" charset="0"/>
              </a:rPr>
              <a:t>Zapraszamy na stronę:</a:t>
            </a:r>
          </a:p>
          <a:p>
            <a:pPr algn="ctr" eaLnBrk="1" hangingPunct="1">
              <a:lnSpc>
                <a:spcPts val="3000"/>
              </a:lnSpc>
            </a:pPr>
            <a:r>
              <a:rPr lang="pl-PL" altLang="pl-PL" sz="1400" b="0" u="sng" dirty="0">
                <a:solidFill>
                  <a:srgbClr val="007033"/>
                </a:solidFill>
                <a:latin typeface="Open Sans" panose="020B0806030504020204" pitchFamily="34" charset="0"/>
                <a:cs typeface="Open Sans" panose="020B0806030504020204" pitchFamily="34" charset="0"/>
              </a:rPr>
              <a:t>www.gov.pl/web/nfosigw/fundusze-europejskie-na-infrastrukture-klimat-i-srodowisko</a:t>
            </a:r>
          </a:p>
        </p:txBody>
      </p:sp>
      <p:sp>
        <p:nvSpPr>
          <p:cNvPr id="74755" name="Symbol zastępczy numeru slajdu 2" hidden="1">
            <a:extLst>
              <a:ext uri="{FF2B5EF4-FFF2-40B4-BE49-F238E27FC236}">
                <a16:creationId xmlns:a16="http://schemas.microsoft.com/office/drawing/2014/main" id="{21EEAE4B-6A9B-9FAD-8F55-1930A5D58757}"/>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625B326-A187-4C68-A9E3-C464BC509609}" type="slidenum">
              <a:rPr lang="pl-PL" altLang="pl-PL" smtClean="0">
                <a:solidFill>
                  <a:schemeClr val="tx2"/>
                </a:solidFill>
                <a:latin typeface="Open Sans" panose="020B0806030504020204" pitchFamily="34" charset="0"/>
              </a:rPr>
              <a:pPr/>
              <a:t>26</a:t>
            </a:fld>
            <a:endParaRPr lang="pl-PL" altLang="pl-PL" dirty="0">
              <a:solidFill>
                <a:schemeClr val="tx2"/>
              </a:solidFill>
              <a:latin typeface="Open Sans" panose="020B0806030504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6FACC1-2E1C-7635-6D2D-CBD91C1F9BA5}"/>
              </a:ext>
            </a:extLst>
          </p:cNvPr>
          <p:cNvSpPr>
            <a:spLocks noGrp="1"/>
          </p:cNvSpPr>
          <p:nvPr>
            <p:ph type="title"/>
          </p:nvPr>
        </p:nvSpPr>
        <p:spPr>
          <a:xfrm>
            <a:off x="593378" y="323453"/>
            <a:ext cx="9289032" cy="576064"/>
          </a:xfrm>
        </p:spPr>
        <p:txBody>
          <a:bodyPr>
            <a:normAutofit fontScale="90000"/>
          </a:bodyPr>
          <a:lstStyle/>
          <a:p>
            <a:pPr eaLnBrk="1" hangingPunct="1">
              <a:lnSpc>
                <a:spcPts val="2500"/>
              </a:lnSpc>
            </a:pPr>
            <a:r>
              <a:rPr lang="pl-PL" sz="3100" dirty="0"/>
              <a:t>Najważniejsze</a:t>
            </a:r>
            <a:r>
              <a:rPr lang="en-US" sz="3100" dirty="0"/>
              <a:t> </a:t>
            </a:r>
            <a:r>
              <a:rPr lang="pl-PL" sz="3100" dirty="0"/>
              <a:t>kwestie do wyjaśnienia</a:t>
            </a:r>
            <a:r>
              <a:rPr lang="en-US" sz="3100" dirty="0"/>
              <a:t> </a:t>
            </a:r>
            <a:r>
              <a:rPr lang="en-US" sz="3100" dirty="0" err="1"/>
              <a:t>przed</a:t>
            </a:r>
            <a:r>
              <a:rPr lang="pl-PL" sz="3100" dirty="0"/>
              <a:t> </a:t>
            </a:r>
            <a:r>
              <a:rPr lang="en-US" sz="3100" dirty="0" err="1"/>
              <a:t>złożeniem</a:t>
            </a:r>
            <a:r>
              <a:rPr lang="en-US" sz="3100" dirty="0"/>
              <a:t> </a:t>
            </a:r>
            <a:r>
              <a:rPr lang="en-US" sz="3100" dirty="0" err="1"/>
              <a:t>wniosku</a:t>
            </a:r>
            <a:r>
              <a:rPr lang="en-US" b="0" dirty="0"/>
              <a:t>​</a:t>
            </a:r>
            <a:br>
              <a:rPr lang="pl-PL" kern="100" dirty="0"/>
            </a:br>
            <a:endParaRPr lang="pl-PL" altLang="pl-PL" dirty="0">
              <a:solidFill>
                <a:srgbClr val="002073"/>
              </a:solidFill>
            </a:endParaRPr>
          </a:p>
        </p:txBody>
      </p:sp>
      <p:graphicFrame>
        <p:nvGraphicFramePr>
          <p:cNvPr id="7" name="Symbol zastępczy zawartości 6" descr="Najważniejsze kwestie do wyjaśnienia przed złożeniem wniosku"/>
          <p:cNvGraphicFramePr>
            <a:graphicFrameLocks noGrp="1"/>
          </p:cNvGraphicFramePr>
          <p:nvPr>
            <p:ph idx="1"/>
            <p:extLst>
              <p:ext uri="{D42A27DB-BD31-4B8C-83A1-F6EECF244321}">
                <p14:modId xmlns:p14="http://schemas.microsoft.com/office/powerpoint/2010/main" val="2084593125"/>
              </p:ext>
            </p:extLst>
          </p:nvPr>
        </p:nvGraphicFramePr>
        <p:xfrm>
          <a:off x="593378" y="1115541"/>
          <a:ext cx="9071322" cy="5544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Obraz 5" descr="Ciąg znaków: FEnIKS, Rzeczpospolita Polska, UE i NFOŚiGW">
            <a:extLst>
              <a:ext uri="{FF2B5EF4-FFF2-40B4-BE49-F238E27FC236}">
                <a16:creationId xmlns:a16="http://schemas.microsoft.com/office/drawing/2014/main" id="{45846810-B0F1-C8C0-BBF3-910242C685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5346" y="6779369"/>
            <a:ext cx="6661371" cy="660499"/>
          </a:xfrm>
          <a:prstGeom prst="rect">
            <a:avLst/>
          </a:prstGeom>
        </p:spPr>
      </p:pic>
      <p:sp>
        <p:nvSpPr>
          <p:cNvPr id="4" name="Symbol zastępczy numeru slajdu 3">
            <a:extLst>
              <a:ext uri="{FF2B5EF4-FFF2-40B4-BE49-F238E27FC236}">
                <a16:creationId xmlns:a16="http://schemas.microsoft.com/office/drawing/2014/main" id="{7959270C-5C5F-7B42-F706-AAAE3C2CDFA1}"/>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8E6BE7B-80CB-4926-B646-E23E8BCBFE23}" type="slidenum">
              <a:rPr kumimoji="0" lang="pl-PL" altLang="pl-PL" sz="1000" b="0" i="0" u="none" strike="noStrike" kern="1200" cap="none" spc="0" normalizeH="0" baseline="0" noProof="0" smtClean="0">
                <a:ln>
                  <a:noFill/>
                </a:ln>
                <a:solidFill>
                  <a:srgbClr val="002073"/>
                </a:solidFill>
                <a:effectLst/>
                <a:uLnTx/>
                <a:uFillTx/>
                <a:latin typeface="Open Sans" panose="020B0606030504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pl-PL" altLang="pl-PL" sz="1000" b="0" i="0" u="none" strike="noStrike" kern="1200" cap="none" spc="0" normalizeH="0" baseline="0" noProof="0">
              <a:ln>
                <a:noFill/>
              </a:ln>
              <a:solidFill>
                <a:srgbClr val="002073"/>
              </a:solidFill>
              <a:effectLst/>
              <a:uLnTx/>
              <a:uFillTx/>
              <a:latin typeface="Open Sans" panose="020B0606030504020204" pitchFamily="34" charset="0"/>
              <a:ea typeface="+mn-ea"/>
              <a:cs typeface="Arial" panose="020B0604020202020204" pitchFamily="34" charset="0"/>
            </a:endParaRPr>
          </a:p>
        </p:txBody>
      </p:sp>
    </p:spTree>
    <p:extLst>
      <p:ext uri="{BB962C8B-B14F-4D97-AF65-F5344CB8AC3E}">
        <p14:creationId xmlns:p14="http://schemas.microsoft.com/office/powerpoint/2010/main" val="2032839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6FACC1-2E1C-7635-6D2D-CBD91C1F9BA5}"/>
              </a:ext>
            </a:extLst>
          </p:cNvPr>
          <p:cNvSpPr>
            <a:spLocks noGrp="1"/>
          </p:cNvSpPr>
          <p:nvPr>
            <p:ph type="title"/>
          </p:nvPr>
        </p:nvSpPr>
        <p:spPr>
          <a:xfrm>
            <a:off x="593378" y="323453"/>
            <a:ext cx="9071322" cy="576064"/>
          </a:xfrm>
        </p:spPr>
        <p:txBody>
          <a:bodyPr>
            <a:normAutofit fontScale="90000"/>
          </a:bodyPr>
          <a:lstStyle/>
          <a:p>
            <a:pPr eaLnBrk="1" hangingPunct="1">
              <a:lnSpc>
                <a:spcPts val="2500"/>
              </a:lnSpc>
            </a:pPr>
            <a:r>
              <a:rPr lang="pl-PL" kern="100" dirty="0"/>
              <a:t>Czy w ramach projektu realizowane jest przedsięwzięcie lub przedsięwzięcia mogące zawsze/potencjalnie znacząco oddziaływać na środowisko?</a:t>
            </a:r>
            <a:endParaRPr lang="pl-PL" altLang="pl-PL" dirty="0">
              <a:solidFill>
                <a:srgbClr val="002073"/>
              </a:solidFill>
            </a:endParaRPr>
          </a:p>
        </p:txBody>
      </p:sp>
      <p:sp>
        <p:nvSpPr>
          <p:cNvPr id="3" name="Symbol zastępczy zawartości 2">
            <a:extLst>
              <a:ext uri="{FF2B5EF4-FFF2-40B4-BE49-F238E27FC236}">
                <a16:creationId xmlns:a16="http://schemas.microsoft.com/office/drawing/2014/main" id="{45FCB80A-ADC9-1848-7920-6826A6EA1B01}"/>
              </a:ext>
            </a:extLst>
          </p:cNvPr>
          <p:cNvSpPr>
            <a:spLocks noGrp="1"/>
          </p:cNvSpPr>
          <p:nvPr>
            <p:ph idx="1"/>
          </p:nvPr>
        </p:nvSpPr>
        <p:spPr>
          <a:xfrm>
            <a:off x="665386" y="1403573"/>
            <a:ext cx="9143330" cy="5255988"/>
          </a:xfrm>
        </p:spPr>
        <p:txBody>
          <a:bodyPr>
            <a:normAutofit fontScale="92500" lnSpcReduction="10000"/>
          </a:bodyPr>
          <a:lstStyle/>
          <a:p>
            <a:pPr marL="0" indent="0">
              <a:buNone/>
            </a:pPr>
            <a:r>
              <a:rPr lang="pl-PL" b="1" dirty="0"/>
              <a:t>Przedsięwzięcie</a:t>
            </a:r>
            <a:r>
              <a:rPr lang="pl-PL" dirty="0"/>
              <a:t>, w rozumieniu ustawy OOŚ, „to zamierzenie budowlane lub inna ingerencja w środowisko polegająca na przekształceniu lub zmianie sposobu wykorzystania terenu (…) Przedsięwzięcia powiązane technologicznie kwalifikuje się jako jedno przedsięwzięcie, także jeżeli są one realizowane przez różne podmioty”. Czyli przedsięwzięcie to nie tylko </a:t>
            </a:r>
            <a:r>
              <a:rPr lang="pl-PL" b="1" dirty="0"/>
              <a:t>budowa nowych obiektów, ale też przebudowa lub rozbudowa istniejących.</a:t>
            </a:r>
          </a:p>
          <a:p>
            <a:pPr marL="0" lvl="0" indent="0">
              <a:lnSpc>
                <a:spcPct val="115000"/>
              </a:lnSpc>
              <a:spcAft>
                <a:spcPts val="2400"/>
              </a:spcAft>
              <a:buNone/>
            </a:pPr>
            <a:r>
              <a:rPr lang="pl-PL" kern="100" dirty="0"/>
              <a:t>Zgodnie z § 3 ust. 2 pkt 2 rozporządzenia OOŚ za przedsięwzięcia mogące potencjalnie znacząco oddziaływać na środowisko uznane zostały działania polegające na rozbudowie, przebudowie lub montażu realizowanego lub zrealizowanego przedsięwzięcia wymienionego w § 3 ust. 1 rozporządzenia </a:t>
            </a:r>
            <a:r>
              <a:rPr lang="pl-PL" sz="2000" kern="100" dirty="0"/>
              <a:t>OOŚ</a:t>
            </a:r>
            <a:r>
              <a:rPr lang="pl-PL" kern="100" dirty="0"/>
              <a:t>, z wyłączeniem przypadków, w których powstała w wyniku </a:t>
            </a:r>
            <a:r>
              <a:rPr lang="pl-PL" b="1" kern="100" dirty="0"/>
              <a:t>rozbudowy, przebudowy lub montażu </a:t>
            </a:r>
            <a:r>
              <a:rPr lang="pl-PL" kern="100" dirty="0"/>
              <a:t>część przedsięwzięcia nie osiąga progów określonych w ust. 1, o ile progi te zostały określone.</a:t>
            </a:r>
          </a:p>
          <a:p>
            <a:pPr marL="0" lvl="0" indent="0">
              <a:lnSpc>
                <a:spcPct val="115000"/>
              </a:lnSpc>
              <a:spcAft>
                <a:spcPts val="2400"/>
              </a:spcAft>
              <a:buNone/>
            </a:pPr>
            <a:r>
              <a:rPr lang="pl-PL" kern="100" dirty="0"/>
              <a:t>Powyższy przepis wskazuje, że zmiany polegające na przebudowie, rozbudowie lub montażu przedsięwzięć wymienionych w § 3 ust. 1 rozporządzenia OOŚ, dla których nie ustalono żadnych progów, powodują zaliczenie ich do grupy przedsięwzięć mogących potencjalnie znacząco oddziaływać na środowisko bez względu na zakres i wielkość zmian. </a:t>
            </a:r>
          </a:p>
        </p:txBody>
      </p:sp>
      <p:pic>
        <p:nvPicPr>
          <p:cNvPr id="6" name="Obraz 5" descr="Ciąg znaków: FEnIKS, Rzeczpospolita Polska, UE i NFOŚiGW">
            <a:extLst>
              <a:ext uri="{FF2B5EF4-FFF2-40B4-BE49-F238E27FC236}">
                <a16:creationId xmlns:a16="http://schemas.microsoft.com/office/drawing/2014/main" id="{45846810-B0F1-C8C0-BBF3-910242C685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346" y="6779369"/>
            <a:ext cx="6661371" cy="660499"/>
          </a:xfrm>
          <a:prstGeom prst="rect">
            <a:avLst/>
          </a:prstGeom>
        </p:spPr>
      </p:pic>
      <p:sp>
        <p:nvSpPr>
          <p:cNvPr id="4" name="Symbol zastępczy numeru slajdu 3">
            <a:extLst>
              <a:ext uri="{FF2B5EF4-FFF2-40B4-BE49-F238E27FC236}">
                <a16:creationId xmlns:a16="http://schemas.microsoft.com/office/drawing/2014/main" id="{7959270C-5C5F-7B42-F706-AAAE3C2CDFA1}"/>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8E6BE7B-80CB-4926-B646-E23E8BCBFE23}" type="slidenum">
              <a:rPr kumimoji="0" lang="pl-PL" altLang="pl-PL" sz="1000" b="0" i="0" u="none" strike="noStrike" kern="1200" cap="none" spc="0" normalizeH="0" baseline="0" noProof="0" smtClean="0">
                <a:ln>
                  <a:noFill/>
                </a:ln>
                <a:solidFill>
                  <a:srgbClr val="002073"/>
                </a:solidFill>
                <a:effectLst/>
                <a:uLnTx/>
                <a:uFillTx/>
                <a:latin typeface="Open Sans" panose="020B0606030504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pl-PL" altLang="pl-PL" sz="1000" b="0" i="0" u="none" strike="noStrike" kern="1200" cap="none" spc="0" normalizeH="0" baseline="0" noProof="0">
              <a:ln>
                <a:noFill/>
              </a:ln>
              <a:solidFill>
                <a:srgbClr val="002073"/>
              </a:solidFill>
              <a:effectLst/>
              <a:uLnTx/>
              <a:uFillTx/>
              <a:latin typeface="Open Sans" panose="020B0606030504020204" pitchFamily="34" charset="0"/>
              <a:ea typeface="+mn-ea"/>
              <a:cs typeface="Arial" panose="020B0604020202020204" pitchFamily="34" charset="0"/>
            </a:endParaRPr>
          </a:p>
        </p:txBody>
      </p:sp>
    </p:spTree>
    <p:extLst>
      <p:ext uri="{BB962C8B-B14F-4D97-AF65-F5344CB8AC3E}">
        <p14:creationId xmlns:p14="http://schemas.microsoft.com/office/powerpoint/2010/main" val="1507758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6FACC1-2E1C-7635-6D2D-CBD91C1F9BA5}"/>
              </a:ext>
            </a:extLst>
          </p:cNvPr>
          <p:cNvSpPr>
            <a:spLocks noGrp="1"/>
          </p:cNvSpPr>
          <p:nvPr>
            <p:ph type="title"/>
          </p:nvPr>
        </p:nvSpPr>
        <p:spPr>
          <a:xfrm>
            <a:off x="593378" y="323453"/>
            <a:ext cx="9071322" cy="576064"/>
          </a:xfrm>
        </p:spPr>
        <p:txBody>
          <a:bodyPr>
            <a:normAutofit fontScale="90000"/>
          </a:bodyPr>
          <a:lstStyle/>
          <a:p>
            <a:pPr eaLnBrk="1" hangingPunct="1">
              <a:lnSpc>
                <a:spcPts val="2500"/>
              </a:lnSpc>
            </a:pPr>
            <a:r>
              <a:rPr lang="pl-PL" kern="100" dirty="0"/>
              <a:t>Czy w ramach projektu realizowane jest przedsięwzięcie lub przedsięwzięcia mogące zawsze/potencjalnie znacząco oddziaływać na środowisko? – cd (2)</a:t>
            </a:r>
            <a:endParaRPr lang="pl-PL" altLang="pl-PL" dirty="0">
              <a:solidFill>
                <a:srgbClr val="002073"/>
              </a:solidFill>
            </a:endParaRPr>
          </a:p>
        </p:txBody>
      </p:sp>
      <p:sp>
        <p:nvSpPr>
          <p:cNvPr id="3" name="Symbol zastępczy zawartości 2">
            <a:extLst>
              <a:ext uri="{FF2B5EF4-FFF2-40B4-BE49-F238E27FC236}">
                <a16:creationId xmlns:a16="http://schemas.microsoft.com/office/drawing/2014/main" id="{45FCB80A-ADC9-1848-7920-6826A6EA1B01}"/>
              </a:ext>
            </a:extLst>
          </p:cNvPr>
          <p:cNvSpPr>
            <a:spLocks noGrp="1"/>
          </p:cNvSpPr>
          <p:nvPr>
            <p:ph idx="1"/>
          </p:nvPr>
        </p:nvSpPr>
        <p:spPr>
          <a:xfrm>
            <a:off x="593378" y="899517"/>
            <a:ext cx="9215338" cy="5760044"/>
          </a:xfrm>
        </p:spPr>
        <p:txBody>
          <a:bodyPr>
            <a:normAutofit fontScale="62500" lnSpcReduction="20000"/>
          </a:bodyPr>
          <a:lstStyle/>
          <a:p>
            <a:pPr marL="0" lvl="0" indent="0" defTabSz="457200">
              <a:lnSpc>
                <a:spcPct val="117000"/>
              </a:lnSpc>
              <a:spcBef>
                <a:spcPct val="0"/>
              </a:spcBef>
              <a:spcAft>
                <a:spcPts val="800"/>
              </a:spcAft>
              <a:buClrTx/>
              <a:buNone/>
              <a:defRPr/>
            </a:pPr>
            <a:endParaRPr lang="pl-PL" sz="2600" b="1" dirty="0"/>
          </a:p>
          <a:p>
            <a:pPr marL="0" lvl="0" indent="0" defTabSz="457200">
              <a:lnSpc>
                <a:spcPct val="117000"/>
              </a:lnSpc>
              <a:spcBef>
                <a:spcPct val="0"/>
              </a:spcBef>
              <a:spcAft>
                <a:spcPts val="800"/>
              </a:spcAft>
              <a:buClrTx/>
              <a:buNone/>
              <a:defRPr/>
            </a:pPr>
            <a:endParaRPr lang="pl-PL" sz="2600" b="1" dirty="0"/>
          </a:p>
          <a:p>
            <a:pPr marL="0" indent="0">
              <a:buNone/>
            </a:pPr>
            <a:r>
              <a:rPr lang="pl-PL" sz="2800" dirty="0"/>
              <a:t>Zgodnie z Prawem budowlanym:</a:t>
            </a:r>
          </a:p>
          <a:p>
            <a:pPr marL="0" indent="0">
              <a:buNone/>
            </a:pPr>
            <a:r>
              <a:rPr lang="pl-PL" sz="2800" b="1" dirty="0"/>
              <a:t>budowa</a:t>
            </a:r>
            <a:r>
              <a:rPr lang="pl-PL" sz="2800" dirty="0"/>
              <a:t> – należy przez to rozumieć wykonywanie obiektu budowlanego w określonym miejscu, a także odbudowę, rozbudowę, nadbudowę obiektu budowlanego</a:t>
            </a:r>
          </a:p>
          <a:p>
            <a:pPr marL="0" indent="0">
              <a:buNone/>
            </a:pPr>
            <a:r>
              <a:rPr lang="pl-PL" sz="2800" b="1" dirty="0"/>
              <a:t>przebudowa</a:t>
            </a:r>
            <a:r>
              <a:rPr lang="pl-PL" sz="2800" dirty="0"/>
              <a:t> – należy przez to rozumieć wykonywanie robót budowlanych, w wyniku których następuje zmiana parametrów użytkowych lub technicznych istniejącego obiektu budowlanego, z wyjątkiem charakterystycznych parametrów, jak: kubatura, powierzchnia zabudowy, wysokość, długość, szerokość bądź liczba kondygnacji; w przypadku dróg są dopuszczalne zmiany charakterystycznych parametrów w zakresie niewymagającym zmiany granic pasa drogowego</a:t>
            </a:r>
            <a:r>
              <a:rPr lang="pl-PL" sz="2800" kern="100" dirty="0"/>
              <a:t>.</a:t>
            </a:r>
          </a:p>
          <a:p>
            <a:pPr marL="0" lvl="0" indent="0">
              <a:lnSpc>
                <a:spcPct val="115000"/>
              </a:lnSpc>
              <a:spcAft>
                <a:spcPts val="2400"/>
              </a:spcAft>
              <a:buNone/>
            </a:pPr>
            <a:r>
              <a:rPr lang="pl-PL" sz="2800" b="1" dirty="0"/>
              <a:t>remont</a:t>
            </a:r>
            <a:r>
              <a:rPr lang="pl-PL" sz="2800" dirty="0"/>
              <a:t> – należy przez to rozumieć wykonywanie w istniejącym obiekcie budowlanym robót budowlanych polegających na odtworzeniu stanu pierwotnego, a niestanowiących bieżącej konserwacji, przy czym dopuszcza się stosowanie wyrobów budowlanych innych niż użyto w stanie pierwotnym</a:t>
            </a:r>
            <a:endParaRPr lang="pl-PL" sz="2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lvl="0" indent="0" defTabSz="457200">
              <a:lnSpc>
                <a:spcPct val="117000"/>
              </a:lnSpc>
              <a:spcBef>
                <a:spcPct val="0"/>
              </a:spcBef>
              <a:spcAft>
                <a:spcPts val="800"/>
              </a:spcAft>
              <a:buClrTx/>
              <a:buNone/>
              <a:defRPr/>
            </a:pPr>
            <a:endParaRPr lang="pl-PL" sz="6400" dirty="0"/>
          </a:p>
          <a:p>
            <a:pPr marL="0" marR="0" lvl="0" indent="0" algn="l" defTabSz="457200" rtl="0" eaLnBrk="0" fontAlgn="base" latinLnBrk="0" hangingPunct="0">
              <a:lnSpc>
                <a:spcPct val="107000"/>
              </a:lnSpc>
              <a:spcBef>
                <a:spcPct val="0"/>
              </a:spcBef>
              <a:spcAft>
                <a:spcPts val="600"/>
              </a:spcAft>
              <a:buClrTx/>
              <a:buSzTx/>
              <a:buNone/>
              <a:tabLst/>
              <a:defRPr/>
            </a:pPr>
            <a:endParaRPr lang="pl-PL" kern="100" dirty="0">
              <a:solidFill>
                <a:srgbClr val="000000"/>
              </a:solidFill>
            </a:endParaRPr>
          </a:p>
          <a:p>
            <a:pPr marL="0" marR="0" lvl="0" indent="0" algn="l" defTabSz="457200" rtl="0" eaLnBrk="0" fontAlgn="base" latinLnBrk="0" hangingPunct="0">
              <a:lnSpc>
                <a:spcPct val="107000"/>
              </a:lnSpc>
              <a:spcBef>
                <a:spcPct val="0"/>
              </a:spcBef>
              <a:spcAft>
                <a:spcPts val="600"/>
              </a:spcAft>
              <a:buClrTx/>
              <a:buSzTx/>
              <a:buNone/>
              <a:tabLst/>
              <a:defRPr/>
            </a:pPr>
            <a:endParaRPr lang="pl-PL" kern="100" dirty="0">
              <a:solidFill>
                <a:srgbClr val="000000"/>
              </a:solidFill>
            </a:endParaRPr>
          </a:p>
          <a:p>
            <a:pPr marL="0" marR="0" lvl="0" indent="0" algn="l" defTabSz="457200" rtl="0" eaLnBrk="0" fontAlgn="base" latinLnBrk="0" hangingPunct="0">
              <a:lnSpc>
                <a:spcPct val="107000"/>
              </a:lnSpc>
              <a:spcBef>
                <a:spcPct val="0"/>
              </a:spcBef>
              <a:spcAft>
                <a:spcPts val="600"/>
              </a:spcAft>
              <a:buClrTx/>
              <a:buSzTx/>
              <a:buNone/>
              <a:tabLst/>
              <a:defRPr/>
            </a:pPr>
            <a:endParaRPr lang="pl-PL" kern="100" dirty="0">
              <a:solidFill>
                <a:srgbClr val="000000"/>
              </a:solidFill>
            </a:endParaRPr>
          </a:p>
          <a:p>
            <a:pPr marL="0" marR="0" lvl="0" indent="0" algn="l" defTabSz="457200" rtl="0" eaLnBrk="0" fontAlgn="base" latinLnBrk="0" hangingPunct="0">
              <a:lnSpc>
                <a:spcPct val="107000"/>
              </a:lnSpc>
              <a:spcBef>
                <a:spcPct val="0"/>
              </a:spcBef>
              <a:spcAft>
                <a:spcPts val="600"/>
              </a:spcAft>
              <a:buClrTx/>
              <a:buSzTx/>
              <a:buNone/>
              <a:tabLst/>
              <a:defRPr/>
            </a:pPr>
            <a:endParaRPr lang="pl-PL" kern="100" dirty="0">
              <a:solidFill>
                <a:srgbClr val="000000"/>
              </a:solidFill>
            </a:endParaRPr>
          </a:p>
          <a:p>
            <a:pPr marL="504825" lvl="1" indent="0" algn="r" defTabSz="457200">
              <a:lnSpc>
                <a:spcPct val="107000"/>
              </a:lnSpc>
              <a:spcBef>
                <a:spcPct val="0"/>
              </a:spcBef>
              <a:spcAft>
                <a:spcPts val="800"/>
              </a:spcAft>
              <a:buNone/>
              <a:defRPr/>
            </a:pPr>
            <a:endParaRPr lang="pl-PL" sz="1700" dirty="0"/>
          </a:p>
          <a:p>
            <a:pPr marL="0" marR="0" lvl="0" indent="0" algn="l" defTabSz="457200" rtl="0" eaLnBrk="0" fontAlgn="base" latinLnBrk="0" hangingPunct="0">
              <a:lnSpc>
                <a:spcPct val="100000"/>
              </a:lnSpc>
              <a:spcBef>
                <a:spcPct val="0"/>
              </a:spcBef>
              <a:spcAft>
                <a:spcPct val="0"/>
              </a:spcAft>
              <a:buClrTx/>
              <a:buSzTx/>
              <a:buFontTx/>
              <a:buNone/>
              <a:tabLst/>
              <a:defRPr/>
            </a:pPr>
            <a:endParaRPr lang="pl-PL" dirty="0"/>
          </a:p>
          <a:p>
            <a:pPr marL="0" marR="0" lvl="0" indent="0" algn="l" defTabSz="457200" rtl="0" eaLnBrk="0" fontAlgn="base" latinLnBrk="0" hangingPunct="0">
              <a:lnSpc>
                <a:spcPct val="100000"/>
              </a:lnSpc>
              <a:spcBef>
                <a:spcPct val="0"/>
              </a:spcBef>
              <a:spcAft>
                <a:spcPct val="0"/>
              </a:spcAft>
              <a:buClrTx/>
              <a:buSzTx/>
              <a:buFontTx/>
              <a:buNone/>
              <a:tabLst/>
              <a:defRPr/>
            </a:pPr>
            <a:endParaRPr lang="pl-PL" dirty="0"/>
          </a:p>
          <a:p>
            <a:pPr marL="0" marR="0" lvl="0" indent="0" algn="l" defTabSz="457200" rtl="0" eaLnBrk="0" fontAlgn="base" latinLnBrk="0" hangingPunct="0">
              <a:lnSpc>
                <a:spcPts val="2500"/>
              </a:lnSpc>
              <a:spcBef>
                <a:spcPct val="0"/>
              </a:spcBef>
              <a:spcAft>
                <a:spcPct val="0"/>
              </a:spcAft>
              <a:buClrTx/>
              <a:buSzTx/>
              <a:buFontTx/>
              <a:buNone/>
              <a:tabLst/>
              <a:defRPr/>
            </a:pPr>
            <a:endParaRPr lang="pl-PL" dirty="0"/>
          </a:p>
        </p:txBody>
      </p:sp>
      <p:pic>
        <p:nvPicPr>
          <p:cNvPr id="6" name="Obraz 5" descr="Ciąg znaków: FEnIKS, Rzeczpospolita Polska, UE i NFOŚiGW">
            <a:extLst>
              <a:ext uri="{FF2B5EF4-FFF2-40B4-BE49-F238E27FC236}">
                <a16:creationId xmlns:a16="http://schemas.microsoft.com/office/drawing/2014/main" id="{45846810-B0F1-C8C0-BBF3-910242C685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346" y="6779369"/>
            <a:ext cx="6661371" cy="660499"/>
          </a:xfrm>
          <a:prstGeom prst="rect">
            <a:avLst/>
          </a:prstGeom>
        </p:spPr>
      </p:pic>
      <p:sp>
        <p:nvSpPr>
          <p:cNvPr id="4" name="Symbol zastępczy numeru slajdu 3">
            <a:extLst>
              <a:ext uri="{FF2B5EF4-FFF2-40B4-BE49-F238E27FC236}">
                <a16:creationId xmlns:a16="http://schemas.microsoft.com/office/drawing/2014/main" id="{7959270C-5C5F-7B42-F706-AAAE3C2CDFA1}"/>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8E6BE7B-80CB-4926-B646-E23E8BCBFE23}" type="slidenum">
              <a:rPr kumimoji="0" lang="pl-PL" altLang="pl-PL" sz="1000" b="0" i="0" u="none" strike="noStrike" kern="1200" cap="none" spc="0" normalizeH="0" baseline="0" noProof="0" smtClean="0">
                <a:ln>
                  <a:noFill/>
                </a:ln>
                <a:solidFill>
                  <a:srgbClr val="002073"/>
                </a:solidFill>
                <a:effectLst/>
                <a:uLnTx/>
                <a:uFillTx/>
                <a:latin typeface="Open Sans" panose="020B0606030504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pl-PL" altLang="pl-PL" sz="1000" b="0" i="0" u="none" strike="noStrike" kern="1200" cap="none" spc="0" normalizeH="0" baseline="0" noProof="0">
              <a:ln>
                <a:noFill/>
              </a:ln>
              <a:solidFill>
                <a:srgbClr val="002073"/>
              </a:solidFill>
              <a:effectLst/>
              <a:uLnTx/>
              <a:uFillTx/>
              <a:latin typeface="Open Sans" panose="020B0606030504020204" pitchFamily="34" charset="0"/>
              <a:ea typeface="+mn-ea"/>
              <a:cs typeface="Arial" panose="020B0604020202020204" pitchFamily="34" charset="0"/>
            </a:endParaRPr>
          </a:p>
        </p:txBody>
      </p:sp>
    </p:spTree>
    <p:extLst>
      <p:ext uri="{BB962C8B-B14F-4D97-AF65-F5344CB8AC3E}">
        <p14:creationId xmlns:p14="http://schemas.microsoft.com/office/powerpoint/2010/main" val="3291252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6FACC1-2E1C-7635-6D2D-CBD91C1F9BA5}"/>
              </a:ext>
            </a:extLst>
          </p:cNvPr>
          <p:cNvSpPr>
            <a:spLocks noGrp="1"/>
          </p:cNvSpPr>
          <p:nvPr>
            <p:ph type="title"/>
          </p:nvPr>
        </p:nvSpPr>
        <p:spPr>
          <a:xfrm>
            <a:off x="593378" y="323453"/>
            <a:ext cx="9071322" cy="576064"/>
          </a:xfrm>
        </p:spPr>
        <p:txBody>
          <a:bodyPr>
            <a:normAutofit fontScale="90000"/>
          </a:bodyPr>
          <a:lstStyle/>
          <a:p>
            <a:pPr eaLnBrk="1" hangingPunct="1">
              <a:lnSpc>
                <a:spcPts val="2500"/>
              </a:lnSpc>
            </a:pPr>
            <a:r>
              <a:rPr lang="pl-PL" kern="100" dirty="0"/>
              <a:t>Czy w ramach projektu realizowane jest przedsięwzięcie lub przedsięwzięcia mogące zawsze znacząco oddziaływać na środowisko (art. 59 ust. 1 pkt 1 ustawy OOŚ) i/lub objęte załącznikiem I do dyrektywy 2011/92/WE Parlamentu Europejskiego i Rady?</a:t>
            </a:r>
            <a:endParaRPr lang="pl-PL" altLang="pl-PL" dirty="0">
              <a:solidFill>
                <a:srgbClr val="002073"/>
              </a:solidFill>
            </a:endParaRPr>
          </a:p>
        </p:txBody>
      </p:sp>
      <p:sp>
        <p:nvSpPr>
          <p:cNvPr id="3" name="Symbol zastępczy zawartości 2">
            <a:extLst>
              <a:ext uri="{FF2B5EF4-FFF2-40B4-BE49-F238E27FC236}">
                <a16:creationId xmlns:a16="http://schemas.microsoft.com/office/drawing/2014/main" id="{45FCB80A-ADC9-1848-7920-6826A6EA1B01}"/>
              </a:ext>
            </a:extLst>
          </p:cNvPr>
          <p:cNvSpPr>
            <a:spLocks noGrp="1"/>
          </p:cNvSpPr>
          <p:nvPr>
            <p:ph idx="1"/>
          </p:nvPr>
        </p:nvSpPr>
        <p:spPr>
          <a:xfrm>
            <a:off x="593378" y="2195661"/>
            <a:ext cx="9215338" cy="4463900"/>
          </a:xfrm>
        </p:spPr>
        <p:txBody>
          <a:bodyPr>
            <a:normAutofit/>
          </a:bodyPr>
          <a:lstStyle/>
          <a:p>
            <a:pPr marL="0" lvl="0" indent="0">
              <a:lnSpc>
                <a:spcPct val="115000"/>
              </a:lnSpc>
              <a:spcAft>
                <a:spcPts val="2400"/>
              </a:spcAft>
              <a:buNone/>
            </a:pPr>
            <a:r>
              <a:rPr lang="pl-PL" sz="2400" kern="100" dirty="0"/>
              <a:t>Kwalifikacja przedsięwzięć zgodnie z załącznikiem I do dyrektywy OOŚ/rozporządzeniem OOŚ.</a:t>
            </a:r>
          </a:p>
          <a:p>
            <a:pPr marL="0" lvl="0" indent="0">
              <a:lnSpc>
                <a:spcPct val="115000"/>
              </a:lnSpc>
              <a:spcAft>
                <a:spcPts val="2400"/>
              </a:spcAft>
              <a:buNone/>
            </a:pPr>
            <a:r>
              <a:rPr lang="pl-PL" sz="2400" kern="100" dirty="0"/>
              <a:t>Dla działania 01.03 są to przede wszystkim:</a:t>
            </a:r>
          </a:p>
          <a:p>
            <a:pPr marL="0" indent="0">
              <a:buNone/>
            </a:pPr>
            <a:r>
              <a:rPr lang="pl-PL" sz="2400" kern="100" dirty="0"/>
              <a:t> </a:t>
            </a:r>
            <a:r>
              <a:rPr lang="pl-PL" sz="2400" dirty="0"/>
              <a:t>- instalacje do oczyszczania ścieków przewidziane do obsługi liczby mieszkańców większej niż 150 000 </a:t>
            </a:r>
          </a:p>
          <a:p>
            <a:pPr marL="0" indent="0">
              <a:buNone/>
            </a:pPr>
            <a:r>
              <a:rPr lang="pl-PL" sz="2400" dirty="0"/>
              <a:t>- urządzenia lub zespoły urządzeń umożliwiające pobór wód podziemnych lub sztuczne systemy zasilania wód podziemnych, o zdolności poboru wody nie mniejszej niż 1100 m</a:t>
            </a:r>
            <a:r>
              <a:rPr lang="pl-PL" sz="2400" baseline="30000" dirty="0"/>
              <a:t>3</a:t>
            </a:r>
            <a:r>
              <a:rPr lang="pl-PL" sz="2400" dirty="0"/>
              <a:t> na godzinę</a:t>
            </a:r>
          </a:p>
          <a:p>
            <a:pPr marL="0" marR="0" lvl="0" indent="0" algn="l" defTabSz="457200" rtl="0" eaLnBrk="0" fontAlgn="base" latinLnBrk="0" hangingPunct="0">
              <a:lnSpc>
                <a:spcPct val="107000"/>
              </a:lnSpc>
              <a:spcBef>
                <a:spcPct val="0"/>
              </a:spcBef>
              <a:spcAft>
                <a:spcPts val="600"/>
              </a:spcAft>
              <a:buClrTx/>
              <a:buSzTx/>
              <a:buNone/>
              <a:tabLst/>
              <a:defRPr/>
            </a:pPr>
            <a:endParaRPr lang="pl-PL" kern="100" dirty="0">
              <a:solidFill>
                <a:srgbClr val="000000"/>
              </a:solidFill>
            </a:endParaRPr>
          </a:p>
          <a:p>
            <a:pPr marL="0" marR="0" lvl="0" indent="0" algn="l" defTabSz="457200" rtl="0" eaLnBrk="0" fontAlgn="base" latinLnBrk="0" hangingPunct="0">
              <a:lnSpc>
                <a:spcPct val="107000"/>
              </a:lnSpc>
              <a:spcBef>
                <a:spcPct val="0"/>
              </a:spcBef>
              <a:spcAft>
                <a:spcPts val="600"/>
              </a:spcAft>
              <a:buClrTx/>
              <a:buSzTx/>
              <a:buNone/>
              <a:tabLst/>
              <a:defRPr/>
            </a:pPr>
            <a:endParaRPr lang="pl-PL" kern="100" dirty="0">
              <a:solidFill>
                <a:srgbClr val="000000"/>
              </a:solidFill>
            </a:endParaRPr>
          </a:p>
          <a:p>
            <a:pPr marL="0" marR="0" lvl="0" indent="0" algn="l" defTabSz="457200" rtl="0" eaLnBrk="0" fontAlgn="base" latinLnBrk="0" hangingPunct="0">
              <a:lnSpc>
                <a:spcPct val="107000"/>
              </a:lnSpc>
              <a:spcBef>
                <a:spcPct val="0"/>
              </a:spcBef>
              <a:spcAft>
                <a:spcPts val="600"/>
              </a:spcAft>
              <a:buClrTx/>
              <a:buSzTx/>
              <a:buNone/>
              <a:tabLst/>
              <a:defRPr/>
            </a:pPr>
            <a:endParaRPr lang="pl-PL" kern="100" dirty="0">
              <a:solidFill>
                <a:srgbClr val="000000"/>
              </a:solidFill>
            </a:endParaRPr>
          </a:p>
          <a:p>
            <a:pPr marL="504825" lvl="1" indent="0" algn="r" defTabSz="457200">
              <a:lnSpc>
                <a:spcPct val="107000"/>
              </a:lnSpc>
              <a:spcBef>
                <a:spcPct val="0"/>
              </a:spcBef>
              <a:spcAft>
                <a:spcPts val="800"/>
              </a:spcAft>
              <a:buNone/>
              <a:defRPr/>
            </a:pPr>
            <a:endParaRPr lang="pl-PL" sz="1700" dirty="0"/>
          </a:p>
          <a:p>
            <a:pPr marL="0" marR="0" lvl="0" indent="0" algn="l" defTabSz="457200" rtl="0" eaLnBrk="0" fontAlgn="base" latinLnBrk="0" hangingPunct="0">
              <a:lnSpc>
                <a:spcPct val="100000"/>
              </a:lnSpc>
              <a:spcBef>
                <a:spcPct val="0"/>
              </a:spcBef>
              <a:spcAft>
                <a:spcPct val="0"/>
              </a:spcAft>
              <a:buClrTx/>
              <a:buSzTx/>
              <a:buFontTx/>
              <a:buNone/>
              <a:tabLst/>
              <a:defRPr/>
            </a:pPr>
            <a:endParaRPr lang="pl-PL" dirty="0"/>
          </a:p>
          <a:p>
            <a:pPr marL="0" marR="0" lvl="0" indent="0" algn="l" defTabSz="457200" rtl="0" eaLnBrk="0" fontAlgn="base" latinLnBrk="0" hangingPunct="0">
              <a:lnSpc>
                <a:spcPct val="100000"/>
              </a:lnSpc>
              <a:spcBef>
                <a:spcPct val="0"/>
              </a:spcBef>
              <a:spcAft>
                <a:spcPct val="0"/>
              </a:spcAft>
              <a:buClrTx/>
              <a:buSzTx/>
              <a:buFontTx/>
              <a:buNone/>
              <a:tabLst/>
              <a:defRPr/>
            </a:pPr>
            <a:endParaRPr lang="pl-PL" dirty="0"/>
          </a:p>
          <a:p>
            <a:pPr marL="0" marR="0" lvl="0" indent="0" algn="l" defTabSz="457200" rtl="0" eaLnBrk="0" fontAlgn="base" latinLnBrk="0" hangingPunct="0">
              <a:lnSpc>
                <a:spcPts val="2500"/>
              </a:lnSpc>
              <a:spcBef>
                <a:spcPct val="0"/>
              </a:spcBef>
              <a:spcAft>
                <a:spcPct val="0"/>
              </a:spcAft>
              <a:buClrTx/>
              <a:buSzTx/>
              <a:buFontTx/>
              <a:buNone/>
              <a:tabLst/>
              <a:defRPr/>
            </a:pPr>
            <a:endParaRPr lang="pl-PL" dirty="0"/>
          </a:p>
        </p:txBody>
      </p:sp>
      <p:pic>
        <p:nvPicPr>
          <p:cNvPr id="6" name="Obraz 5" descr="Ciąg znaków: FEnIKS, Rzeczpospolita Polska, UE i NFOŚiGW">
            <a:extLst>
              <a:ext uri="{FF2B5EF4-FFF2-40B4-BE49-F238E27FC236}">
                <a16:creationId xmlns:a16="http://schemas.microsoft.com/office/drawing/2014/main" id="{45846810-B0F1-C8C0-BBF3-910242C685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346" y="6779369"/>
            <a:ext cx="6661371" cy="660499"/>
          </a:xfrm>
          <a:prstGeom prst="rect">
            <a:avLst/>
          </a:prstGeom>
        </p:spPr>
      </p:pic>
      <p:sp>
        <p:nvSpPr>
          <p:cNvPr id="4" name="Symbol zastępczy numeru slajdu 3">
            <a:extLst>
              <a:ext uri="{FF2B5EF4-FFF2-40B4-BE49-F238E27FC236}">
                <a16:creationId xmlns:a16="http://schemas.microsoft.com/office/drawing/2014/main" id="{7959270C-5C5F-7B42-F706-AAAE3C2CDFA1}"/>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8E6BE7B-80CB-4926-B646-E23E8BCBFE23}" type="slidenum">
              <a:rPr kumimoji="0" lang="pl-PL" altLang="pl-PL" sz="1000" b="0" i="0" u="none" strike="noStrike" kern="1200" cap="none" spc="0" normalizeH="0" baseline="0" noProof="0" smtClean="0">
                <a:ln>
                  <a:noFill/>
                </a:ln>
                <a:solidFill>
                  <a:srgbClr val="002073"/>
                </a:solidFill>
                <a:effectLst/>
                <a:uLnTx/>
                <a:uFillTx/>
                <a:latin typeface="Open Sans" panose="020B0606030504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pl-PL" altLang="pl-PL" sz="1000" b="0" i="0" u="none" strike="noStrike" kern="1200" cap="none" spc="0" normalizeH="0" baseline="0" noProof="0">
              <a:ln>
                <a:noFill/>
              </a:ln>
              <a:solidFill>
                <a:srgbClr val="002073"/>
              </a:solidFill>
              <a:effectLst/>
              <a:uLnTx/>
              <a:uFillTx/>
              <a:latin typeface="Open Sans" panose="020B0606030504020204" pitchFamily="34" charset="0"/>
              <a:ea typeface="+mn-ea"/>
              <a:cs typeface="Arial" panose="020B0604020202020204" pitchFamily="34" charset="0"/>
            </a:endParaRPr>
          </a:p>
        </p:txBody>
      </p:sp>
    </p:spTree>
    <p:extLst>
      <p:ext uri="{BB962C8B-B14F-4D97-AF65-F5344CB8AC3E}">
        <p14:creationId xmlns:p14="http://schemas.microsoft.com/office/powerpoint/2010/main" val="3515345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6FACC1-2E1C-7635-6D2D-CBD91C1F9BA5}"/>
              </a:ext>
            </a:extLst>
          </p:cNvPr>
          <p:cNvSpPr>
            <a:spLocks noGrp="1"/>
          </p:cNvSpPr>
          <p:nvPr>
            <p:ph type="title"/>
          </p:nvPr>
        </p:nvSpPr>
        <p:spPr>
          <a:xfrm>
            <a:off x="593378" y="323453"/>
            <a:ext cx="9071322" cy="576064"/>
          </a:xfrm>
        </p:spPr>
        <p:txBody>
          <a:bodyPr>
            <a:normAutofit fontScale="90000"/>
          </a:bodyPr>
          <a:lstStyle/>
          <a:p>
            <a:pPr eaLnBrk="1" hangingPunct="1">
              <a:lnSpc>
                <a:spcPts val="2500"/>
              </a:lnSpc>
            </a:pPr>
            <a:r>
              <a:rPr lang="pl-PL" kern="100" dirty="0"/>
              <a:t>Czy w ramach projektu realizowane jest przedsięwzięcie lub przedsięwzięcia mogące potencjalnie znacząco oddziaływać na środowisko i/lub objęte załącznikiem II do dyrektywy 2011/92/WE Parlamentu Europejskiego i Rady?</a:t>
            </a:r>
            <a:endParaRPr lang="pl-PL" altLang="pl-PL" dirty="0">
              <a:solidFill>
                <a:srgbClr val="002073"/>
              </a:solidFill>
            </a:endParaRPr>
          </a:p>
        </p:txBody>
      </p:sp>
      <p:sp>
        <p:nvSpPr>
          <p:cNvPr id="3" name="Symbol zastępczy zawartości 2">
            <a:extLst>
              <a:ext uri="{FF2B5EF4-FFF2-40B4-BE49-F238E27FC236}">
                <a16:creationId xmlns:a16="http://schemas.microsoft.com/office/drawing/2014/main" id="{45FCB80A-ADC9-1848-7920-6826A6EA1B01}"/>
              </a:ext>
            </a:extLst>
          </p:cNvPr>
          <p:cNvSpPr>
            <a:spLocks noGrp="1"/>
          </p:cNvSpPr>
          <p:nvPr>
            <p:ph idx="1"/>
          </p:nvPr>
        </p:nvSpPr>
        <p:spPr>
          <a:xfrm>
            <a:off x="593378" y="1691605"/>
            <a:ext cx="9215338" cy="4896544"/>
          </a:xfrm>
        </p:spPr>
        <p:txBody>
          <a:bodyPr>
            <a:normAutofit fontScale="92500" lnSpcReduction="20000"/>
          </a:bodyPr>
          <a:lstStyle/>
          <a:p>
            <a:pPr marL="0" lvl="0" indent="0">
              <a:lnSpc>
                <a:spcPct val="120000"/>
              </a:lnSpc>
              <a:spcBef>
                <a:spcPts val="0"/>
              </a:spcBef>
              <a:spcAft>
                <a:spcPts val="0"/>
              </a:spcAft>
              <a:buNone/>
            </a:pPr>
            <a:r>
              <a:rPr lang="pl-PL" kern="100" dirty="0"/>
              <a:t>Kwalifikacja przedsięwzięć zgodnie z załącznikiem II do dyrektywy </a:t>
            </a:r>
            <a:r>
              <a:rPr lang="pl-PL" sz="1900" kern="100" dirty="0"/>
              <a:t>OOŚ</a:t>
            </a:r>
            <a:r>
              <a:rPr lang="pl-PL" kern="100" dirty="0"/>
              <a:t>/rozporządzeniem OOŚ</a:t>
            </a:r>
          </a:p>
          <a:p>
            <a:pPr marL="0" lvl="0" indent="0">
              <a:lnSpc>
                <a:spcPct val="120000"/>
              </a:lnSpc>
              <a:spcBef>
                <a:spcPts val="0"/>
              </a:spcBef>
              <a:spcAft>
                <a:spcPts val="0"/>
              </a:spcAft>
              <a:buNone/>
            </a:pPr>
            <a:endParaRPr lang="pl-PL" kern="100" dirty="0"/>
          </a:p>
          <a:p>
            <a:pPr marL="0" lvl="0" indent="0">
              <a:lnSpc>
                <a:spcPct val="120000"/>
              </a:lnSpc>
              <a:spcBef>
                <a:spcPts val="0"/>
              </a:spcBef>
              <a:spcAft>
                <a:spcPts val="0"/>
              </a:spcAft>
              <a:buNone/>
            </a:pPr>
            <a:r>
              <a:rPr lang="pl-PL" kern="100" dirty="0"/>
              <a:t>Dla działania 01.03 są to przede wszystkim:</a:t>
            </a:r>
          </a:p>
          <a:p>
            <a:pPr lvl="0">
              <a:lnSpc>
                <a:spcPct val="120000"/>
              </a:lnSpc>
              <a:spcBef>
                <a:spcPts val="0"/>
              </a:spcBef>
              <a:spcAft>
                <a:spcPts val="0"/>
              </a:spcAft>
              <a:buFontTx/>
              <a:buChar char="-"/>
            </a:pPr>
            <a:r>
              <a:rPr lang="pl-PL" dirty="0"/>
              <a:t>rurociągi wodociągowe magistralne do przesyłania wody oraz przewody wodociągowe magistralne doprowadzające wodę od stacji uzdatniania do przewodów wodociągowych rozdzielczych, z wyłączeniem ich przebudowy metodą </a:t>
            </a:r>
            <a:r>
              <a:rPr lang="pl-PL" dirty="0" err="1"/>
              <a:t>bezwykopową</a:t>
            </a:r>
            <a:endParaRPr lang="pl-PL" dirty="0"/>
          </a:p>
          <a:p>
            <a:pPr lvl="0">
              <a:lnSpc>
                <a:spcPct val="120000"/>
              </a:lnSpc>
              <a:spcBef>
                <a:spcPts val="0"/>
              </a:spcBef>
              <a:spcAft>
                <a:spcPts val="0"/>
              </a:spcAft>
              <a:buFontTx/>
              <a:buChar char="-"/>
            </a:pPr>
            <a:r>
              <a:rPr lang="pl-PL" dirty="0"/>
              <a:t>urządzenia lub zespoły urządzeń umożliwiające pobór wód podziemnych lub sztuczne systemy zasilania wód podziemnych, inne niż wymienione w § 2 ust. 1 pkt 37, o zdolności poboru wody nie mniejszej niż 10 m3 na godzinę</a:t>
            </a:r>
          </a:p>
          <a:p>
            <a:pPr>
              <a:lnSpc>
                <a:spcPct val="120000"/>
              </a:lnSpc>
              <a:spcBef>
                <a:spcPts val="0"/>
              </a:spcBef>
              <a:spcAft>
                <a:spcPts val="0"/>
              </a:spcAft>
              <a:buFontTx/>
              <a:buChar char="-"/>
            </a:pPr>
            <a:r>
              <a:rPr lang="pl-PL" dirty="0"/>
              <a:t>instalacje do oczyszczania ścieków inne niż wymienione w § 2 ust. 1 pkt 40, przewidziane do obsługi liczby mieszkańców nie mniejszej niż 400 równoważnej liczby mieszkańców</a:t>
            </a:r>
          </a:p>
          <a:p>
            <a:pPr>
              <a:lnSpc>
                <a:spcPct val="120000"/>
              </a:lnSpc>
              <a:spcBef>
                <a:spcPts val="0"/>
              </a:spcBef>
              <a:spcAft>
                <a:spcPts val="0"/>
              </a:spcAft>
              <a:buFontTx/>
              <a:buChar char="-"/>
            </a:pPr>
            <a:r>
              <a:rPr lang="pl-PL" dirty="0"/>
              <a:t>sieci kanalizacyjne o całkowitej długości przedsięwzięcia nie mniejszej niż 1 km, z wyłączeniem:</a:t>
            </a:r>
          </a:p>
          <a:p>
            <a:pPr marL="0" indent="0">
              <a:lnSpc>
                <a:spcPct val="120000"/>
              </a:lnSpc>
              <a:spcBef>
                <a:spcPts val="0"/>
              </a:spcBef>
              <a:spcAft>
                <a:spcPts val="0"/>
              </a:spcAft>
              <a:buNone/>
            </a:pPr>
            <a:r>
              <a:rPr lang="pl-PL" dirty="0"/>
              <a:t>	a) przebudowy tych sieci metodą </a:t>
            </a:r>
            <a:r>
              <a:rPr lang="pl-PL" dirty="0" err="1"/>
              <a:t>bezwykopową</a:t>
            </a:r>
            <a:r>
              <a:rPr lang="pl-PL" dirty="0"/>
              <a:t>,</a:t>
            </a:r>
          </a:p>
          <a:p>
            <a:pPr marL="0" indent="0">
              <a:lnSpc>
                <a:spcPct val="120000"/>
              </a:lnSpc>
              <a:spcBef>
                <a:spcPts val="0"/>
              </a:spcBef>
              <a:spcAft>
                <a:spcPts val="0"/>
              </a:spcAft>
              <a:buNone/>
            </a:pPr>
            <a:r>
              <a:rPr lang="pl-PL" dirty="0"/>
              <a:t>	b) sieci kanalizacji deszczowej zlokalizowanych w pasie drogowym i obszarze 	kolejowym,</a:t>
            </a:r>
          </a:p>
          <a:p>
            <a:pPr marL="0" indent="0">
              <a:lnSpc>
                <a:spcPct val="120000"/>
              </a:lnSpc>
              <a:spcBef>
                <a:spcPts val="0"/>
              </a:spcBef>
              <a:spcAft>
                <a:spcPts val="0"/>
              </a:spcAft>
              <a:buNone/>
            </a:pPr>
            <a:r>
              <a:rPr lang="pl-PL" dirty="0"/>
              <a:t>	c) przyłączy do budynków.</a:t>
            </a:r>
          </a:p>
          <a:p>
            <a:pPr marL="0" lvl="0" indent="0" defTabSz="457200">
              <a:lnSpc>
                <a:spcPct val="117000"/>
              </a:lnSpc>
              <a:spcBef>
                <a:spcPct val="0"/>
              </a:spcBef>
              <a:spcAft>
                <a:spcPts val="800"/>
              </a:spcAft>
              <a:buClrTx/>
              <a:buNone/>
              <a:defRPr/>
            </a:pPr>
            <a:endParaRPr lang="pl-PL" b="1" kern="100" dirty="0">
              <a:solidFill>
                <a:srgbClr val="000000"/>
              </a:solidFill>
            </a:endParaRPr>
          </a:p>
        </p:txBody>
      </p:sp>
      <p:pic>
        <p:nvPicPr>
          <p:cNvPr id="6" name="Obraz 5" descr="Ciąg znaków: FEnIKS, Rzeczpospolita Polska, UE i NFOŚiGW">
            <a:extLst>
              <a:ext uri="{FF2B5EF4-FFF2-40B4-BE49-F238E27FC236}">
                <a16:creationId xmlns:a16="http://schemas.microsoft.com/office/drawing/2014/main" id="{45846810-B0F1-C8C0-BBF3-910242C685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346" y="6779369"/>
            <a:ext cx="6661371" cy="660499"/>
          </a:xfrm>
          <a:prstGeom prst="rect">
            <a:avLst/>
          </a:prstGeom>
        </p:spPr>
      </p:pic>
      <p:sp>
        <p:nvSpPr>
          <p:cNvPr id="4" name="Symbol zastępczy numeru slajdu 3">
            <a:extLst>
              <a:ext uri="{FF2B5EF4-FFF2-40B4-BE49-F238E27FC236}">
                <a16:creationId xmlns:a16="http://schemas.microsoft.com/office/drawing/2014/main" id="{7959270C-5C5F-7B42-F706-AAAE3C2CDFA1}"/>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8E6BE7B-80CB-4926-B646-E23E8BCBFE23}" type="slidenum">
              <a:rPr kumimoji="0" lang="pl-PL" altLang="pl-PL" sz="1000" b="0" i="0" u="none" strike="noStrike" kern="1200" cap="none" spc="0" normalizeH="0" baseline="0" noProof="0" smtClean="0">
                <a:ln>
                  <a:noFill/>
                </a:ln>
                <a:solidFill>
                  <a:srgbClr val="002073"/>
                </a:solidFill>
                <a:effectLst/>
                <a:uLnTx/>
                <a:uFillTx/>
                <a:latin typeface="Open Sans" panose="020B0606030504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pl-PL" altLang="pl-PL" sz="1000" b="0" i="0" u="none" strike="noStrike" kern="1200" cap="none" spc="0" normalizeH="0" baseline="0" noProof="0">
              <a:ln>
                <a:noFill/>
              </a:ln>
              <a:solidFill>
                <a:srgbClr val="002073"/>
              </a:solidFill>
              <a:effectLst/>
              <a:uLnTx/>
              <a:uFillTx/>
              <a:latin typeface="Open Sans" panose="020B0606030504020204" pitchFamily="34" charset="0"/>
              <a:ea typeface="+mn-ea"/>
              <a:cs typeface="Arial" panose="020B0604020202020204" pitchFamily="34" charset="0"/>
            </a:endParaRPr>
          </a:p>
        </p:txBody>
      </p:sp>
    </p:spTree>
    <p:extLst>
      <p:ext uri="{BB962C8B-B14F-4D97-AF65-F5344CB8AC3E}">
        <p14:creationId xmlns:p14="http://schemas.microsoft.com/office/powerpoint/2010/main" val="2246916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6FACC1-2E1C-7635-6D2D-CBD91C1F9BA5}"/>
              </a:ext>
            </a:extLst>
          </p:cNvPr>
          <p:cNvSpPr>
            <a:spLocks noGrp="1"/>
          </p:cNvSpPr>
          <p:nvPr>
            <p:ph type="title"/>
          </p:nvPr>
        </p:nvSpPr>
        <p:spPr>
          <a:xfrm>
            <a:off x="593378" y="323453"/>
            <a:ext cx="9071322" cy="1440160"/>
          </a:xfrm>
        </p:spPr>
        <p:txBody>
          <a:bodyPr>
            <a:normAutofit fontScale="90000"/>
          </a:bodyPr>
          <a:lstStyle/>
          <a:p>
            <a:pPr eaLnBrk="1" hangingPunct="1">
              <a:lnSpc>
                <a:spcPts val="2500"/>
              </a:lnSpc>
            </a:pPr>
            <a:r>
              <a:rPr lang="pl-PL" kern="100" dirty="0"/>
              <a:t>Czy w ramach projektu realizowane jest przedsięwzięcie lub przedsięwzięcia mogące potencjalnie znacząco oddziaływać na środowisko i/lub objęte załącznikiem II do dyrektywy 2011/92/WE Parlamentu Europejskiego i Rady? – cd </a:t>
            </a:r>
            <a:endParaRPr lang="pl-PL" altLang="pl-PL" dirty="0">
              <a:solidFill>
                <a:srgbClr val="002073"/>
              </a:solidFill>
            </a:endParaRPr>
          </a:p>
        </p:txBody>
      </p:sp>
      <p:sp>
        <p:nvSpPr>
          <p:cNvPr id="3" name="Symbol zastępczy zawartości 2">
            <a:extLst>
              <a:ext uri="{FF2B5EF4-FFF2-40B4-BE49-F238E27FC236}">
                <a16:creationId xmlns:a16="http://schemas.microsoft.com/office/drawing/2014/main" id="{45FCB80A-ADC9-1848-7920-6826A6EA1B01}"/>
              </a:ext>
            </a:extLst>
          </p:cNvPr>
          <p:cNvSpPr>
            <a:spLocks noGrp="1"/>
          </p:cNvSpPr>
          <p:nvPr>
            <p:ph idx="1"/>
          </p:nvPr>
        </p:nvSpPr>
        <p:spPr>
          <a:xfrm>
            <a:off x="593378" y="1763613"/>
            <a:ext cx="9215338" cy="4895948"/>
          </a:xfrm>
        </p:spPr>
        <p:txBody>
          <a:bodyPr>
            <a:normAutofit/>
          </a:bodyPr>
          <a:lstStyle/>
          <a:p>
            <a:pPr marL="0" marR="0" lvl="0" indent="0" algn="l" defTabSz="457200" rtl="0" eaLnBrk="0" fontAlgn="base" latinLnBrk="0" hangingPunct="0">
              <a:lnSpc>
                <a:spcPct val="107000"/>
              </a:lnSpc>
              <a:spcBef>
                <a:spcPct val="0"/>
              </a:spcBef>
              <a:spcAft>
                <a:spcPts val="600"/>
              </a:spcAft>
              <a:buClrTx/>
              <a:buSzTx/>
              <a:buFontTx/>
              <a:buNone/>
              <a:tabLst/>
              <a:defRPr/>
            </a:pPr>
            <a:endParaRPr kumimoji="0" lang="pl-PL" sz="18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lvl="1" indent="0" defTabSz="457200">
              <a:lnSpc>
                <a:spcPct val="107000"/>
              </a:lnSpc>
              <a:spcBef>
                <a:spcPct val="0"/>
              </a:spcBef>
              <a:spcAft>
                <a:spcPts val="600"/>
              </a:spcAft>
              <a:buFontTx/>
              <a:buNone/>
              <a:defRPr/>
            </a:pPr>
            <a:r>
              <a:rPr lang="pl-PL" b="1" kern="100" dirty="0">
                <a:solidFill>
                  <a:srgbClr val="000000"/>
                </a:solidFill>
              </a:rPr>
              <a:t>W przypadku inwestycji składającej się z co najmniej dwóch przedsięwzięć, dla których wydano decyzję bez oceny oddziaływania na środowisko</a:t>
            </a:r>
            <a:r>
              <a:rPr lang="pl-PL" kern="100" dirty="0">
                <a:solidFill>
                  <a:srgbClr val="000000"/>
                </a:solidFill>
              </a:rPr>
              <a:t> </a:t>
            </a:r>
          </a:p>
          <a:p>
            <a:pPr marL="0" lvl="1" indent="0" defTabSz="457200">
              <a:lnSpc>
                <a:spcPct val="107000"/>
              </a:lnSpc>
              <a:spcBef>
                <a:spcPct val="0"/>
              </a:spcBef>
              <a:spcAft>
                <a:spcPts val="600"/>
              </a:spcAft>
              <a:buFontTx/>
              <a:buNone/>
              <a:defRPr/>
            </a:pPr>
            <a:r>
              <a:rPr lang="pl-PL" kern="100" dirty="0">
                <a:solidFill>
                  <a:srgbClr val="000000"/>
                </a:solidFill>
              </a:rPr>
              <a:t>przedstawić, w jaki sposób wszystkie te przedsięwzięcia razem wpływają na stan środowiska (</a:t>
            </a:r>
            <a:r>
              <a:rPr lang="pl-PL" b="1" kern="100" dirty="0">
                <a:solidFill>
                  <a:srgbClr val="000000"/>
                </a:solidFill>
              </a:rPr>
              <a:t>efekt skumulowany</a:t>
            </a:r>
            <a:r>
              <a:rPr lang="pl-PL" kern="100" dirty="0">
                <a:solidFill>
                  <a:srgbClr val="000000"/>
                </a:solidFill>
              </a:rPr>
              <a:t>). W tym celu należy posłużyć się uzasadnieniami z wydanych rozstrzygnięć administracyjnych.</a:t>
            </a:r>
          </a:p>
          <a:p>
            <a:pPr marL="0" lvl="1" indent="0" defTabSz="457200">
              <a:lnSpc>
                <a:spcPts val="2500"/>
              </a:lnSpc>
              <a:spcBef>
                <a:spcPts val="1800"/>
              </a:spcBef>
              <a:buFontTx/>
              <a:buNone/>
              <a:defRPr/>
            </a:pPr>
            <a:r>
              <a:rPr lang="pl-PL" b="1" dirty="0">
                <a:solidFill>
                  <a:srgbClr val="000000"/>
                </a:solidFill>
              </a:rPr>
              <a:t>UWAGA: należy </a:t>
            </a:r>
            <a:r>
              <a:rPr lang="pl-PL" dirty="0">
                <a:solidFill>
                  <a:srgbClr val="000000"/>
                </a:solidFill>
              </a:rPr>
              <a:t>wykazać również, że podział inwestycji na mniejsze zamierzenia nie skutkuje obejściem zakazu tzw. salami </a:t>
            </a:r>
            <a:r>
              <a:rPr lang="pl-PL" dirty="0" err="1">
                <a:solidFill>
                  <a:srgbClr val="000000"/>
                </a:solidFill>
              </a:rPr>
              <a:t>slicing</a:t>
            </a:r>
            <a:r>
              <a:rPr lang="pl-PL" dirty="0">
                <a:solidFill>
                  <a:srgbClr val="000000"/>
                </a:solidFill>
              </a:rPr>
              <a:t> (wyrok Trybunału Sprawiedliwości z 16.09.2004 w sprawie C-227/01 Komisja przeciwko Królestwu Hiszpanii).</a:t>
            </a:r>
          </a:p>
          <a:p>
            <a:pPr marL="0" lvl="1" indent="0" defTabSz="457200">
              <a:lnSpc>
                <a:spcPts val="2500"/>
              </a:lnSpc>
              <a:spcBef>
                <a:spcPts val="1800"/>
              </a:spcBef>
              <a:buFontTx/>
              <a:buNone/>
              <a:defRPr/>
            </a:pPr>
            <a:r>
              <a:rPr lang="pl-PL" b="1" dirty="0">
                <a:solidFill>
                  <a:srgbClr val="000000"/>
                </a:solidFill>
              </a:rPr>
              <a:t>W przypadku, gdy projekt nie obejmuje przedsięwzięć w rozumieniu dyrektywy </a:t>
            </a:r>
            <a:r>
              <a:rPr lang="pl-PL" b="1" dirty="0" err="1">
                <a:solidFill>
                  <a:srgbClr val="000000"/>
                </a:solidFill>
              </a:rPr>
              <a:t>ooś</a:t>
            </a:r>
            <a:r>
              <a:rPr lang="pl-PL" b="1" dirty="0">
                <a:solidFill>
                  <a:srgbClr val="000000"/>
                </a:solidFill>
              </a:rPr>
              <a:t>/rozporządzenia należy to opisać w załączniku 4 pkt 10!!!</a:t>
            </a:r>
          </a:p>
          <a:p>
            <a:pPr marL="0" marR="0" lvl="0" indent="0" algn="l" defTabSz="457200" rtl="0" eaLnBrk="0" fontAlgn="base" latinLnBrk="0" hangingPunct="0">
              <a:lnSpc>
                <a:spcPct val="107000"/>
              </a:lnSpc>
              <a:spcBef>
                <a:spcPct val="0"/>
              </a:spcBef>
              <a:spcAft>
                <a:spcPts val="600"/>
              </a:spcAft>
              <a:buClrTx/>
              <a:buSzTx/>
              <a:buNone/>
              <a:tabLst/>
              <a:defRPr/>
            </a:pPr>
            <a:endParaRPr lang="pl-PL" kern="100" dirty="0">
              <a:solidFill>
                <a:srgbClr val="000000"/>
              </a:solidFill>
            </a:endParaRPr>
          </a:p>
          <a:p>
            <a:pPr marL="504825" lvl="1" indent="0" algn="r" defTabSz="457200">
              <a:lnSpc>
                <a:spcPct val="107000"/>
              </a:lnSpc>
              <a:spcBef>
                <a:spcPct val="0"/>
              </a:spcBef>
              <a:spcAft>
                <a:spcPts val="800"/>
              </a:spcAft>
              <a:buNone/>
              <a:defRPr/>
            </a:pPr>
            <a:endParaRPr lang="pl-PL" sz="1700" dirty="0"/>
          </a:p>
          <a:p>
            <a:pPr marL="0" marR="0" lvl="0" indent="0" algn="l" defTabSz="457200" rtl="0" eaLnBrk="0" fontAlgn="base" latinLnBrk="0" hangingPunct="0">
              <a:lnSpc>
                <a:spcPct val="100000"/>
              </a:lnSpc>
              <a:spcBef>
                <a:spcPct val="0"/>
              </a:spcBef>
              <a:spcAft>
                <a:spcPct val="0"/>
              </a:spcAft>
              <a:buClrTx/>
              <a:buSzTx/>
              <a:buFontTx/>
              <a:buNone/>
              <a:tabLst/>
              <a:defRPr/>
            </a:pPr>
            <a:endParaRPr lang="pl-PL" dirty="0"/>
          </a:p>
          <a:p>
            <a:pPr marL="0" marR="0" lvl="0" indent="0" algn="r" defTabSz="457200" rtl="0" eaLnBrk="0" fontAlgn="base" latinLnBrk="0" hangingPunct="0">
              <a:lnSpc>
                <a:spcPct val="100000"/>
              </a:lnSpc>
              <a:spcBef>
                <a:spcPct val="0"/>
              </a:spcBef>
              <a:spcAft>
                <a:spcPct val="0"/>
              </a:spcAft>
              <a:buClrTx/>
              <a:buSzTx/>
              <a:buFontTx/>
              <a:buNone/>
              <a:tabLst/>
              <a:defRPr/>
            </a:pPr>
            <a:endParaRPr lang="pl-PL" sz="4300" dirty="0"/>
          </a:p>
          <a:p>
            <a:pPr marL="0" marR="0" lvl="0" indent="0" algn="l" defTabSz="457200" rtl="0" eaLnBrk="0" fontAlgn="base" latinLnBrk="0" hangingPunct="0">
              <a:lnSpc>
                <a:spcPts val="2500"/>
              </a:lnSpc>
              <a:spcBef>
                <a:spcPct val="0"/>
              </a:spcBef>
              <a:spcAft>
                <a:spcPct val="0"/>
              </a:spcAft>
              <a:buClrTx/>
              <a:buSzTx/>
              <a:buFontTx/>
              <a:buNone/>
              <a:tabLst/>
              <a:defRPr/>
            </a:pPr>
            <a:endParaRPr lang="pl-PL" dirty="0"/>
          </a:p>
        </p:txBody>
      </p:sp>
      <p:pic>
        <p:nvPicPr>
          <p:cNvPr id="6" name="Obraz 5" descr="Ciąg znaków: FEnIKS, Rzeczpospolita Polska, UE i NFOŚiGW">
            <a:extLst>
              <a:ext uri="{FF2B5EF4-FFF2-40B4-BE49-F238E27FC236}">
                <a16:creationId xmlns:a16="http://schemas.microsoft.com/office/drawing/2014/main" id="{45846810-B0F1-C8C0-BBF3-910242C685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346" y="6779369"/>
            <a:ext cx="6661371" cy="660499"/>
          </a:xfrm>
          <a:prstGeom prst="rect">
            <a:avLst/>
          </a:prstGeom>
        </p:spPr>
      </p:pic>
      <p:sp>
        <p:nvSpPr>
          <p:cNvPr id="4" name="Symbol zastępczy numeru slajdu 3">
            <a:extLst>
              <a:ext uri="{FF2B5EF4-FFF2-40B4-BE49-F238E27FC236}">
                <a16:creationId xmlns:a16="http://schemas.microsoft.com/office/drawing/2014/main" id="{7959270C-5C5F-7B42-F706-AAAE3C2CDFA1}"/>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8E6BE7B-80CB-4926-B646-E23E8BCBFE23}" type="slidenum">
              <a:rPr kumimoji="0" lang="pl-PL" altLang="pl-PL" sz="1000" b="0" i="0" u="none" strike="noStrike" kern="1200" cap="none" spc="0" normalizeH="0" baseline="0" noProof="0" smtClean="0">
                <a:ln>
                  <a:noFill/>
                </a:ln>
                <a:solidFill>
                  <a:srgbClr val="002073"/>
                </a:solidFill>
                <a:effectLst/>
                <a:uLnTx/>
                <a:uFillTx/>
                <a:latin typeface="Open Sans" panose="020B0606030504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pl-PL" altLang="pl-PL" sz="1000" b="0" i="0" u="none" strike="noStrike" kern="1200" cap="none" spc="0" normalizeH="0" baseline="0" noProof="0">
              <a:ln>
                <a:noFill/>
              </a:ln>
              <a:solidFill>
                <a:srgbClr val="002073"/>
              </a:solidFill>
              <a:effectLst/>
              <a:uLnTx/>
              <a:uFillTx/>
              <a:latin typeface="Open Sans" panose="020B0606030504020204" pitchFamily="34" charset="0"/>
              <a:ea typeface="+mn-ea"/>
              <a:cs typeface="Arial" panose="020B0604020202020204" pitchFamily="34" charset="0"/>
            </a:endParaRPr>
          </a:p>
        </p:txBody>
      </p:sp>
    </p:spTree>
    <p:extLst>
      <p:ext uri="{BB962C8B-B14F-4D97-AF65-F5344CB8AC3E}">
        <p14:creationId xmlns:p14="http://schemas.microsoft.com/office/powerpoint/2010/main" val="1558713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6FACC1-2E1C-7635-6D2D-CBD91C1F9BA5}"/>
              </a:ext>
            </a:extLst>
          </p:cNvPr>
          <p:cNvSpPr>
            <a:spLocks noGrp="1"/>
          </p:cNvSpPr>
          <p:nvPr>
            <p:ph type="title"/>
          </p:nvPr>
        </p:nvSpPr>
        <p:spPr>
          <a:xfrm>
            <a:off x="593378" y="323453"/>
            <a:ext cx="9071322" cy="576064"/>
          </a:xfrm>
        </p:spPr>
        <p:txBody>
          <a:bodyPr>
            <a:normAutofit fontScale="90000"/>
          </a:bodyPr>
          <a:lstStyle/>
          <a:p>
            <a:pPr eaLnBrk="1" hangingPunct="1">
              <a:lnSpc>
                <a:spcPts val="2500"/>
              </a:lnSpc>
            </a:pPr>
            <a:r>
              <a:rPr lang="pl-PL" kern="100" dirty="0"/>
              <a:t>Czy projekt uwzględnia ryzyka związane ze zmianami klimatu?</a:t>
            </a:r>
            <a:endParaRPr lang="pl-PL" altLang="pl-PL" dirty="0">
              <a:solidFill>
                <a:srgbClr val="002073"/>
              </a:solidFill>
            </a:endParaRPr>
          </a:p>
        </p:txBody>
      </p:sp>
      <p:sp>
        <p:nvSpPr>
          <p:cNvPr id="3" name="Symbol zastępczy zawartości 2">
            <a:extLst>
              <a:ext uri="{FF2B5EF4-FFF2-40B4-BE49-F238E27FC236}">
                <a16:creationId xmlns:a16="http://schemas.microsoft.com/office/drawing/2014/main" id="{45FCB80A-ADC9-1848-7920-6826A6EA1B01}"/>
              </a:ext>
            </a:extLst>
          </p:cNvPr>
          <p:cNvSpPr>
            <a:spLocks noGrp="1"/>
          </p:cNvSpPr>
          <p:nvPr>
            <p:ph idx="1"/>
          </p:nvPr>
        </p:nvSpPr>
        <p:spPr>
          <a:xfrm>
            <a:off x="593378" y="1331565"/>
            <a:ext cx="9071322" cy="5327996"/>
          </a:xfrm>
        </p:spPr>
        <p:txBody>
          <a:bodyPr>
            <a:normAutofit/>
          </a:bodyPr>
          <a:lstStyle/>
          <a:p>
            <a:pPr marL="0" lvl="0" indent="0">
              <a:lnSpc>
                <a:spcPct val="107000"/>
              </a:lnSpc>
              <a:spcAft>
                <a:spcPts val="600"/>
              </a:spcAft>
              <a:buNone/>
            </a:pPr>
            <a:r>
              <a:rPr lang="pl-PL" kern="100" dirty="0">
                <a:solidFill>
                  <a:srgbClr val="000000"/>
                </a:solidFill>
              </a:rPr>
              <a:t>Każdy projekt infrastrukturalny o trwałości ≥ 5 lat wymaga oceny:</a:t>
            </a:r>
          </a:p>
          <a:p>
            <a:pPr lvl="0">
              <a:lnSpc>
                <a:spcPct val="107000"/>
              </a:lnSpc>
              <a:spcAft>
                <a:spcPts val="600"/>
              </a:spcAft>
              <a:buFont typeface="Arial" panose="020B0604020202020204" pitchFamily="34" charset="0"/>
              <a:buChar char="•"/>
            </a:pPr>
            <a:r>
              <a:rPr lang="pl-PL" kern="100" dirty="0">
                <a:solidFill>
                  <a:srgbClr val="000000"/>
                </a:solidFill>
              </a:rPr>
              <a:t>    wpływu na klimat,</a:t>
            </a:r>
          </a:p>
          <a:p>
            <a:pPr lvl="0">
              <a:lnSpc>
                <a:spcPct val="107000"/>
              </a:lnSpc>
              <a:spcAft>
                <a:spcPts val="600"/>
              </a:spcAft>
              <a:buFont typeface="Arial" panose="020B0604020202020204" pitchFamily="34" charset="0"/>
              <a:buChar char="•"/>
            </a:pPr>
            <a:r>
              <a:rPr lang="pl-PL" kern="100" dirty="0">
                <a:solidFill>
                  <a:srgbClr val="000000"/>
                </a:solidFill>
              </a:rPr>
              <a:t>    dostosowania do zmienionego klimatu.</a:t>
            </a:r>
          </a:p>
          <a:p>
            <a:pPr marL="0" lvl="0" indent="0">
              <a:lnSpc>
                <a:spcPct val="107000"/>
              </a:lnSpc>
              <a:spcAft>
                <a:spcPts val="600"/>
              </a:spcAft>
              <a:buNone/>
            </a:pPr>
            <a:r>
              <a:rPr lang="pl-PL" kern="100" dirty="0">
                <a:solidFill>
                  <a:srgbClr val="000000"/>
                </a:solidFill>
              </a:rPr>
              <a:t>Zakres oceny zależy od rodzaju i skali projektu.</a:t>
            </a:r>
          </a:p>
          <a:p>
            <a:pPr marL="0" lvl="0" indent="0">
              <a:lnSpc>
                <a:spcPct val="107000"/>
              </a:lnSpc>
              <a:spcAft>
                <a:spcPts val="600"/>
              </a:spcAft>
              <a:buNone/>
            </a:pPr>
            <a:endParaRPr lang="pl-PL" kern="100" dirty="0">
              <a:solidFill>
                <a:srgbClr val="000000"/>
              </a:solidFill>
            </a:endParaRPr>
          </a:p>
          <a:p>
            <a:pPr marL="0" lvl="0" indent="0">
              <a:lnSpc>
                <a:spcPct val="107000"/>
              </a:lnSpc>
              <a:spcAft>
                <a:spcPts val="600"/>
              </a:spcAft>
              <a:buNone/>
            </a:pPr>
            <a:r>
              <a:rPr lang="pl-PL" kern="100" dirty="0">
                <a:solidFill>
                  <a:srgbClr val="000000"/>
                </a:solidFill>
              </a:rPr>
              <a:t>Weryfikacja powinna być zgodna z:</a:t>
            </a:r>
          </a:p>
          <a:p>
            <a:pPr lvl="0">
              <a:lnSpc>
                <a:spcPct val="107000"/>
              </a:lnSpc>
              <a:spcAft>
                <a:spcPts val="600"/>
              </a:spcAft>
              <a:buFont typeface="Wingdings" panose="05000000000000000000" pitchFamily="2" charset="2"/>
              <a:buChar char="§"/>
            </a:pPr>
            <a:r>
              <a:rPr lang="pl-PL" kern="100" dirty="0">
                <a:solidFill>
                  <a:srgbClr val="000000"/>
                </a:solidFill>
              </a:rPr>
              <a:t>    Wytycznymi technicznymi (2021/C 373/01),</a:t>
            </a:r>
          </a:p>
          <a:p>
            <a:pPr lvl="0">
              <a:lnSpc>
                <a:spcPct val="107000"/>
              </a:lnSpc>
              <a:spcAft>
                <a:spcPts val="600"/>
              </a:spcAft>
              <a:buFont typeface="Wingdings" panose="05000000000000000000" pitchFamily="2" charset="2"/>
              <a:buChar char="§"/>
            </a:pPr>
            <a:r>
              <a:rPr lang="pl-PL" kern="100" dirty="0">
                <a:solidFill>
                  <a:srgbClr val="000000"/>
                </a:solidFill>
              </a:rPr>
              <a:t>    Poradnikiem weryfikacji inwestycji pod względem wpływu na klimat (2021–2027).</a:t>
            </a:r>
            <a:endParaRPr lang="pl-PL"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504825" lvl="1" indent="0" algn="r" defTabSz="457200">
              <a:lnSpc>
                <a:spcPct val="107000"/>
              </a:lnSpc>
              <a:spcBef>
                <a:spcPct val="0"/>
              </a:spcBef>
              <a:spcAft>
                <a:spcPts val="800"/>
              </a:spcAft>
              <a:buNone/>
              <a:defRPr/>
            </a:pPr>
            <a:endParaRPr lang="pl-PL" sz="1700" dirty="0"/>
          </a:p>
          <a:p>
            <a:pPr marL="504825" lvl="1" indent="0" algn="r" defTabSz="457200">
              <a:lnSpc>
                <a:spcPct val="107000"/>
              </a:lnSpc>
              <a:spcBef>
                <a:spcPct val="0"/>
              </a:spcBef>
              <a:spcAft>
                <a:spcPts val="800"/>
              </a:spcAft>
              <a:buNone/>
              <a:defRPr/>
            </a:pPr>
            <a:endParaRPr lang="pl-PL" sz="1700" dirty="0"/>
          </a:p>
          <a:p>
            <a:pPr marL="0" marR="0" lvl="0" indent="0" algn="l" defTabSz="457200" rtl="0" eaLnBrk="0" fontAlgn="base" latinLnBrk="0" hangingPunct="0">
              <a:lnSpc>
                <a:spcPct val="100000"/>
              </a:lnSpc>
              <a:spcBef>
                <a:spcPct val="0"/>
              </a:spcBef>
              <a:spcAft>
                <a:spcPct val="0"/>
              </a:spcAft>
              <a:buClrTx/>
              <a:buSzTx/>
              <a:buFontTx/>
              <a:buNone/>
              <a:tabLst/>
              <a:defRPr/>
            </a:pPr>
            <a:endParaRPr lang="pl-PL" dirty="0"/>
          </a:p>
          <a:p>
            <a:pPr marL="0" marR="0" lvl="0" indent="0" algn="l" defTabSz="457200" rtl="0" eaLnBrk="0" fontAlgn="base" latinLnBrk="0" hangingPunct="0">
              <a:lnSpc>
                <a:spcPct val="100000"/>
              </a:lnSpc>
              <a:spcBef>
                <a:spcPct val="0"/>
              </a:spcBef>
              <a:spcAft>
                <a:spcPct val="0"/>
              </a:spcAft>
              <a:buClrTx/>
              <a:buSzTx/>
              <a:buFontTx/>
              <a:buNone/>
              <a:tabLst/>
              <a:defRPr/>
            </a:pPr>
            <a:endParaRPr lang="pl-PL" dirty="0"/>
          </a:p>
          <a:p>
            <a:pPr marL="0" marR="0" lvl="0" indent="0" algn="l" defTabSz="457200" rtl="0" eaLnBrk="0" fontAlgn="base" latinLnBrk="0" hangingPunct="0">
              <a:lnSpc>
                <a:spcPts val="2500"/>
              </a:lnSpc>
              <a:spcBef>
                <a:spcPct val="0"/>
              </a:spcBef>
              <a:spcAft>
                <a:spcPct val="0"/>
              </a:spcAft>
              <a:buClrTx/>
              <a:buSzTx/>
              <a:buFontTx/>
              <a:buNone/>
              <a:tabLst/>
              <a:defRPr/>
            </a:pPr>
            <a:endParaRPr lang="pl-PL" dirty="0"/>
          </a:p>
        </p:txBody>
      </p:sp>
      <p:pic>
        <p:nvPicPr>
          <p:cNvPr id="6" name="Obraz 5" descr="Ciąg znaków: FEnIKS, Rzeczpospolita Polska, UE i NFOŚiGW">
            <a:extLst>
              <a:ext uri="{FF2B5EF4-FFF2-40B4-BE49-F238E27FC236}">
                <a16:creationId xmlns:a16="http://schemas.microsoft.com/office/drawing/2014/main" id="{45846810-B0F1-C8C0-BBF3-910242C685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346" y="6779369"/>
            <a:ext cx="6661371" cy="660499"/>
          </a:xfrm>
          <a:prstGeom prst="rect">
            <a:avLst/>
          </a:prstGeom>
        </p:spPr>
      </p:pic>
      <p:sp>
        <p:nvSpPr>
          <p:cNvPr id="4" name="Symbol zastępczy numeru slajdu 3">
            <a:extLst>
              <a:ext uri="{FF2B5EF4-FFF2-40B4-BE49-F238E27FC236}">
                <a16:creationId xmlns:a16="http://schemas.microsoft.com/office/drawing/2014/main" id="{7959270C-5C5F-7B42-F706-AAAE3C2CDFA1}"/>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8E6BE7B-80CB-4926-B646-E23E8BCBFE23}" type="slidenum">
              <a:rPr kumimoji="0" lang="pl-PL" altLang="pl-PL" sz="1000" b="0" i="0" u="none" strike="noStrike" kern="1200" cap="none" spc="0" normalizeH="0" baseline="0" noProof="0" smtClean="0">
                <a:ln>
                  <a:noFill/>
                </a:ln>
                <a:solidFill>
                  <a:srgbClr val="002073"/>
                </a:solidFill>
                <a:effectLst/>
                <a:uLnTx/>
                <a:uFillTx/>
                <a:latin typeface="Open Sans" panose="020B0606030504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pl-PL" altLang="pl-PL" sz="1000" b="0" i="0" u="none" strike="noStrike" kern="1200" cap="none" spc="0" normalizeH="0" baseline="0" noProof="0">
              <a:ln>
                <a:noFill/>
              </a:ln>
              <a:solidFill>
                <a:srgbClr val="002073"/>
              </a:solidFill>
              <a:effectLst/>
              <a:uLnTx/>
              <a:uFillTx/>
              <a:latin typeface="Open Sans" panose="020B0606030504020204" pitchFamily="34" charset="0"/>
              <a:ea typeface="+mn-ea"/>
              <a:cs typeface="Arial" panose="020B0604020202020204" pitchFamily="34" charset="0"/>
            </a:endParaRPr>
          </a:p>
        </p:txBody>
      </p:sp>
    </p:spTree>
    <p:extLst>
      <p:ext uri="{BB962C8B-B14F-4D97-AF65-F5344CB8AC3E}">
        <p14:creationId xmlns:p14="http://schemas.microsoft.com/office/powerpoint/2010/main" val="1519135366"/>
      </p:ext>
    </p:extLst>
  </p:cSld>
  <p:clrMapOvr>
    <a:masterClrMapping/>
  </p:clrMapOvr>
</p:sld>
</file>

<file path=ppt/theme/theme1.xml><?xml version="1.0" encoding="utf-8"?>
<a:theme xmlns:a="http://schemas.openxmlformats.org/drawingml/2006/main" name="Motyw pakietu Office">
  <a:themeElements>
    <a:clrScheme name="Niestandardowy 8">
      <a:dk1>
        <a:srgbClr val="000000"/>
      </a:dk1>
      <a:lt1>
        <a:srgbClr val="FFFFFF"/>
      </a:lt1>
      <a:dk2>
        <a:srgbClr val="002073"/>
      </a:dk2>
      <a:lt2>
        <a:srgbClr val="FFFFFF"/>
      </a:lt2>
      <a:accent1>
        <a:srgbClr val="003399"/>
      </a:accent1>
      <a:accent2>
        <a:srgbClr val="A6D3FF"/>
      </a:accent2>
      <a:accent3>
        <a:srgbClr val="FFD618"/>
      </a:accent3>
      <a:accent4>
        <a:srgbClr val="0051B0"/>
      </a:accent4>
      <a:accent5>
        <a:srgbClr val="6BB1E2"/>
      </a:accent5>
      <a:accent6>
        <a:srgbClr val="FFE60B"/>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ja1" id="{436F5452-C95B-4D43-A1C6-1CA5BE69C951}" vid="{ABE25C27-1E66-47F3-AA86-B88226738C33}"/>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Prezentacja z numerem strony</Template>
  <TotalTime>0</TotalTime>
  <Words>3606</Words>
  <Application>Microsoft Office PowerPoint</Application>
  <PresentationFormat>Niestandardowy</PresentationFormat>
  <Paragraphs>305</Paragraphs>
  <Slides>26</Slides>
  <Notes>26</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26</vt:i4>
      </vt:variant>
    </vt:vector>
  </HeadingPairs>
  <TitlesOfParts>
    <vt:vector size="32" baseType="lpstr">
      <vt:lpstr>Arial</vt:lpstr>
      <vt:lpstr>Calibri</vt:lpstr>
      <vt:lpstr>Open Sans</vt:lpstr>
      <vt:lpstr>Symbol</vt:lpstr>
      <vt:lpstr>Wingdings</vt:lpstr>
      <vt:lpstr>Motyw pakietu Office</vt:lpstr>
      <vt:lpstr>Slajd tytułowy</vt:lpstr>
      <vt:lpstr>Najważniejsze informacje</vt:lpstr>
      <vt:lpstr>Najważniejsze kwestie do wyjaśnienia przed złożeniem wniosku​ </vt:lpstr>
      <vt:lpstr>Czy w ramach projektu realizowane jest przedsięwzięcie lub przedsięwzięcia mogące zawsze/potencjalnie znacząco oddziaływać na środowisko?</vt:lpstr>
      <vt:lpstr>Czy w ramach projektu realizowane jest przedsięwzięcie lub przedsięwzięcia mogące zawsze/potencjalnie znacząco oddziaływać na środowisko? – cd (2)</vt:lpstr>
      <vt:lpstr>Czy w ramach projektu realizowane jest przedsięwzięcie lub przedsięwzięcia mogące zawsze znacząco oddziaływać na środowisko (art. 59 ust. 1 pkt 1 ustawy OOŚ) i/lub objęte załącznikiem I do dyrektywy 2011/92/WE Parlamentu Europejskiego i Rady?</vt:lpstr>
      <vt:lpstr>Czy w ramach projektu realizowane jest przedsięwzięcie lub przedsięwzięcia mogące potencjalnie znacząco oddziaływać na środowisko i/lub objęte załącznikiem II do dyrektywy 2011/92/WE Parlamentu Europejskiego i Rady?</vt:lpstr>
      <vt:lpstr>Czy w ramach projektu realizowane jest przedsięwzięcie lub przedsięwzięcia mogące potencjalnie znacząco oddziaływać na środowisko i/lub objęte załącznikiem II do dyrektywy 2011/92/WE Parlamentu Europejskiego i Rady? – cd </vt:lpstr>
      <vt:lpstr>Czy projekt uwzględnia ryzyka związane ze zmianami klimatu?</vt:lpstr>
      <vt:lpstr>Czy projekt uwzględnia ryzyka związane ze zmianami klimatu? – cd (2)</vt:lpstr>
      <vt:lpstr>Czy projekt uwzględnia zagrożenie powodziowe?</vt:lpstr>
      <vt:lpstr>Czy projekt jest zgodny z zasadą DNSH?</vt:lpstr>
      <vt:lpstr>Czym jest zasada DNSH?</vt:lpstr>
      <vt:lpstr>Czy projekt jest zgodny z zasadą DNSH? – cd (2)</vt:lpstr>
      <vt:lpstr>Załącznik 4.5  Wykaz dokumentów gromadzonych w celu potwierdzenia spełnienia zasady DNSH w całym cyklu życia projektu</vt:lpstr>
      <vt:lpstr>Czy dla projektu wymagane jest deklaracja NATURA 2000?</vt:lpstr>
      <vt:lpstr>Czy dla projektu wymagana jest informacja organu odpowiedzialnego za gospodarkę wodną?</vt:lpstr>
      <vt:lpstr>Kiedy informacja nie jest wymagana w przypadku projektów w ramach działania FENX.01.03?</vt:lpstr>
      <vt:lpstr>Kiedy informacja nie jest wymagana w przypadku projektów w ramach działania FENX.01.03? – cd (2)</vt:lpstr>
      <vt:lpstr>Czy projekt jest zgodny z polityką ochrony środowiska? </vt:lpstr>
      <vt:lpstr>Czy projekt jest zgodny z polityką ochrony środowiska? – (2)</vt:lpstr>
      <vt:lpstr>Czy projekt jest zgodny z zasadą zrównoważonego rozwoju?</vt:lpstr>
      <vt:lpstr>Czy projekt może otrzymać dodatkowe punkty?</vt:lpstr>
      <vt:lpstr>Czy projekt może otrzymać dodatkowe punkty? – cd (2)</vt:lpstr>
      <vt:lpstr>Najczęstsze błędy/braki w dokumentacji aplikacyjnej: </vt:lpstr>
      <vt:lpstr>Dziękuję za uwagę.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Wzór prezentacji FEnIKS</dc:title>
  <dc:creator/>
  <cp:lastModifiedBy/>
  <cp:revision>1</cp:revision>
  <dcterms:created xsi:type="dcterms:W3CDTF">2023-09-15T11:09:44Z</dcterms:created>
  <dcterms:modified xsi:type="dcterms:W3CDTF">2026-03-03T09:52:37Z</dcterms:modified>
</cp:coreProperties>
</file>