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280" r:id="rId2"/>
    <p:sldId id="276" r:id="rId3"/>
    <p:sldId id="288" r:id="rId4"/>
    <p:sldId id="289" r:id="rId5"/>
    <p:sldId id="284" r:id="rId6"/>
    <p:sldId id="286" r:id="rId7"/>
    <p:sldId id="292" r:id="rId8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ciej Majtczak" initials="MM" lastIdx="1" clrIdx="0">
    <p:extLst>
      <p:ext uri="{19B8F6BF-5375-455C-9EA6-DF929625EA0E}">
        <p15:presenceInfo xmlns:p15="http://schemas.microsoft.com/office/powerpoint/2012/main" userId="8697d10888525e6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ABB"/>
    <a:srgbClr val="292B5E"/>
    <a:srgbClr val="F05F57"/>
    <a:srgbClr val="628FC6"/>
    <a:srgbClr val="186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77" autoAdjust="0"/>
    <p:restoredTop sz="96357" autoAdjust="0"/>
  </p:normalViewPr>
  <p:slideViewPr>
    <p:cSldViewPr snapToGrid="0">
      <p:cViewPr varScale="1">
        <p:scale>
          <a:sx n="41" d="100"/>
          <a:sy n="41" d="100"/>
        </p:scale>
        <p:origin x="1142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46FB8-EA1E-9D47-A664-7BFC908237DA}" type="datetimeFigureOut">
              <a:rPr lang="pl-PL" smtClean="0"/>
              <a:t>2023-05-08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8192B-6C28-954B-B79B-FF7B3726BD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0198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1FC5-AF8B-2747-A608-EA1D9500AB2D}" type="datetimeFigureOut">
              <a:rPr lang="pl-PL" smtClean="0"/>
              <a:t>2023-05-08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9875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1FC5-AF8B-2747-A608-EA1D9500AB2D}" type="datetimeFigureOut">
              <a:rPr lang="pl-PL" smtClean="0"/>
              <a:t>2023-05-08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3176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1FC5-AF8B-2747-A608-EA1D9500AB2D}" type="datetimeFigureOut">
              <a:rPr lang="pl-PL" smtClean="0"/>
              <a:t>2023-05-08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8133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Ludzka twarz, osoba, ubrania, tekst&#10;&#10;Opis wygenerowany automatycznie">
            <a:extLst>
              <a:ext uri="{FF2B5EF4-FFF2-40B4-BE49-F238E27FC236}">
                <a16:creationId xmlns:a16="http://schemas.microsoft.com/office/drawing/2014/main" id="{42F8D484-140D-FEB4-FD0E-BE00234EE7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pic>
        <p:nvPicPr>
          <p:cNvPr id="4" name="Obraz 3" descr="Obraz zawierający Ludzka twarz, osoba, ubrania, ściana&#10;&#10;Opis wygenerowany automatycznie">
            <a:extLst>
              <a:ext uri="{FF2B5EF4-FFF2-40B4-BE49-F238E27FC236}">
                <a16:creationId xmlns:a16="http://schemas.microsoft.com/office/drawing/2014/main" id="{CDBCE042-AC95-CE81-E147-3D5418D666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89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ubrania, ściana, statyw, osoba&#10;&#10;Opis wygenerowany automatycznie">
            <a:extLst>
              <a:ext uri="{FF2B5EF4-FFF2-40B4-BE49-F238E27FC236}">
                <a16:creationId xmlns:a16="http://schemas.microsoft.com/office/drawing/2014/main" id="{3B4C1EC6-D0B3-D428-6B11-E203DC4544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pic>
        <p:nvPicPr>
          <p:cNvPr id="4" name="Obraz 3" descr="Obraz zawierający ubrania, statyw, osoba, ściana&#10;&#10;Opis wygenerowany automatycznie">
            <a:extLst>
              <a:ext uri="{FF2B5EF4-FFF2-40B4-BE49-F238E27FC236}">
                <a16:creationId xmlns:a16="http://schemas.microsoft.com/office/drawing/2014/main" id="{1201C428-099D-1108-49C2-A838771CE3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7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Ludzka twarz, ubrania, osoba, tekst&#10;&#10;Opis wygenerowany automatycznie">
            <a:extLst>
              <a:ext uri="{FF2B5EF4-FFF2-40B4-BE49-F238E27FC236}">
                <a16:creationId xmlns:a16="http://schemas.microsoft.com/office/drawing/2014/main" id="{A8D5438B-09F0-03F5-5547-D402F045E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pic>
        <p:nvPicPr>
          <p:cNvPr id="4" name="Obraz 3" descr="Obraz zawierający Ludzka twarz, osoba, ubrania, ściana&#10;&#10;Opis wygenerowany automatycznie">
            <a:extLst>
              <a:ext uri="{FF2B5EF4-FFF2-40B4-BE49-F238E27FC236}">
                <a16:creationId xmlns:a16="http://schemas.microsoft.com/office/drawing/2014/main" id="{3EE42605-B459-65D9-7C29-0EF7A6CCD4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pic>
        <p:nvPicPr>
          <p:cNvPr id="5" name="Obraz 4" descr="Obraz zawierający osoba, Ludzka twarz, ubrania, butelka&#10;&#10;Opis wygenerowany automatycznie">
            <a:extLst>
              <a:ext uri="{FF2B5EF4-FFF2-40B4-BE49-F238E27FC236}">
                <a16:creationId xmlns:a16="http://schemas.microsoft.com/office/drawing/2014/main" id="{355807FA-4F67-DF22-EF1A-5C2DCC0761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57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Ludzka twarz, ubrania, osoba, uśmiech&#10;&#10;Opis wygenerowany automatycznie">
            <a:extLst>
              <a:ext uri="{FF2B5EF4-FFF2-40B4-BE49-F238E27FC236}">
                <a16:creationId xmlns:a16="http://schemas.microsoft.com/office/drawing/2014/main" id="{107C2401-0619-890A-A2B3-78ACA985D9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pic>
        <p:nvPicPr>
          <p:cNvPr id="3" name="Obraz 2" descr="Obraz zawierający Ludzka twarz, ubrania, osoba, uśmiech&#10;&#10;Opis wygenerowany automatycznie">
            <a:extLst>
              <a:ext uri="{FF2B5EF4-FFF2-40B4-BE49-F238E27FC236}">
                <a16:creationId xmlns:a16="http://schemas.microsoft.com/office/drawing/2014/main" id="{DABAD6FD-1D9E-B5FD-2749-757FCA7C4B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pic>
        <p:nvPicPr>
          <p:cNvPr id="5" name="Obraz 4" descr="Obraz zawierający Ludzka twarz, osoba, ubrania, uśmiech&#10;&#10;Opis wygenerowany automatycznie">
            <a:extLst>
              <a:ext uri="{FF2B5EF4-FFF2-40B4-BE49-F238E27FC236}">
                <a16:creationId xmlns:a16="http://schemas.microsoft.com/office/drawing/2014/main" id="{9C74ABA0-2755-1AE3-C3B7-6270F29D7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65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zrzut ekranu, ubrania, osoba, na wolnym powietrzu&#10;&#10;Opis wygenerowany automatycznie">
            <a:extLst>
              <a:ext uri="{FF2B5EF4-FFF2-40B4-BE49-F238E27FC236}">
                <a16:creationId xmlns:a16="http://schemas.microsoft.com/office/drawing/2014/main" id="{2B933459-C5CD-F2F3-9C73-011EEFBABA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pic>
        <p:nvPicPr>
          <p:cNvPr id="3" name="Obraz 2" descr="Obraz zawierający ubrania, na wolnym powietrzu, osoba, zrzut ekranu&#10;&#10;Opis wygenerowany automatycznie">
            <a:extLst>
              <a:ext uri="{FF2B5EF4-FFF2-40B4-BE49-F238E27FC236}">
                <a16:creationId xmlns:a16="http://schemas.microsoft.com/office/drawing/2014/main" id="{0BB2D9E9-DDA5-480A-0502-E5A6B67F69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24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Ludzka twarz, zrzut ekranu, ubrania, kreskówka&#10;&#10;Opis wygenerowany automatycznie">
            <a:extLst>
              <a:ext uri="{FF2B5EF4-FFF2-40B4-BE49-F238E27FC236}">
                <a16:creationId xmlns:a16="http://schemas.microsoft.com/office/drawing/2014/main" id="{B1864DAF-B3C8-5D5F-72E4-F5ABEACA73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pic>
        <p:nvPicPr>
          <p:cNvPr id="3" name="Obraz 2" descr="Obraz zawierający Ludzka twarz, ubrania, uśmiech, osoba&#10;&#10;Opis wygenerowany automatycznie">
            <a:extLst>
              <a:ext uri="{FF2B5EF4-FFF2-40B4-BE49-F238E27FC236}">
                <a16:creationId xmlns:a16="http://schemas.microsoft.com/office/drawing/2014/main" id="{734DF387-F6FA-2251-1641-B49F2683FE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pic>
        <p:nvPicPr>
          <p:cNvPr id="4" name="Obraz 3" descr="Obraz zawierający Ludzka twarz, ubrania, meble, półka&#10;&#10;Opis wygenerowany automatycznie">
            <a:extLst>
              <a:ext uri="{FF2B5EF4-FFF2-40B4-BE49-F238E27FC236}">
                <a16:creationId xmlns:a16="http://schemas.microsoft.com/office/drawing/2014/main" id="{3E48B712-962B-5E95-25D1-8DBA0EA005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83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1FC5-AF8B-2747-A608-EA1D9500AB2D}" type="datetimeFigureOut">
              <a:rPr lang="pl-PL" smtClean="0"/>
              <a:t>2023-05-08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7144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1FC5-AF8B-2747-A608-EA1D9500AB2D}" type="datetimeFigureOut">
              <a:rPr lang="pl-PL" smtClean="0"/>
              <a:t>2023-05-08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3555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1FC5-AF8B-2747-A608-EA1D9500AB2D}" type="datetimeFigureOut">
              <a:rPr lang="pl-PL" smtClean="0"/>
              <a:t>2023-05-08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2554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1FC5-AF8B-2747-A608-EA1D9500AB2D}" type="datetimeFigureOut">
              <a:rPr lang="pl-PL" smtClean="0"/>
              <a:t>2023-05-08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3204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1FC5-AF8B-2747-A608-EA1D9500AB2D}" type="datetimeFigureOut">
              <a:rPr lang="pl-PL" smtClean="0"/>
              <a:t>2023-05-08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7322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1FC5-AF8B-2747-A608-EA1D9500AB2D}" type="datetimeFigureOut">
              <a:rPr lang="pl-PL" smtClean="0"/>
              <a:t>2023-05-08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930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1FC5-AF8B-2747-A608-EA1D9500AB2D}" type="datetimeFigureOut">
              <a:rPr lang="pl-PL" smtClean="0"/>
              <a:t>2023-05-08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9757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1FC5-AF8B-2747-A608-EA1D9500AB2D}" type="datetimeFigureOut">
              <a:rPr lang="pl-PL" smtClean="0"/>
              <a:t>2023-05-08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9133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A1FC5-AF8B-2747-A608-EA1D9500AB2D}" type="datetimeFigureOut">
              <a:rPr lang="pl-PL" smtClean="0"/>
              <a:t>2023-05-08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F2475-C107-7A44-8CF1-176410E9C2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772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7" r:id="rId13"/>
    <p:sldLayoutId id="2147483678" r:id="rId14"/>
    <p:sldLayoutId id="2147483674" r:id="rId15"/>
    <p:sldLayoutId id="2147483675" r:id="rId16"/>
    <p:sldLayoutId id="2147483676" r:id="rId17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emf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em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71841751-09C0-A169-AFBE-C56A4B7A82DB}"/>
              </a:ext>
            </a:extLst>
          </p:cNvPr>
          <p:cNvSpPr txBox="1"/>
          <p:nvPr/>
        </p:nvSpPr>
        <p:spPr>
          <a:xfrm>
            <a:off x="3453566" y="5649972"/>
            <a:ext cx="196082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0" b="1" kern="80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Uwalniamy kreatywność młodych</a:t>
            </a:r>
            <a:endParaRPr lang="pl-PL" sz="12000" dirty="0">
              <a:solidFill>
                <a:schemeClr val="bg1"/>
              </a:solidFill>
              <a:latin typeface="Lato" panose="020F0502020204030203" pitchFamily="34" charset="-18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6F9171E-CB55-983B-8DC5-7808321F8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211" y="6067984"/>
            <a:ext cx="431061" cy="11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30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71841751-09C0-A169-AFBE-C56A4B7A82DB}"/>
              </a:ext>
            </a:extLst>
          </p:cNvPr>
          <p:cNvSpPr txBox="1"/>
          <p:nvPr/>
        </p:nvSpPr>
        <p:spPr>
          <a:xfrm>
            <a:off x="1116718" y="453644"/>
            <a:ext cx="14911161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0"/>
              </a:lnSpc>
            </a:pPr>
            <a:r>
              <a:rPr lang="pl-PL" sz="8000" b="1" kern="80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Uwalniamy kreatywność młodych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6F9171E-CB55-983B-8DC5-7808321F8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08" y="524717"/>
            <a:ext cx="293297" cy="75991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0E3C86F-BBB7-BDD5-7E40-EF6358AA91AA}"/>
              </a:ext>
            </a:extLst>
          </p:cNvPr>
          <p:cNvSpPr txBox="1"/>
          <p:nvPr/>
        </p:nvSpPr>
        <p:spPr>
          <a:xfrm>
            <a:off x="1116718" y="4993328"/>
            <a:ext cx="109359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Blip>
                <a:blip r:embed="rId3"/>
              </a:buBlip>
            </a:pPr>
            <a:r>
              <a:rPr lang="pl-PL" sz="6000" dirty="0">
                <a:solidFill>
                  <a:schemeClr val="bg1"/>
                </a:solidFill>
                <a:effectLst/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obecnie</a:t>
            </a:r>
            <a:r>
              <a:rPr lang="pl-PL" sz="6000" b="1" dirty="0">
                <a:solidFill>
                  <a:schemeClr val="bg1"/>
                </a:solidFill>
                <a:effectLst/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pl-PL" sz="6000" b="1" dirty="0">
                <a:solidFill>
                  <a:schemeClr val="bg1"/>
                </a:solidFill>
                <a:effectLst/>
                <a:latin typeface="Lato Black" panose="020F0A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brak przepisów </a:t>
            </a:r>
            <a:endParaRPr lang="pl-PL" sz="6000" b="1" dirty="0">
              <a:solidFill>
                <a:schemeClr val="bg1"/>
              </a:solidFill>
              <a:effectLst/>
              <a:latin typeface="Lato Black" panose="020F0A02020204030203" pitchFamily="34" charset="-18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3DA4612-7CC7-FA0D-63B7-77DC053A4206}"/>
              </a:ext>
            </a:extLst>
          </p:cNvPr>
          <p:cNvSpPr txBox="1"/>
          <p:nvPr/>
        </p:nvSpPr>
        <p:spPr>
          <a:xfrm>
            <a:off x="1116719" y="6629400"/>
            <a:ext cx="110744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Blip>
                <a:blip r:embed="rId3"/>
              </a:buBlip>
            </a:pPr>
            <a:r>
              <a:rPr lang="pl-PL" sz="6000" dirty="0">
                <a:solidFill>
                  <a:schemeClr val="bg1"/>
                </a:solidFill>
                <a:effectLst/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wymagana</a:t>
            </a:r>
            <a:r>
              <a:rPr lang="pl-PL" sz="6000" b="1" dirty="0">
                <a:solidFill>
                  <a:schemeClr val="bg1"/>
                </a:solidFill>
                <a:effectLst/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pl-PL" sz="6000" b="1" dirty="0">
                <a:solidFill>
                  <a:schemeClr val="bg1"/>
                </a:solidFill>
                <a:effectLst/>
                <a:latin typeface="Lato Black" panose="020F0A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każdorazowa zgoda </a:t>
            </a:r>
            <a:r>
              <a:rPr lang="pl-PL" sz="6000" dirty="0">
                <a:solidFill>
                  <a:schemeClr val="bg1"/>
                </a:solidFill>
                <a:effectLst/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rodzica/opiekuna</a:t>
            </a:r>
            <a:endParaRPr lang="pl-PL" sz="6000" dirty="0">
              <a:solidFill>
                <a:schemeClr val="bg1"/>
              </a:solidFill>
              <a:effectLst/>
              <a:latin typeface="Lato" panose="020F05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780646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71841751-09C0-A169-AFBE-C56A4B7A82DB}"/>
              </a:ext>
            </a:extLst>
          </p:cNvPr>
          <p:cNvSpPr txBox="1"/>
          <p:nvPr/>
        </p:nvSpPr>
        <p:spPr>
          <a:xfrm>
            <a:off x="1116718" y="453644"/>
            <a:ext cx="14911161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0"/>
              </a:lnSpc>
            </a:pPr>
            <a:r>
              <a:rPr lang="pl-PL" sz="8000" b="1" kern="80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Uwalniamy kreatywność młodych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0E3C86F-BBB7-BDD5-7E40-EF6358AA91AA}"/>
              </a:ext>
            </a:extLst>
          </p:cNvPr>
          <p:cNvSpPr txBox="1"/>
          <p:nvPr/>
        </p:nvSpPr>
        <p:spPr>
          <a:xfrm>
            <a:off x="1116718" y="4572776"/>
            <a:ext cx="122030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Blip>
                <a:blip r:embed="rId2"/>
              </a:buBlip>
            </a:pPr>
            <a:r>
              <a:rPr lang="pl-PL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uporządkowanie kwestii zakładania firm przez małoletnich</a:t>
            </a:r>
            <a:endParaRPr lang="pl-PL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-18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3DA4612-7CC7-FA0D-63B7-77DC053A4206}"/>
              </a:ext>
            </a:extLst>
          </p:cNvPr>
          <p:cNvSpPr txBox="1"/>
          <p:nvPr/>
        </p:nvSpPr>
        <p:spPr>
          <a:xfrm>
            <a:off x="1116718" y="7169662"/>
            <a:ext cx="1177416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Blip>
                <a:blip r:embed="rId2"/>
              </a:buBlip>
            </a:pPr>
            <a:r>
              <a:rPr lang="pl-PL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możliwość zakładania biznesu przez osoby poniżej 18. roku życia</a:t>
            </a:r>
            <a:endParaRPr lang="pl-PL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-18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24C2C46-0BAD-63AF-9644-A7A5D49E5577}"/>
              </a:ext>
            </a:extLst>
          </p:cNvPr>
          <p:cNvSpPr txBox="1"/>
          <p:nvPr/>
        </p:nvSpPr>
        <p:spPr>
          <a:xfrm>
            <a:off x="1116718" y="10689878"/>
            <a:ext cx="136113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Blip>
                <a:blip r:embed="rId2"/>
              </a:buBlip>
            </a:pPr>
            <a:r>
              <a:rPr lang="pl-PL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większa transparentność i swoboda</a:t>
            </a:r>
            <a:endParaRPr lang="pl-PL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-18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C80BC28-EBF0-0383-B603-1D897425E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08" y="524717"/>
            <a:ext cx="293297" cy="75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22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71841751-09C0-A169-AFBE-C56A4B7A82DB}"/>
              </a:ext>
            </a:extLst>
          </p:cNvPr>
          <p:cNvSpPr txBox="1"/>
          <p:nvPr/>
        </p:nvSpPr>
        <p:spPr>
          <a:xfrm>
            <a:off x="1116718" y="453644"/>
            <a:ext cx="14911161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0"/>
              </a:lnSpc>
            </a:pPr>
            <a:r>
              <a:rPr lang="pl-PL" sz="8000" b="1" kern="80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Uwalniamy</a:t>
            </a:r>
            <a:r>
              <a:rPr lang="pl-PL" sz="6600" b="1" kern="80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pl-PL" sz="8000" b="1" kern="80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kreatywność młodych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0E3C86F-BBB7-BDD5-7E40-EF6358AA91AA}"/>
              </a:ext>
            </a:extLst>
          </p:cNvPr>
          <p:cNvSpPr txBox="1"/>
          <p:nvPr/>
        </p:nvSpPr>
        <p:spPr>
          <a:xfrm>
            <a:off x="4638428" y="3639150"/>
            <a:ext cx="603084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13</a:t>
            </a:r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złożonych wniosków</a:t>
            </a:r>
            <a:endParaRPr lang="pl-PL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-18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3DA4612-7CC7-FA0D-63B7-77DC053A4206}"/>
              </a:ext>
            </a:extLst>
          </p:cNvPr>
          <p:cNvSpPr txBox="1"/>
          <p:nvPr/>
        </p:nvSpPr>
        <p:spPr>
          <a:xfrm>
            <a:off x="4520140" y="6581090"/>
            <a:ext cx="493229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62</a:t>
            </a:r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złożone wnioski</a:t>
            </a:r>
            <a:endParaRPr lang="pl-PL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-18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24C2C46-0BAD-63AF-9644-A7A5D49E5577}"/>
              </a:ext>
            </a:extLst>
          </p:cNvPr>
          <p:cNvSpPr txBox="1"/>
          <p:nvPr/>
        </p:nvSpPr>
        <p:spPr>
          <a:xfrm>
            <a:off x="7151758" y="9597388"/>
            <a:ext cx="603084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48</a:t>
            </a:r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pl-P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złożonych wniosków</a:t>
            </a:r>
            <a:endParaRPr lang="pl-PL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-18"/>
            </a:endParaRPr>
          </a:p>
        </p:txBody>
      </p:sp>
      <p:pic>
        <p:nvPicPr>
          <p:cNvPr id="10" name="Obraz 9" descr="Obraz zawierający Czcionka, Grafika, logo, tekst&#10;&#10;Opis wygenerowany automatycznie">
            <a:extLst>
              <a:ext uri="{FF2B5EF4-FFF2-40B4-BE49-F238E27FC236}">
                <a16:creationId xmlns:a16="http://schemas.microsoft.com/office/drawing/2014/main" id="{449A60F5-8D05-28EA-2394-7B513F413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718" y="3497855"/>
            <a:ext cx="2844444" cy="990476"/>
          </a:xfrm>
          <a:prstGeom prst="rect">
            <a:avLst/>
          </a:prstGeom>
        </p:spPr>
      </p:pic>
      <p:pic>
        <p:nvPicPr>
          <p:cNvPr id="13" name="Obraz 12" descr="Obraz zawierający Czcionka, Grafika, symbol, logo&#10;&#10;Opis wygenerowany automatycznie">
            <a:extLst>
              <a:ext uri="{FF2B5EF4-FFF2-40B4-BE49-F238E27FC236}">
                <a16:creationId xmlns:a16="http://schemas.microsoft.com/office/drawing/2014/main" id="{BD4A52AF-D4FE-B494-A5CA-F1B4C140C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718" y="6374635"/>
            <a:ext cx="2857143" cy="990476"/>
          </a:xfrm>
          <a:prstGeom prst="rect">
            <a:avLst/>
          </a:prstGeom>
        </p:spPr>
      </p:pic>
      <p:pic>
        <p:nvPicPr>
          <p:cNvPr id="15" name="Obraz 14" descr="Obraz zawierający Czcionka, Grafika, typografia, tekst&#10;&#10;Opis wygenerowany automatycznie">
            <a:extLst>
              <a:ext uri="{FF2B5EF4-FFF2-40B4-BE49-F238E27FC236}">
                <a16:creationId xmlns:a16="http://schemas.microsoft.com/office/drawing/2014/main" id="{CC1B62D5-6843-4DFD-2207-738651407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718" y="9320313"/>
            <a:ext cx="5625397" cy="99047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6AF1B02-B228-B544-3602-B83E51F6D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608" y="524717"/>
            <a:ext cx="293297" cy="75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87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71841751-09C0-A169-AFBE-C56A4B7A82DB}"/>
              </a:ext>
            </a:extLst>
          </p:cNvPr>
          <p:cNvSpPr txBox="1"/>
          <p:nvPr/>
        </p:nvSpPr>
        <p:spPr>
          <a:xfrm>
            <a:off x="1116718" y="453644"/>
            <a:ext cx="14911161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0"/>
              </a:lnSpc>
            </a:pPr>
            <a:r>
              <a:rPr lang="pl-PL" sz="8000" b="1" kern="80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Uwalniamy kreatywność młodych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0E3C86F-BBB7-BDD5-7E40-EF6358AA91AA}"/>
              </a:ext>
            </a:extLst>
          </p:cNvPr>
          <p:cNvSpPr txBox="1"/>
          <p:nvPr/>
        </p:nvSpPr>
        <p:spPr>
          <a:xfrm>
            <a:off x="2992590" y="5114624"/>
            <a:ext cx="1361137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influencerzy</a:t>
            </a:r>
            <a:endParaRPr lang="pl-PL" sz="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-18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3DA4612-7CC7-FA0D-63B7-77DC053A4206}"/>
              </a:ext>
            </a:extLst>
          </p:cNvPr>
          <p:cNvSpPr txBox="1"/>
          <p:nvPr/>
        </p:nvSpPr>
        <p:spPr>
          <a:xfrm>
            <a:off x="2992590" y="6633076"/>
            <a:ext cx="1491116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youtuberzy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24C2C46-0BAD-63AF-9644-A7A5D49E5577}"/>
              </a:ext>
            </a:extLst>
          </p:cNvPr>
          <p:cNvSpPr txBox="1"/>
          <p:nvPr/>
        </p:nvSpPr>
        <p:spPr>
          <a:xfrm>
            <a:off x="2992590" y="8151528"/>
            <a:ext cx="1361137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działalność artystyczna/muzyczna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E986590-3D88-C13B-5911-C71767330F91}"/>
              </a:ext>
            </a:extLst>
          </p:cNvPr>
          <p:cNvSpPr txBox="1"/>
          <p:nvPr/>
        </p:nvSpPr>
        <p:spPr>
          <a:xfrm>
            <a:off x="3049740" y="9782314"/>
            <a:ext cx="1361137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sprzedaż internetowa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0AA222E-970E-5273-2DC9-3932A95C23C4}"/>
              </a:ext>
            </a:extLst>
          </p:cNvPr>
          <p:cNvSpPr txBox="1"/>
          <p:nvPr/>
        </p:nvSpPr>
        <p:spPr>
          <a:xfrm>
            <a:off x="1116718" y="3684591"/>
            <a:ext cx="136113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800" b="1" dirty="0">
                <a:solidFill>
                  <a:schemeClr val="bg1"/>
                </a:solidFill>
                <a:effectLst/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Działalności takie jak np.:</a:t>
            </a:r>
          </a:p>
        </p:txBody>
      </p:sp>
      <p:pic>
        <p:nvPicPr>
          <p:cNvPr id="13" name="Obraz 12" descr="Obraz zawierający symbol, szkic, design&#10;&#10;Opis wygenerowany automatycznie">
            <a:extLst>
              <a:ext uri="{FF2B5EF4-FFF2-40B4-BE49-F238E27FC236}">
                <a16:creationId xmlns:a16="http://schemas.microsoft.com/office/drawing/2014/main" id="{F61ADA58-41BD-79BD-CA45-C723972B8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592" y="4656287"/>
            <a:ext cx="1003175" cy="1269841"/>
          </a:xfrm>
          <a:prstGeom prst="rect">
            <a:avLst/>
          </a:prstGeom>
        </p:spPr>
      </p:pic>
      <p:pic>
        <p:nvPicPr>
          <p:cNvPr id="15" name="Obraz 14" descr="Obraz zawierający krąg, symbol, Grafika, Czcionka&#10;&#10;Opis wygenerowany automatycznie">
            <a:extLst>
              <a:ext uri="{FF2B5EF4-FFF2-40B4-BE49-F238E27FC236}">
                <a16:creationId xmlns:a16="http://schemas.microsoft.com/office/drawing/2014/main" id="{4CEF3657-C18E-4B73-0B9B-98F257AF1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106" y="6492012"/>
            <a:ext cx="1130711" cy="1130711"/>
          </a:xfrm>
          <a:prstGeom prst="rect">
            <a:avLst/>
          </a:prstGeom>
        </p:spPr>
      </p:pic>
      <p:pic>
        <p:nvPicPr>
          <p:cNvPr id="17" name="Obraz 16" descr="Obraz zawierający zrzut ekranu, linia, krąg, Grafika&#10;&#10;Opis wygenerowany automatycznie">
            <a:extLst>
              <a:ext uri="{FF2B5EF4-FFF2-40B4-BE49-F238E27FC236}">
                <a16:creationId xmlns:a16="http://schemas.microsoft.com/office/drawing/2014/main" id="{6E8DDAEC-D193-DDF4-0758-90E4AC027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718" y="9668584"/>
            <a:ext cx="1300318" cy="1130711"/>
          </a:xfrm>
          <a:prstGeom prst="rect">
            <a:avLst/>
          </a:prstGeom>
        </p:spPr>
      </p:pic>
      <p:pic>
        <p:nvPicPr>
          <p:cNvPr id="21" name="Obraz 20" descr="Obraz zawierający krąg, Grafika, symbol, sztuka&#10;&#10;Opis wygenerowany automatycznie">
            <a:extLst>
              <a:ext uri="{FF2B5EF4-FFF2-40B4-BE49-F238E27FC236}">
                <a16:creationId xmlns:a16="http://schemas.microsoft.com/office/drawing/2014/main" id="{EF4AAF28-4EBB-809E-62AC-4328160EB1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1106" y="8054255"/>
            <a:ext cx="1130711" cy="108722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3D4F836-2CBF-F33C-94E8-CEC9A462EA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608" y="524717"/>
            <a:ext cx="293297" cy="75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96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71841751-09C0-A169-AFBE-C56A4B7A82DB}"/>
              </a:ext>
            </a:extLst>
          </p:cNvPr>
          <p:cNvSpPr txBox="1"/>
          <p:nvPr/>
        </p:nvSpPr>
        <p:spPr>
          <a:xfrm>
            <a:off x="1116718" y="453644"/>
            <a:ext cx="14911161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0"/>
              </a:lnSpc>
            </a:pPr>
            <a:r>
              <a:rPr lang="pl-PL" sz="8000" b="1" kern="80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Uwalniamy kreatywność młodych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0E3C86F-BBB7-BDD5-7E40-EF6358AA91AA}"/>
              </a:ext>
            </a:extLst>
          </p:cNvPr>
          <p:cNvSpPr txBox="1"/>
          <p:nvPr/>
        </p:nvSpPr>
        <p:spPr>
          <a:xfrm>
            <a:off x="1116717" y="3708356"/>
            <a:ext cx="1361137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Blip>
                <a:blip r:embed="rId2"/>
              </a:buBlip>
            </a:pPr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założenie biznesu  za zgodą sądu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3DA4612-7CC7-FA0D-63B7-77DC053A4206}"/>
              </a:ext>
            </a:extLst>
          </p:cNvPr>
          <p:cNvSpPr txBox="1"/>
          <p:nvPr/>
        </p:nvSpPr>
        <p:spPr>
          <a:xfrm>
            <a:off x="1116717" y="5113257"/>
            <a:ext cx="1491116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Blip>
                <a:blip r:embed="rId2"/>
              </a:buBlip>
            </a:pPr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sąd określi zakres dozwolonej działalności </a:t>
            </a:r>
            <a:b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(wg kodów PKD)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E986590-3D88-C13B-5911-C71767330F91}"/>
              </a:ext>
            </a:extLst>
          </p:cNvPr>
          <p:cNvSpPr txBox="1"/>
          <p:nvPr/>
        </p:nvSpPr>
        <p:spPr>
          <a:xfrm>
            <a:off x="948905" y="7287600"/>
            <a:ext cx="1361137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Blip>
                <a:blip r:embed="rId2"/>
              </a:buBlip>
            </a:pPr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stabilne zasady podejmowania i prowadzenia działalności wśród młodych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DFAC7D3-D63A-EB33-6743-4B8DCD25437B}"/>
              </a:ext>
            </a:extLst>
          </p:cNvPr>
          <p:cNvSpPr txBox="1"/>
          <p:nvPr/>
        </p:nvSpPr>
        <p:spPr>
          <a:xfrm>
            <a:off x="1116717" y="9498866"/>
            <a:ext cx="1361137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Blip>
                <a:blip r:embed="rId2"/>
              </a:buBlip>
            </a:pPr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informacja o tym, że dany przedsiębiorca </a:t>
            </a:r>
            <a:b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pl-PL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-18"/>
                <a:ea typeface="Lato Black" panose="020F0502020204030203" pitchFamily="34" charset="0"/>
                <a:cs typeface="Lato Black" panose="020F0502020204030203" pitchFamily="34" charset="0"/>
              </a:rPr>
              <a:t>jest osobą małoletnią publikowana w CEIDG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9F8A36A-172F-AE18-40C0-87C5AA8A4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08" y="524717"/>
            <a:ext cx="293297" cy="75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55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71841751-09C0-A169-AFBE-C56A4B7A82DB}"/>
              </a:ext>
            </a:extLst>
          </p:cNvPr>
          <p:cNvSpPr txBox="1"/>
          <p:nvPr/>
        </p:nvSpPr>
        <p:spPr>
          <a:xfrm>
            <a:off x="3453566" y="5649972"/>
            <a:ext cx="196082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0" b="1" kern="80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Uwalniamy kreatywność młodych</a:t>
            </a:r>
            <a:endParaRPr lang="pl-PL" sz="12000" dirty="0">
              <a:solidFill>
                <a:schemeClr val="bg1"/>
              </a:solidFill>
              <a:latin typeface="Lato" panose="020F0502020204030203" pitchFamily="34" charset="-18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6F9171E-CB55-983B-8DC5-7808321F8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211" y="6067984"/>
            <a:ext cx="431061" cy="11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528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1536</TotalTime>
  <Words>110</Words>
  <Application>Microsoft Office PowerPoint</Application>
  <PresentationFormat>Niestandardowy</PresentationFormat>
  <Paragraphs>24</Paragraphs>
  <Slides>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Lato</vt:lpstr>
      <vt:lpstr>Lato Black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Maciej Majtczak</dc:creator>
  <cp:lastModifiedBy>Adamkiewicz Anna</cp:lastModifiedBy>
  <cp:revision>180</cp:revision>
  <dcterms:created xsi:type="dcterms:W3CDTF">2022-12-05T20:50:01Z</dcterms:created>
  <dcterms:modified xsi:type="dcterms:W3CDTF">2023-05-08T11:53:38Z</dcterms:modified>
</cp:coreProperties>
</file>