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349" r:id="rId3"/>
    <p:sldId id="350" r:id="rId4"/>
    <p:sldId id="351" r:id="rId5"/>
  </p:sldIdLst>
  <p:sldSz cx="24384000" cy="13716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ekcja domyślna" id="{6513538D-7DBA-4606-A1DA-5CA8922F1FCE}">
          <p14:sldIdLst>
            <p14:sldId id="347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411" userDrawn="1">
          <p15:clr>
            <a:srgbClr val="A4A3A4"/>
          </p15:clr>
        </p15:guide>
        <p15:guide id="2" pos="74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Korol" initials="PK" lastIdx="1" clrIdx="0">
    <p:extLst>
      <p:ext uri="{19B8F6BF-5375-455C-9EA6-DF929625EA0E}">
        <p15:presenceInfo xmlns:p15="http://schemas.microsoft.com/office/powerpoint/2012/main" userId="S-1-5-21-3011483775-632673323-3488724005-1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DFC"/>
    <a:srgbClr val="FFFF01"/>
    <a:srgbClr val="AFE4B4"/>
    <a:srgbClr val="C7EBCA"/>
    <a:srgbClr val="62EDE6"/>
    <a:srgbClr val="B8E7BD"/>
    <a:srgbClr val="B2E5B7"/>
    <a:srgbClr val="00FF01"/>
    <a:srgbClr val="FEA500"/>
    <a:srgbClr val="FEB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79298" autoAdjust="0"/>
  </p:normalViewPr>
  <p:slideViewPr>
    <p:cSldViewPr snapToGrid="0" snapToObjects="1">
      <p:cViewPr varScale="1">
        <p:scale>
          <a:sx n="44" d="100"/>
          <a:sy n="44" d="100"/>
        </p:scale>
        <p:origin x="1140" y="30"/>
      </p:cViewPr>
      <p:guideLst>
        <p:guide orient="horz" pos="4411"/>
        <p:guide pos="7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44071EF-A0AC-42D4-B185-EA321ED0140B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pl-PL"/>
              <a:t>nnnnnnnnnnnnnnnnnnnnnnnnnnnnnnnnnnn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BAE79AC-7BE7-4DC3-8F7C-EF5F3BC869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4768" tIns="47384" rIns="94768" bIns="47384"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46574" y="4861443"/>
            <a:ext cx="5206154" cy="4605576"/>
          </a:xfrm>
          <a:prstGeom prst="rect">
            <a:avLst/>
          </a:prstGeom>
        </p:spPr>
        <p:txBody>
          <a:bodyPr lIns="94768" tIns="47384" rIns="94768" bIns="4738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0784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0310-9170-AB89-0E50-27195D70B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3E1DBBB-3ADC-6431-DAE2-5DABEFACA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BECDD6-0412-F95B-C8C1-13DAE16D6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33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63C7-421C-9914-D877-E5EA2EC3D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32ACD7E-2326-92A2-0A0C-AF73946B2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5D21086-C8B8-6B85-21BE-D5154D193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62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B3F17-A44F-F7C2-9CF3-E2647E71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C81FE7A-7B47-AF8C-D9ED-464AEF894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25555F-CF58-8E89-9F8A-6C5C76D03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00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E4BD-81C0-8806-1AB8-9251EC97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9A6FA3D-C0BD-16BA-70A1-93D61DF89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6ED459A-58B6-C0F8-A002-9307665EC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480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ek Jabłonka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–Janek Jabłonka</a:t>
            </a:r>
          </a:p>
        </p:txBody>
      </p:sp>
      <p:sp>
        <p:nvSpPr>
          <p:cNvPr id="94" name="„Wpisz tu cytat.”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„Wpisz tu cytat.” </a:t>
            </a:r>
          </a:p>
        </p:txBody>
      </p:sp>
      <p:sp>
        <p:nvSpPr>
          <p:cNvPr id="95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3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kst tytułowy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Tekst tytułowy</a:t>
            </a:r>
          </a:p>
        </p:txBody>
      </p:sp>
      <p:sp>
        <p:nvSpPr>
          <p:cNvPr id="118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9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1" name="Tekst tytułowy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2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31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9" name="Tekst tytułowy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49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57" name="Treść - poziom 1…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7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6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67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7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sldNum="0" hdr="0" dt="0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87B0D-2F34-28A0-CB75-D6458A07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A3FDBD3-4445-8FD5-4194-D2333AC936C9}"/>
              </a:ext>
            </a:extLst>
          </p:cNvPr>
          <p:cNvSpPr txBox="1">
            <a:spLocks/>
          </p:cNvSpPr>
          <p:nvPr/>
        </p:nvSpPr>
        <p:spPr>
          <a:xfrm>
            <a:off x="6855516" y="1881847"/>
            <a:ext cx="10745993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0" marR="0" indent="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spcBef>
                <a:spcPts val="0"/>
              </a:spcBef>
            </a:pPr>
            <a:r>
              <a:rPr lang="pl-PL" sz="4000" b="1" dirty="0"/>
              <a:t>Mapa obszaru scalenia</a:t>
            </a:r>
          </a:p>
          <a:p>
            <a:pPr hangingPunct="1">
              <a:spcBef>
                <a:spcPts val="0"/>
              </a:spcBef>
            </a:pPr>
            <a:r>
              <a:rPr lang="pl-PL" sz="4000" b="1" dirty="0"/>
              <a:t>Rozłóg gruntów przed i po scaleniu</a:t>
            </a:r>
          </a:p>
          <a:p>
            <a:pPr algn="l" hangingPunct="1"/>
            <a:endParaRPr lang="pl-PL" sz="4000" dirty="0"/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C4F70B36-9F17-95E4-FF32-CD47082A1243}"/>
              </a:ext>
            </a:extLst>
          </p:cNvPr>
          <p:cNvSpPr/>
          <p:nvPr/>
        </p:nvSpPr>
        <p:spPr>
          <a:xfrm>
            <a:off x="2059794" y="829928"/>
            <a:ext cx="10745993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Dolnośląskie Biuro Geodezji i Terenów Rolnych we Wrocławiu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az 25" descr="logo_przezr.png">
            <a:extLst>
              <a:ext uri="{FF2B5EF4-FFF2-40B4-BE49-F238E27FC236}">
                <a16:creationId xmlns:a16="http://schemas.microsoft.com/office/drawing/2014/main" id="{4C8541D6-2CE5-535F-FA55-9541497D90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94" y="547659"/>
            <a:ext cx="1512000" cy="124164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6B0C17E-DC2F-56E4-03F4-D3564A932578}"/>
              </a:ext>
            </a:extLst>
          </p:cNvPr>
          <p:cNvSpPr txBox="1"/>
          <p:nvPr/>
        </p:nvSpPr>
        <p:spPr>
          <a:xfrm>
            <a:off x="7878471" y="9682575"/>
            <a:ext cx="7724661" cy="3706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Zmniejszenie liczby działek</a:t>
            </a:r>
          </a:p>
          <a:p>
            <a:pPr lvl="0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ewidencyjnych </a:t>
            </a:r>
          </a:p>
          <a:p>
            <a:pPr lvl="0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1549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1066 </a:t>
            </a:r>
          </a:p>
          <a:p>
            <a:pPr lvl="0">
              <a:lnSpc>
                <a:spcPct val="150000"/>
              </a:lnSpc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- 483 działki</a:t>
            </a:r>
          </a:p>
          <a:p>
            <a:pPr lvl="0">
              <a:lnSpc>
                <a:spcPct val="150000"/>
              </a:lnSpc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tj. o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31 %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1FE997-D7B4-5540-AA01-A0612DE0C9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286" y="829928"/>
            <a:ext cx="11638899" cy="1371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C56CFC-5B9F-77C7-F226-5F4FB66D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513" y="829928"/>
            <a:ext cx="11638899" cy="137160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395A97C-741C-930D-08C3-AAEC0A4EFDD1}"/>
              </a:ext>
            </a:extLst>
          </p:cNvPr>
          <p:cNvSpPr/>
          <p:nvPr/>
        </p:nvSpPr>
        <p:spPr>
          <a:xfrm>
            <a:off x="10681641" y="12595121"/>
            <a:ext cx="2124146" cy="793467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478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628A-F4CC-641C-3DEB-A9F7D253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F402D862-735A-7D28-83B9-58D1E6080015}"/>
              </a:ext>
            </a:extLst>
          </p:cNvPr>
          <p:cNvSpPr txBox="1">
            <a:spLocks/>
          </p:cNvSpPr>
          <p:nvPr/>
        </p:nvSpPr>
        <p:spPr>
          <a:xfrm>
            <a:off x="6855516" y="1881847"/>
            <a:ext cx="10745993" cy="12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spcBef>
                <a:spcPts val="0"/>
              </a:spcBef>
            </a:pPr>
            <a:r>
              <a:rPr lang="pl-PL" sz="3200" b="1" dirty="0"/>
              <a:t>Poprawa rozłogu w gospodarstwie nr 1</a:t>
            </a:r>
          </a:p>
          <a:p>
            <a:pPr hangingPunct="1">
              <a:spcBef>
                <a:spcPts val="0"/>
              </a:spcBef>
            </a:pPr>
            <a:r>
              <a:rPr lang="pl-PL" sz="3200" b="1" dirty="0"/>
              <a:t>o powierzchni 73,28 ha</a:t>
            </a:r>
          </a:p>
          <a:p>
            <a:pPr algn="l" hangingPunct="1"/>
            <a:endParaRPr lang="pl-PL" dirty="0"/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90238FB5-BC2E-68B9-8849-B7B626746C97}"/>
              </a:ext>
            </a:extLst>
          </p:cNvPr>
          <p:cNvSpPr/>
          <p:nvPr/>
        </p:nvSpPr>
        <p:spPr>
          <a:xfrm>
            <a:off x="2059794" y="829928"/>
            <a:ext cx="10745993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Dolnośląskie Biuro Geodezji i Terenów Rolnych we Wrocławiu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az 25" descr="logo_przezr.png">
            <a:extLst>
              <a:ext uri="{FF2B5EF4-FFF2-40B4-BE49-F238E27FC236}">
                <a16:creationId xmlns:a16="http://schemas.microsoft.com/office/drawing/2014/main" id="{8D3C8792-8ED8-4FD4-1895-1EFFB89156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94" y="547659"/>
            <a:ext cx="1512000" cy="12416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0F6B77-92A5-0A6C-0D8B-747FBE94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A13738-EE59-A9E0-7630-00D27115B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C2B0EDD-EC30-0F73-A82C-B8D9C189A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31DD836-985B-3209-29FE-C269BA086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F4290B6-5FC8-547D-E869-51B5FEB76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E3DFCB3-8B2E-376A-2DBE-34A61DD661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sp>
        <p:nvSpPr>
          <p:cNvPr id="19" name="Okrąg: pusty 18">
            <a:extLst>
              <a:ext uri="{FF2B5EF4-FFF2-40B4-BE49-F238E27FC236}">
                <a16:creationId xmlns:a16="http://schemas.microsoft.com/office/drawing/2014/main" id="{B6469A43-D16F-0A4B-09CB-0059F3B116E2}"/>
              </a:ext>
            </a:extLst>
          </p:cNvPr>
          <p:cNvSpPr/>
          <p:nvPr/>
        </p:nvSpPr>
        <p:spPr>
          <a:xfrm>
            <a:off x="4814558" y="7293688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Okrąg: pusty 19">
            <a:extLst>
              <a:ext uri="{FF2B5EF4-FFF2-40B4-BE49-F238E27FC236}">
                <a16:creationId xmlns:a16="http://schemas.microsoft.com/office/drawing/2014/main" id="{0FB58ECF-65E5-1C13-DB73-6BD8FCCEEBE4}"/>
              </a:ext>
            </a:extLst>
          </p:cNvPr>
          <p:cNvSpPr/>
          <p:nvPr/>
        </p:nvSpPr>
        <p:spPr>
          <a:xfrm>
            <a:off x="19858615" y="7293688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B83423F-4D8B-2BD9-EC40-DDEE5CC02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08350"/>
              </p:ext>
            </p:extLst>
          </p:nvPr>
        </p:nvGraphicFramePr>
        <p:xfrm>
          <a:off x="8996101" y="6296418"/>
          <a:ext cx="6464824" cy="40527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80316">
                  <a:extLst>
                    <a:ext uri="{9D8B030D-6E8A-4147-A177-3AD203B41FA5}">
                      <a16:colId xmlns:a16="http://schemas.microsoft.com/office/drawing/2014/main" val="1142020780"/>
                    </a:ext>
                  </a:extLst>
                </a:gridCol>
                <a:gridCol w="197126">
                  <a:extLst>
                    <a:ext uri="{9D8B030D-6E8A-4147-A177-3AD203B41FA5}">
                      <a16:colId xmlns:a16="http://schemas.microsoft.com/office/drawing/2014/main" val="773497683"/>
                    </a:ext>
                  </a:extLst>
                </a:gridCol>
                <a:gridCol w="1838251">
                  <a:extLst>
                    <a:ext uri="{9D8B030D-6E8A-4147-A177-3AD203B41FA5}">
                      <a16:colId xmlns:a16="http://schemas.microsoft.com/office/drawing/2014/main" val="48846869"/>
                    </a:ext>
                  </a:extLst>
                </a:gridCol>
                <a:gridCol w="2149131">
                  <a:extLst>
                    <a:ext uri="{9D8B030D-6E8A-4147-A177-3AD203B41FA5}">
                      <a16:colId xmlns:a16="http://schemas.microsoft.com/office/drawing/2014/main" val="3620738081"/>
                    </a:ext>
                  </a:extLst>
                </a:gridCol>
              </a:tblGrid>
              <a:tr h="538304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 scaleniem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Stan </a:t>
                      </a:r>
                    </a:p>
                    <a:p>
                      <a:pPr algn="ctr"/>
                      <a:r>
                        <a:rPr lang="pl-PL" dirty="0"/>
                        <a:t>po scaleniu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scaleniu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Różnica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47402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działek w gospodarstwie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03073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71166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Średnia powierzchnia działki</a:t>
                      </a: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29425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1,83 ha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5,23 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+ 3,40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4327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Długość dojazdu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62306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39,2 km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8,7 km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- 30,5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824362"/>
                  </a:ext>
                </a:extLst>
              </a:tr>
            </a:tbl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22CFB50-09F5-FFEF-3259-24D208469288}"/>
              </a:ext>
            </a:extLst>
          </p:cNvPr>
          <p:cNvSpPr txBox="1"/>
          <p:nvPr/>
        </p:nvSpPr>
        <p:spPr>
          <a:xfrm>
            <a:off x="20402753" y="11354192"/>
            <a:ext cx="363290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6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działek gospodarczych</a:t>
            </a:r>
          </a:p>
        </p:txBody>
      </p:sp>
      <p:sp>
        <p:nvSpPr>
          <p:cNvPr id="24" name="Okrąg: pusty 23">
            <a:extLst>
              <a:ext uri="{FF2B5EF4-FFF2-40B4-BE49-F238E27FC236}">
                <a16:creationId xmlns:a16="http://schemas.microsoft.com/office/drawing/2014/main" id="{689D3C65-2DBD-B9A4-6B69-66A420A506F7}"/>
              </a:ext>
            </a:extLst>
          </p:cNvPr>
          <p:cNvSpPr/>
          <p:nvPr/>
        </p:nvSpPr>
        <p:spPr>
          <a:xfrm>
            <a:off x="924031" y="12301916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7C6A65-3322-A075-9C4E-921B7F8F2EC0}"/>
              </a:ext>
            </a:extLst>
          </p:cNvPr>
          <p:cNvSpPr txBox="1"/>
          <p:nvPr/>
        </p:nvSpPr>
        <p:spPr>
          <a:xfrm>
            <a:off x="1408590" y="12210281"/>
            <a:ext cx="1737339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siedlisko</a:t>
            </a:r>
          </a:p>
        </p:txBody>
      </p:sp>
    </p:spTree>
    <p:extLst>
      <p:ext uri="{BB962C8B-B14F-4D97-AF65-F5344CB8AC3E}">
        <p14:creationId xmlns:p14="http://schemas.microsoft.com/office/powerpoint/2010/main" val="1290041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D6215-0868-89B7-67D0-98268030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B976A0E0-0B5F-AB20-D5B6-36BE600C3A79}"/>
              </a:ext>
            </a:extLst>
          </p:cNvPr>
          <p:cNvSpPr txBox="1">
            <a:spLocks/>
          </p:cNvSpPr>
          <p:nvPr/>
        </p:nvSpPr>
        <p:spPr>
          <a:xfrm>
            <a:off x="6855516" y="1881847"/>
            <a:ext cx="10745993" cy="12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spcBef>
                <a:spcPts val="0"/>
              </a:spcBef>
            </a:pPr>
            <a:r>
              <a:rPr lang="pl-PL" sz="3200" b="1" dirty="0"/>
              <a:t>Poprawa rozłogu w gospodarstwie nr 2</a:t>
            </a:r>
          </a:p>
          <a:p>
            <a:pPr hangingPunct="1">
              <a:spcBef>
                <a:spcPts val="0"/>
              </a:spcBef>
            </a:pPr>
            <a:r>
              <a:rPr lang="pl-PL" sz="3200" b="1" dirty="0"/>
              <a:t>o powierzchni 32,43 ha</a:t>
            </a:r>
          </a:p>
          <a:p>
            <a:pPr algn="l" hangingPunct="1"/>
            <a:endParaRPr lang="pl-PL" dirty="0"/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70F9CCC4-A562-B1AD-C434-5BF20B44AA42}"/>
              </a:ext>
            </a:extLst>
          </p:cNvPr>
          <p:cNvSpPr/>
          <p:nvPr/>
        </p:nvSpPr>
        <p:spPr>
          <a:xfrm>
            <a:off x="2059794" y="829928"/>
            <a:ext cx="10745993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Dolnośląskie Biuro Geodezji i Terenów Rolnych we Wrocławiu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az 25" descr="logo_przezr.png">
            <a:extLst>
              <a:ext uri="{FF2B5EF4-FFF2-40B4-BE49-F238E27FC236}">
                <a16:creationId xmlns:a16="http://schemas.microsoft.com/office/drawing/2014/main" id="{39A1FA07-7DA4-C226-C2E2-CF04EA5397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94" y="547659"/>
            <a:ext cx="1512000" cy="124164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A76ACE-E165-F14F-3D1B-04D96607F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809B30E-B980-4645-2FE7-2E0F80A1D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5A96FB0E-6B85-FFD5-2035-81881C224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4107"/>
              </p:ext>
            </p:extLst>
          </p:nvPr>
        </p:nvGraphicFramePr>
        <p:xfrm>
          <a:off x="8996101" y="6296418"/>
          <a:ext cx="6464824" cy="40527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80316">
                  <a:extLst>
                    <a:ext uri="{9D8B030D-6E8A-4147-A177-3AD203B41FA5}">
                      <a16:colId xmlns:a16="http://schemas.microsoft.com/office/drawing/2014/main" val="1142020780"/>
                    </a:ext>
                  </a:extLst>
                </a:gridCol>
                <a:gridCol w="197126">
                  <a:extLst>
                    <a:ext uri="{9D8B030D-6E8A-4147-A177-3AD203B41FA5}">
                      <a16:colId xmlns:a16="http://schemas.microsoft.com/office/drawing/2014/main" val="773497683"/>
                    </a:ext>
                  </a:extLst>
                </a:gridCol>
                <a:gridCol w="1838251">
                  <a:extLst>
                    <a:ext uri="{9D8B030D-6E8A-4147-A177-3AD203B41FA5}">
                      <a16:colId xmlns:a16="http://schemas.microsoft.com/office/drawing/2014/main" val="48846869"/>
                    </a:ext>
                  </a:extLst>
                </a:gridCol>
                <a:gridCol w="2149131">
                  <a:extLst>
                    <a:ext uri="{9D8B030D-6E8A-4147-A177-3AD203B41FA5}">
                      <a16:colId xmlns:a16="http://schemas.microsoft.com/office/drawing/2014/main" val="3620738081"/>
                    </a:ext>
                  </a:extLst>
                </a:gridCol>
              </a:tblGrid>
              <a:tr h="538304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 scaleniem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Stan </a:t>
                      </a:r>
                    </a:p>
                    <a:p>
                      <a:pPr algn="ctr"/>
                      <a:r>
                        <a:rPr lang="pl-PL" dirty="0"/>
                        <a:t>po scaleniu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scaleniu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Różnica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47402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działek w gospodarstwie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03073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71166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Średnia powierzchnia działki</a:t>
                      </a: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29425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2,65 ha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5,41 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+ 2,76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4327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Długość dojazdu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62306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17,5 km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 km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- 11,3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824362"/>
                  </a:ext>
                </a:extLst>
              </a:tr>
            </a:tbl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5E19697-4EC8-1729-3878-B9FB68EC14E4}"/>
              </a:ext>
            </a:extLst>
          </p:cNvPr>
          <p:cNvSpPr txBox="1"/>
          <p:nvPr/>
        </p:nvSpPr>
        <p:spPr>
          <a:xfrm>
            <a:off x="20402753" y="11354192"/>
            <a:ext cx="363290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5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działek gospodarczych</a:t>
            </a:r>
          </a:p>
        </p:txBody>
      </p:sp>
      <p:sp>
        <p:nvSpPr>
          <p:cNvPr id="24" name="Okrąg: pusty 23">
            <a:extLst>
              <a:ext uri="{FF2B5EF4-FFF2-40B4-BE49-F238E27FC236}">
                <a16:creationId xmlns:a16="http://schemas.microsoft.com/office/drawing/2014/main" id="{F068BC7B-90DD-8791-C63F-890B8B98EE4B}"/>
              </a:ext>
            </a:extLst>
          </p:cNvPr>
          <p:cNvSpPr/>
          <p:nvPr/>
        </p:nvSpPr>
        <p:spPr>
          <a:xfrm>
            <a:off x="924031" y="12301916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9CADAB1-7654-276F-801D-FE3398127CBE}"/>
              </a:ext>
            </a:extLst>
          </p:cNvPr>
          <p:cNvSpPr txBox="1"/>
          <p:nvPr/>
        </p:nvSpPr>
        <p:spPr>
          <a:xfrm>
            <a:off x="1408590" y="12210281"/>
            <a:ext cx="1737339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siedlisko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E5C5378-5C15-0ECC-1B21-F8D4719BA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6FF69B0-349A-4210-DA7A-C2FE11803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sp>
        <p:nvSpPr>
          <p:cNvPr id="19" name="Okrąg: pusty 18">
            <a:extLst>
              <a:ext uri="{FF2B5EF4-FFF2-40B4-BE49-F238E27FC236}">
                <a16:creationId xmlns:a16="http://schemas.microsoft.com/office/drawing/2014/main" id="{977C6A00-7EDF-FD5F-FA8B-74A9326273C8}"/>
              </a:ext>
            </a:extLst>
          </p:cNvPr>
          <p:cNvSpPr/>
          <p:nvPr/>
        </p:nvSpPr>
        <p:spPr>
          <a:xfrm>
            <a:off x="4805101" y="5654145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8DDAA2-C28D-ECD3-B7C8-CA8E9D67E4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78A3D96-50EE-CE56-AF07-EA4D8F080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sp>
        <p:nvSpPr>
          <p:cNvPr id="20" name="Okrąg: pusty 19">
            <a:extLst>
              <a:ext uri="{FF2B5EF4-FFF2-40B4-BE49-F238E27FC236}">
                <a16:creationId xmlns:a16="http://schemas.microsoft.com/office/drawing/2014/main" id="{F1EFB9A3-4F8A-E1B5-5799-54B2A398A274}"/>
              </a:ext>
            </a:extLst>
          </p:cNvPr>
          <p:cNvSpPr/>
          <p:nvPr/>
        </p:nvSpPr>
        <p:spPr>
          <a:xfrm>
            <a:off x="19902093" y="5693076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453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3629-1529-21E0-10A9-922EACC00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3F82C787-B758-CC11-30C9-CDB448FB3887}"/>
              </a:ext>
            </a:extLst>
          </p:cNvPr>
          <p:cNvSpPr txBox="1">
            <a:spLocks/>
          </p:cNvSpPr>
          <p:nvPr/>
        </p:nvSpPr>
        <p:spPr>
          <a:xfrm>
            <a:off x="6855516" y="1881847"/>
            <a:ext cx="10745993" cy="12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ctr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spcBef>
                <a:spcPts val="0"/>
              </a:spcBef>
            </a:pPr>
            <a:r>
              <a:rPr lang="pl-PL" sz="3200" b="1" dirty="0"/>
              <a:t>Poprawa rozłogu w gospodarstwie nr 5</a:t>
            </a:r>
          </a:p>
          <a:p>
            <a:pPr hangingPunct="1">
              <a:spcBef>
                <a:spcPts val="0"/>
              </a:spcBef>
            </a:pPr>
            <a:r>
              <a:rPr lang="pl-PL" sz="3200" b="1" dirty="0"/>
              <a:t>o powierzchni 31,35 ha</a:t>
            </a:r>
          </a:p>
          <a:p>
            <a:pPr algn="l" hangingPunct="1"/>
            <a:endParaRPr lang="pl-PL" dirty="0"/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3B0CE7DF-4F02-7841-ADDF-10B9723DE1F4}"/>
              </a:ext>
            </a:extLst>
          </p:cNvPr>
          <p:cNvSpPr/>
          <p:nvPr/>
        </p:nvSpPr>
        <p:spPr>
          <a:xfrm>
            <a:off x="2059794" y="829928"/>
            <a:ext cx="10745993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Dolnośląskie Biuro Geodezji i Terenów Rolnych we Wrocławiu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az 25" descr="logo_przezr.png">
            <a:extLst>
              <a:ext uri="{FF2B5EF4-FFF2-40B4-BE49-F238E27FC236}">
                <a16:creationId xmlns:a16="http://schemas.microsoft.com/office/drawing/2014/main" id="{ED9140E3-3313-ECC0-2C7F-6825E324B4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94" y="547659"/>
            <a:ext cx="1512000" cy="124164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28FBE-B4D4-D5D4-0C9B-78B2F8B2C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8FA30D6-F90E-3DE4-2B1E-4395DDBCDC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23CD48D5-6F59-5252-3113-C044241B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48240"/>
              </p:ext>
            </p:extLst>
          </p:nvPr>
        </p:nvGraphicFramePr>
        <p:xfrm>
          <a:off x="8996101" y="6296418"/>
          <a:ext cx="6464824" cy="40527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80316">
                  <a:extLst>
                    <a:ext uri="{9D8B030D-6E8A-4147-A177-3AD203B41FA5}">
                      <a16:colId xmlns:a16="http://schemas.microsoft.com/office/drawing/2014/main" val="1142020780"/>
                    </a:ext>
                  </a:extLst>
                </a:gridCol>
                <a:gridCol w="197126">
                  <a:extLst>
                    <a:ext uri="{9D8B030D-6E8A-4147-A177-3AD203B41FA5}">
                      <a16:colId xmlns:a16="http://schemas.microsoft.com/office/drawing/2014/main" val="773497683"/>
                    </a:ext>
                  </a:extLst>
                </a:gridCol>
                <a:gridCol w="1838251">
                  <a:extLst>
                    <a:ext uri="{9D8B030D-6E8A-4147-A177-3AD203B41FA5}">
                      <a16:colId xmlns:a16="http://schemas.microsoft.com/office/drawing/2014/main" val="48846869"/>
                    </a:ext>
                  </a:extLst>
                </a:gridCol>
                <a:gridCol w="2149131">
                  <a:extLst>
                    <a:ext uri="{9D8B030D-6E8A-4147-A177-3AD203B41FA5}">
                      <a16:colId xmlns:a16="http://schemas.microsoft.com/office/drawing/2014/main" val="3620738081"/>
                    </a:ext>
                  </a:extLst>
                </a:gridCol>
              </a:tblGrid>
              <a:tr h="538304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 scaleniem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Stan </a:t>
                      </a:r>
                    </a:p>
                    <a:p>
                      <a:pPr algn="ctr"/>
                      <a:r>
                        <a:rPr lang="pl-PL" dirty="0"/>
                        <a:t>po scaleniu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</a:t>
                      </a: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scaleniu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Różnica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47402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działek w gospodarstwie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03073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71166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Średnia powierzchnia działki</a:t>
                      </a: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828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29425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2,59 ha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3,14 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+ 0,55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4327"/>
                  </a:ext>
                </a:extLst>
              </a:tr>
              <a:tr h="53830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Długość dojazdu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62306"/>
                  </a:ext>
                </a:extLst>
              </a:tr>
              <a:tr h="53830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 km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 km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- 1,3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824362"/>
                  </a:ext>
                </a:extLst>
              </a:tr>
            </a:tbl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516DA9D-7BB5-2875-55CE-8F021EC74E77}"/>
              </a:ext>
            </a:extLst>
          </p:cNvPr>
          <p:cNvSpPr txBox="1"/>
          <p:nvPr/>
        </p:nvSpPr>
        <p:spPr>
          <a:xfrm>
            <a:off x="20402753" y="11354192"/>
            <a:ext cx="363290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5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działek gospodarczych</a:t>
            </a:r>
          </a:p>
        </p:txBody>
      </p:sp>
      <p:sp>
        <p:nvSpPr>
          <p:cNvPr id="24" name="Okrąg: pusty 23">
            <a:extLst>
              <a:ext uri="{FF2B5EF4-FFF2-40B4-BE49-F238E27FC236}">
                <a16:creationId xmlns:a16="http://schemas.microsoft.com/office/drawing/2014/main" id="{B10F19F2-AAD8-DC08-D91D-CB8315524AD2}"/>
              </a:ext>
            </a:extLst>
          </p:cNvPr>
          <p:cNvSpPr/>
          <p:nvPr/>
        </p:nvSpPr>
        <p:spPr>
          <a:xfrm>
            <a:off x="924031" y="12301916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21C9633-CEF7-62BC-2E41-E9289BE7083F}"/>
              </a:ext>
            </a:extLst>
          </p:cNvPr>
          <p:cNvSpPr txBox="1"/>
          <p:nvPr/>
        </p:nvSpPr>
        <p:spPr>
          <a:xfrm>
            <a:off x="1408590" y="12210281"/>
            <a:ext cx="1737339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siedlisko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6BEDC6-BD30-6464-1A21-9F943F684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53CB9D-5966-75A3-B605-112853C12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0" y="540000"/>
            <a:ext cx="9698391" cy="13716000"/>
          </a:xfrm>
          <a:prstGeom prst="rect">
            <a:avLst/>
          </a:prstGeom>
        </p:spPr>
      </p:pic>
      <p:sp>
        <p:nvSpPr>
          <p:cNvPr id="19" name="Okrąg: pusty 18">
            <a:extLst>
              <a:ext uri="{FF2B5EF4-FFF2-40B4-BE49-F238E27FC236}">
                <a16:creationId xmlns:a16="http://schemas.microsoft.com/office/drawing/2014/main" id="{7A29FB36-B644-8AB9-9D46-563B904A51FA}"/>
              </a:ext>
            </a:extLst>
          </p:cNvPr>
          <p:cNvSpPr/>
          <p:nvPr/>
        </p:nvSpPr>
        <p:spPr>
          <a:xfrm>
            <a:off x="5074655" y="5437787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B74B119-8A8C-310A-6E05-844A79FA23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33929F5-7FF8-A7A0-099C-D03B253E3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0" y="540000"/>
            <a:ext cx="9698391" cy="13716000"/>
          </a:xfrm>
          <a:prstGeom prst="rect">
            <a:avLst/>
          </a:prstGeom>
        </p:spPr>
      </p:pic>
      <p:sp>
        <p:nvSpPr>
          <p:cNvPr id="20" name="Okrąg: pusty 19">
            <a:extLst>
              <a:ext uri="{FF2B5EF4-FFF2-40B4-BE49-F238E27FC236}">
                <a16:creationId xmlns:a16="http://schemas.microsoft.com/office/drawing/2014/main" id="{ACF84C9C-7051-C9CD-4065-478D8CFE49F1}"/>
              </a:ext>
            </a:extLst>
          </p:cNvPr>
          <p:cNvSpPr/>
          <p:nvPr/>
        </p:nvSpPr>
        <p:spPr>
          <a:xfrm>
            <a:off x="20212871" y="5437787"/>
            <a:ext cx="379763" cy="391886"/>
          </a:xfrm>
          <a:prstGeom prst="donu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5315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25203</TotalTime>
  <Words>201</Words>
  <Application>Microsoft Office PowerPoint</Application>
  <PresentationFormat>Niestandardowy</PresentationFormat>
  <Paragraphs>80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Helvetica Light</vt:lpstr>
      <vt:lpstr>Helvetica Neue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Libner-Zoniuk</dc:creator>
  <cp:lastModifiedBy>Robert Kowalczyk</cp:lastModifiedBy>
  <cp:revision>712</cp:revision>
  <cp:lastPrinted>2018-05-14T09:10:09Z</cp:lastPrinted>
  <dcterms:modified xsi:type="dcterms:W3CDTF">2025-04-16T13:44:41Z</dcterms:modified>
</cp:coreProperties>
</file>