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2" r:id="rId1"/>
  </p:sldMasterIdLst>
  <p:notesMasterIdLst>
    <p:notesMasterId r:id="rId15"/>
  </p:notesMasterIdLst>
  <p:sldIdLst>
    <p:sldId id="351" r:id="rId2"/>
    <p:sldId id="322" r:id="rId3"/>
    <p:sldId id="340" r:id="rId4"/>
    <p:sldId id="341" r:id="rId5"/>
    <p:sldId id="342" r:id="rId6"/>
    <p:sldId id="344" r:id="rId7"/>
    <p:sldId id="345" r:id="rId8"/>
    <p:sldId id="346" r:id="rId9"/>
    <p:sldId id="347" r:id="rId10"/>
    <p:sldId id="324" r:id="rId11"/>
    <p:sldId id="349" r:id="rId12"/>
    <p:sldId id="350" r:id="rId13"/>
    <p:sldId id="303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7DB"/>
    <a:srgbClr val="000000"/>
    <a:srgbClr val="E9E9EB"/>
    <a:srgbClr val="7F7F7F"/>
    <a:srgbClr val="595959"/>
    <a:srgbClr val="B4B4B4"/>
    <a:srgbClr val="213EE0"/>
    <a:srgbClr val="48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70322" autoAdjust="0"/>
  </p:normalViewPr>
  <p:slideViewPr>
    <p:cSldViewPr snapToGrid="0">
      <p:cViewPr varScale="1">
        <p:scale>
          <a:sx n="49" d="100"/>
          <a:sy n="49" d="100"/>
        </p:scale>
        <p:origin x="1176" y="32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B465-EC25-477B-815C-E0B81C3FA7BE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2617-E785-4081-9E03-961A58473B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12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0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49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91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1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506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039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76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99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4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32115" y="1"/>
            <a:ext cx="9927771" cy="5544457"/>
          </a:xfrm>
          <a:custGeom>
            <a:avLst/>
            <a:gdLst>
              <a:gd name="connsiteX0" fmla="*/ 0 w 9927771"/>
              <a:gd name="connsiteY0" fmla="*/ 0 h 5544457"/>
              <a:gd name="connsiteX1" fmla="*/ 9927771 w 9927771"/>
              <a:gd name="connsiteY1" fmla="*/ 0 h 5544457"/>
              <a:gd name="connsiteX2" fmla="*/ 9927771 w 9927771"/>
              <a:gd name="connsiteY2" fmla="*/ 5544457 h 5544457"/>
              <a:gd name="connsiteX3" fmla="*/ 0 w 9927771"/>
              <a:gd name="connsiteY3" fmla="*/ 5544457 h 554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1" h="5544457">
                <a:moveTo>
                  <a:pt x="0" y="0"/>
                </a:moveTo>
                <a:lnTo>
                  <a:pt x="9927771" y="0"/>
                </a:lnTo>
                <a:lnTo>
                  <a:pt x="9927771" y="5544457"/>
                </a:lnTo>
                <a:lnTo>
                  <a:pt x="0" y="554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66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59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5663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442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AD47-CF97-4309-8176-9EDC64BAFD5D}" type="datetimeFigureOut">
              <a:rPr lang="id-ID" smtClean="0"/>
              <a:t>14/05/2020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5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8" r:id="rId12"/>
    <p:sldLayoutId id="2147484039" r:id="rId13"/>
    <p:sldLayoutId id="21474840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5677" y="1057"/>
            <a:ext cx="6902606" cy="682348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514350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272088" y="0"/>
            <a:ext cx="1743075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464127" y="0"/>
            <a:ext cx="1727873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0464127" y="5160227"/>
            <a:ext cx="1724156" cy="168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919684" y="5785946"/>
            <a:ext cx="1886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7F7F7F"/>
                </a:solidFill>
                <a:latin typeface="Nexa"/>
              </a:rPr>
              <a:t>Warszawa, </a:t>
            </a:r>
            <a:endParaRPr lang="pl-PL" sz="1000" b="1" dirty="0" smtClean="0">
              <a:solidFill>
                <a:srgbClr val="7F7F7F"/>
              </a:solidFill>
              <a:latin typeface="Nexa"/>
            </a:endParaRPr>
          </a:p>
          <a:p>
            <a:r>
              <a:rPr lang="pl-PL" sz="1000" b="1" dirty="0" smtClean="0">
                <a:solidFill>
                  <a:srgbClr val="7F7F7F"/>
                </a:solidFill>
                <a:latin typeface="Nexa"/>
              </a:rPr>
              <a:t>15 maja</a:t>
            </a:r>
          </a:p>
          <a:p>
            <a:r>
              <a:rPr lang="pl-PL" sz="1000" b="1" dirty="0" smtClean="0">
                <a:solidFill>
                  <a:srgbClr val="7F7F7F"/>
                </a:solidFill>
                <a:latin typeface="Nexa"/>
              </a:rPr>
              <a:t>2020 </a:t>
            </a:r>
            <a:r>
              <a:rPr lang="pl-PL" sz="1000" b="1" dirty="0">
                <a:solidFill>
                  <a:srgbClr val="7F7F7F"/>
                </a:solidFill>
                <a:latin typeface="Nexa"/>
              </a:rPr>
              <a:t>r.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18" y="9832"/>
            <a:ext cx="1731414" cy="169483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52811" y="380195"/>
            <a:ext cx="6456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Nexa"/>
              </a:rPr>
              <a:t>Zespół zadaniowy ds. Programu Otwierania Danych </a:t>
            </a:r>
            <a:r>
              <a:rPr lang="pl-PL" sz="2800" dirty="0" smtClean="0">
                <a:latin typeface="Nexa"/>
              </a:rPr>
              <a:t>Publicznych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08884" y="5631418"/>
            <a:ext cx="256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Sprawozdanie za </a:t>
            </a:r>
            <a:r>
              <a:rPr lang="pl-PL" dirty="0" smtClean="0"/>
              <a:t>okres</a:t>
            </a:r>
          </a:p>
          <a:p>
            <a:r>
              <a:rPr lang="pl-PL" dirty="0" smtClean="0"/>
              <a:t>29.10.2018 </a:t>
            </a:r>
            <a:r>
              <a:rPr lang="pl-PL" dirty="0"/>
              <a:t>– 31.12.2019</a:t>
            </a:r>
          </a:p>
        </p:txBody>
      </p:sp>
    </p:spTree>
    <p:extLst>
      <p:ext uri="{BB962C8B-B14F-4D97-AF65-F5344CB8AC3E}">
        <p14:creationId xmlns:p14="http://schemas.microsoft.com/office/powerpoint/2010/main" val="42280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281" y="211947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570934" y="2719255"/>
            <a:ext cx="7096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SPRAWY BIEŻĄCE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5568726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9847263" y="-12112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8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4108827" y="2999428"/>
            <a:ext cx="75301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r>
              <a:rPr lang="pl-PL" sz="2000" dirty="0"/>
              <a:t>Podjęcie działań  we współpracy z pełnomocnikami ds. otwartości, mających na celu udostępnienie danych szczególnie pożądanych w czasie stanu epidemicznego.</a:t>
            </a:r>
          </a:p>
          <a:p>
            <a:r>
              <a:rPr lang="pl-PL" sz="2000" dirty="0"/>
              <a:t>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32195" y="471427"/>
            <a:ext cx="443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DZIAŁANIA ZESPOŁU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646" y="1056202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w czasie wprowadzania stanu epidemii</a:t>
            </a:r>
            <a:endParaRPr lang="id-ID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939144" cy="59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3083147" y="2464576"/>
            <a:ext cx="74324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r>
              <a:rPr lang="pl-PL" sz="2000" dirty="0" smtClean="0">
                <a:latin typeface="Nexa"/>
              </a:rPr>
              <a:t>Konieczność </a:t>
            </a:r>
            <a:r>
              <a:rPr lang="pl-PL" sz="2000" dirty="0">
                <a:latin typeface="Nexa"/>
              </a:rPr>
              <a:t>uzupełnienia brakujących członków Zespołu</a:t>
            </a:r>
            <a:endParaRPr lang="pl-PL" sz="2000" dirty="0" smtClean="0">
              <a:latin typeface="Nexa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Ministerstwo Aktywów </a:t>
            </a:r>
            <a:r>
              <a:rPr lang="pl-PL" sz="2000" dirty="0" smtClean="0">
                <a:latin typeface="Nexa"/>
              </a:rPr>
              <a:t>Państwowych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Ministerstwo </a:t>
            </a:r>
            <a:r>
              <a:rPr lang="pl-PL" sz="2000" dirty="0" smtClean="0">
                <a:latin typeface="Nexa"/>
              </a:rPr>
              <a:t>Sprawiedliwości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Ministerstwo Środowiska</a:t>
            </a:r>
          </a:p>
          <a:p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4"/>
          <p:cNvSpPr txBox="1"/>
          <p:nvPr/>
        </p:nvSpPr>
        <p:spPr>
          <a:xfrm>
            <a:off x="7549365" y="536741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ORGANIZACJA</a:t>
            </a:r>
          </a:p>
        </p:txBody>
      </p:sp>
      <p:sp>
        <p:nvSpPr>
          <p:cNvPr id="9" name="Shape 5062"/>
          <p:cNvSpPr/>
          <p:nvPr/>
        </p:nvSpPr>
        <p:spPr>
          <a:xfrm>
            <a:off x="2492624" y="4002517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2492625" y="343022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Shape 5062"/>
          <p:cNvSpPr/>
          <p:nvPr/>
        </p:nvSpPr>
        <p:spPr>
          <a:xfrm>
            <a:off x="2492624" y="4574806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327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27171" y="203520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631489" y="1486454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DZIĘKUJĘ</a:t>
            </a:r>
            <a:endParaRPr lang="pl-PL" sz="6000" b="1" dirty="0">
              <a:solidFill>
                <a:schemeClr val="bg1"/>
              </a:solidFill>
              <a:latin typeface="Nex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465" y="240602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za uwagę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81926" y="4590237"/>
            <a:ext cx="5279515" cy="41202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16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Nexa"/>
              <a:cs typeface="Aharoni" pitchFamily="2" charset="-79"/>
            </a:endParaRPr>
          </a:p>
          <a:p>
            <a:pPr lvl="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rgbClr val="0B97DB"/>
                </a:solidFill>
                <a:latin typeface="Nexa"/>
                <a:cs typeface="Calibri" panose="020F0502020204030204" pitchFamily="34" charset="0"/>
              </a:rPr>
              <a:t>Anna Gos</a:t>
            </a:r>
            <a:endParaRPr lang="pl-PL" b="1" dirty="0">
              <a:solidFill>
                <a:srgbClr val="0B97DB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800" b="1" dirty="0" smtClean="0">
              <a:solidFill>
                <a:schemeClr val="bg1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Pełnomocnik Ministra Cyfryzacji 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ds. otwartości danych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endParaRPr lang="pl-PL" sz="1400" dirty="0" smtClean="0">
              <a:solidFill>
                <a:srgbClr val="3A455E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Dyrektor </a:t>
            </a:r>
            <a:endParaRPr lang="pl-PL" sz="1400" dirty="0">
              <a:solidFill>
                <a:schemeClr val="bg1"/>
              </a:solidFill>
              <a:latin typeface="Nexa"/>
              <a:cs typeface="Calibri" panose="020F0502020204030204" pitchFamily="34" charset="0"/>
            </a:endParaRPr>
          </a:p>
          <a:p>
            <a:pPr lvl="4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Depar</a:t>
            </a: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tament</a:t>
            </a:r>
            <a:r>
              <a:rPr lang="en-US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Nexa"/>
                <a:cs typeface="Calibri" panose="020F0502020204030204" pitchFamily="34" charset="0"/>
              </a:rPr>
              <a:t>Zarządzania Danymi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582223" y="4995726"/>
            <a:ext cx="28660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B97DB"/>
                </a:solidFill>
                <a:latin typeface="Nexa"/>
              </a:rPr>
              <a:t>Ministerstwo </a:t>
            </a:r>
            <a:r>
              <a:rPr lang="pl-PL" b="1" dirty="0" smtClean="0">
                <a:solidFill>
                  <a:srgbClr val="0B97DB"/>
                </a:solidFill>
                <a:latin typeface="Nexa"/>
              </a:rPr>
              <a:t>Cyfryzacji</a:t>
            </a:r>
          </a:p>
          <a:p>
            <a:endParaRPr lang="pl-PL" sz="800" b="1" dirty="0" smtClean="0">
              <a:solidFill>
                <a:srgbClr val="0B97DB"/>
              </a:solidFill>
              <a:latin typeface="Nexa"/>
            </a:endParaRPr>
          </a:p>
          <a:p>
            <a:r>
              <a:rPr lang="pl-PL" sz="1400" b="1" dirty="0" smtClean="0">
                <a:solidFill>
                  <a:schemeClr val="bg1">
                    <a:lumMod val="95000"/>
                  </a:schemeClr>
                </a:solidFill>
                <a:latin typeface="Nexa"/>
              </a:rPr>
              <a:t>otwartedane@mc.gov.pl</a:t>
            </a:r>
          </a:p>
          <a:p>
            <a:endParaRPr lang="pl-PL" sz="1400" b="1" dirty="0">
              <a:solidFill>
                <a:schemeClr val="bg1">
                  <a:lumMod val="95000"/>
                </a:schemeClr>
              </a:solidFill>
              <a:latin typeface="Nexa"/>
            </a:endParaRPr>
          </a:p>
          <a:p>
            <a:r>
              <a:rPr lang="pl-PL" sz="1400" b="1" dirty="0">
                <a:solidFill>
                  <a:schemeClr val="bg1"/>
                </a:solidFill>
                <a:latin typeface="Nexa"/>
              </a:rPr>
              <a:t>d</a:t>
            </a:r>
            <a:r>
              <a:rPr lang="pl-PL" sz="1400" b="1" dirty="0" smtClean="0">
                <a:solidFill>
                  <a:schemeClr val="bg1"/>
                </a:solidFill>
                <a:latin typeface="Nexa"/>
              </a:rPr>
              <a:t>ane.gov.pl</a:t>
            </a:r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8152773" y="4838351"/>
            <a:ext cx="0" cy="17417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41130" y="246419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344737" y="2825862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ZESPÓŁ ZADANIOWY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601293" y="3992823"/>
            <a:ext cx="968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ds. Programu Otwierania Danych Publicznych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4324976" y="2008416"/>
            <a:ext cx="67398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Decyzja Nr 10/2016 Przewodniczącego Komitetu Rady Ministrów do spraw Cyfryzacji z dnia 30 września 2016 r. w sprawie utworzenia Zespołu zadaniowego do spraw „Programu otwierania danych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publicznych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”,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ze zmianami. </a:t>
            </a: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r>
              <a:rPr lang="pl-PL" sz="2000" dirty="0">
                <a:latin typeface="Nexa"/>
              </a:rPr>
              <a:t>Zespół wykonuje swoje zadania w trybie obiegowym za pośrednictwem środków komunikacji elektronicznej lub z wykorzystaniem informatycznych nośników danych.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24976" y="788021"/>
            <a:ext cx="633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ZASADY DZIAŁANIA ZESPOŁU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616927" y="2237920"/>
            <a:ext cx="1031250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Kierownik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Zespołu – Adam Andruszkiewicz, sekretarz stanu, Ministerstwo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Cyfryzacji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latin typeface="Nexa"/>
                <a:ea typeface="Calibri" panose="020F0502020204030204" pitchFamily="34" charset="0"/>
              </a:rPr>
              <a:t>Zastępca Kierownika Zespołu - Olga 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Semeniuk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, podsekretarz stanu, Ministerstwo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Rozwoju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latin typeface="Nexa"/>
                <a:ea typeface="Calibri" panose="020F0502020204030204" pitchFamily="34" charset="0"/>
              </a:rPr>
              <a:t>Członkowie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Zespołu -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sekretarze lub podsekretarze stanu z poszczególnych resortów, Prezes Głównego Urzędu Statystycznego </a:t>
            </a: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oraz Szef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KPRM albo wyznaczony przez niego sekretarz albo podsekretarz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stanu*</a:t>
            </a:r>
          </a:p>
          <a:p>
            <a:pPr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1600" dirty="0" smtClean="0">
                <a:solidFill>
                  <a:srgbClr val="0B97DB"/>
                </a:solidFill>
                <a:latin typeface="Nexa"/>
              </a:rPr>
              <a:t>*Skład </a:t>
            </a:r>
            <a:r>
              <a:rPr lang="pl-PL" sz="1600" dirty="0">
                <a:solidFill>
                  <a:srgbClr val="0B97DB"/>
                </a:solidFill>
                <a:latin typeface="Nexa"/>
              </a:rPr>
              <a:t>zespołu został rozszerzony o KPRM decyzją nr 1/2020 Przewodniczącego KRMC z dnia 3 lutego 2020 r.</a:t>
            </a:r>
            <a:endParaRPr lang="pl-PL" sz="1600" dirty="0">
              <a:solidFill>
                <a:srgbClr val="0B97DB"/>
              </a:solidFill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08554" y="657175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SKŁAD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1213070" y="3115745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220808" y="4001681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220807" y="2237920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136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94528" y="1225897"/>
            <a:ext cx="763038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opiniowanie rocznego sprawozdania z realizacji „Programu otwierania danych publicznych</a:t>
            </a:r>
            <a:r>
              <a:rPr lang="pl-PL" sz="2000" dirty="0" smtClean="0">
                <a:latin typeface="Nexa"/>
              </a:rPr>
              <a:t>”;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opiniowanie harmonogramu udostępniania danych w portalu dane.gov.pl opracowanego przez pełnomocników ds. otwartości danych</a:t>
            </a:r>
            <a:r>
              <a:rPr lang="pl-PL" sz="2000" dirty="0" smtClean="0">
                <a:latin typeface="Nexa"/>
              </a:rPr>
              <a:t>;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opiniowanie projektów dokumentów w zakresie związanym z otwieraniem danych publicznych</a:t>
            </a:r>
            <a:r>
              <a:rPr lang="pl-PL" sz="2000" dirty="0" smtClean="0">
                <a:latin typeface="Nexa"/>
              </a:rPr>
              <a:t>;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przygotowywanie rekomendacji dla Komitetu Rady Ministrów do spraw Cyfryzacji dotyczących inicjatyw związanych z otwieraniem danych publicznych.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6332195" y="471427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ZADANIA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1180145" y="1888595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155294" y="293702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180145" y="3985462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180145" y="4983356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7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31297" y="181104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063194" y="2706319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SPRAWOZDANIE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277796" y="3852813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 prac zespołu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830419" y="1665291"/>
            <a:ext cx="81833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15 grudnia 2018 r. Zespół Zadaniowy pozytywnie zaopiniował harmonogram udostępniania danych w II połowie 2018 r. na portalu dane.gov.pl</a:t>
            </a:r>
            <a:r>
              <a:rPr lang="pl-PL" sz="2000" dirty="0" smtClean="0">
                <a:latin typeface="Nexa"/>
              </a:rPr>
              <a:t>;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28 lutego 2019 r. Zespół Zadaniowy pozytywnie zaopiniował harmonogram udostępniania danych w I połowie 2019 r. na portalu dane.gov.pl</a:t>
            </a:r>
            <a:r>
              <a:rPr lang="pl-PL" sz="2000" dirty="0" smtClean="0">
                <a:latin typeface="Nexa"/>
              </a:rPr>
              <a:t>;</a:t>
            </a:r>
          </a:p>
          <a:p>
            <a:pPr lvl="0"/>
            <a:endParaRPr lang="pl-PL" sz="2000" dirty="0">
              <a:latin typeface="Nexa"/>
            </a:endParaRPr>
          </a:p>
          <a:p>
            <a:pPr lvl="0"/>
            <a:r>
              <a:rPr lang="pl-PL" sz="2000" dirty="0">
                <a:latin typeface="Nexa"/>
              </a:rPr>
              <a:t>10 lipca 2019 r. Zespół Zadaniowy pozytywnie zaopiniował harmonogram udostępniania danych w II połowie 2019 r. na portalu dane.gov.pl.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490332" y="508187"/>
            <a:ext cx="720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OPINIOWANIE HARMONOGRAMÓW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189" y="1065207"/>
            <a:ext cx="810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u</a:t>
            </a:r>
            <a:r>
              <a:rPr lang="pl-PL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dostępniania danych na portalu dane.gov.pl</a:t>
            </a:r>
            <a:endParaRPr lang="id-ID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1335129" y="223388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335128" y="3514862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335128" y="4795836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7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316001" y="1927181"/>
            <a:ext cx="86905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15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grudnia 2018 r. Zespół przyjął rekomendacje dotyczące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Publikowania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danych publicznych od drugiego stopnia otwartości zgodnie z uchwałą Rady Ministrów z dnia 20 września 2016 r. Nr 107/2016 w sprawie ustanowienia „Programu otwierania danych publicznych”. Zamieszczanie w harmonogramie zbioru danych w formacie pdf jest dopuszczalne tylko, jeśli towarzyszą mu pliki z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danymi w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formacie edytowalnym: 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xlsx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/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csv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Uwzględniania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otwartości danych publicznych już na etapie projektowania systemów teleinformatycznych lub w procesie ich rozbudowy.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6332195" y="471427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REKOMENDACJE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195" y="101463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p</a:t>
            </a:r>
            <a:r>
              <a:rPr lang="pl-PL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rzyjęte przez Zespół</a:t>
            </a:r>
            <a:endParaRPr lang="id-ID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962748" y="450336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896088" y="2621420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43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754323" y="2102792"/>
            <a:ext cx="86905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Nexa"/>
              </a:rPr>
              <a:t>Raport </a:t>
            </a:r>
            <a:r>
              <a:rPr lang="pl-PL" sz="2000" dirty="0">
                <a:latin typeface="Nexa"/>
              </a:rPr>
              <a:t>przygotowany na podstawie danych przedłożonych przez pełnomocników do spraw otwartości danych z Kancelarii Prezesa Rady Ministrów, ministerstw oraz Głównego Urzędu Statystycznego. </a:t>
            </a:r>
            <a:endParaRPr lang="pl-PL" sz="2000" dirty="0" smtClean="0">
              <a:latin typeface="Nexa"/>
            </a:endParaRPr>
          </a:p>
          <a:p>
            <a:endParaRPr lang="pl-PL" sz="2000" dirty="0" smtClean="0">
              <a:latin typeface="Nexa"/>
            </a:endParaRPr>
          </a:p>
          <a:p>
            <a:r>
              <a:rPr lang="pl-PL" sz="2000" dirty="0" smtClean="0">
                <a:latin typeface="Nexa"/>
              </a:rPr>
              <a:t>Raport prezentuje </a:t>
            </a:r>
            <a:r>
              <a:rPr lang="pl-PL" sz="2000" dirty="0">
                <a:latin typeface="Nexa"/>
              </a:rPr>
              <a:t>dane, a także działania podejmowane przez te instytucje oraz jednostki im podległe i nadzorowane w oparciu o wskazane w ramach </a:t>
            </a:r>
            <a:r>
              <a:rPr lang="pl-PL" sz="2000" dirty="0" smtClean="0">
                <a:latin typeface="Nexa"/>
              </a:rPr>
              <a:t>PODP </a:t>
            </a:r>
            <a:r>
              <a:rPr lang="pl-PL" sz="2000" dirty="0">
                <a:latin typeface="Nexa"/>
              </a:rPr>
              <a:t>zadania w 2018 roku</a:t>
            </a:r>
            <a:r>
              <a:rPr lang="pl-PL" sz="2000" dirty="0" smtClean="0">
                <a:latin typeface="Nexa"/>
              </a:rPr>
              <a:t>.</a:t>
            </a:r>
          </a:p>
          <a:p>
            <a:endParaRPr lang="pl-PL" sz="2000" dirty="0" smtClean="0">
              <a:latin typeface="Nexa"/>
            </a:endParaRPr>
          </a:p>
          <a:p>
            <a:r>
              <a:rPr lang="pl-PL" sz="2000" dirty="0" smtClean="0">
                <a:latin typeface="Nexa"/>
              </a:rPr>
              <a:t>Raport jest przedkładany </a:t>
            </a:r>
            <a:r>
              <a:rPr lang="pl-PL" sz="2000" dirty="0">
                <a:latin typeface="Nexa"/>
              </a:rPr>
              <a:t>Radzie Ministrów.</a:t>
            </a:r>
          </a:p>
          <a:p>
            <a:endParaRPr lang="pl-PL" sz="2000" dirty="0">
              <a:latin typeface="Nexa"/>
            </a:endParaRPr>
          </a:p>
          <a:p>
            <a:r>
              <a:rPr lang="pl-PL" sz="2000" dirty="0">
                <a:latin typeface="Nexa"/>
              </a:rPr>
              <a:t>25 kwietnia 2019 r. Raport został pozytywnie zaopiniowany przez Zespół </a:t>
            </a:r>
            <a:r>
              <a:rPr lang="pl-PL" sz="2000" dirty="0" smtClean="0">
                <a:latin typeface="Nexa"/>
              </a:rPr>
              <a:t>Zadaniowy.</a:t>
            </a: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341310" y="453791"/>
            <a:ext cx="6456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595959"/>
                </a:solidFill>
                <a:latin typeface="Nexa"/>
                <a:ea typeface="Source Sans Pro" panose="020B0503030403020204" pitchFamily="34" charset="0"/>
              </a:rPr>
              <a:t>OPINIOWANIE SPRAWOZDANIA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0629" y="1038566"/>
            <a:ext cx="939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600" dirty="0"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pc="600" dirty="0" smtClean="0">
                <a:latin typeface="Nexa"/>
                <a:ea typeface="Source Sans Pro ExtraLight" panose="020B0303030403020204" pitchFamily="34" charset="0"/>
              </a:rPr>
              <a:t> realizacji </a:t>
            </a:r>
          </a:p>
          <a:p>
            <a:pPr algn="r"/>
            <a:r>
              <a:rPr lang="pl-PL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„Programu otwierania danych publicznych” w 2018 r.</a:t>
            </a:r>
            <a:endParaRPr lang="id-ID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1243558" y="5323234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244516" y="450336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244516" y="3391036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220074" y="2207267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7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4DF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512</Words>
  <Application>Microsoft Office PowerPoint</Application>
  <PresentationFormat>Panoramiczny</PresentationFormat>
  <Paragraphs>103</Paragraphs>
  <Slides>13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Nexa</vt:lpstr>
      <vt:lpstr>Roboto</vt:lpstr>
      <vt:lpstr>Source Sans Pro</vt:lpstr>
      <vt:lpstr>Source Sans Pro ExtraLight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2020-05-14T07:09:48Z</dcterms:created>
  <dcterms:modified xsi:type="dcterms:W3CDTF">2020-05-14T07:09:55Z</dcterms:modified>
</cp:coreProperties>
</file>