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1" r:id="rId2"/>
    <p:sldId id="314" r:id="rId3"/>
    <p:sldId id="315" r:id="rId4"/>
    <p:sldId id="291" r:id="rId5"/>
    <p:sldId id="316" r:id="rId6"/>
    <p:sldId id="317" r:id="rId7"/>
    <p:sldId id="306" r:id="rId8"/>
    <p:sldId id="429" r:id="rId9"/>
    <p:sldId id="430" r:id="rId10"/>
    <p:sldId id="450" r:id="rId11"/>
    <p:sldId id="455" r:id="rId12"/>
  </p:sldIdLst>
  <p:sldSz cx="9144000" cy="6858000" type="screen4x3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3CC"/>
    <a:srgbClr val="DDDED9"/>
    <a:srgbClr val="E7E7E8"/>
    <a:srgbClr val="B74709"/>
    <a:srgbClr val="C2C2C2"/>
    <a:srgbClr val="F0C236"/>
    <a:srgbClr val="DBD4CF"/>
    <a:srgbClr val="E0812E"/>
    <a:srgbClr val="7F7F7F"/>
    <a:srgbClr val="7FAC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79977" autoAdjust="0"/>
  </p:normalViewPr>
  <p:slideViewPr>
    <p:cSldViewPr>
      <p:cViewPr varScale="1">
        <p:scale>
          <a:sx n="99" d="100"/>
          <a:sy n="99" d="100"/>
        </p:scale>
        <p:origin x="188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pl/web/psse-poznan/informacje" TargetMode="External"/><Relationship Id="rId1" Type="http://schemas.openxmlformats.org/officeDocument/2006/relationships/hyperlink" Target="https://www.gov.pl/web/psse-poznan/bieg-po-zdrowie" TargetMode="External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pl/web/psse-poznan/informacje" TargetMode="External"/><Relationship Id="rId1" Type="http://schemas.openxmlformats.org/officeDocument/2006/relationships/hyperlink" Target="https://www.gov.pl/web/psse-poznan/bieg-po-zdrowi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#3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#4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A0056-4488-46DE-AB5A-0AA05FA4D4F8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l-PL"/>
        </a:p>
      </dgm:t>
    </dgm:pt>
    <dgm:pt modelId="{2D5D5334-C865-446F-A269-E922CBA1C1B6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Zajęcia są prowadzone metodami aktywizującymi i zróżnicowanymi</a:t>
          </a:r>
        </a:p>
      </dgm:t>
    </dgm:pt>
    <dgm:pt modelId="{F3801E6D-E86B-42C5-A6E8-A7AC9C7A2903}" type="parTrans" cxnId="{250D09D4-1BD6-40E5-885A-ADBFA4127E81}">
      <dgm:prSet/>
      <dgm:spPr/>
      <dgm:t>
        <a:bodyPr/>
        <a:lstStyle/>
        <a:p>
          <a:endParaRPr lang="pl-PL"/>
        </a:p>
      </dgm:t>
    </dgm:pt>
    <dgm:pt modelId="{2D368EFC-FCE6-4E05-9290-C58327E94957}" type="sibTrans" cxnId="{250D09D4-1BD6-40E5-885A-ADBFA4127E81}">
      <dgm:prSet/>
      <dgm:spPr/>
      <dgm:t>
        <a:bodyPr/>
        <a:lstStyle/>
        <a:p>
          <a:endParaRPr lang="pl-PL"/>
        </a:p>
      </dgm:t>
    </dgm:pt>
    <dgm:pt modelId="{67AC9E1A-0B52-4970-BEFA-DC5FDBBC804A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Uczniowie powinni mieć realny wpływ na przebieg zajęć oraz powinni być ich aktywnymi uczestnikami </a:t>
          </a:r>
        </a:p>
      </dgm:t>
    </dgm:pt>
    <dgm:pt modelId="{D49C501F-BAC7-490A-88F4-09EDF84DE830}" type="parTrans" cxnId="{6DEF471A-BF06-46FA-A559-B84F9201BF00}">
      <dgm:prSet/>
      <dgm:spPr/>
      <dgm:t>
        <a:bodyPr/>
        <a:lstStyle/>
        <a:p>
          <a:endParaRPr lang="pl-PL"/>
        </a:p>
      </dgm:t>
    </dgm:pt>
    <dgm:pt modelId="{7067156E-0460-4CEA-921C-E391FAD30FA1}" type="sibTrans" cxnId="{6DEF471A-BF06-46FA-A559-B84F9201BF00}">
      <dgm:prSet/>
      <dgm:spPr/>
      <dgm:t>
        <a:bodyPr/>
        <a:lstStyle/>
        <a:p>
          <a:endParaRPr lang="pl-PL"/>
        </a:p>
      </dgm:t>
    </dgm:pt>
    <dgm:pt modelId="{414DBA36-5F04-479E-9839-753569CB8F19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Podczas zajęć dzieci powinny dyskutować, argumentować, wymieniać spostrzeżenia i wyniki, co pozwoli im na poszerzenie wiedzy</a:t>
          </a:r>
        </a:p>
      </dgm:t>
    </dgm:pt>
    <dgm:pt modelId="{E69D3138-72B0-4F68-A50E-D2877A4DCBC6}" type="parTrans" cxnId="{CD689FD7-4C58-41A0-9A7C-9DB7AA35BEFD}">
      <dgm:prSet/>
      <dgm:spPr/>
      <dgm:t>
        <a:bodyPr/>
        <a:lstStyle/>
        <a:p>
          <a:endParaRPr lang="pl-PL"/>
        </a:p>
      </dgm:t>
    </dgm:pt>
    <dgm:pt modelId="{1A3CF9B0-A379-4D9B-B61F-76AF84A8D55B}" type="sibTrans" cxnId="{CD689FD7-4C58-41A0-9A7C-9DB7AA35BEFD}">
      <dgm:prSet/>
      <dgm:spPr/>
      <dgm:t>
        <a:bodyPr/>
        <a:lstStyle/>
        <a:p>
          <a:endParaRPr lang="pl-PL"/>
        </a:p>
      </dgm:t>
    </dgm:pt>
    <dgm:pt modelId="{E8DCA1CD-39E2-48EE-A414-DBCF527EE82E}" type="pres">
      <dgm:prSet presAssocID="{061A0056-4488-46DE-AB5A-0AA05FA4D4F8}" presName="linear" presStyleCnt="0">
        <dgm:presLayoutVars>
          <dgm:animLvl val="lvl"/>
          <dgm:resizeHandles val="exact"/>
        </dgm:presLayoutVars>
      </dgm:prSet>
      <dgm:spPr/>
    </dgm:pt>
    <dgm:pt modelId="{DF0AE791-0B67-443C-878F-83024484E539}" type="pres">
      <dgm:prSet presAssocID="{2D5D5334-C865-446F-A269-E922CBA1C1B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B3DC02-49A5-4608-AEE2-951DBFCA41AF}" type="pres">
      <dgm:prSet presAssocID="{2D368EFC-FCE6-4E05-9290-C58327E94957}" presName="spacer" presStyleCnt="0"/>
      <dgm:spPr/>
    </dgm:pt>
    <dgm:pt modelId="{E11B77BF-129B-41A8-9B2E-23CF917B06D6}" type="pres">
      <dgm:prSet presAssocID="{67AC9E1A-0B52-4970-BEFA-DC5FDBBC804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1DBD5B-3380-451D-BA4A-6F7AF6FE3022}" type="pres">
      <dgm:prSet presAssocID="{7067156E-0460-4CEA-921C-E391FAD30FA1}" presName="spacer" presStyleCnt="0"/>
      <dgm:spPr/>
    </dgm:pt>
    <dgm:pt modelId="{3F1214C7-4CB3-4274-BB3A-2390C6753709}" type="pres">
      <dgm:prSet presAssocID="{414DBA36-5F04-479E-9839-753569CB8F1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FCFBE0F-718D-4434-B1FC-5B6EEA59B53B}" type="presOf" srcId="{2D5D5334-C865-446F-A269-E922CBA1C1B6}" destId="{DF0AE791-0B67-443C-878F-83024484E539}" srcOrd="0" destOrd="0" presId="urn:microsoft.com/office/officeart/2005/8/layout/vList2"/>
    <dgm:cxn modelId="{6DEF471A-BF06-46FA-A559-B84F9201BF00}" srcId="{061A0056-4488-46DE-AB5A-0AA05FA4D4F8}" destId="{67AC9E1A-0B52-4970-BEFA-DC5FDBBC804A}" srcOrd="1" destOrd="0" parTransId="{D49C501F-BAC7-490A-88F4-09EDF84DE830}" sibTransId="{7067156E-0460-4CEA-921C-E391FAD30FA1}"/>
    <dgm:cxn modelId="{698B9F81-43B9-4266-BC54-6B4FBD652680}" type="presOf" srcId="{061A0056-4488-46DE-AB5A-0AA05FA4D4F8}" destId="{E8DCA1CD-39E2-48EE-A414-DBCF527EE82E}" srcOrd="0" destOrd="0" presId="urn:microsoft.com/office/officeart/2005/8/layout/vList2"/>
    <dgm:cxn modelId="{88EEE786-6302-4132-BC9D-D9A8F723F900}" type="presOf" srcId="{414DBA36-5F04-479E-9839-753569CB8F19}" destId="{3F1214C7-4CB3-4274-BB3A-2390C6753709}" srcOrd="0" destOrd="0" presId="urn:microsoft.com/office/officeart/2005/8/layout/vList2"/>
    <dgm:cxn modelId="{265F16BA-570D-4E00-9D46-6356644BD538}" type="presOf" srcId="{67AC9E1A-0B52-4970-BEFA-DC5FDBBC804A}" destId="{E11B77BF-129B-41A8-9B2E-23CF917B06D6}" srcOrd="0" destOrd="0" presId="urn:microsoft.com/office/officeart/2005/8/layout/vList2"/>
    <dgm:cxn modelId="{250D09D4-1BD6-40E5-885A-ADBFA4127E81}" srcId="{061A0056-4488-46DE-AB5A-0AA05FA4D4F8}" destId="{2D5D5334-C865-446F-A269-E922CBA1C1B6}" srcOrd="0" destOrd="0" parTransId="{F3801E6D-E86B-42C5-A6E8-A7AC9C7A2903}" sibTransId="{2D368EFC-FCE6-4E05-9290-C58327E94957}"/>
    <dgm:cxn modelId="{CD689FD7-4C58-41A0-9A7C-9DB7AA35BEFD}" srcId="{061A0056-4488-46DE-AB5A-0AA05FA4D4F8}" destId="{414DBA36-5F04-479E-9839-753569CB8F19}" srcOrd="2" destOrd="0" parTransId="{E69D3138-72B0-4F68-A50E-D2877A4DCBC6}" sibTransId="{1A3CF9B0-A379-4D9B-B61F-76AF84A8D55B}"/>
    <dgm:cxn modelId="{5D76BC68-F01F-49E2-B564-F379FF20BECF}" type="presParOf" srcId="{E8DCA1CD-39E2-48EE-A414-DBCF527EE82E}" destId="{DF0AE791-0B67-443C-878F-83024484E539}" srcOrd="0" destOrd="0" presId="urn:microsoft.com/office/officeart/2005/8/layout/vList2"/>
    <dgm:cxn modelId="{C5347AB5-A21B-4CAE-9C00-F75772957E2C}" type="presParOf" srcId="{E8DCA1CD-39E2-48EE-A414-DBCF527EE82E}" destId="{70B3DC02-49A5-4608-AEE2-951DBFCA41AF}" srcOrd="1" destOrd="0" presId="urn:microsoft.com/office/officeart/2005/8/layout/vList2"/>
    <dgm:cxn modelId="{1A75181C-310D-4203-9744-6FCFDC71C442}" type="presParOf" srcId="{E8DCA1CD-39E2-48EE-A414-DBCF527EE82E}" destId="{E11B77BF-129B-41A8-9B2E-23CF917B06D6}" srcOrd="2" destOrd="0" presId="urn:microsoft.com/office/officeart/2005/8/layout/vList2"/>
    <dgm:cxn modelId="{3A5D4492-1B57-41E9-BE96-59C240728363}" type="presParOf" srcId="{E8DCA1CD-39E2-48EE-A414-DBCF527EE82E}" destId="{431DBD5B-3380-451D-BA4A-6F7AF6FE3022}" srcOrd="3" destOrd="0" presId="urn:microsoft.com/office/officeart/2005/8/layout/vList2"/>
    <dgm:cxn modelId="{29ADB2DE-33ED-4065-BE63-0C429895EDF0}" type="presParOf" srcId="{E8DCA1CD-39E2-48EE-A414-DBCF527EE82E}" destId="{3F1214C7-4CB3-4274-BB3A-2390C67537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78BE75-12AE-4927-AC9E-52EAF694CEA5}" type="doc">
      <dgm:prSet loTypeId="urn:microsoft.com/office/officeart/2005/8/layout/vList2" loCatId="list" qsTypeId="urn:microsoft.com/office/officeart/2005/8/quickstyle/simple1#2" qsCatId="simple" csTypeId="urn:microsoft.com/office/officeart/2005/8/colors/accent0_1#1" csCatId="mainScheme" phldr="1"/>
      <dgm:spPr/>
      <dgm:t>
        <a:bodyPr/>
        <a:lstStyle/>
        <a:p>
          <a:endParaRPr lang="pl-PL"/>
        </a:p>
      </dgm:t>
    </dgm:pt>
    <dgm:pt modelId="{3A8915CC-D4C8-4B02-A324-C66DCF2CD3AB}">
      <dgm:prSet custT="1"/>
      <dgm:spPr/>
      <dgm:t>
        <a:bodyPr/>
        <a:lstStyle/>
        <a:p>
          <a:pPr rtl="0"/>
          <a:r>
            <a:rPr lang="pl-PL" sz="2200" dirty="0"/>
            <a:t>Materiał filmowy na temat założeń programu "Bieg po zdrowie" z udziałem autorów programu:                                   p. Kamilli Matusiewicz i p. Rafała Dziurli.</a:t>
          </a:r>
        </a:p>
      </dgm:t>
    </dgm:pt>
    <dgm:pt modelId="{89622B2B-A674-4EED-A2D2-85CA15467B42}" type="parTrans" cxnId="{0EB27BC1-EF71-4AB1-958A-E8D8FF6EB910}">
      <dgm:prSet/>
      <dgm:spPr/>
      <dgm:t>
        <a:bodyPr/>
        <a:lstStyle/>
        <a:p>
          <a:endParaRPr lang="pl-PL"/>
        </a:p>
      </dgm:t>
    </dgm:pt>
    <dgm:pt modelId="{C31A3C8B-C1AF-48AD-9DF1-AF891517A97D}" type="sibTrans" cxnId="{0EB27BC1-EF71-4AB1-958A-E8D8FF6EB910}">
      <dgm:prSet/>
      <dgm:spPr/>
      <dgm:t>
        <a:bodyPr/>
        <a:lstStyle/>
        <a:p>
          <a:endParaRPr lang="pl-PL"/>
        </a:p>
      </dgm:t>
    </dgm:pt>
    <dgm:pt modelId="{4E39C9F0-E6E0-46CE-9E9A-7B863821CFB8}" type="pres">
      <dgm:prSet presAssocID="{ED78BE75-12AE-4927-AC9E-52EAF694CEA5}" presName="linear" presStyleCnt="0">
        <dgm:presLayoutVars>
          <dgm:animLvl val="lvl"/>
          <dgm:resizeHandles val="exact"/>
        </dgm:presLayoutVars>
      </dgm:prSet>
      <dgm:spPr/>
    </dgm:pt>
    <dgm:pt modelId="{F0CE3560-43C5-4A73-9F30-9FB2377CD397}" type="pres">
      <dgm:prSet presAssocID="{3A8915CC-D4C8-4B02-A324-C66DCF2CD3AB}" presName="parentText" presStyleLbl="node1" presStyleIdx="0" presStyleCnt="1" custScaleY="766646" custLinFactY="7287" custLinFactNeighborX="292" custLinFactNeighborY="100000">
        <dgm:presLayoutVars>
          <dgm:chMax val="0"/>
          <dgm:bulletEnabled val="1"/>
        </dgm:presLayoutVars>
      </dgm:prSet>
      <dgm:spPr/>
    </dgm:pt>
  </dgm:ptLst>
  <dgm:cxnLst>
    <dgm:cxn modelId="{60408325-2F33-476F-9A90-FF1602779692}" type="presOf" srcId="{ED78BE75-12AE-4927-AC9E-52EAF694CEA5}" destId="{4E39C9F0-E6E0-46CE-9E9A-7B863821CFB8}" srcOrd="0" destOrd="0" presId="urn:microsoft.com/office/officeart/2005/8/layout/vList2"/>
    <dgm:cxn modelId="{500F809F-23CE-46FA-BA20-CF9B18242A9B}" type="presOf" srcId="{3A8915CC-D4C8-4B02-A324-C66DCF2CD3AB}" destId="{F0CE3560-43C5-4A73-9F30-9FB2377CD397}" srcOrd="0" destOrd="0" presId="urn:microsoft.com/office/officeart/2005/8/layout/vList2"/>
    <dgm:cxn modelId="{0EB27BC1-EF71-4AB1-958A-E8D8FF6EB910}" srcId="{ED78BE75-12AE-4927-AC9E-52EAF694CEA5}" destId="{3A8915CC-D4C8-4B02-A324-C66DCF2CD3AB}" srcOrd="0" destOrd="0" parTransId="{89622B2B-A674-4EED-A2D2-85CA15467B42}" sibTransId="{C31A3C8B-C1AF-48AD-9DF1-AF891517A97D}"/>
    <dgm:cxn modelId="{08AC6164-3625-4FA8-BA2C-45375551053A}" type="presParOf" srcId="{4E39C9F0-E6E0-46CE-9E9A-7B863821CFB8}" destId="{F0CE3560-43C5-4A73-9F30-9FB2377CD3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2ED1B1-4E4E-4DB5-92D1-70A891ECC48D}" type="doc">
      <dgm:prSet loTypeId="urn:microsoft.com/office/officeart/2005/8/layout/vList2" loCatId="list" qsTypeId="urn:microsoft.com/office/officeart/2005/8/quickstyle/simple1#3" qsCatId="simple" csTypeId="urn:microsoft.com/office/officeart/2005/8/colors/accent0_1#2" csCatId="mainScheme" phldr="1"/>
      <dgm:spPr/>
      <dgm:t>
        <a:bodyPr/>
        <a:lstStyle/>
        <a:p>
          <a:endParaRPr lang="pl-PL"/>
        </a:p>
      </dgm:t>
    </dgm:pt>
    <dgm:pt modelId="{27BA1E67-0E10-4D65-862B-74A74CEB91FC}">
      <dgm:prSet/>
      <dgm:spPr/>
      <dgm:t>
        <a:bodyPr/>
        <a:lstStyle/>
        <a:p>
          <a:pPr rtl="0"/>
          <a:r>
            <a:rPr lang="pl-PL" dirty="0"/>
            <a:t>3 filmy poświęcone umiejętnościom wychowawczym z udziałem eksperta:  p. Dominiki Ambroziewicz- Wnuk,</a:t>
          </a:r>
        </a:p>
      </dgm:t>
    </dgm:pt>
    <dgm:pt modelId="{D1D0BF37-C5B8-4293-A067-D9858C62BF62}" type="parTrans" cxnId="{1E40192C-D99D-415B-ABAC-85E78BD88AD1}">
      <dgm:prSet/>
      <dgm:spPr/>
      <dgm:t>
        <a:bodyPr/>
        <a:lstStyle/>
        <a:p>
          <a:endParaRPr lang="pl-PL"/>
        </a:p>
      </dgm:t>
    </dgm:pt>
    <dgm:pt modelId="{9EEE0018-4744-4925-AB5C-B9EA73E083D9}" type="sibTrans" cxnId="{1E40192C-D99D-415B-ABAC-85E78BD88AD1}">
      <dgm:prSet/>
      <dgm:spPr/>
      <dgm:t>
        <a:bodyPr/>
        <a:lstStyle/>
        <a:p>
          <a:endParaRPr lang="pl-PL"/>
        </a:p>
      </dgm:t>
    </dgm:pt>
    <dgm:pt modelId="{6E51B57B-E595-4203-B244-D7082F10B351}" type="pres">
      <dgm:prSet presAssocID="{102ED1B1-4E4E-4DB5-92D1-70A891ECC48D}" presName="linear" presStyleCnt="0">
        <dgm:presLayoutVars>
          <dgm:animLvl val="lvl"/>
          <dgm:resizeHandles val="exact"/>
        </dgm:presLayoutVars>
      </dgm:prSet>
      <dgm:spPr/>
    </dgm:pt>
    <dgm:pt modelId="{85FCF4A5-E43B-436C-93E8-8EF9D939FE95}" type="pres">
      <dgm:prSet presAssocID="{27BA1E67-0E10-4D65-862B-74A74CEB91FC}" presName="parentText" presStyleLbl="node1" presStyleIdx="0" presStyleCnt="1" custLinFactNeighborX="-294" custLinFactNeighborY="23475">
        <dgm:presLayoutVars>
          <dgm:chMax val="0"/>
          <dgm:bulletEnabled val="1"/>
        </dgm:presLayoutVars>
      </dgm:prSet>
      <dgm:spPr/>
    </dgm:pt>
  </dgm:ptLst>
  <dgm:cxnLst>
    <dgm:cxn modelId="{1E40192C-D99D-415B-ABAC-85E78BD88AD1}" srcId="{102ED1B1-4E4E-4DB5-92D1-70A891ECC48D}" destId="{27BA1E67-0E10-4D65-862B-74A74CEB91FC}" srcOrd="0" destOrd="0" parTransId="{D1D0BF37-C5B8-4293-A067-D9858C62BF62}" sibTransId="{9EEE0018-4744-4925-AB5C-B9EA73E083D9}"/>
    <dgm:cxn modelId="{B7FE9FBA-DD04-4443-9E0D-5C1E2839C2DF}" type="presOf" srcId="{102ED1B1-4E4E-4DB5-92D1-70A891ECC48D}" destId="{6E51B57B-E595-4203-B244-D7082F10B351}" srcOrd="0" destOrd="0" presId="urn:microsoft.com/office/officeart/2005/8/layout/vList2"/>
    <dgm:cxn modelId="{32891AE6-5834-4170-9EC3-18944756E45B}" type="presOf" srcId="{27BA1E67-0E10-4D65-862B-74A74CEB91FC}" destId="{85FCF4A5-E43B-436C-93E8-8EF9D939FE95}" srcOrd="0" destOrd="0" presId="urn:microsoft.com/office/officeart/2005/8/layout/vList2"/>
    <dgm:cxn modelId="{AB3EFFFA-E9E9-4FAB-8FE6-C2726A35214C}" type="presParOf" srcId="{6E51B57B-E595-4203-B244-D7082F10B351}" destId="{85FCF4A5-E43B-436C-93E8-8EF9D939FE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F25235-7800-49AF-8A65-63381293EBF0}" type="doc">
      <dgm:prSet loTypeId="urn:microsoft.com/office/officeart/2005/8/layout/vList2" loCatId="list" qsTypeId="urn:microsoft.com/office/officeart/2005/8/quickstyle/simple1#4" qsCatId="simple" csTypeId="urn:microsoft.com/office/officeart/2005/8/colors/accent0_1#3" csCatId="mainScheme" phldr="1"/>
      <dgm:spPr/>
      <dgm:t>
        <a:bodyPr/>
        <a:lstStyle/>
        <a:p>
          <a:endParaRPr lang="pl-PL"/>
        </a:p>
      </dgm:t>
    </dgm:pt>
    <dgm:pt modelId="{07A95E85-33DA-426E-8647-3BD653BEFC7A}">
      <dgm:prSet custT="1"/>
      <dgm:spPr/>
      <dgm:t>
        <a:bodyPr/>
        <a:lstStyle/>
        <a:p>
          <a:pPr rtl="0"/>
          <a:r>
            <a:rPr lang="pl-PL" sz="2200" dirty="0"/>
            <a:t>4 filmy poświęcone wartościom             z udziałem eksperta:                               p. Patrycji Szeląg – Jarosz,</a:t>
          </a:r>
        </a:p>
      </dgm:t>
    </dgm:pt>
    <dgm:pt modelId="{0A9D547E-79B3-4E52-9D47-ACA5BC97E9BB}" type="parTrans" cxnId="{24DADAEF-AAC5-4E70-B50F-B28022428634}">
      <dgm:prSet/>
      <dgm:spPr/>
      <dgm:t>
        <a:bodyPr/>
        <a:lstStyle/>
        <a:p>
          <a:endParaRPr lang="pl-PL"/>
        </a:p>
      </dgm:t>
    </dgm:pt>
    <dgm:pt modelId="{D76D761E-DEFD-41C4-AA0F-F03EA1321E8C}" type="sibTrans" cxnId="{24DADAEF-AAC5-4E70-B50F-B28022428634}">
      <dgm:prSet/>
      <dgm:spPr/>
      <dgm:t>
        <a:bodyPr/>
        <a:lstStyle/>
        <a:p>
          <a:endParaRPr lang="pl-PL"/>
        </a:p>
      </dgm:t>
    </dgm:pt>
    <dgm:pt modelId="{94C7796B-6A76-4F28-A046-F34BF4E3A941}" type="pres">
      <dgm:prSet presAssocID="{22F25235-7800-49AF-8A65-63381293EBF0}" presName="linear" presStyleCnt="0">
        <dgm:presLayoutVars>
          <dgm:animLvl val="lvl"/>
          <dgm:resizeHandles val="exact"/>
        </dgm:presLayoutVars>
      </dgm:prSet>
      <dgm:spPr/>
    </dgm:pt>
    <dgm:pt modelId="{5C350EC4-212B-4B80-B03D-3646883E6E62}" type="pres">
      <dgm:prSet presAssocID="{07A95E85-33DA-426E-8647-3BD653BEFC7A}" presName="parentText" presStyleLbl="node1" presStyleIdx="0" presStyleCnt="1" custLinFactNeighborX="641" custLinFactNeighborY="22242">
        <dgm:presLayoutVars>
          <dgm:chMax val="0"/>
          <dgm:bulletEnabled val="1"/>
        </dgm:presLayoutVars>
      </dgm:prSet>
      <dgm:spPr/>
    </dgm:pt>
  </dgm:ptLst>
  <dgm:cxnLst>
    <dgm:cxn modelId="{1E2BA44D-04BE-42AC-8739-4611C42533BF}" type="presOf" srcId="{07A95E85-33DA-426E-8647-3BD653BEFC7A}" destId="{5C350EC4-212B-4B80-B03D-3646883E6E62}" srcOrd="0" destOrd="0" presId="urn:microsoft.com/office/officeart/2005/8/layout/vList2"/>
    <dgm:cxn modelId="{0DDBCDC1-832A-4E4E-B30F-2C29AFC4A600}" type="presOf" srcId="{22F25235-7800-49AF-8A65-63381293EBF0}" destId="{94C7796B-6A76-4F28-A046-F34BF4E3A941}" srcOrd="0" destOrd="0" presId="urn:microsoft.com/office/officeart/2005/8/layout/vList2"/>
    <dgm:cxn modelId="{24DADAEF-AAC5-4E70-B50F-B28022428634}" srcId="{22F25235-7800-49AF-8A65-63381293EBF0}" destId="{07A95E85-33DA-426E-8647-3BD653BEFC7A}" srcOrd="0" destOrd="0" parTransId="{0A9D547E-79B3-4E52-9D47-ACA5BC97E9BB}" sibTransId="{D76D761E-DEFD-41C4-AA0F-F03EA1321E8C}"/>
    <dgm:cxn modelId="{EEB14D6C-B753-4E4B-95F2-4A35A730A895}" type="presParOf" srcId="{94C7796B-6A76-4F28-A046-F34BF4E3A941}" destId="{5C350EC4-212B-4B80-B03D-3646883E6E6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2ED1B1-4E4E-4DB5-92D1-70A891ECC48D}" type="doc">
      <dgm:prSet loTypeId="urn:microsoft.com/office/officeart/2005/8/layout/vList2" loCatId="list" qsTypeId="urn:microsoft.com/office/officeart/2005/8/quickstyle/simple1#5" qsCatId="simple" csTypeId="urn:microsoft.com/office/officeart/2005/8/colors/accent0_1#4" csCatId="mainScheme" phldr="1"/>
      <dgm:spPr/>
      <dgm:t>
        <a:bodyPr/>
        <a:lstStyle/>
        <a:p>
          <a:endParaRPr lang="pl-PL"/>
        </a:p>
      </dgm:t>
    </dgm:pt>
    <dgm:pt modelId="{27BA1E67-0E10-4D65-862B-74A74CEB91FC}">
      <dgm:prSet custT="1"/>
      <dgm:spPr/>
      <dgm:t>
        <a:bodyPr/>
        <a:lstStyle/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r>
            <a:rPr lang="pl-PL" sz="2400" baseline="0" dirty="0"/>
            <a:t>Strona internetowa PSSE Poznań</a:t>
          </a:r>
        </a:p>
        <a:p>
          <a:pPr rtl="0">
            <a:spcAft>
              <a:spcPct val="35000"/>
            </a:spcAft>
          </a:pPr>
          <a:r>
            <a:rPr lang="pl-PL" sz="2400" baseline="0" dirty="0">
              <a:hlinkClick xmlns:r="http://schemas.openxmlformats.org/officeDocument/2006/relationships" r:id="rId1"/>
            </a:rPr>
            <a:t>https://www.gov.pl/web/psse-poznan/bieg-po-zdrowie</a:t>
          </a:r>
          <a:endParaRPr lang="pl-PL" sz="2400" baseline="0" dirty="0"/>
        </a:p>
        <a:p>
          <a:pPr rtl="0">
            <a:spcAft>
              <a:spcPts val="0"/>
            </a:spcAft>
          </a:pPr>
          <a:r>
            <a:rPr lang="pl-PL" sz="2400" baseline="0" dirty="0"/>
            <a:t> 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1. Film o założeniach programu 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2. Film: Kształtowanie postaw dzieci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3. Film: Powody palenia papierosów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4. Film: Styl w jakim wychowujesz dziecko ma znaczenie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5. Film: Dobry kontakt z dzieckiem to podstawa!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6. Film: Rzucam palenie – jak to zrobić?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7. Film: Palenie a potrzeby</a:t>
          </a:r>
        </a:p>
        <a:p>
          <a:pPr rtl="0">
            <a:spcAft>
              <a:spcPct val="35000"/>
            </a:spcAft>
          </a:pPr>
          <a:r>
            <a:rPr lang="pl-PL" sz="2400" baseline="0" dirty="0"/>
            <a:t>8. Film: Palenie a wartości</a:t>
          </a:r>
        </a:p>
        <a:p>
          <a:pPr rtl="0">
            <a:spcAft>
              <a:spcPct val="35000"/>
            </a:spcAft>
          </a:pPr>
          <a:r>
            <a:rPr lang="pl-PL" sz="2400" baseline="0" dirty="0">
              <a:hlinkClick xmlns:r="http://schemas.openxmlformats.org/officeDocument/2006/relationships" r:id="rId2"/>
            </a:rPr>
            <a:t>https://www.gov.pl/web/psse-poznan/informacje</a:t>
          </a:r>
          <a:endParaRPr lang="pl-PL" sz="2400" baseline="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dirty="0"/>
        </a:p>
        <a:p>
          <a:pPr rtl="0">
            <a:spcAft>
              <a:spcPct val="35000"/>
            </a:spcAft>
          </a:pPr>
          <a:endParaRPr lang="pl-PL" sz="2400" baseline="0" dirty="0"/>
        </a:p>
        <a:p>
          <a:pPr rtl="0">
            <a:spcAft>
              <a:spcPct val="35000"/>
            </a:spcAft>
          </a:pPr>
          <a:endParaRPr lang="pl-PL" sz="1400" dirty="0"/>
        </a:p>
      </dgm:t>
    </dgm:pt>
    <dgm:pt modelId="{D1D0BF37-C5B8-4293-A067-D9858C62BF62}" type="parTrans" cxnId="{1E40192C-D99D-415B-ABAC-85E78BD88AD1}">
      <dgm:prSet/>
      <dgm:spPr/>
      <dgm:t>
        <a:bodyPr/>
        <a:lstStyle/>
        <a:p>
          <a:endParaRPr lang="pl-PL"/>
        </a:p>
      </dgm:t>
    </dgm:pt>
    <dgm:pt modelId="{9EEE0018-4744-4925-AB5C-B9EA73E083D9}" type="sibTrans" cxnId="{1E40192C-D99D-415B-ABAC-85E78BD88AD1}">
      <dgm:prSet/>
      <dgm:spPr/>
      <dgm:t>
        <a:bodyPr/>
        <a:lstStyle/>
        <a:p>
          <a:endParaRPr lang="pl-PL"/>
        </a:p>
      </dgm:t>
    </dgm:pt>
    <dgm:pt modelId="{6E51B57B-E595-4203-B244-D7082F10B351}" type="pres">
      <dgm:prSet presAssocID="{102ED1B1-4E4E-4DB5-92D1-70A891ECC48D}" presName="linear" presStyleCnt="0">
        <dgm:presLayoutVars>
          <dgm:animLvl val="lvl"/>
          <dgm:resizeHandles val="exact"/>
        </dgm:presLayoutVars>
      </dgm:prSet>
      <dgm:spPr/>
    </dgm:pt>
    <dgm:pt modelId="{85FCF4A5-E43B-436C-93E8-8EF9D939FE95}" type="pres">
      <dgm:prSet presAssocID="{27BA1E67-0E10-4D65-862B-74A74CEB91FC}" presName="parentText" presStyleLbl="node1" presStyleIdx="0" presStyleCnt="1" custScaleY="425031" custLinFactNeighborX="-294" custLinFactNeighborY="23475">
        <dgm:presLayoutVars>
          <dgm:chMax val="0"/>
          <dgm:bulletEnabled val="1"/>
        </dgm:presLayoutVars>
      </dgm:prSet>
      <dgm:spPr/>
    </dgm:pt>
  </dgm:ptLst>
  <dgm:cxnLst>
    <dgm:cxn modelId="{47F68725-6560-473F-ADEB-6CD8DEE67B69}" type="presOf" srcId="{102ED1B1-4E4E-4DB5-92D1-70A891ECC48D}" destId="{6E51B57B-E595-4203-B244-D7082F10B351}" srcOrd="0" destOrd="0" presId="urn:microsoft.com/office/officeart/2005/8/layout/vList2"/>
    <dgm:cxn modelId="{1E40192C-D99D-415B-ABAC-85E78BD88AD1}" srcId="{102ED1B1-4E4E-4DB5-92D1-70A891ECC48D}" destId="{27BA1E67-0E10-4D65-862B-74A74CEB91FC}" srcOrd="0" destOrd="0" parTransId="{D1D0BF37-C5B8-4293-A067-D9858C62BF62}" sibTransId="{9EEE0018-4744-4925-AB5C-B9EA73E083D9}"/>
    <dgm:cxn modelId="{81914FB1-5A7B-4189-9BCD-94FF61718B41}" type="presOf" srcId="{27BA1E67-0E10-4D65-862B-74A74CEB91FC}" destId="{85FCF4A5-E43B-436C-93E8-8EF9D939FE95}" srcOrd="0" destOrd="0" presId="urn:microsoft.com/office/officeart/2005/8/layout/vList2"/>
    <dgm:cxn modelId="{6F6F1E5C-D445-4EA6-8FA4-CEF92B59C2AD}" type="presParOf" srcId="{6E51B57B-E595-4203-B244-D7082F10B351}" destId="{85FCF4A5-E43B-436C-93E8-8EF9D939FE9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AE791-0B67-443C-878F-83024484E539}">
      <dsp:nvSpPr>
        <dsp:cNvPr id="0" name=""/>
        <dsp:cNvSpPr/>
      </dsp:nvSpPr>
      <dsp:spPr>
        <a:xfrm>
          <a:off x="0" y="626982"/>
          <a:ext cx="5004047" cy="1720174"/>
        </a:xfrm>
        <a:prstGeom prst="roundRect">
          <a:avLst/>
        </a:prstGeom>
        <a:solidFill>
          <a:srgbClr val="FFD44B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Zajęcia są prowadzone metodami aktywizującymi i zróżnicowanymi</a:t>
          </a:r>
        </a:p>
      </dsp:txBody>
      <dsp:txXfrm>
        <a:off x="83972" y="710954"/>
        <a:ext cx="4836103" cy="1552230"/>
      </dsp:txXfrm>
    </dsp:sp>
    <dsp:sp modelId="{E11B77BF-129B-41A8-9B2E-23CF917B06D6}">
      <dsp:nvSpPr>
        <dsp:cNvPr id="0" name=""/>
        <dsp:cNvSpPr/>
      </dsp:nvSpPr>
      <dsp:spPr>
        <a:xfrm>
          <a:off x="0" y="2416276"/>
          <a:ext cx="5004047" cy="1720174"/>
        </a:xfrm>
        <a:prstGeom prst="roundRect">
          <a:avLst/>
        </a:prstGeom>
        <a:solidFill>
          <a:srgbClr val="FFD44B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Uczniowie powinni mieć realny wpływ na przebieg zajęć oraz powinni być ich aktywnymi uczestnikami </a:t>
          </a:r>
        </a:p>
      </dsp:txBody>
      <dsp:txXfrm>
        <a:off x="83972" y="2500248"/>
        <a:ext cx="4836103" cy="1552230"/>
      </dsp:txXfrm>
    </dsp:sp>
    <dsp:sp modelId="{3F1214C7-4CB3-4274-BB3A-2390C6753709}">
      <dsp:nvSpPr>
        <dsp:cNvPr id="0" name=""/>
        <dsp:cNvSpPr/>
      </dsp:nvSpPr>
      <dsp:spPr>
        <a:xfrm>
          <a:off x="0" y="4205571"/>
          <a:ext cx="5004047" cy="1720174"/>
        </a:xfrm>
        <a:prstGeom prst="roundRect">
          <a:avLst/>
        </a:prstGeom>
        <a:solidFill>
          <a:srgbClr val="FFD44B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>
                  <a:lumMod val="85000"/>
                  <a:lumOff val="15000"/>
                </a:schemeClr>
              </a:solidFill>
            </a:rPr>
            <a:t>Podczas zajęć dzieci powinny dyskutować, argumentować, wymieniać spostrzeżenia i wyniki, co pozwoli im na poszerzenie wiedzy</a:t>
          </a:r>
        </a:p>
      </dsp:txBody>
      <dsp:txXfrm>
        <a:off x="83972" y="4289543"/>
        <a:ext cx="4836103" cy="1552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E3560-43C5-4A73-9F30-9FB2377CD397}">
      <dsp:nvSpPr>
        <dsp:cNvPr id="0" name=""/>
        <dsp:cNvSpPr/>
      </dsp:nvSpPr>
      <dsp:spPr>
        <a:xfrm>
          <a:off x="0" y="1968"/>
          <a:ext cx="4968552" cy="20142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Materiał filmowy na temat założeń programu "Bieg po zdrowie" z udziałem autorów programu:                                   p. Kamilli Matusiewicz i p. Rafała Dziurli.</a:t>
          </a:r>
        </a:p>
      </dsp:txBody>
      <dsp:txXfrm>
        <a:off x="98328" y="100296"/>
        <a:ext cx="4771896" cy="18175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CF4A5-E43B-436C-93E8-8EF9D939FE95}">
      <dsp:nvSpPr>
        <dsp:cNvPr id="0" name=""/>
        <dsp:cNvSpPr/>
      </dsp:nvSpPr>
      <dsp:spPr>
        <a:xfrm>
          <a:off x="0" y="178207"/>
          <a:ext cx="4464496" cy="11547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100" kern="1200" dirty="0"/>
            <a:t>3 filmy poświęcone umiejętnościom wychowawczym z udziałem eksperta:  p. Dominiki Ambroziewicz- Wnuk,</a:t>
          </a:r>
        </a:p>
      </dsp:txBody>
      <dsp:txXfrm>
        <a:off x="56372" y="234579"/>
        <a:ext cx="4351752" cy="10420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50EC4-212B-4B80-B03D-3646883E6E62}">
      <dsp:nvSpPr>
        <dsp:cNvPr id="0" name=""/>
        <dsp:cNvSpPr/>
      </dsp:nvSpPr>
      <dsp:spPr>
        <a:xfrm>
          <a:off x="0" y="211"/>
          <a:ext cx="4742562" cy="110747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/>
            <a:t>4 filmy poświęcone wartościom             z udziałem eksperta:                               p. Patrycji Szeląg – Jarosz,</a:t>
          </a:r>
        </a:p>
      </dsp:txBody>
      <dsp:txXfrm>
        <a:off x="54063" y="54274"/>
        <a:ext cx="4634436" cy="9993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CF4A5-E43B-436C-93E8-8EF9D939FE95}">
      <dsp:nvSpPr>
        <dsp:cNvPr id="0" name=""/>
        <dsp:cNvSpPr/>
      </dsp:nvSpPr>
      <dsp:spPr>
        <a:xfrm>
          <a:off x="0" y="5905"/>
          <a:ext cx="8640960" cy="60410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Strona internetowa PSSE Poznań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>
              <a:hlinkClick xmlns:r="http://schemas.openxmlformats.org/officeDocument/2006/relationships" r:id="rId1"/>
            </a:rPr>
            <a:t>https://www.gov.pl/web/psse-poznan/bieg-po-zdrowie</a:t>
          </a:r>
          <a:endParaRPr lang="pl-PL" sz="2400" kern="1200" baseline="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400" kern="1200" baseline="0" dirty="0"/>
            <a:t>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1. Film o założeniach programu 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2. Film: Kształtowanie postaw dzieci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3. Film: Powody palenia papierosów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4. Film: Styl w jakim wychowujesz dziecko ma znaczenie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5. Film: Dobry kontakt z dzieckiem to podstawa!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6. Film: Rzucam palenie – jak to zrobić?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7. Film: Palenie a potrzeby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/>
            <a:t>8. Film: Palenie a wartości</a:t>
          </a:r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baseline="0" dirty="0">
              <a:hlinkClick xmlns:r="http://schemas.openxmlformats.org/officeDocument/2006/relationships" r:id="rId2"/>
            </a:rPr>
            <a:t>https://www.gov.pl/web/psse-poznan/informacje</a:t>
          </a:r>
          <a:endParaRPr lang="pl-PL" sz="2400" kern="1200" baseline="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400" kern="1200" baseline="0" dirty="0"/>
        </a:p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400" kern="1200" dirty="0"/>
        </a:p>
      </dsp:txBody>
      <dsp:txXfrm>
        <a:off x="294899" y="300804"/>
        <a:ext cx="8051162" cy="5451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621697" y="1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75A71-C2FE-4CFA-BC56-BAF631C8CD31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621697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99DAE-F471-45D4-9424-73231C72898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BF5A8-CE71-40D3-80DB-297BB1CB1468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50900"/>
            <a:ext cx="3055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54850-EFAB-46B8-B1A4-F16F1F7BC5F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03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9B20D-5004-4229-BF15-FA51C7FC5170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70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2794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38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8474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07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66367-20F8-4688-B7A2-5E29957E32AC}" type="datetimeFigureOut">
              <a:rPr lang="pl-PL" smtClean="0"/>
              <a:pPr/>
              <a:t>24.08.2026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em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QuickStyle" Target="../diagrams/quickStyle4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4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Layout" Target="../diagrams/layout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oz.psse.poznan@sanepid.gov.pl" TargetMode="External"/><Relationship Id="rId2" Type="http://schemas.openxmlformats.org/officeDocument/2006/relationships/hyperlink" Target="mailto:emiliana.sowinska@sanepid.gov.p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6021288"/>
            <a:ext cx="9063880" cy="764704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/>
          <a:p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Cele i założenia programu antytytoniowej </a:t>
            </a:r>
            <a:b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</a:br>
            <a:r>
              <a:rPr lang="pl-PL" sz="2400" b="1" dirty="0">
                <a:ln>
                  <a:solidFill>
                    <a:srgbClr val="A844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edukacji zdrowotnej</a:t>
            </a:r>
          </a:p>
        </p:txBody>
      </p:sp>
      <p:pic>
        <p:nvPicPr>
          <p:cNvPr id="1026" name="Picture 2" descr="G:\Loga\logo bez tł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32656"/>
            <a:ext cx="1008112" cy="101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79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107504" y="764704"/>
            <a:ext cx="6408712" cy="4752528"/>
            <a:chOff x="0" y="339820"/>
            <a:chExt cx="5004047" cy="4340699"/>
          </a:xfrm>
        </p:grpSpPr>
        <p:sp>
          <p:nvSpPr>
            <p:cNvPr id="3" name="Prostokąt zaokrąglony 2"/>
            <p:cNvSpPr/>
            <p:nvPr/>
          </p:nvSpPr>
          <p:spPr>
            <a:xfrm>
              <a:off x="0" y="339820"/>
              <a:ext cx="5004047" cy="4340699"/>
            </a:xfrm>
            <a:prstGeom prst="roundRect">
              <a:avLst/>
            </a:prstGeom>
            <a:solidFill>
              <a:srgbClr val="FFD44B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211895" y="551715"/>
              <a:ext cx="4580257" cy="39169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33350" tIns="133350" rIns="133350" bIns="133350" numCol="1" spcCol="1270" anchor="ctr" anchorCtr="0">
              <a:noAutofit/>
            </a:bodyPr>
            <a:lstStyle/>
            <a:p>
              <a:pPr lvl="0" algn="ctr" defTabSz="1555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500" b="1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CEL PROGRAMU</a:t>
              </a:r>
              <a: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:</a:t>
              </a:r>
            </a:p>
            <a:p>
              <a:pPr lvl="0" algn="ctr" defTabSz="15557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Zwiększenie wiedzy </a:t>
              </a:r>
              <a:b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 umiejętności uczniów na temat zdrowia w kontekście szkodliwości palenia papierosów i używania </a:t>
              </a:r>
              <a:b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pl-PL" sz="3500" kern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e-papierosów</a:t>
              </a:r>
            </a:p>
          </p:txBody>
        </p:sp>
      </p:grp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/>
          <a:srcRect r="2915" b="1287"/>
          <a:stretch/>
        </p:blipFill>
        <p:spPr>
          <a:xfrm>
            <a:off x="6646419" y="3501008"/>
            <a:ext cx="2500337" cy="33569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755576" y="404664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/>
              <a:t>Odbiorcy: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571472" y="1785926"/>
            <a:ext cx="77768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dirty="0"/>
              <a:t>Dzieci w IV klasie szkoły podstawowej 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(grupa wiekowa 9-10 lat). </a:t>
            </a:r>
          </a:p>
          <a:p>
            <a:pPr>
              <a:lnSpc>
                <a:spcPct val="150000"/>
              </a:lnSpc>
            </a:pPr>
            <a:r>
              <a:rPr lang="pl-PL" sz="2800" dirty="0"/>
              <a:t>Program powinien być realizowany </a:t>
            </a:r>
            <a:r>
              <a:rPr lang="pl-PL" sz="2800" b="1" dirty="0"/>
              <a:t>wyłącznie </a:t>
            </a:r>
            <a:br>
              <a:rPr lang="pl-PL" sz="2800" dirty="0"/>
            </a:br>
            <a:r>
              <a:rPr lang="pl-PL" sz="2800" dirty="0"/>
              <a:t>w IV klasach szkoły podstawowej. 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/>
          <a:srcRect l="6425" r="6862"/>
          <a:stretch/>
        </p:blipFill>
        <p:spPr>
          <a:xfrm>
            <a:off x="7394924" y="0"/>
            <a:ext cx="1749076" cy="27864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/>
          <a:srcRect l="6425" r="6862"/>
          <a:stretch/>
        </p:blipFill>
        <p:spPr>
          <a:xfrm>
            <a:off x="-1" y="0"/>
            <a:ext cx="4304853" cy="6858000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58343420"/>
              </p:ext>
            </p:extLst>
          </p:nvPr>
        </p:nvGraphicFramePr>
        <p:xfrm>
          <a:off x="3995936" y="137011"/>
          <a:ext cx="5004048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/>
          <a:srcRect r="13226"/>
          <a:stretch/>
        </p:blipFill>
        <p:spPr>
          <a:xfrm>
            <a:off x="4840379" y="0"/>
            <a:ext cx="4340133" cy="6882470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357158" y="857232"/>
            <a:ext cx="43577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Używanie wyrobów tytoniowych nie jest normą i większość ludzi zarówno w Polsce, jak i na świecie nie pali. </a:t>
            </a:r>
          </a:p>
          <a:p>
            <a:r>
              <a:rPr lang="pl-PL" sz="2400" dirty="0"/>
              <a:t>Program powinien powodować zmianę postrzegania co jest normą w społeczeństwie. </a:t>
            </a:r>
          </a:p>
          <a:p>
            <a:endParaRPr lang="pl-PL" sz="2400" dirty="0"/>
          </a:p>
          <a:p>
            <a:r>
              <a:rPr lang="pl-PL" sz="2400" dirty="0"/>
              <a:t>- Program opiera się na zasadach psychologii pozytywnej</a:t>
            </a:r>
          </a:p>
          <a:p>
            <a:pPr>
              <a:buFontTx/>
              <a:buChar char="-"/>
            </a:pPr>
            <a:r>
              <a:rPr lang="pl-PL" sz="2400" dirty="0"/>
              <a:t> Palenie jest  niemodne</a:t>
            </a:r>
          </a:p>
          <a:p>
            <a:r>
              <a:rPr lang="pl-PL" sz="2400" dirty="0"/>
              <a:t>- Tytoń pali jedynie 24% Polaków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8413" y="2060847"/>
            <a:ext cx="3855587" cy="4803347"/>
          </a:xfrm>
          <a:prstGeom prst="rect">
            <a:avLst/>
          </a:prstGeom>
        </p:spPr>
      </p:pic>
      <p:grpSp>
        <p:nvGrpSpPr>
          <p:cNvPr id="2" name="Grupa 1"/>
          <p:cNvGrpSpPr/>
          <p:nvPr/>
        </p:nvGrpSpPr>
        <p:grpSpPr>
          <a:xfrm>
            <a:off x="251520" y="548680"/>
            <a:ext cx="5328592" cy="5472608"/>
            <a:chOff x="0" y="3296174"/>
            <a:chExt cx="4608512" cy="3088800"/>
          </a:xfrm>
        </p:grpSpPr>
        <p:sp>
          <p:nvSpPr>
            <p:cNvPr id="3" name="Prostokąt zaokrąglony 2"/>
            <p:cNvSpPr/>
            <p:nvPr/>
          </p:nvSpPr>
          <p:spPr>
            <a:xfrm>
              <a:off x="0" y="3296174"/>
              <a:ext cx="4608512" cy="3088800"/>
            </a:xfrm>
            <a:prstGeom prst="roundRect">
              <a:avLst/>
            </a:prstGeom>
            <a:solidFill>
              <a:schemeClr val="lt1">
                <a:alpha val="35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4" name="Prostokąt 3"/>
            <p:cNvSpPr/>
            <p:nvPr/>
          </p:nvSpPr>
          <p:spPr>
            <a:xfrm>
              <a:off x="150783" y="3446957"/>
              <a:ext cx="4306946" cy="27872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lvl="0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000" dirty="0"/>
                <a:t>P</a:t>
              </a:r>
              <a:r>
                <a:rPr lang="pl-PL" sz="3000" kern="1200" dirty="0"/>
                <a:t>rogram powinien angażować </a:t>
              </a:r>
            </a:p>
            <a:p>
              <a:pPr lvl="0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000" kern="1200" dirty="0"/>
                <a:t>nie tylko środowisko szkolne, </a:t>
              </a:r>
            </a:p>
            <a:p>
              <a:pPr lvl="0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000" kern="1200" dirty="0"/>
                <a:t>ale i domowe uczniów</a:t>
              </a:r>
              <a:r>
                <a:rPr lang="pl-PL" sz="3000" dirty="0"/>
                <a:t>.</a:t>
              </a:r>
            </a:p>
            <a:p>
              <a:pPr lvl="0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000" dirty="0"/>
                <a:t>Należy go zrealizować </a:t>
              </a:r>
            </a:p>
            <a:p>
              <a:pPr lvl="0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3000" b="1" kern="1200" dirty="0"/>
                <a:t>w całości</a:t>
              </a:r>
              <a:r>
                <a:rPr lang="pl-PL" sz="3000" kern="1200" dirty="0"/>
                <a:t>.</a:t>
              </a:r>
            </a:p>
            <a:p>
              <a:pPr lvl="0" algn="ctr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l-PL" sz="3000" kern="1200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9296" y="4946392"/>
            <a:ext cx="9134704" cy="1938992"/>
          </a:xfrm>
          <a:prstGeom prst="rect">
            <a:avLst/>
          </a:prstGeom>
          <a:solidFill>
            <a:schemeClr val="bg1"/>
          </a:solidFill>
          <a:ln>
            <a:solidFill>
              <a:srgbClr val="7FACB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pl-PL" sz="2200" b="1" dirty="0"/>
              <a:t>1) Przeprowadzenie dwóch spotkań z rodzicami</a:t>
            </a:r>
          </a:p>
          <a:p>
            <a:pPr lvl="0"/>
            <a:r>
              <a:rPr lang="pl-PL" sz="2200" b="1" dirty="0"/>
              <a:t>2) Przeprowadzenie lekcji z uczniami</a:t>
            </a:r>
          </a:p>
          <a:p>
            <a:pPr lvl="1"/>
            <a:r>
              <a:rPr lang="pl-PL" dirty="0"/>
              <a:t>6 godzin lekcyjnych zgodnie ze scenariuszami. 1 godzina lekcyjna/ 2 tygodnie.</a:t>
            </a:r>
          </a:p>
          <a:p>
            <a:pPr lvl="0"/>
            <a:r>
              <a:rPr lang="pl-PL" sz="2200" b="1" dirty="0"/>
              <a:t>3) Praca uczniów w domu</a:t>
            </a:r>
          </a:p>
          <a:p>
            <a:pPr lvl="1"/>
            <a:r>
              <a:rPr lang="pl-PL" dirty="0"/>
              <a:t>Zadania wykonywane w grupach lub samodzielnie. Prace domowe dostarczane nauczycielowi na 1 tydz. przed następną lekcją.</a:t>
            </a:r>
          </a:p>
        </p:txBody>
      </p:sp>
    </p:spTree>
    <p:extLst>
      <p:ext uri="{BB962C8B-B14F-4D97-AF65-F5344CB8AC3E}">
        <p14:creationId xmlns:p14="http://schemas.microsoft.com/office/powerpoint/2010/main" val="3660130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1520" y="188640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3600" b="1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B74709"/>
                </a:solidFill>
              </a:defRPr>
            </a:lvl1pPr>
          </a:lstStyle>
          <a:p>
            <a:r>
              <a:rPr lang="pl-PL" dirty="0"/>
              <a:t>Cykl filmów z ekspertami: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5301" y="204648"/>
            <a:ext cx="3707904" cy="2206181"/>
          </a:xfrm>
          <a:prstGeom prst="rect">
            <a:avLst/>
          </a:prstGeom>
        </p:spPr>
      </p:pic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216287243"/>
              </p:ext>
            </p:extLst>
          </p:nvPr>
        </p:nvGraphicFramePr>
        <p:xfrm>
          <a:off x="323528" y="4221088"/>
          <a:ext cx="4968552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094705510"/>
              </p:ext>
            </p:extLst>
          </p:nvPr>
        </p:nvGraphicFramePr>
        <p:xfrm>
          <a:off x="323528" y="1015882"/>
          <a:ext cx="4464496" cy="1332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425301" y="2368604"/>
            <a:ext cx="3707904" cy="2254748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364201313"/>
              </p:ext>
            </p:extLst>
          </p:nvPr>
        </p:nvGraphicFramePr>
        <p:xfrm>
          <a:off x="333494" y="2707180"/>
          <a:ext cx="4742562" cy="1107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8" name="Obraz 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436093" y="4581127"/>
            <a:ext cx="3707905" cy="22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00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1520" y="188640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3600" b="1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B74709"/>
                </a:solidFill>
              </a:defRPr>
            </a:lvl1pPr>
          </a:lstStyle>
          <a:p>
            <a:r>
              <a:rPr lang="pl-PL" dirty="0"/>
              <a:t>Cykl filmów z ekspertami:</a:t>
            </a: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715481918"/>
              </p:ext>
            </p:extLst>
          </p:nvPr>
        </p:nvGraphicFramePr>
        <p:xfrm>
          <a:off x="281112" y="692696"/>
          <a:ext cx="8640960" cy="6046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Obraz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38011" y="4365103"/>
            <a:ext cx="2005989" cy="249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0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42910" y="1142984"/>
            <a:ext cx="8158162" cy="45974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/>
              <a:t>Powiatowy koordynator programu: </a:t>
            </a:r>
          </a:p>
          <a:p>
            <a:pPr>
              <a:buNone/>
            </a:pPr>
            <a:r>
              <a:rPr lang="pl-PL" sz="2400" b="1" dirty="0"/>
              <a:t>Emiliana Sowińska</a:t>
            </a:r>
          </a:p>
          <a:p>
            <a:pPr>
              <a:buNone/>
            </a:pPr>
            <a:r>
              <a:rPr lang="pl-PL" sz="2400" dirty="0"/>
              <a:t>Powiatowa Stacja Sanitarno –Epidemiologiczna  </a:t>
            </a:r>
          </a:p>
          <a:p>
            <a:pPr>
              <a:buNone/>
            </a:pPr>
            <a:r>
              <a:rPr lang="pl-PL" sz="2400" dirty="0"/>
              <a:t>w Poznaniu</a:t>
            </a:r>
          </a:p>
          <a:p>
            <a:pPr>
              <a:buNone/>
            </a:pPr>
            <a:r>
              <a:rPr lang="pl-PL" sz="2400" dirty="0"/>
              <a:t>Oddział Higieny Dzieci i Młodzieży z Promocją Zdrowia</a:t>
            </a:r>
          </a:p>
          <a:p>
            <a:pPr>
              <a:buNone/>
            </a:pPr>
            <a:r>
              <a:rPr lang="pl-PL" sz="2400" dirty="0"/>
              <a:t>Adres: ul. Gronowa 22, 61-655 Poznań</a:t>
            </a:r>
          </a:p>
          <a:p>
            <a:pPr>
              <a:buNone/>
            </a:pPr>
            <a:r>
              <a:rPr lang="pl-PL" sz="2400" dirty="0"/>
              <a:t>Tel: 61 64 67 880</a:t>
            </a:r>
          </a:p>
          <a:p>
            <a:pPr>
              <a:buNone/>
            </a:pPr>
            <a:r>
              <a:rPr lang="pl-PL" sz="2400" dirty="0"/>
              <a:t>E-mail: </a:t>
            </a:r>
            <a:r>
              <a:rPr lang="pl-PL" sz="2400" dirty="0">
                <a:hlinkClick r:id="rId2"/>
              </a:rPr>
              <a:t>emiliana.sowinska@sanepid.gov.pl</a:t>
            </a:r>
            <a:r>
              <a:rPr lang="pl-PL" sz="2400" dirty="0"/>
              <a:t> </a:t>
            </a:r>
          </a:p>
          <a:p>
            <a:pPr>
              <a:buNone/>
            </a:pPr>
            <a:r>
              <a:rPr lang="pl-PL" sz="2400" dirty="0"/>
              <a:t>              </a:t>
            </a:r>
            <a:r>
              <a:rPr lang="pl-PL" sz="2400" dirty="0">
                <a:hlinkClick r:id="rId3"/>
              </a:rPr>
              <a:t>oz.psse.poznan@sanepid.gov.pl</a:t>
            </a:r>
            <a:endParaRPr lang="pl-PL" sz="2400" dirty="0"/>
          </a:p>
          <a:p>
            <a:pPr>
              <a:buNone/>
            </a:pPr>
            <a:endParaRPr lang="pl-PL" sz="2400" dirty="0"/>
          </a:p>
          <a:p>
            <a:pPr>
              <a:buNone/>
            </a:pPr>
            <a:endParaRPr lang="pl-PL" sz="2400" dirty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pl-PL" dirty="0"/>
          </a:p>
          <a:p>
            <a:pPr lvl="1">
              <a:buNone/>
            </a:pPr>
            <a:endParaRPr lang="pl-PL" dirty="0"/>
          </a:p>
          <a:p>
            <a:pPr lvl="1">
              <a:buNone/>
            </a:pPr>
            <a:endParaRPr lang="pl-PL" dirty="0"/>
          </a:p>
          <a:p>
            <a:pPr>
              <a:buNone/>
            </a:pPr>
            <a:r>
              <a:rPr lang="pl-PL" dirty="0"/>
              <a:t>					</a:t>
            </a:r>
          </a:p>
          <a:p>
            <a:pPr>
              <a:buNone/>
            </a:pPr>
            <a:r>
              <a:rPr lang="pl-PL" dirty="0"/>
              <a:t>					Dziękuję za uwagę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00200"/>
            <a:ext cx="3267075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2244</TotalTime>
  <Words>457</Words>
  <Application>Microsoft Office PowerPoint</Application>
  <PresentationFormat>Pokaz na ekranie (4:3)</PresentationFormat>
  <Paragraphs>72</Paragraphs>
  <Slides>11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Motyw pakietu Office</vt:lpstr>
      <vt:lpstr>Cele i założenia programu antytytoniowej  edukacji zdrowotnej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amatyszkiewicz</dc:creator>
  <cp:lastModifiedBy>PSSE Poznań - Emiliana Sowińska</cp:lastModifiedBy>
  <cp:revision>319</cp:revision>
  <cp:lastPrinted>2022-10-20T08:23:15Z</cp:lastPrinted>
  <dcterms:created xsi:type="dcterms:W3CDTF">2015-02-09T15:26:18Z</dcterms:created>
  <dcterms:modified xsi:type="dcterms:W3CDTF">2026-08-24T11:55:10Z</dcterms:modified>
</cp:coreProperties>
</file>