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6"/>
  </p:notesMasterIdLst>
  <p:sldIdLst>
    <p:sldId id="263" r:id="rId2"/>
    <p:sldId id="312" r:id="rId3"/>
    <p:sldId id="314" r:id="rId4"/>
    <p:sldId id="374" r:id="rId5"/>
    <p:sldId id="396" r:id="rId6"/>
    <p:sldId id="364" r:id="rId7"/>
    <p:sldId id="365" r:id="rId8"/>
    <p:sldId id="368" r:id="rId9"/>
    <p:sldId id="369" r:id="rId10"/>
    <p:sldId id="370" r:id="rId11"/>
    <p:sldId id="375" r:id="rId12"/>
    <p:sldId id="371" r:id="rId13"/>
    <p:sldId id="379" r:id="rId14"/>
    <p:sldId id="381" r:id="rId15"/>
    <p:sldId id="382" r:id="rId16"/>
    <p:sldId id="383" r:id="rId17"/>
    <p:sldId id="372" r:id="rId18"/>
    <p:sldId id="384" r:id="rId19"/>
    <p:sldId id="391" r:id="rId20"/>
    <p:sldId id="397" r:id="rId21"/>
    <p:sldId id="398" r:id="rId22"/>
    <p:sldId id="373" r:id="rId23"/>
    <p:sldId id="385" r:id="rId24"/>
    <p:sldId id="388" r:id="rId25"/>
    <p:sldId id="390" r:id="rId26"/>
    <p:sldId id="399" r:id="rId27"/>
    <p:sldId id="400" r:id="rId28"/>
    <p:sldId id="401" r:id="rId29"/>
    <p:sldId id="389" r:id="rId30"/>
    <p:sldId id="392" r:id="rId31"/>
    <p:sldId id="393" r:id="rId32"/>
    <p:sldId id="394" r:id="rId33"/>
    <p:sldId id="311" r:id="rId34"/>
    <p:sldId id="339" r:id="rId3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D34C4C"/>
    <a:srgbClr val="CC3300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37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96AF7-CA59-44B2-9BD6-91DAB2E560DE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3717-5E90-4F03-9C8A-3BB724D062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04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5326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775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3623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267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85998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792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62507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594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9413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9954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96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53497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17061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53429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88206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5359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384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90530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66025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77292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72048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6007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03650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4058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14697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8828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A81E90-8A05-491F-BEF0-FDE17FA127FB}" type="slidenum">
              <a:rPr lang="pl-PL" smtClean="0"/>
              <a:pPr>
                <a:defRPr/>
              </a:pPr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05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328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4354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589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920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4846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D23717-5E90-4F03-9C8A-3BB724D0629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192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537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07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76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73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26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613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914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888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062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46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F7804-41AB-4D7F-AD93-B69BBD8F3700}" type="datetimeFigureOut">
              <a:rPr lang="pl-PL" smtClean="0"/>
              <a:t>2019-11-04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0FCCA-2155-478C-9513-AC6234F9E45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5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hyperlink" Target="http://www.niw.gov.pl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ontakt@niw.gov.pl" TargetMode="External"/><Relationship Id="rId5" Type="http://schemas.openxmlformats.org/officeDocument/2006/relationships/hyperlink" Target="mailto:FIO@niw.gov.pl" TargetMode="Externa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hyperlink" Target="http://www.niw.gov.pl/" TargetMode="Externa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hyperlink" Target="http://www.rodo.niw.gov.pl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://www.twitter.com/niwcrso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hyperlink" Target="http://www.facebook.com/narodowyinstytutwolnosci/" TargetMode="External"/><Relationship Id="rId5" Type="http://schemas.openxmlformats.org/officeDocument/2006/relationships/image" Target="../media/image9.jpeg"/><Relationship Id="rId15" Type="http://schemas.openxmlformats.org/officeDocument/2006/relationships/image" Target="../media/image13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6.png"/><Relationship Id="rId1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501" y="421848"/>
            <a:ext cx="6604178" cy="398389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3634490" y="0"/>
            <a:ext cx="14763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23556" name="Obraz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940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pole tekstowe 12"/>
          <p:cNvSpPr txBox="1">
            <a:spLocks noChangeArrowheads="1"/>
          </p:cNvSpPr>
          <p:nvPr/>
        </p:nvSpPr>
        <p:spPr bwMode="auto">
          <a:xfrm>
            <a:off x="4671025" y="4142934"/>
            <a:ext cx="759579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dirty="0" smtClean="0">
                <a:solidFill>
                  <a:srgbClr val="C00000"/>
                </a:solidFill>
                <a:latin typeface="Tw Cen MT" pitchFamily="34" charset="-18"/>
              </a:rPr>
              <a:t>Program Fundusz Inicjatyw Obywatelskich</a:t>
            </a:r>
          </a:p>
          <a:p>
            <a:r>
              <a:rPr lang="pl-PL" sz="3200" dirty="0" smtClean="0">
                <a:solidFill>
                  <a:srgbClr val="C00000"/>
                </a:solidFill>
                <a:latin typeface="Tw Cen MT" pitchFamily="34" charset="-18"/>
              </a:rPr>
              <a:t>Edycja 2020 Priorytety 2-4</a:t>
            </a:r>
            <a:endParaRPr lang="pl-PL" sz="32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6" name="Obraz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2246" y="3508952"/>
            <a:ext cx="1470873" cy="1098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Obraz 9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54878" y="5107237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pole tekstowe 10"/>
          <p:cNvSpPr txBox="1">
            <a:spLocks noChangeArrowheads="1"/>
          </p:cNvSpPr>
          <p:nvPr/>
        </p:nvSpPr>
        <p:spPr bwMode="auto">
          <a:xfrm>
            <a:off x="2364085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/niw.gov.pl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0" name="Obraz 8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572" y="5099998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pole tekstowe 11"/>
          <p:cNvSpPr txBox="1">
            <a:spLocks noChangeArrowheads="1"/>
          </p:cNvSpPr>
          <p:nvPr/>
        </p:nvSpPr>
        <p:spPr bwMode="auto">
          <a:xfrm>
            <a:off x="-13502" y="5795412"/>
            <a:ext cx="153395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narodowyinstytutwolnosci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2" name="Obraz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5" y="5316635"/>
            <a:ext cx="308066" cy="252253"/>
          </a:xfrm>
          <a:prstGeom prst="rect">
            <a:avLst/>
          </a:prstGeom>
        </p:spPr>
      </p:pic>
      <p:sp>
        <p:nvSpPr>
          <p:cNvPr id="23" name="Owal 22"/>
          <p:cNvSpPr/>
          <p:nvPr/>
        </p:nvSpPr>
        <p:spPr>
          <a:xfrm>
            <a:off x="1537549" y="5164235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ole tekstowe 10"/>
          <p:cNvSpPr txBox="1">
            <a:spLocks noChangeArrowheads="1"/>
          </p:cNvSpPr>
          <p:nvPr/>
        </p:nvSpPr>
        <p:spPr bwMode="auto">
          <a:xfrm>
            <a:off x="1364616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niwcrso</a:t>
            </a:r>
            <a:endParaRPr lang="pl-PL" sz="900" dirty="0">
              <a:latin typeface="Tw Cen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704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96687F-7EB3-4925-95FF-8283D3B49E3E}"/>
              </a:ext>
            </a:extLst>
          </p:cNvPr>
          <p:cNvSpPr/>
          <p:nvPr/>
        </p:nvSpPr>
        <p:spPr>
          <a:xfrm>
            <a:off x="6303146" y="5228949"/>
            <a:ext cx="346229" cy="28408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621772"/>
            <a:ext cx="1034357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Wysokość dotacji:</a:t>
            </a:r>
          </a:p>
          <a:p>
            <a:endParaRPr lang="pl-PL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b="1" dirty="0">
                <a:latin typeface="+mj-lt"/>
              </a:rPr>
              <a:t>Od 20 tys. zł do </a:t>
            </a:r>
            <a:r>
              <a:rPr lang="pl-PL" b="1" dirty="0" smtClean="0">
                <a:latin typeface="+mj-lt"/>
              </a:rPr>
              <a:t>120 </a:t>
            </a:r>
            <a:r>
              <a:rPr lang="pl-PL" b="1" dirty="0">
                <a:latin typeface="+mj-lt"/>
              </a:rPr>
              <a:t>tys. zł.</a:t>
            </a:r>
          </a:p>
          <a:p>
            <a:pPr algn="ctr">
              <a:lnSpc>
                <a:spcPct val="150000"/>
              </a:lnSpc>
            </a:pPr>
            <a:endParaRPr lang="pl-PL" dirty="0">
              <a:latin typeface="+mj-lt"/>
            </a:endParaRPr>
          </a:p>
          <a:p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Termin realizacji zadań:</a:t>
            </a:r>
          </a:p>
          <a:p>
            <a:pPr algn="ctr">
              <a:lnSpc>
                <a:spcPct val="150000"/>
              </a:lnSpc>
            </a:pPr>
            <a:endParaRPr lang="pl-PL" b="1" dirty="0"/>
          </a:p>
          <a:p>
            <a:pPr>
              <a:lnSpc>
                <a:spcPct val="150000"/>
              </a:lnSpc>
            </a:pPr>
            <a:r>
              <a:rPr lang="pl-PL" b="1" dirty="0">
                <a:latin typeface="+mj-lt"/>
              </a:rPr>
              <a:t>Od 1 </a:t>
            </a:r>
            <a:r>
              <a:rPr lang="pl-PL" b="1" dirty="0" smtClean="0">
                <a:latin typeface="+mj-lt"/>
              </a:rPr>
              <a:t>stycznia do </a:t>
            </a:r>
            <a:r>
              <a:rPr lang="pl-PL" b="1" dirty="0">
                <a:latin typeface="+mj-lt"/>
              </a:rPr>
              <a:t>30 listopada 2020 r. </a:t>
            </a:r>
          </a:p>
          <a:p>
            <a:pPr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Wymagany wkład własny:</a:t>
            </a:r>
          </a:p>
          <a:p>
            <a:endParaRPr lang="pl-PL" sz="2000" b="1" dirty="0">
              <a:solidFill>
                <a:srgbClr val="C00000"/>
              </a:solidFill>
            </a:endParaRPr>
          </a:p>
          <a:p>
            <a:r>
              <a:rPr lang="pl-PL" dirty="0">
                <a:latin typeface="+mj-lt"/>
              </a:rPr>
              <a:t>Wniesienie wkładu własnego w ramach składanych ofert 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nie</a:t>
            </a:r>
            <a:r>
              <a:rPr lang="pl-PL" dirty="0">
                <a:latin typeface="+mj-lt"/>
              </a:rPr>
              <a:t> jest wymagane</a:t>
            </a:r>
            <a:r>
              <a:rPr lang="pl-PL" dirty="0" smtClean="0">
                <a:latin typeface="+mj-lt"/>
              </a:rPr>
              <a:t>.</a:t>
            </a:r>
            <a:r>
              <a:rPr lang="pl-PL" dirty="0">
                <a:latin typeface="+mj-lt"/>
              </a:rPr>
              <a:t> </a:t>
            </a:r>
            <a:r>
              <a:rPr lang="pl-PL" b="1" u="sng" dirty="0" smtClean="0">
                <a:latin typeface="+mj-lt"/>
              </a:rPr>
              <a:t>NIE JEST TO OCENIANIE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017B69-A07C-4AB1-8FA2-29CF525AB940}"/>
              </a:ext>
            </a:extLst>
          </p:cNvPr>
          <p:cNvSpPr txBox="1"/>
          <p:nvPr/>
        </p:nvSpPr>
        <p:spPr>
          <a:xfrm>
            <a:off x="5541215" y="3841399"/>
            <a:ext cx="6315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+mj-lt"/>
              </a:rPr>
              <a:t>Możliwość realizacji projektów trwających do </a:t>
            </a:r>
            <a:r>
              <a:rPr lang="pl-PL" dirty="0" smtClean="0">
                <a:latin typeface="+mj-lt"/>
              </a:rPr>
              <a:t>11 miesięcy</a:t>
            </a:r>
            <a:r>
              <a:rPr lang="pl-PL" dirty="0">
                <a:latin typeface="+mj-lt"/>
              </a:rPr>
              <a:t>.</a:t>
            </a:r>
            <a:endParaRPr lang="pl-PL" i="1" dirty="0">
              <a:latin typeface="+mj-lt"/>
            </a:endParaRPr>
          </a:p>
          <a:p>
            <a:endParaRPr lang="pl-PL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B4AE1F-BDA9-4E38-B37A-8BA6BD9722B3}"/>
              </a:ext>
            </a:extLst>
          </p:cNvPr>
          <p:cNvCxnSpPr/>
          <p:nvPr/>
        </p:nvCxnSpPr>
        <p:spPr>
          <a:xfrm>
            <a:off x="1162975" y="2699477"/>
            <a:ext cx="10351363" cy="0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C956A9-374D-499D-8A16-0346F6276019}"/>
              </a:ext>
            </a:extLst>
          </p:cNvPr>
          <p:cNvCxnSpPr/>
          <p:nvPr/>
        </p:nvCxnSpPr>
        <p:spPr>
          <a:xfrm>
            <a:off x="1127464" y="4233205"/>
            <a:ext cx="10351363" cy="0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3C0D028-6F16-4A41-ABA3-A77C947C8DCD}"/>
              </a:ext>
            </a:extLst>
          </p:cNvPr>
          <p:cNvCxnSpPr/>
          <p:nvPr/>
        </p:nvCxnSpPr>
        <p:spPr>
          <a:xfrm>
            <a:off x="1127464" y="5594587"/>
            <a:ext cx="10351363" cy="0"/>
          </a:xfrm>
          <a:prstGeom prst="line">
            <a:avLst/>
          </a:prstGeom>
          <a:ln>
            <a:solidFill>
              <a:srgbClr val="C0000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1077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103055" y="1610483"/>
            <a:ext cx="1034357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Alokacja środków w ramach edycji 2020</a:t>
            </a: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sp>
        <p:nvSpPr>
          <p:cNvPr id="12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630675"/>
              </p:ext>
            </p:extLst>
          </p:nvPr>
        </p:nvGraphicFramePr>
        <p:xfrm>
          <a:off x="2053245" y="2546643"/>
          <a:ext cx="7913715" cy="2740253"/>
        </p:xfrm>
        <a:graphic>
          <a:graphicData uri="http://schemas.openxmlformats.org/drawingml/2006/table">
            <a:tbl>
              <a:tblPr firstRow="1" firstCol="1" bandRow="1"/>
              <a:tblGrid>
                <a:gridCol w="1976846">
                  <a:extLst>
                    <a:ext uri="{9D8B030D-6E8A-4147-A177-3AD203B41FA5}">
                      <a16:colId xmlns:a16="http://schemas.microsoft.com/office/drawing/2014/main" val="3199100778"/>
                    </a:ext>
                  </a:extLst>
                </a:gridCol>
                <a:gridCol w="1981594">
                  <a:extLst>
                    <a:ext uri="{9D8B030D-6E8A-4147-A177-3AD203B41FA5}">
                      <a16:colId xmlns:a16="http://schemas.microsoft.com/office/drawing/2014/main" val="3951494813"/>
                    </a:ext>
                  </a:extLst>
                </a:gridCol>
                <a:gridCol w="1978429">
                  <a:extLst>
                    <a:ext uri="{9D8B030D-6E8A-4147-A177-3AD203B41FA5}">
                      <a16:colId xmlns:a16="http://schemas.microsoft.com/office/drawing/2014/main" val="3419996730"/>
                    </a:ext>
                  </a:extLst>
                </a:gridCol>
                <a:gridCol w="1976846">
                  <a:extLst>
                    <a:ext uri="{9D8B030D-6E8A-4147-A177-3AD203B41FA5}">
                      <a16:colId xmlns:a16="http://schemas.microsoft.com/office/drawing/2014/main" val="494102990"/>
                    </a:ext>
                  </a:extLst>
                </a:gridCol>
              </a:tblGrid>
              <a:tr h="736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Priorytet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alokacja na rok 2020 w %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Zobowiązania na rok 2020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alokacja na rok 2020  PLN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074867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indent="134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17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10 200 000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517007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indent="134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50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10 000 000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20 000 000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6146560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indent="134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3 520 000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8 480 000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514031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indent="134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2 500 000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2 900 000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220274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indent="13462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SUMA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96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26 220 000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31 380 000</a:t>
                      </a:r>
                      <a:endParaRPr lang="pl-PL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559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79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494219" y="1150213"/>
            <a:ext cx="1092091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Koszty kwalifikowalne:</a:t>
            </a:r>
            <a:endParaRPr lang="pl-PL" sz="2000" b="1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+mj-lt"/>
              </a:rPr>
              <a:t>Koszty muszą być racjonalne, uzasadnione i niezbędne do realizacji </a:t>
            </a:r>
            <a:r>
              <a:rPr lang="pl-PL" dirty="0" smtClean="0">
                <a:latin typeface="+mj-lt"/>
              </a:rPr>
              <a:t>zadania. Maksymalny </a:t>
            </a:r>
            <a:r>
              <a:rPr lang="pl-PL" dirty="0">
                <a:latin typeface="+mj-lt"/>
              </a:rPr>
              <a:t>koszt jednostkowy środka trwałego: 10.000,00 zł brutto</a:t>
            </a:r>
            <a:r>
              <a:rPr lang="pl-PL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1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I.A Koszty merytoryczne, w tym koszty promocji – bez limitu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.</a:t>
            </a:r>
            <a:endParaRPr lang="pl-PL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+mj-lt"/>
              </a:rPr>
              <a:t>Wszystkie koszty związane z merytoryczną realizacją zadania</a:t>
            </a:r>
            <a:r>
              <a:rPr lang="pl-PL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</a:pPr>
            <a:endParaRPr lang="pl-PL" sz="1100" dirty="0">
              <a:latin typeface="+mj-lt"/>
            </a:endParaRPr>
          </a:p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I.B Rozwój </a:t>
            </a:r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instytucjonalny własnej 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organizacji – do 20% dotacji.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 smtClean="0">
                <a:latin typeface="+mj-lt"/>
              </a:rPr>
              <a:t>Działania związane </a:t>
            </a:r>
            <a:r>
              <a:rPr lang="pl-PL" dirty="0">
                <a:latin typeface="+mj-lt"/>
              </a:rPr>
              <a:t>z rozwojem instytucjonalnym własnej organizacji. Nie muszą to być </a:t>
            </a:r>
            <a:r>
              <a:rPr lang="pl-PL" dirty="0" smtClean="0">
                <a:latin typeface="+mj-lt"/>
              </a:rPr>
              <a:t>wydatki bezpośrednio </a:t>
            </a:r>
            <a:r>
              <a:rPr lang="pl-PL" dirty="0">
                <a:latin typeface="+mj-lt"/>
              </a:rPr>
              <a:t>związane z realizacją zadania.</a:t>
            </a:r>
            <a:r>
              <a:rPr lang="pl-PL" b="1" dirty="0">
                <a:latin typeface="+mj-lt"/>
              </a:rPr>
              <a:t> </a:t>
            </a:r>
            <a:r>
              <a:rPr lang="pl-PL" dirty="0" smtClean="0">
                <a:latin typeface="+mj-lt"/>
              </a:rPr>
              <a:t>Działania </a:t>
            </a:r>
            <a:r>
              <a:rPr lang="pl-PL" dirty="0">
                <a:latin typeface="+mj-lt"/>
              </a:rPr>
              <a:t>tego mogą obejmować m.in.: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podnoszenie kompetencji zespołu, pozyskiwanie wolontariuszy, budowanie bazy członkowskiej;</a:t>
            </a:r>
          </a:p>
          <a:p>
            <a:pPr marL="28575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zakup sprzętu, wykonanie drobnych remontów nakierowanych na poprawę standardu realizacji misji.</a:t>
            </a:r>
          </a:p>
          <a:p>
            <a:pPr>
              <a:lnSpc>
                <a:spcPct val="150000"/>
              </a:lnSpc>
            </a:pPr>
            <a:endParaRPr lang="pl-PL" sz="1400" i="1" dirty="0">
              <a:latin typeface="+mj-lt"/>
            </a:endParaRPr>
          </a:p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II. Koszty </a:t>
            </a:r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administracyjne – do 25% kwoty dotacji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.</a:t>
            </a:r>
            <a:endParaRPr lang="pl-PL" b="1" dirty="0" smtClean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 smtClean="0">
                <a:latin typeface="+mj-lt"/>
              </a:rPr>
              <a:t>Koszty </a:t>
            </a:r>
            <a:r>
              <a:rPr lang="pl-PL" dirty="0">
                <a:latin typeface="+mj-lt"/>
              </a:rPr>
              <a:t>obsługi zadania </a:t>
            </a:r>
            <a:r>
              <a:rPr lang="pl-PL" dirty="0" smtClean="0">
                <a:latin typeface="+mj-lt"/>
              </a:rPr>
              <a:t>publicznego (księgowość, koordynacja).</a:t>
            </a:r>
            <a:endParaRPr lang="pl-PL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9729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079767"/>
            <a:ext cx="1092091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Co jest oceniane?</a:t>
            </a: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Ocena formalna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latin typeface="Tw Cen MT" panose="020B0602020104020603" pitchFamily="34" charset="-18"/>
            </a:endParaRPr>
          </a:p>
          <a:p>
            <a:endParaRPr lang="pl-PL" sz="2000" dirty="0">
              <a:latin typeface="Tw Cen MT" panose="020B0602020104020603" pitchFamily="34" charset="-18"/>
            </a:endParaRPr>
          </a:p>
          <a:p>
            <a:r>
              <a:rPr lang="pl-PL" sz="2000" dirty="0" smtClean="0">
                <a:latin typeface="Tw Cen MT" panose="020B0602020104020603" pitchFamily="34" charset="-18"/>
              </a:rPr>
              <a:t>Istnieje </a:t>
            </a:r>
            <a:r>
              <a:rPr lang="pl-PL" sz="2000" dirty="0">
                <a:latin typeface="Tw Cen MT" panose="020B0602020104020603" pitchFamily="34" charset="-18"/>
              </a:rPr>
              <a:t>możliwość odwołania od wyniku oceny do Przewodniczącego Komitetu do spraw Pożytku Publicznego, w terminie 3 dni roboczych od daty otrzymania wyników oceny formalnej, za pośrednictwem NIW-CRSO. </a:t>
            </a:r>
            <a:endParaRPr lang="pl-PL" sz="2000" dirty="0" smtClean="0">
              <a:latin typeface="Tw Cen MT" panose="020B0602020104020603" pitchFamily="34" charset="-18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625046"/>
              </p:ext>
            </p:extLst>
          </p:nvPr>
        </p:nvGraphicFramePr>
        <p:xfrm>
          <a:off x="1034546" y="2116630"/>
          <a:ext cx="10515600" cy="2631472"/>
        </p:xfrm>
        <a:graphic>
          <a:graphicData uri="http://schemas.openxmlformats.org/drawingml/2006/table">
            <a:tbl>
              <a:tblPr/>
              <a:tblGrid>
                <a:gridCol w="652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1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5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Kryterium formalne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Możliwość </a:t>
                      </a:r>
                      <a:r>
                        <a:rPr lang="pl-PL" sz="1600" b="1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odwołania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1</a:t>
                      </a:r>
                      <a:endParaRPr lang="pl-PL" sz="18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Wypełnienie i złożenie oferty on-line za pomocą </a:t>
                      </a:r>
                      <a:r>
                        <a:rPr lang="pl-PL" sz="180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Systemu Obsługi</a:t>
                      </a:r>
                      <a:r>
                        <a:rPr lang="pl-PL" sz="1800" baseline="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 Dotacji NIW-CRSO</a:t>
                      </a:r>
                      <a:r>
                        <a:rPr lang="pl-PL" sz="180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dostępnego na stronie internetowej </a:t>
                      </a:r>
                      <a:r>
                        <a:rPr lang="pl-PL" sz="1800" u="sng" dirty="0" smtClean="0">
                          <a:solidFill>
                            <a:srgbClr val="0000FF"/>
                          </a:solidFill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https://generator.niw.gov.pl/</a:t>
                      </a:r>
                      <a:r>
                        <a:rPr lang="pl-PL" sz="180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we wskazanym w ogłoszeniu o konkursie terminie.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Nie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Złożenie oferty przez uprawniony podmiot.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Tak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70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079767"/>
            <a:ext cx="109209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Co jest oceniane?</a:t>
            </a: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Ocena merytoryczna – OGÓLNA OCENA POMYSŁU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478804"/>
              </p:ext>
            </p:extLst>
          </p:nvPr>
        </p:nvGraphicFramePr>
        <p:xfrm>
          <a:off x="523516" y="2097162"/>
          <a:ext cx="7297696" cy="4533900"/>
        </p:xfrm>
        <a:graphic>
          <a:graphicData uri="http://schemas.openxmlformats.org/drawingml/2006/table">
            <a:tbl>
              <a:tblPr firstRow="1" firstCol="1" bandRow="1"/>
              <a:tblGrid>
                <a:gridCol w="324021">
                  <a:extLst>
                    <a:ext uri="{9D8B030D-6E8A-4147-A177-3AD203B41FA5}">
                      <a16:colId xmlns:a16="http://schemas.microsoft.com/office/drawing/2014/main" val="1908667304"/>
                    </a:ext>
                  </a:extLst>
                </a:gridCol>
                <a:gridCol w="6973675">
                  <a:extLst>
                    <a:ext uri="{9D8B030D-6E8A-4147-A177-3AD203B41FA5}">
                      <a16:colId xmlns:a16="http://schemas.microsoft.com/office/drawing/2014/main" val="1504859631"/>
                    </a:ext>
                  </a:extLst>
                </a:gridCol>
              </a:tblGrid>
              <a:tr h="5334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Pomysł szczególnie wartościowy. Rekomendowany do dofinansowania w pierwszej kolejności.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0812743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Projekty otrzymujące ocenę „S” powinny cechować się </a:t>
                      </a:r>
                      <a:r>
                        <a:rPr lang="pl-PL" sz="1400" b="1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innowacyjnością</a:t>
                      </a:r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 oraz/lub bardzo </a:t>
                      </a:r>
                      <a:r>
                        <a:rPr lang="pl-PL" sz="1400" b="1" dirty="0" smtClean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wysokim wpływem na rozwój społeczeństwa obywatelskiego </a:t>
                      </a:r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 wyniku osiągnięcia rezultatów realizacji zadania.</a:t>
                      </a:r>
                      <a:endParaRPr lang="pl-PL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Zgodnie z zasadą INNOWACYJNOŚCI (Program FIO 2014-2020, s. 36) w ramach Programu FIO możliwa jest realizacja projektów o charakterze eksperymentalnym (w wyższym stopniu ryzyka), których podstawową ideą jest przeprowadzenie eksperymentu i uzyskanie wyniku (również takiego, który wskazywałby na niepowodzenie eksperymentu).</a:t>
                      </a:r>
                      <a:endParaRPr lang="pl-PL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Na ocenę „S” mogą zostać także ocenione projekty nieposiadające istotnego charakteru innowacyjnego, ale w bardzo wysokim stopniu wpływające na rozwój społeczeństwa obywatelskiego w wyniku osiągnięcia rezultatów realizacji zadania oraz posiadające potencjał wprowadzenia zmiany społecznej.</a:t>
                      </a:r>
                      <a:endParaRPr lang="pl-PL" sz="14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019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Pomysł wartościowy. Rekomendowany do dofinansowania.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722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Pomysł prawidłowy. Rekomendowany do dofinansowania w przypadku dostępności środków.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59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Pomysł niewpisujący się bezpośrednio w cele Programu FIO. Rekomendowany brak dofinansowania.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955228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417149"/>
              </p:ext>
            </p:extLst>
          </p:nvPr>
        </p:nvGraphicFramePr>
        <p:xfrm>
          <a:off x="8344727" y="2446988"/>
          <a:ext cx="3669743" cy="2743200"/>
        </p:xfrm>
        <a:graphic>
          <a:graphicData uri="http://schemas.openxmlformats.org/drawingml/2006/table">
            <a:tbl>
              <a:tblPr firstRow="1" firstCol="1" bandRow="1"/>
              <a:tblGrid>
                <a:gridCol w="524486">
                  <a:extLst>
                    <a:ext uri="{9D8B030D-6E8A-4147-A177-3AD203B41FA5}">
                      <a16:colId xmlns:a16="http://schemas.microsoft.com/office/drawing/2014/main" val="890347607"/>
                    </a:ext>
                  </a:extLst>
                </a:gridCol>
                <a:gridCol w="586404">
                  <a:extLst>
                    <a:ext uri="{9D8B030D-6E8A-4147-A177-3AD203B41FA5}">
                      <a16:colId xmlns:a16="http://schemas.microsoft.com/office/drawing/2014/main" val="1461754274"/>
                    </a:ext>
                  </a:extLst>
                </a:gridCol>
                <a:gridCol w="2558853">
                  <a:extLst>
                    <a:ext uri="{9D8B030D-6E8A-4147-A177-3AD203B41FA5}">
                      <a16:colId xmlns:a16="http://schemas.microsoft.com/office/drawing/2014/main" val="4275244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Ekspert 1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Ekspert 2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Ocena łączna pomysłu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3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049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A+</a:t>
                      </a:r>
                      <a:endParaRPr lang="pl-PL" sz="12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68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Oferta kierowana do oceny 3 eksperta</a:t>
                      </a:r>
                      <a:endParaRPr lang="pl-PL" sz="12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6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Oferta kierowana do oceny 3 eksperta</a:t>
                      </a:r>
                      <a:endParaRPr lang="pl-PL" sz="12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081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373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B+</a:t>
                      </a:r>
                      <a:endParaRPr lang="pl-PL" sz="12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810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Oferta kierowana do oceny 3 eksperta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882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4574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C+</a:t>
                      </a:r>
                      <a:endParaRPr lang="pl-PL" sz="12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4786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C</a:t>
                      </a:r>
                      <a:endParaRPr lang="pl-PL" sz="12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904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5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079767"/>
            <a:ext cx="109209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2. Ocena merytoryczna cd.</a:t>
            </a: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82537"/>
              </p:ext>
            </p:extLst>
          </p:nvPr>
        </p:nvGraphicFramePr>
        <p:xfrm>
          <a:off x="906086" y="1498600"/>
          <a:ext cx="9836101" cy="5143500"/>
        </p:xfrm>
        <a:graphic>
          <a:graphicData uri="http://schemas.openxmlformats.org/drawingml/2006/table">
            <a:tbl>
              <a:tblPr/>
              <a:tblGrid>
                <a:gridCol w="7835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86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Maksymalna liczba punktów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6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1. Adekwatność oferty w odniesieniu do celów programu oraz celów i potrzeb jego uczestników i organizacji zaangażowanych w jego realizację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30 pkt.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64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W przypadku stwierdzenia, że złożona oferta jest niezgodna z celem ogólnym lub celami szczegółowymi Programu oferta otrzymuje obligatoryjnie „0” punktów i nie podlega dalszej ocenie.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2. Jakość planu działań zawartych w ofercie i sposobu jego realizacji.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20 pkt.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96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3. Wpływ działań zawartych w ofercie na uczestników, organizacje zaangażowane w realizację oferty oraz inne podmioty będące interesariuszami działań. W tym także trwałość rezultatów działań zawartych w ofercie i jakość środków mających na celu upowszechnienie rezultatów.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15 pkt.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4. </a:t>
                      </a:r>
                      <a:r>
                        <a:rPr lang="pl-PL" sz="1500" dirty="0" smtClean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Możliwość realizacji oferty przez Oferentów (uwzględniając potencjał i doświadczenie ich członków i partnerów).</a:t>
                      </a:r>
                      <a:endParaRPr lang="pl-PL" sz="15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20 pkt.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6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5. Zasadność planowanych kosztów w stosunku do celów, rezultatów i zakresu działań, które obejmuje oferta.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15 pkt.</a:t>
                      </a:r>
                      <a:endParaRPr lang="pl-PL" sz="15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ŁĄCZNIE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</a:rPr>
                        <a:t>100 pkt.</a:t>
                      </a:r>
                      <a:endParaRPr lang="pl-PL" sz="15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44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079767"/>
            <a:ext cx="1092091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Co jest oceniane?</a:t>
            </a: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2. Ocena merytoryczna cd.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28600" lvl="0" indent="-228600" algn="just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prstClr val="black"/>
                </a:solidFill>
                <a:latin typeface="Tw Cen MT" panose="020B0602020104020603" pitchFamily="34" charset="-18"/>
              </a:rPr>
              <a:t>Każda Oferta oceniana przez dwóch ekspertów.</a:t>
            </a:r>
          </a:p>
          <a:p>
            <a:pPr marL="228600" lvl="0" indent="-228600" algn="just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l-PL" dirty="0">
                <a:solidFill>
                  <a:prstClr val="black"/>
                </a:solidFill>
                <a:latin typeface="Tw Cen MT" panose="020B0602020104020603" pitchFamily="34" charset="-18"/>
              </a:rPr>
              <a:t>W przypadku stwierdzenia, że złożona oferta jest niezgodna z celem ogólnym lub celami szczegółowymi Programu oferta nie podlega dalszej ocenie merytorycznej.</a:t>
            </a:r>
          </a:p>
          <a:p>
            <a:pPr marL="228600" lvl="0" indent="-228600" algn="just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pl-PL" b="1" dirty="0">
                <a:solidFill>
                  <a:prstClr val="black"/>
                </a:solidFill>
                <a:latin typeface="Tw Cen MT" panose="020B0602020104020603" pitchFamily="34" charset="-18"/>
              </a:rPr>
              <a:t>Oferentom nie przysługuje odwołanie od wyników oceny merytorycznej i strategicznej.</a:t>
            </a: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3586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-1905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3315F62-CFF3-4969-841D-157FC92B9500}"/>
              </a:ext>
            </a:extLst>
          </p:cNvPr>
          <p:cNvSpPr/>
          <p:nvPr/>
        </p:nvSpPr>
        <p:spPr>
          <a:xfrm>
            <a:off x="853005" y="1942538"/>
            <a:ext cx="9761680" cy="8933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53005" y="1610483"/>
            <a:ext cx="983298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3. Ocena strategiczna</a:t>
            </a: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r>
              <a:rPr lang="pl-PL" dirty="0">
                <a:latin typeface="Tw Cen MT" panose="020B0602020104020603" pitchFamily="34" charset="-18"/>
              </a:rPr>
              <a:t>W przypadku oferty wspólnej kryteria strategiczne uznaje się za spełnione tylko wówczas, gdy wszyscy Oferenci je spełniają.</a:t>
            </a:r>
            <a:endParaRPr lang="pl-PL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dirty="0">
              <a:latin typeface="Tw Cen MT" panose="020B0602020104020603" pitchFamily="34" charset="-18"/>
            </a:endParaRPr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516965"/>
              </p:ext>
            </p:extLst>
          </p:nvPr>
        </p:nvGraphicFramePr>
        <p:xfrm>
          <a:off x="853005" y="1968568"/>
          <a:ext cx="9761680" cy="2666284"/>
        </p:xfrm>
        <a:graphic>
          <a:graphicData uri="http://schemas.openxmlformats.org/drawingml/2006/table">
            <a:tbl>
              <a:tblPr firstRow="1" firstCol="1" bandRow="1"/>
              <a:tblGrid>
                <a:gridCol w="539079">
                  <a:extLst>
                    <a:ext uri="{9D8B030D-6E8A-4147-A177-3AD203B41FA5}">
                      <a16:colId xmlns:a16="http://schemas.microsoft.com/office/drawing/2014/main" val="1678163853"/>
                    </a:ext>
                  </a:extLst>
                </a:gridCol>
                <a:gridCol w="8491081">
                  <a:extLst>
                    <a:ext uri="{9D8B030D-6E8A-4147-A177-3AD203B41FA5}">
                      <a16:colId xmlns:a16="http://schemas.microsoft.com/office/drawing/2014/main" val="376891616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494816275"/>
                    </a:ext>
                  </a:extLst>
                </a:gridCol>
              </a:tblGrid>
              <a:tr h="348677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20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</a:rPr>
                        <a:t>KRYTERIUM STRATEGICZNE</a:t>
                      </a:r>
                    </a:p>
                    <a:p>
                      <a:pPr algn="ctr"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endParaRPr lang="pl-PL" sz="1200" b="0" dirty="0">
                        <a:solidFill>
                          <a:schemeClr val="bg1"/>
                        </a:solidFill>
                        <a:effectLst/>
                        <a:latin typeface="Calibri Light" panose="020F03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200" b="0" dirty="0">
                          <a:solidFill>
                            <a:schemeClr val="bg1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PKT</a:t>
                      </a:r>
                      <a:endParaRPr lang="pl-PL" sz="12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59279348"/>
                  </a:ext>
                </a:extLst>
              </a:tr>
              <a:tr h="346713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Oferta realizowana przez organizację, której roczny przychód za </a:t>
                      </a:r>
                      <a:r>
                        <a:rPr lang="pl-PL" sz="1400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2018 </a:t>
                      </a: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roku nie przekracza 100 tys. zł.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87447"/>
                  </a:ext>
                </a:extLst>
              </a:tr>
              <a:tr h="421353">
                <a:tc rowSpan="2"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Oferta realizowana przez organizację mającą siedzibę w miejscowości liczącej nie więcej niż 25 tys. mieszkańców.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0491142"/>
                  </a:ext>
                </a:extLst>
              </a:tr>
              <a:tr h="5200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Oferta realizowana przez organizację mającą siedzibę w miejscowości liczącej powyżej 25 tys. mieszkańców, jednakże nie więcej niż 50 tys. mieszkańców.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1536734"/>
                  </a:ext>
                </a:extLst>
              </a:tr>
              <a:tr h="504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Oferta złożona przez podmiot, który nie otrzymał dotychczas dotacji w ramach P FIO 2014-2020.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pl-PL" sz="1400" b="1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487" marR="59487" marT="0" marB="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574125"/>
                  </a:ext>
                </a:extLst>
              </a:tr>
            </a:tbl>
          </a:graphicData>
        </a:graphic>
      </p:graphicFrame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6264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079767"/>
            <a:ext cx="1092091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Co jest oceniane?</a:t>
            </a: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3. Ocena Trzeciego eksperta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Tw Cen MT" panose="020B0602020104020603" pitchFamily="34" charset="-18"/>
              </a:rPr>
              <a:t>W przypadku, gdy oferta została oceniona pozytywnie formalnie, ale występuje wyraźna różnica w ocenie, tzn. występuje różnica: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latin typeface="Tw Cen MT" panose="020B0602020104020603" pitchFamily="34" charset="-18"/>
              </a:rPr>
              <a:t>w </a:t>
            </a:r>
            <a:r>
              <a:rPr lang="pl-PL" dirty="0">
                <a:latin typeface="Tw Cen MT" panose="020B0602020104020603" pitchFamily="34" charset="-18"/>
              </a:rPr>
              <a:t>ogólnej ocenie projektu: wyższa ocena to S lub A, natomiast niższa C;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latin typeface="Tw Cen MT" panose="020B0602020104020603" pitchFamily="34" charset="-18"/>
              </a:rPr>
              <a:t>albo </a:t>
            </a:r>
            <a:r>
              <a:rPr lang="pl-PL" dirty="0">
                <a:latin typeface="Tw Cen MT" panose="020B0602020104020603" pitchFamily="34" charset="-18"/>
              </a:rPr>
              <a:t>różnica punktów pomiędzy ocenami obu ekspertów przekracza 30% oceny wyższej, a ocena wyższa przekracza 60 punktów</a:t>
            </a:r>
            <a:r>
              <a:rPr lang="pl-PL" dirty="0" smtClean="0">
                <a:latin typeface="Tw Cen MT" panose="020B0602020104020603" pitchFamily="34" charset="-18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l-PL" dirty="0" smtClean="0">
                <a:latin typeface="Tw Cen MT" panose="020B0602020104020603" pitchFamily="34" charset="-18"/>
              </a:rPr>
              <a:t>Przy </a:t>
            </a:r>
            <a:r>
              <a:rPr lang="pl-PL" dirty="0">
                <a:latin typeface="Tw Cen MT" panose="020B0602020104020603" pitchFamily="34" charset="-18"/>
              </a:rPr>
              <a:t>tworzeniu listy rankingowej bierze się pod uwagę dwie najbliższe </a:t>
            </a:r>
            <a:r>
              <a:rPr lang="pl-PL" dirty="0" smtClean="0">
                <a:latin typeface="Tw Cen MT" panose="020B0602020104020603" pitchFamily="34" charset="-18"/>
              </a:rPr>
              <a:t>oceny.</a:t>
            </a: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457200" indent="-457200">
              <a:buAutoNum type="arabicPeriod"/>
            </a:pP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endParaRPr lang="pl-PL" sz="2000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4735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6437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Decyzja o dofinansowaniu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Po zakończeniu oceny sporządzone zostaną:</a:t>
            </a: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Lista rankingowa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– oferty zakwalifikowane do dofinansowania;</a:t>
            </a: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Lista ofert rezerwowych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 spośród ofert na liście rankingowej, które nie znalazły się na liście przyznanych dotacji;</a:t>
            </a: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Lista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ofert odrzuconych w ocenie merytorycznej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.</a:t>
            </a: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solidFill>
                  <a:srgbClr val="C00000"/>
                </a:solidFill>
                <a:latin typeface="Tw Cen MT" panose="020B0602020104020603" pitchFamily="34" charset="-18"/>
              </a:rPr>
              <a:t>Oferta pozytywna/negatywna merytorycznie</a:t>
            </a:r>
            <a:endParaRPr lang="pl-PL" sz="1600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latin typeface="Tw Cen MT" panose="020B0602020104020603" pitchFamily="34" charset="-18"/>
              </a:rPr>
              <a:t>W przypadku, gdy: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Tw Cen MT" panose="020B0602020104020603" pitchFamily="34" charset="-18"/>
              </a:rPr>
              <a:t>łączna ocena od dwóch ekspertów jest niższa niż 120 punktów lub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Tw Cen MT" panose="020B0602020104020603" pitchFamily="34" charset="-18"/>
              </a:rPr>
              <a:t>łączna ocena od dwóch ekspertów wynosi mniej niż 50% w danym obszarze oceny</a:t>
            </a:r>
          </a:p>
          <a:p>
            <a:pPr>
              <a:lnSpc>
                <a:spcPct val="150000"/>
              </a:lnSpc>
            </a:pPr>
            <a:r>
              <a:rPr lang="pl-PL" sz="1600" dirty="0">
                <a:latin typeface="Tw Cen MT" panose="020B0602020104020603" pitchFamily="34" charset="-18"/>
              </a:rPr>
              <a:t>oferta zostaje oceniona negatywnie na etapie oceny merytorycznej. </a:t>
            </a: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950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5791199" y="3971925"/>
            <a:ext cx="995363" cy="2571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9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103055" y="1592727"/>
            <a:ext cx="85179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Czym jest FIO?</a:t>
            </a:r>
          </a:p>
          <a:p>
            <a:pPr lvl="0"/>
            <a:endParaRPr lang="pl-PL" dirty="0"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r>
              <a:rPr lang="pl-PL" b="1" dirty="0">
                <a:latin typeface="+mj-lt"/>
              </a:rPr>
              <a:t>Fundusz Inicjatyw Obywatelskich (FIO) </a:t>
            </a:r>
            <a:r>
              <a:rPr lang="pl-PL" dirty="0">
                <a:latin typeface="+mj-lt"/>
              </a:rPr>
              <a:t>to rządowy Program dotacyjny dla organizacji pozarządowych, w ramach którego dofinansowywane są projekty wpisujące się w cel jakim jest zwiększenie zaangażowania obywateli i organizacji pozarządowych w życie publiczne.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latin typeface="+mj-lt"/>
              </a:rPr>
              <a:t>Na realizację Programu co roku przeznaczane jest 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60 mln zł, </a:t>
            </a:r>
            <a:r>
              <a:rPr lang="pl-PL" dirty="0">
                <a:latin typeface="+mj-lt"/>
              </a:rPr>
              <a:t>w tym 57,6 mln zł na dotacje dla organizacji pozarządowych.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92092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Formułowanie list rankingowych</a:t>
            </a: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endParaRPr lang="pl-PL" sz="1600" dirty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945007"/>
              </p:ext>
            </p:extLst>
          </p:nvPr>
        </p:nvGraphicFramePr>
        <p:xfrm>
          <a:off x="1151421" y="2097162"/>
          <a:ext cx="9799818" cy="4339590"/>
        </p:xfrm>
        <a:graphic>
          <a:graphicData uri="http://schemas.openxmlformats.org/drawingml/2006/table">
            <a:tbl>
              <a:tblPr firstRow="1" firstCol="1" bandRow="1"/>
              <a:tblGrid>
                <a:gridCol w="470349">
                  <a:extLst>
                    <a:ext uri="{9D8B030D-6E8A-4147-A177-3AD203B41FA5}">
                      <a16:colId xmlns:a16="http://schemas.microsoft.com/office/drawing/2014/main" val="648983636"/>
                    </a:ext>
                  </a:extLst>
                </a:gridCol>
                <a:gridCol w="608627">
                  <a:extLst>
                    <a:ext uri="{9D8B030D-6E8A-4147-A177-3AD203B41FA5}">
                      <a16:colId xmlns:a16="http://schemas.microsoft.com/office/drawing/2014/main" val="1885421784"/>
                    </a:ext>
                  </a:extLst>
                </a:gridCol>
                <a:gridCol w="1113544">
                  <a:extLst>
                    <a:ext uri="{9D8B030D-6E8A-4147-A177-3AD203B41FA5}">
                      <a16:colId xmlns:a16="http://schemas.microsoft.com/office/drawing/2014/main" val="2341357393"/>
                    </a:ext>
                  </a:extLst>
                </a:gridCol>
                <a:gridCol w="469302">
                  <a:extLst>
                    <a:ext uri="{9D8B030D-6E8A-4147-A177-3AD203B41FA5}">
                      <a16:colId xmlns:a16="http://schemas.microsoft.com/office/drawing/2014/main" val="2380455060"/>
                    </a:ext>
                  </a:extLst>
                </a:gridCol>
                <a:gridCol w="469302">
                  <a:extLst>
                    <a:ext uri="{9D8B030D-6E8A-4147-A177-3AD203B41FA5}">
                      <a16:colId xmlns:a16="http://schemas.microsoft.com/office/drawing/2014/main" val="1488206586"/>
                    </a:ext>
                  </a:extLst>
                </a:gridCol>
                <a:gridCol w="1040215">
                  <a:extLst>
                    <a:ext uri="{9D8B030D-6E8A-4147-A177-3AD203B41FA5}">
                      <a16:colId xmlns:a16="http://schemas.microsoft.com/office/drawing/2014/main" val="107426203"/>
                    </a:ext>
                  </a:extLst>
                </a:gridCol>
                <a:gridCol w="864227">
                  <a:extLst>
                    <a:ext uri="{9D8B030D-6E8A-4147-A177-3AD203B41FA5}">
                      <a16:colId xmlns:a16="http://schemas.microsoft.com/office/drawing/2014/main" val="3274416444"/>
                    </a:ext>
                  </a:extLst>
                </a:gridCol>
                <a:gridCol w="895655">
                  <a:extLst>
                    <a:ext uri="{9D8B030D-6E8A-4147-A177-3AD203B41FA5}">
                      <a16:colId xmlns:a16="http://schemas.microsoft.com/office/drawing/2014/main" val="3977979258"/>
                    </a:ext>
                  </a:extLst>
                </a:gridCol>
                <a:gridCol w="1039168">
                  <a:extLst>
                    <a:ext uri="{9D8B030D-6E8A-4147-A177-3AD203B41FA5}">
                      <a16:colId xmlns:a16="http://schemas.microsoft.com/office/drawing/2014/main" val="1215626404"/>
                    </a:ext>
                  </a:extLst>
                </a:gridCol>
                <a:gridCol w="742712">
                  <a:extLst>
                    <a:ext uri="{9D8B030D-6E8A-4147-A177-3AD203B41FA5}">
                      <a16:colId xmlns:a16="http://schemas.microsoft.com/office/drawing/2014/main" val="115982181"/>
                    </a:ext>
                  </a:extLst>
                </a:gridCol>
                <a:gridCol w="1039168">
                  <a:extLst>
                    <a:ext uri="{9D8B030D-6E8A-4147-A177-3AD203B41FA5}">
                      <a16:colId xmlns:a16="http://schemas.microsoft.com/office/drawing/2014/main" val="1472677403"/>
                    </a:ext>
                  </a:extLst>
                </a:gridCol>
                <a:gridCol w="1047549">
                  <a:extLst>
                    <a:ext uri="{9D8B030D-6E8A-4147-A177-3AD203B41FA5}">
                      <a16:colId xmlns:a16="http://schemas.microsoft.com/office/drawing/2014/main" val="11814746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Nr Oferty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Tytuł zadania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Priorytet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Obszar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Kwota dotacji rok 2020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Łączna ocena pomysłu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Liczba punktów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Numer rejestru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Siedziba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Województwo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03803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X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32167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Gdańsk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POM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06244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766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B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100.000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Y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22224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Toruń 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KUJ-POM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84935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787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C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Z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21778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Kraków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5776255"/>
                  </a:ext>
                </a:extLst>
              </a:tr>
              <a:tr h="238125">
                <a:tc gridSpan="12"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70876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2699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D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45.000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A+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65908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Iława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WAR-MAZ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96552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587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E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A+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B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00833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Słupca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WLK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94916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1624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F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60.000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A+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C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11111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Katowice 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ŚLĄ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348721"/>
                  </a:ext>
                </a:extLst>
              </a:tr>
              <a:tr h="285750">
                <a:tc gridSpan="12"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39453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G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100.000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D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20973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Boża Wola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MAZ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52773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H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E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46150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Kielce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ŚWIĘT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064283"/>
                  </a:ext>
                </a:extLst>
              </a:tr>
              <a:tr h="142875">
                <a:tc gridSpan="12"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975567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I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40.000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B+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F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41818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Lublin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LUBEL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917373"/>
                  </a:ext>
                </a:extLst>
              </a:tr>
              <a:tr h="285750">
                <a:tc gridSpan="12">
                  <a:txBody>
                    <a:bodyPr/>
                    <a:lstStyle/>
                    <a:p>
                      <a:endParaRPr lang="pl-P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93225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1786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Zadanie J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zł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199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Oferent G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60034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Płock</a:t>
                      </a:r>
                      <a:endParaRPr lang="pl-PL" sz="160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Tw Cen MT" panose="020B0602020104020603" pitchFamily="34" charset="-18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MAZ</a:t>
                      </a:r>
                      <a:endParaRPr lang="pl-PL" sz="1600" dirty="0">
                        <a:effectLst/>
                        <a:latin typeface="Tw Cen MT" panose="020B0602020104020603" pitchFamily="34" charset="-18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252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Karta oceny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just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algn="just"/>
            <a:r>
              <a:rPr lang="pl-PL" sz="2000" dirty="0" smtClean="0">
                <a:latin typeface="Tw Cen MT" panose="020B0602020104020603" pitchFamily="34" charset="-18"/>
              </a:rPr>
              <a:t>W ramach FIO 2020, 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 ciągu 30 dni od rozstrzygnięcia konkursu</a:t>
            </a:r>
            <a:r>
              <a:rPr lang="pl-PL" sz="2000" dirty="0" smtClean="0">
                <a:latin typeface="Tw Cen MT" panose="020B0602020104020603" pitchFamily="34" charset="-18"/>
              </a:rPr>
              <a:t>, w Systemie Obsługi Dotacji 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dostępna będzie karta oceny projektu.</a:t>
            </a:r>
          </a:p>
          <a:p>
            <a:pPr algn="just"/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Informację o dostępności karty otrzymają mailowo wszystkie organizacje uczestniczące w konkursie – 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nie trzeba składać wniosku o jej udostepnienie</a:t>
            </a:r>
            <a:r>
              <a:rPr lang="pl-PL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.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Zgodnie z Regulaminem udostępniona będzie 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scalona karta oceny</a:t>
            </a:r>
            <a:r>
              <a:rPr lang="pl-PL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: 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1 karta całościowa</a:t>
            </a:r>
            <a:r>
              <a:rPr lang="pl-PL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, której treść będzie uzgodniona z ekspertem.</a:t>
            </a: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85845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01772B-F523-4463-8B8B-E3DA54CA4845}"/>
              </a:ext>
            </a:extLst>
          </p:cNvPr>
          <p:cNvSpPr/>
          <p:nvPr/>
        </p:nvSpPr>
        <p:spPr>
          <a:xfrm>
            <a:off x="2976664" y="2519464"/>
            <a:ext cx="953311" cy="27237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11225" y="1638449"/>
            <a:ext cx="1034357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    Jak złożyć Ofertę?</a:t>
            </a:r>
          </a:p>
          <a:p>
            <a:endParaRPr lang="pl-PL" sz="20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+mj-lt"/>
              </a:rPr>
              <a:t>1. </a:t>
            </a:r>
            <a:r>
              <a:rPr lang="pl-PL" dirty="0">
                <a:latin typeface="+mj-lt"/>
              </a:rPr>
              <a:t>Ofertę należy złożyć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 wyłącznie </a:t>
            </a:r>
            <a:r>
              <a:rPr lang="pl-PL" dirty="0">
                <a:latin typeface="+mj-lt"/>
              </a:rPr>
              <a:t>w Generatorze: </a:t>
            </a:r>
            <a:r>
              <a:rPr lang="pl-PL" sz="2400" dirty="0">
                <a:solidFill>
                  <a:srgbClr val="C00000"/>
                </a:solidFill>
                <a:latin typeface="+mj-lt"/>
              </a:rPr>
              <a:t>https://generator.niw.gov.pl/</a:t>
            </a:r>
            <a:endParaRPr lang="pl-PL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+mj-lt"/>
              </a:rPr>
              <a:t>2. </a:t>
            </a:r>
            <a:r>
              <a:rPr lang="pl-PL" dirty="0">
                <a:latin typeface="+mj-lt"/>
              </a:rPr>
              <a:t>Nie ma obowiązku dołączania załączników.</a:t>
            </a:r>
          </a:p>
          <a:p>
            <a:pPr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pl-PL" sz="2000" b="1" u="sng" dirty="0" smtClean="0">
                <a:latin typeface="+mj-lt"/>
              </a:rPr>
              <a:t>Ogłoszenie naboru planowane jest ok. 17 listopada br. </a:t>
            </a:r>
          </a:p>
          <a:p>
            <a:pPr algn="ctr">
              <a:lnSpc>
                <a:spcPct val="150000"/>
              </a:lnSpc>
            </a:pPr>
            <a:r>
              <a:rPr lang="pl-PL" sz="2000" b="1" u="sng" dirty="0" smtClean="0">
                <a:latin typeface="+mj-lt"/>
              </a:rPr>
              <a:t>Nabór będzie trwał ok. 4 tygodnie.</a:t>
            </a:r>
            <a:endParaRPr lang="pl-PL" sz="2000" b="1" u="sng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2730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</a:p>
          <a:p>
            <a:pPr algn="ctr"/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r>
              <a:rPr lang="pl-PL" sz="2000" dirty="0" smtClean="0"/>
              <a:t>Oferta w FIO 2020 składana jest na nowym wzorze oferty!</a:t>
            </a:r>
            <a:endParaRPr lang="pl-PL" sz="2000" dirty="0"/>
          </a:p>
          <a:p>
            <a:pPr>
              <a:lnSpc>
                <a:spcPct val="150000"/>
              </a:lnSpc>
            </a:pPr>
            <a:endParaRPr lang="pl-PL" i="1" dirty="0">
              <a:latin typeface="+mj-lt"/>
            </a:endParaRPr>
          </a:p>
          <a:p>
            <a:pPr marL="571500" indent="-571500">
              <a:lnSpc>
                <a:spcPct val="150000"/>
              </a:lnSpc>
              <a:buFont typeface="+mj-lt"/>
              <a:buAutoNum type="romanUcPeriod"/>
            </a:pPr>
            <a:r>
              <a:rPr lang="pl-PL" dirty="0"/>
              <a:t>Część – Podstawowe informacje o złożonej </a:t>
            </a:r>
            <a:r>
              <a:rPr lang="pl-PL" dirty="0" smtClean="0"/>
              <a:t>ofercie</a:t>
            </a:r>
          </a:p>
          <a:p>
            <a:pPr marL="571500" indent="-571500">
              <a:lnSpc>
                <a:spcPct val="150000"/>
              </a:lnSpc>
              <a:buFont typeface="+mj-lt"/>
              <a:buAutoNum type="romanUcPeriod"/>
            </a:pPr>
            <a:r>
              <a:rPr lang="pl-PL" dirty="0" smtClean="0"/>
              <a:t>Część </a:t>
            </a:r>
            <a:r>
              <a:rPr lang="pl-PL" dirty="0"/>
              <a:t>– Dane Oferentów</a:t>
            </a:r>
          </a:p>
          <a:p>
            <a:pPr marL="571500" indent="-571500">
              <a:lnSpc>
                <a:spcPct val="150000"/>
              </a:lnSpc>
              <a:buFont typeface="+mj-lt"/>
              <a:buAutoNum type="romanUcPeriod"/>
            </a:pPr>
            <a:r>
              <a:rPr lang="pl-PL" dirty="0" smtClean="0"/>
              <a:t>Część </a:t>
            </a:r>
            <a:r>
              <a:rPr lang="pl-PL" dirty="0"/>
              <a:t>– </a:t>
            </a:r>
            <a:r>
              <a:rPr lang="pl-PL" dirty="0" smtClean="0"/>
              <a:t>Opis zadania</a:t>
            </a:r>
            <a:endParaRPr lang="pl-PL" dirty="0"/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6771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Syntetyczny opis zadania –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krótka informacja na czym polega projekt –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uwaga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limit 2000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znaków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;</a:t>
            </a:r>
            <a:endParaRPr lang="pl-PL" sz="1600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Opis potrzeby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wskazującej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na zasadność realizacji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zadania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wskazujących na celowość wykonania zadania publicznego –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limit 5000 znaków;</a:t>
            </a: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Miejsce realizacji zadania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informacja gdzie planujecie realizować zadanie –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limit 5000 znaków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;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Opis grupy docelowej –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informacja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do kogo planujecie skierować projekt–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limit 5000 znaków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;</a:t>
            </a: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Liczba beneficjentów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 liczbowe określenie – ile osób obejmiecie bezpośrednio zadaniem i ile organizacji pozarządowych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– pole liczbowe.</a:t>
            </a:r>
            <a:endParaRPr lang="pl-PL" sz="1600" b="1" dirty="0" smtClean="0">
              <a:solidFill>
                <a:srgbClr val="FF0000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Plan i harmonogram działań na rok 2020 –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wskazanie działań, ich szczegółowy opis, informacja do kogo będzie skierowane oraz wskazanie terminu realizacji.</a:t>
            </a:r>
            <a:endParaRPr lang="pl-PL" sz="1600" b="1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1479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Opis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rezultatów: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Wskazanie co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będzie bezpośrednim efektem (materialne „produkty” lub „usługi” zrealizowane na rzecz uczestników zadania) realizacji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oferty?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– co będzie efektem projektu?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Informacja jaka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zmiana społeczna zostanie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osiągnięta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poprzez realizację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zadania –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co się zmieni po zakończeniu projektu?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Informacja czy </a:t>
            </a:r>
            <a:r>
              <a:rPr lang="pl-PL" sz="1600" dirty="0">
                <a:solidFill>
                  <a:prstClr val="black"/>
                </a:solidFill>
                <a:latin typeface="Tw Cen MT" panose="020B0602020104020603" pitchFamily="34" charset="-18"/>
              </a:rPr>
              <a:t>przewidywane jest wykorzystanie rezultatów osiągniętych w trakcie realizacji oferty w dalszych działaniach organizacji? –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co po projekcie? Co dalej?</a:t>
            </a:r>
          </a:p>
          <a:p>
            <a:pPr marL="685800" lvl="1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dirty="0">
                <a:latin typeface="Tw Cen MT" panose="020B0602020104020603" pitchFamily="34" charset="-18"/>
              </a:rPr>
              <a:t>Dodatkowe informacje dotyczące rezultatów realizacji zadania </a:t>
            </a:r>
            <a:r>
              <a:rPr lang="pl-PL" sz="1600" dirty="0" smtClean="0">
                <a:latin typeface="Tw Cen MT" panose="020B0602020104020603" pitchFamily="34" charset="-18"/>
              </a:rPr>
              <a:t>publicznego – tabela z rezultatami – nazwa rezultatu, poziom osiągnięcia, sposób zmierzenia rezultatu.</a:t>
            </a:r>
            <a:endParaRPr lang="pl-PL" sz="1600" dirty="0"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83448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4314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Część IV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Charakterystyka Oferenta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Opis wcześniejszej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działalności  oferenta, w szczególności w zakresie, którego dotyczy zadanie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publiczne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limit 5000 znaków;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Zasoby kadrowe, rzeczowe i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finansowe,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które będą wykorzystane do realizacji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zadania </a:t>
            </a: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dirty="0">
                <a:solidFill>
                  <a:srgbClr val="FF0000"/>
                </a:solidFill>
                <a:latin typeface="Tw Cen MT" panose="020B0602020104020603" pitchFamily="34" charset="-18"/>
              </a:rPr>
              <a:t>limit 5000 </a:t>
            </a:r>
            <a:r>
              <a:rPr lang="pl-PL" sz="1600" dirty="0" smtClean="0">
                <a:solidFill>
                  <a:srgbClr val="FF0000"/>
                </a:solidFill>
                <a:latin typeface="Tw Cen MT" panose="020B0602020104020603" pitchFamily="34" charset="-18"/>
              </a:rPr>
              <a:t>znaków.</a:t>
            </a:r>
            <a:endParaRPr lang="pl-PL" sz="1600" dirty="0">
              <a:solidFill>
                <a:srgbClr val="FF0000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endParaRPr lang="pl-PL" sz="1600" b="1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Część V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Kalkulacja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przewidywanych kosztów realizacji zadania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publicznego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sz="1600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Zasada – przypisywanie kosztów do wcześniej wskazanych w harmonogramie działań.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86510"/>
              </p:ext>
            </p:extLst>
          </p:nvPr>
        </p:nvGraphicFramePr>
        <p:xfrm>
          <a:off x="551464" y="5421223"/>
          <a:ext cx="10515603" cy="1066800"/>
        </p:xfrm>
        <a:graphic>
          <a:graphicData uri="http://schemas.openxmlformats.org/drawingml/2006/table">
            <a:tbl>
              <a:tblPr firstRow="1" firstCol="1" bandRow="1"/>
              <a:tblGrid>
                <a:gridCol w="1502229">
                  <a:extLst>
                    <a:ext uri="{9D8B030D-6E8A-4147-A177-3AD203B41FA5}">
                      <a16:colId xmlns:a16="http://schemas.microsoft.com/office/drawing/2014/main" val="167149997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7794489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3992696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1212640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7074027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4871024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164846948"/>
                    </a:ext>
                  </a:extLst>
                </a:gridCol>
              </a:tblGrid>
              <a:tr h="1524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Lp.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Rodzaj kosztu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Rodzaj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miary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Koszt jednostkowy 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[PLN]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Liczba jednostek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Wartość [PLN]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Planowane podzlecenie wydatku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149195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Razem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07236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I.A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Koszty realizacji działań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13203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I.1.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Działanie 1 </a:t>
                      </a:r>
                      <a:r>
                        <a:rPr lang="pl-PL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83981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I.1.1.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Koszt 1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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68479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I.1.2.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Koszt 2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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40351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…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…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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99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52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38200" y="1403038"/>
            <a:ext cx="10343570" cy="2959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  <a:endParaRPr lang="pl-PL" sz="1600" b="1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Część V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Kalkulacja </a:t>
            </a:r>
            <a:r>
              <a:rPr lang="pl-PL" sz="1600" b="1" dirty="0">
                <a:solidFill>
                  <a:prstClr val="black"/>
                </a:solidFill>
                <a:latin typeface="Tw Cen MT" panose="020B0602020104020603" pitchFamily="34" charset="-18"/>
              </a:rPr>
              <a:t>przewidywanych kosztów realizacji zadania </a:t>
            </a:r>
            <a:r>
              <a:rPr lang="pl-PL" sz="16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publicznego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b="1" dirty="0" smtClean="0"/>
              <a:t>Źródła finansowania </a:t>
            </a:r>
            <a:r>
              <a:rPr lang="pl-PL" dirty="0" smtClean="0"/>
              <a:t>– koszty w kosztorysie nie dotyczą tylko dotacji, a są to WSZYTKIE koszty związane z realizacją projektu.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b="1" dirty="0" smtClean="0"/>
              <a:t>Wysokość dotacji </a:t>
            </a:r>
            <a:r>
              <a:rPr lang="pl-PL" dirty="0" smtClean="0"/>
              <a:t>– wpisywana jest dopiero w kolejnej tabeli:</a:t>
            </a:r>
            <a:endParaRPr lang="pl-PL" dirty="0"/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graphicFrame>
        <p:nvGraphicFramePr>
          <p:cNvPr id="25" name="Tabe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095555"/>
              </p:ext>
            </p:extLst>
          </p:nvPr>
        </p:nvGraphicFramePr>
        <p:xfrm>
          <a:off x="948531" y="4233639"/>
          <a:ext cx="10515600" cy="1554480"/>
        </p:xfrm>
        <a:graphic>
          <a:graphicData uri="http://schemas.openxmlformats.org/drawingml/2006/table">
            <a:tbl>
              <a:tblPr firstRow="1" firstCol="1" bandRow="1"/>
              <a:tblGrid>
                <a:gridCol w="561533">
                  <a:extLst>
                    <a:ext uri="{9D8B030D-6E8A-4147-A177-3AD203B41FA5}">
                      <a16:colId xmlns:a16="http://schemas.microsoft.com/office/drawing/2014/main" val="222185189"/>
                    </a:ext>
                  </a:extLst>
                </a:gridCol>
                <a:gridCol w="5752033">
                  <a:extLst>
                    <a:ext uri="{9D8B030D-6E8A-4147-A177-3AD203B41FA5}">
                      <a16:colId xmlns:a16="http://schemas.microsoft.com/office/drawing/2014/main" val="2261810650"/>
                    </a:ext>
                  </a:extLst>
                </a:gridCol>
                <a:gridCol w="2098914">
                  <a:extLst>
                    <a:ext uri="{9D8B030D-6E8A-4147-A177-3AD203B41FA5}">
                      <a16:colId xmlns:a16="http://schemas.microsoft.com/office/drawing/2014/main" val="33076720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52011128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V.B Źródła finansowania kosztów realizacji zadania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118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Lp.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Źródło finansowania kosztów realizacji zadania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Wartość [PLN]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Udział [%]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915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Suma wszystkich kosztów realizacji zadania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267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2.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Planowana dotacja w ramach niniejszej oferty</a:t>
                      </a:r>
                      <a:endParaRPr lang="pl-PL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686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Wkład </a:t>
                      </a:r>
                      <a:r>
                        <a:rPr lang="pl-PL" sz="1000" dirty="0" smtClean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własny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591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3.1.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Wkład własny finansowy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981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3.2.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Wkład własny niefinansowy (osobowy i rzeczowy)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626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3.2.1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Wkład własny rzeczowy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120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3.2.2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Wkład własny osobowy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597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3.3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Świadczenia pieniężne od odbiorców zadania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 Light" panose="020F03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891123"/>
                  </a:ext>
                </a:extLst>
              </a:tr>
            </a:tbl>
          </a:graphicData>
        </a:graphic>
      </p:graphicFrame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838200" y="3240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4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38200" y="1403038"/>
            <a:ext cx="10343570" cy="3883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    Jak 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wypełnić </a:t>
            </a:r>
            <a:r>
              <a:rPr lang="pl-PL" sz="2400" dirty="0">
                <a:solidFill>
                  <a:srgbClr val="C00000"/>
                </a:solidFill>
                <a:latin typeface="Tw Cen MT" panose="020B0602020104020603" pitchFamily="34" charset="-18"/>
              </a:rPr>
              <a:t>Ofertę</a:t>
            </a:r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  <a:endParaRPr lang="pl-PL" sz="1600" b="1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pl-PL" sz="20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Część VI </a:t>
            </a:r>
            <a:r>
              <a:rPr lang="pl-PL" sz="2000" b="1" dirty="0">
                <a:solidFill>
                  <a:prstClr val="black"/>
                </a:solidFill>
                <a:latin typeface="Tw Cen MT" panose="020B0602020104020603" pitchFamily="34" charset="-18"/>
              </a:rPr>
              <a:t>– </a:t>
            </a:r>
            <a:r>
              <a:rPr lang="pl-PL" sz="2000" b="1" dirty="0" smtClean="0">
                <a:solidFill>
                  <a:prstClr val="black"/>
                </a:solidFill>
                <a:latin typeface="Tw Cen MT" panose="020B0602020104020603" pitchFamily="34" charset="-18"/>
              </a:rPr>
              <a:t>Inne Informacje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b="1" dirty="0"/>
              <a:t>Inne działania, które mogą mieć znaczenie przy ocenie oferty, w tym odnoszące się do kalkulacji przewidywanych kosztów oraz oświadczeń zawartych w sekcji </a:t>
            </a:r>
            <a:r>
              <a:rPr lang="pl-PL" b="1" dirty="0" smtClean="0"/>
              <a:t>VII </a:t>
            </a:r>
            <a:r>
              <a:rPr lang="pl-PL" dirty="0" smtClean="0"/>
              <a:t>– np. uzasadnienia poszczególnych kosztów z kosztorysu.</a:t>
            </a: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pl-PL" b="1" dirty="0"/>
              <a:t>Uzasadnienie kosztów z kat I.B Rozwój </a:t>
            </a:r>
            <a:r>
              <a:rPr lang="pl-PL" b="1" dirty="0" smtClean="0"/>
              <a:t>instytucjonalny </a:t>
            </a:r>
            <a:r>
              <a:rPr lang="pl-PL" dirty="0" smtClean="0"/>
              <a:t>– uzasadnienia do kosztów z kat. I.B – </a:t>
            </a:r>
            <a:r>
              <a:rPr lang="pl-PL" dirty="0" smtClean="0">
                <a:solidFill>
                  <a:srgbClr val="FF0000"/>
                </a:solidFill>
              </a:rPr>
              <a:t>nieobowiązkowe, ale warto wypełnić.</a:t>
            </a:r>
            <a:endParaRPr lang="pl-PL" dirty="0">
              <a:solidFill>
                <a:srgbClr val="FF0000"/>
              </a:solidFill>
            </a:endParaRPr>
          </a:p>
          <a:p>
            <a:pPr marL="22860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 smtClean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838200" y="3240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l-PL" alt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7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Oświadczenia w ofercie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/>
            <a:r>
              <a:rPr lang="pl-PL" sz="1100" b="1" dirty="0" smtClean="0"/>
              <a:t>Każdy </a:t>
            </a:r>
            <a:r>
              <a:rPr lang="pl-PL" sz="1100" b="1" dirty="0"/>
              <a:t>Oferent</a:t>
            </a:r>
            <a:r>
              <a:rPr lang="pl-PL" sz="1100" dirty="0"/>
              <a:t> oświadcza, iż jest podmiotem uprawnionym do udziału w konkursie.</a:t>
            </a:r>
          </a:p>
          <a:p>
            <a:pPr lvl="0"/>
            <a:r>
              <a:rPr lang="pl-PL" sz="1100" b="1" dirty="0"/>
              <a:t>Oddział terenowy nieposiadający osobowości prawnej </a:t>
            </a:r>
            <a:r>
              <a:rPr lang="pl-PL" sz="1100" dirty="0"/>
              <a:t>oświadcza, iż posiada pełnomocnictwo szczegółowe do działania w ramach niniejszego konkursu, w imieniu jednostki macierzystej.</a:t>
            </a:r>
          </a:p>
          <a:p>
            <a:pPr lvl="0"/>
            <a:r>
              <a:rPr lang="pl-PL" sz="1100" b="1" dirty="0"/>
              <a:t>Spółki non profit </a:t>
            </a:r>
            <a:r>
              <a:rPr lang="pl-PL" sz="1100" dirty="0"/>
              <a:t>oświadczają, iż nie działają w celu osiągnięcia zysku oraz przeznaczają całość dochodu na realizację celów statutowych oraz nie przeznaczają zysku do podziału między swoich udziałowców, akcjonariuszy i pracowników.</a:t>
            </a:r>
          </a:p>
          <a:p>
            <a:pPr lvl="0"/>
            <a:r>
              <a:rPr lang="pl-PL" sz="1100" b="1" dirty="0"/>
              <a:t>Każdy Oferent</a:t>
            </a:r>
            <a:r>
              <a:rPr lang="pl-PL" sz="1100" dirty="0"/>
              <a:t> oświadcza czy nie zalega z opłacaniem należności z tytułu zobowiązań podatkowych oraz z opłacaniem należności z tytułu składek na ubezpieczenia społeczne.</a:t>
            </a:r>
          </a:p>
          <a:p>
            <a:pPr lvl="0"/>
            <a:r>
              <a:rPr lang="pl-PL" sz="1100" b="1" dirty="0"/>
              <a:t>Każdy Oferent</a:t>
            </a:r>
            <a:r>
              <a:rPr lang="pl-PL" sz="1100" dirty="0"/>
              <a:t> oświadcza, iż proponowane zadanie publiczne będzie realizowane wyłącznie w zakresie działalności pożytku publicznego Oferenta(-</a:t>
            </a:r>
            <a:r>
              <a:rPr lang="pl-PL" sz="1100" dirty="0" err="1"/>
              <a:t>tów</a:t>
            </a:r>
            <a:r>
              <a:rPr lang="pl-PL" sz="1100" dirty="0"/>
              <a:t>).</a:t>
            </a:r>
          </a:p>
          <a:p>
            <a:pPr lvl="0"/>
            <a:r>
              <a:rPr lang="pl-PL" sz="1100" b="1" dirty="0"/>
              <a:t>Każdy Oferent</a:t>
            </a:r>
            <a:r>
              <a:rPr lang="pl-PL" sz="1100" dirty="0"/>
              <a:t> oświadcza, że zadania realizowane w ramach działalności odpłatnej, nie mieszczą się w działalności gospodarczej prowadzonej przez Oferenta. Pobieranie świadczeń pieniężnych będzie się odbywać wyłącznie w ramach prowadzonej odpłatnej działalności pożytku publicznego.</a:t>
            </a:r>
          </a:p>
          <a:p>
            <a:pPr lvl="0"/>
            <a:r>
              <a:rPr lang="pl-PL" sz="1100" b="1" dirty="0"/>
              <a:t>Każdy Oferent</a:t>
            </a:r>
            <a:r>
              <a:rPr lang="pl-PL" sz="1100" dirty="0"/>
              <a:t> oświadcza, iż dane zawarte w części II oferty są zgodne z Krajowym Rejestrem Sądowym/właściwą ewidencją.</a:t>
            </a:r>
          </a:p>
          <a:p>
            <a:pPr lvl="0"/>
            <a:r>
              <a:rPr lang="pl-PL" sz="1100" b="1" dirty="0"/>
              <a:t>Każdy Oferent </a:t>
            </a:r>
            <a:r>
              <a:rPr lang="pl-PL" sz="1100" dirty="0"/>
              <a:t>oświadcza czy</a:t>
            </a:r>
            <a:r>
              <a:rPr lang="pl-PL" sz="1100" b="1" dirty="0"/>
              <a:t> </a:t>
            </a:r>
            <a:r>
              <a:rPr lang="pl-PL" sz="1100" dirty="0"/>
              <a:t>znajduje się w rejestrze podmiotów wykluczonych z możliwości otrzymywania środków przeznaczonych na realizację programów finansowanych z udziałem środków europejskich.</a:t>
            </a:r>
          </a:p>
          <a:p>
            <a:pPr lvl="0"/>
            <a:r>
              <a:rPr lang="pl-PL" sz="1100" b="1" dirty="0"/>
              <a:t>Każdy Oferent</a:t>
            </a:r>
            <a:r>
              <a:rPr lang="pl-PL" sz="1100" dirty="0"/>
              <a:t> oświadcza, iż w zakresie związanym z otwartym konkursem ofert, w tym z gromadzeniem, przetwarzaniem i przekazywaniem danych osobowych, a także wprowadzaniem ich do systemów informatycznych, osoby, których dotyczą te dane, złożyły stosowne oświadczenia zgodnie z ustawą z dnia 29 sierpnia 1997 r. o ochronie danych </a:t>
            </a:r>
            <a:r>
              <a:rPr lang="pl-PL" sz="1100" dirty="0" smtClean="0"/>
              <a:t>osobowych oraz RODO.</a:t>
            </a:r>
            <a:endParaRPr lang="pl-PL" sz="1100" dirty="0"/>
          </a:p>
          <a:p>
            <a:pPr lvl="0">
              <a:lnSpc>
                <a:spcPct val="150000"/>
              </a:lnSpc>
            </a:pPr>
            <a:r>
              <a:rPr lang="pl-PL" sz="1400" b="1" u="sng" dirty="0"/>
              <a:t>Każdy Oferent</a:t>
            </a:r>
            <a:r>
              <a:rPr lang="pl-PL" sz="1400" u="sng" dirty="0"/>
              <a:t> oświadcza wysokość przychodu osiągniętą w </a:t>
            </a:r>
            <a:r>
              <a:rPr lang="pl-PL" sz="1400" u="sng" dirty="0" smtClean="0"/>
              <a:t>2018 </a:t>
            </a:r>
            <a:r>
              <a:rPr lang="pl-PL" sz="1400" u="sng" dirty="0"/>
              <a:t>roku.</a:t>
            </a:r>
          </a:p>
          <a:p>
            <a:pPr lvl="0">
              <a:lnSpc>
                <a:spcPct val="150000"/>
              </a:lnSpc>
            </a:pPr>
            <a:r>
              <a:rPr lang="pl-PL" sz="1400" b="1" u="sng" dirty="0"/>
              <a:t>Każdy Oferent</a:t>
            </a:r>
            <a:r>
              <a:rPr lang="pl-PL" sz="1400" u="sng" dirty="0"/>
              <a:t> oświadcza czy jego siedziba mieści się w miejscowości liczącej nie więcej niż 25 tys. mieszkańców.</a:t>
            </a:r>
          </a:p>
          <a:p>
            <a:pPr lvl="0">
              <a:lnSpc>
                <a:spcPct val="150000"/>
              </a:lnSpc>
            </a:pPr>
            <a:r>
              <a:rPr lang="pl-PL" sz="1400" b="1" u="sng" dirty="0"/>
              <a:t>Każdy Oferent</a:t>
            </a:r>
            <a:r>
              <a:rPr lang="pl-PL" sz="1400" u="sng" dirty="0"/>
              <a:t> oświadcza czy jego siedziba mieści się w miejscowości liczącej w miejscowości liczącej powyżej 25 tys. mieszkańców, jednakże nie więcej niż 50 tys. mieszkańców</a:t>
            </a:r>
            <a:r>
              <a:rPr lang="pl-PL" sz="1400" u="sng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pl-PL" sz="1400" b="1" u="sng" dirty="0"/>
              <a:t>Każdy Oferent</a:t>
            </a:r>
            <a:r>
              <a:rPr lang="pl-PL" sz="1400" u="sng" dirty="0"/>
              <a:t> oświadcza czy </a:t>
            </a:r>
            <a:r>
              <a:rPr lang="pl-PL" sz="1400" u="sng" dirty="0" smtClean="0"/>
              <a:t>otrzymał dofinansowanie </a:t>
            </a:r>
            <a:r>
              <a:rPr lang="pl-PL" sz="1400" u="sng" dirty="0"/>
              <a:t>w ramach otwartego konkursu ofert ogłoszonego w ramach Programu FIO </a:t>
            </a:r>
            <a:r>
              <a:rPr lang="pl-PL" sz="1400" u="sng" dirty="0" smtClean="0"/>
              <a:t>2014-2020 w latach ubiegłych.</a:t>
            </a:r>
            <a:endParaRPr lang="pl-PL" sz="1400" u="sng" dirty="0">
              <a:solidFill>
                <a:prstClr val="black"/>
              </a:solidFill>
              <a:latin typeface="Tw Cen MT" panose="020B0602020104020603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32908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4290686" y="5378758"/>
            <a:ext cx="324853" cy="30757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83579" y="911225"/>
            <a:ext cx="6241912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             Kto może uzyskać dotację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?</a:t>
            </a:r>
          </a:p>
          <a:p>
            <a:pPr lvl="0"/>
            <a:endParaRPr lang="pl-PL" dirty="0" smtClean="0">
              <a:latin typeface="Tw Cen MT" panose="020B0602020104020603" pitchFamily="34" charset="-18"/>
            </a:endParaRPr>
          </a:p>
          <a:p>
            <a:pPr marL="72390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+mj-lt"/>
              </a:rPr>
              <a:t>organizacje </a:t>
            </a:r>
            <a:r>
              <a:rPr lang="pl-PL" dirty="0">
                <a:latin typeface="+mj-lt"/>
              </a:rPr>
              <a:t>pozarządowe m.in. stowarzyszenia (w tym stowarzyszenia zwykłe) i fundacje, a także kluby sportowe działające w formie stowarzyszeń</a:t>
            </a:r>
            <a:r>
              <a:rPr lang="pl-PL" dirty="0" smtClean="0">
                <a:latin typeface="+mj-lt"/>
              </a:rPr>
              <a:t>;</a:t>
            </a:r>
          </a:p>
          <a:p>
            <a:pPr marL="72390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 smtClean="0">
                <a:latin typeface="+mj-lt"/>
              </a:rPr>
              <a:t>koła gospodyń wiejskich jeżeli zysk przeznaczają na cele statutowe;</a:t>
            </a:r>
            <a:endParaRPr lang="pl-PL" dirty="0">
              <a:latin typeface="+mj-lt"/>
            </a:endParaRPr>
          </a:p>
          <a:p>
            <a:pPr marL="723900" lvl="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stowarzyszenia jednostek samorządu terytorialnego;</a:t>
            </a:r>
          </a:p>
          <a:p>
            <a:pPr marL="723900" lvl="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spółdzielnie socjalne;</a:t>
            </a:r>
          </a:p>
          <a:p>
            <a:pPr marL="723900" lvl="0" indent="-285750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spółki akcyjne i spółki z z.o.o. oraz kluby sportowe działające w formie spółki non profit</a:t>
            </a:r>
            <a:r>
              <a:rPr lang="pl-PL" dirty="0" smtClean="0">
                <a:latin typeface="+mj-lt"/>
              </a:rPr>
              <a:t>.</a:t>
            </a:r>
          </a:p>
          <a:p>
            <a:pPr marL="438150" lvl="0">
              <a:lnSpc>
                <a:spcPct val="150000"/>
              </a:lnSpc>
              <a:buClr>
                <a:srgbClr val="C00000"/>
              </a:buClr>
            </a:pPr>
            <a:r>
              <a:rPr lang="pl-PL" dirty="0" smtClean="0">
                <a:latin typeface="+mj-lt"/>
              </a:rPr>
              <a:t>Podmioty </a:t>
            </a:r>
            <a:r>
              <a:rPr lang="pl-PL" dirty="0">
                <a:latin typeface="+mj-lt"/>
              </a:rPr>
              <a:t>uprawnione do aplikowania</a:t>
            </a:r>
            <a:r>
              <a:rPr lang="pl-PL" dirty="0">
                <a:solidFill>
                  <a:schemeClr val="bg1"/>
                </a:solidFill>
                <a:latin typeface="+mj-lt"/>
              </a:rPr>
              <a:t> nie </a:t>
            </a:r>
            <a:r>
              <a:rPr lang="pl-PL" dirty="0">
                <a:latin typeface="+mj-lt"/>
              </a:rPr>
              <a:t>muszą posiadać</a:t>
            </a:r>
            <a:r>
              <a:rPr lang="en-US" dirty="0">
                <a:latin typeface="+mj-lt"/>
              </a:rPr>
              <a:t> </a:t>
            </a:r>
            <a:r>
              <a:rPr lang="pl-PL" dirty="0">
                <a:latin typeface="+mj-lt"/>
              </a:rPr>
              <a:t>statusu </a:t>
            </a:r>
            <a:r>
              <a:rPr lang="pl-PL" dirty="0" smtClean="0">
                <a:latin typeface="+mj-lt"/>
              </a:rPr>
              <a:t>organizacji </a:t>
            </a:r>
            <a:r>
              <a:rPr lang="pl-PL" dirty="0">
                <a:latin typeface="+mj-lt"/>
              </a:rPr>
              <a:t>pożytku publicznego (opp). </a:t>
            </a:r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grpSp>
        <p:nvGrpSpPr>
          <p:cNvPr id="5" name="Grupa 4"/>
          <p:cNvGrpSpPr/>
          <p:nvPr/>
        </p:nvGrpSpPr>
        <p:grpSpPr>
          <a:xfrm>
            <a:off x="7691285" y="2151642"/>
            <a:ext cx="3749720" cy="2822649"/>
            <a:chOff x="-778947" y="2484617"/>
            <a:chExt cx="3749720" cy="2822649"/>
          </a:xfrm>
        </p:grpSpPr>
        <p:sp>
          <p:nvSpPr>
            <p:cNvPr id="4" name="Prostokąt 3"/>
            <p:cNvSpPr/>
            <p:nvPr/>
          </p:nvSpPr>
          <p:spPr>
            <a:xfrm>
              <a:off x="-778947" y="2484617"/>
              <a:ext cx="1852863" cy="13836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2" name="Prostokąt 11"/>
            <p:cNvSpPr/>
            <p:nvPr/>
          </p:nvSpPr>
          <p:spPr>
            <a:xfrm>
              <a:off x="1117910" y="2484617"/>
              <a:ext cx="1852863" cy="13836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-778947" y="3923634"/>
              <a:ext cx="1852863" cy="13836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Prostokąt 13"/>
            <p:cNvSpPr/>
            <p:nvPr/>
          </p:nvSpPr>
          <p:spPr>
            <a:xfrm>
              <a:off x="1117910" y="3923634"/>
              <a:ext cx="1852863" cy="13836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7" name="pole tekstowe 16"/>
          <p:cNvSpPr txBox="1"/>
          <p:nvPr/>
        </p:nvSpPr>
        <p:spPr>
          <a:xfrm>
            <a:off x="9588051" y="2102316"/>
            <a:ext cx="185295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150" lvl="0" algn="ctr">
              <a:lnSpc>
                <a:spcPct val="150000"/>
              </a:lnSpc>
              <a:buClr>
                <a:srgbClr val="C00000"/>
              </a:buClr>
            </a:pPr>
            <a:endParaRPr lang="pl-PL" dirty="0">
              <a:latin typeface="+mj-lt"/>
            </a:endParaRPr>
          </a:p>
          <a:p>
            <a:pPr lvl="0" algn="ctr">
              <a:lnSpc>
                <a:spcPct val="150000"/>
              </a:lnSpc>
              <a:buClr>
                <a:srgbClr val="C00000"/>
              </a:buClr>
            </a:pPr>
            <a:r>
              <a:rPr lang="en-US" dirty="0" err="1">
                <a:latin typeface="+mj-lt"/>
              </a:rPr>
              <a:t>Aktywne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społeczeństwo</a:t>
            </a:r>
            <a:endParaRPr lang="pl-PL" dirty="0">
              <a:latin typeface="+mj-lt"/>
            </a:endParaRPr>
          </a:p>
        </p:txBody>
      </p:sp>
      <p:sp>
        <p:nvSpPr>
          <p:cNvPr id="18" name="pole tekstowe 17"/>
          <p:cNvSpPr txBox="1"/>
          <p:nvPr/>
        </p:nvSpPr>
        <p:spPr>
          <a:xfrm>
            <a:off x="7546352" y="3501142"/>
            <a:ext cx="17485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150" lvl="0">
              <a:lnSpc>
                <a:spcPct val="150000"/>
              </a:lnSpc>
              <a:buClr>
                <a:srgbClr val="C00000"/>
              </a:buClr>
            </a:pPr>
            <a:endParaRPr lang="pl-PL" dirty="0">
              <a:latin typeface="+mj-lt"/>
            </a:endParaRPr>
          </a:p>
          <a:p>
            <a:pPr marL="438150" lvl="0" algn="ctr">
              <a:lnSpc>
                <a:spcPct val="150000"/>
              </a:lnSpc>
              <a:buClr>
                <a:srgbClr val="C00000"/>
              </a:buClr>
            </a:pPr>
            <a:r>
              <a:rPr lang="en-US" dirty="0" err="1">
                <a:latin typeface="+mj-lt"/>
              </a:rPr>
              <a:t>Aktywni</a:t>
            </a:r>
            <a:r>
              <a:rPr lang="en-US" dirty="0">
                <a:latin typeface="+mj-lt"/>
              </a:rPr>
              <a:t> </a:t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obywatele</a:t>
            </a:r>
            <a:endParaRPr lang="pl-PL" dirty="0">
              <a:latin typeface="+mj-lt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9199650" y="3512474"/>
            <a:ext cx="218119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8150" lvl="0" algn="ctr">
              <a:lnSpc>
                <a:spcPct val="150000"/>
              </a:lnSpc>
              <a:buClr>
                <a:srgbClr val="C00000"/>
              </a:buClr>
            </a:pPr>
            <a:endParaRPr lang="pl-PL" dirty="0">
              <a:latin typeface="+mj-lt"/>
            </a:endParaRPr>
          </a:p>
          <a:p>
            <a:pPr marL="438150" lvl="0" algn="ctr">
              <a:lnSpc>
                <a:spcPct val="150000"/>
              </a:lnSpc>
              <a:buClr>
                <a:srgbClr val="C00000"/>
              </a:buClr>
            </a:pPr>
            <a:r>
              <a:rPr lang="en-US" dirty="0" err="1">
                <a:latin typeface="+mj-lt"/>
              </a:rPr>
              <a:t>Silne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organizacje</a:t>
            </a:r>
            <a:r>
              <a:rPr lang="en-US" dirty="0">
                <a:latin typeface="+mj-lt"/>
              </a:rPr>
              <a:t> </a:t>
            </a:r>
            <a:br>
              <a:rPr lang="en-US" dirty="0">
                <a:latin typeface="+mj-lt"/>
              </a:rPr>
            </a:br>
            <a:r>
              <a:rPr lang="en-US" dirty="0" err="1">
                <a:latin typeface="+mj-lt"/>
              </a:rPr>
              <a:t>pozarządowe</a:t>
            </a:r>
            <a:endParaRPr lang="pl-PL" dirty="0">
              <a:latin typeface="+mj-lt"/>
            </a:endParaRPr>
          </a:p>
        </p:txBody>
      </p:sp>
      <p:sp>
        <p:nvSpPr>
          <p:cNvPr id="20" name="pole tekstowe 19"/>
          <p:cNvSpPr txBox="1"/>
          <p:nvPr/>
        </p:nvSpPr>
        <p:spPr>
          <a:xfrm>
            <a:off x="9873419" y="2196124"/>
            <a:ext cx="1708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C00000"/>
                </a:solidFill>
                <a:latin typeface="Tw Cen MT" panose="020B0602020104020603" pitchFamily="34" charset="-18"/>
              </a:rPr>
              <a:t>PRIORYTET 2</a:t>
            </a:r>
            <a:endParaRPr lang="en-US" dirty="0">
              <a:latin typeface="+mj-lt"/>
            </a:endParaRPr>
          </a:p>
        </p:txBody>
      </p:sp>
      <p:sp>
        <p:nvSpPr>
          <p:cNvPr id="21" name="pole tekstowe 20"/>
          <p:cNvSpPr txBox="1"/>
          <p:nvPr/>
        </p:nvSpPr>
        <p:spPr>
          <a:xfrm>
            <a:off x="7984459" y="3610829"/>
            <a:ext cx="1708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C00000"/>
                </a:solidFill>
                <a:latin typeface="Tw Cen MT" panose="020B0602020104020603" pitchFamily="34" charset="-18"/>
              </a:rPr>
              <a:t>PRIORYTET 3</a:t>
            </a:r>
            <a:endParaRPr lang="en-US" dirty="0">
              <a:latin typeface="+mj-lt"/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9873419" y="3602691"/>
            <a:ext cx="1708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C00000"/>
                </a:solidFill>
                <a:latin typeface="Tw Cen MT" panose="020B0602020104020603" pitchFamily="34" charset="-18"/>
              </a:rPr>
              <a:t>PRIORYTET </a:t>
            </a:r>
            <a:r>
              <a:rPr 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4</a:t>
            </a:r>
            <a:endParaRPr lang="en-US" dirty="0">
              <a:latin typeface="+mj-lt"/>
            </a:endParaRPr>
          </a:p>
        </p:txBody>
      </p:sp>
      <p:pic>
        <p:nvPicPr>
          <p:cNvPr id="24" name="Obraz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sp>
        <p:nvSpPr>
          <p:cNvPr id="25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06594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Harmonogram konkursu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Nabór Ofert: </a:t>
            </a:r>
            <a:r>
              <a:rPr lang="pl-PL" dirty="0" smtClean="0">
                <a:latin typeface="Tw Cen MT" panose="020B0602020104020603" pitchFamily="34" charset="-18"/>
              </a:rPr>
              <a:t>połowa listopada 2019 – koniec grudnia 2019</a:t>
            </a:r>
            <a:endParaRPr lang="pl-PL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Wyniki oceny formalnej: </a:t>
            </a:r>
            <a:r>
              <a:rPr lang="pl-PL" dirty="0" smtClean="0">
                <a:latin typeface="Tw Cen MT" panose="020B0602020104020603" pitchFamily="34" charset="-18"/>
              </a:rPr>
              <a:t>około tydzień po zakończeniu naboru Ofert</a:t>
            </a:r>
            <a:endParaRPr lang="pl-PL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Wyniki: </a:t>
            </a:r>
            <a:r>
              <a:rPr lang="pl-PL" dirty="0" smtClean="0">
                <a:latin typeface="Tw Cen MT" panose="020B0602020104020603" pitchFamily="34" charset="-18"/>
              </a:rPr>
              <a:t>około druga połowa lutego 2020</a:t>
            </a:r>
            <a:endParaRPr lang="pl-PL" dirty="0">
              <a:latin typeface="Tw Cen MT" panose="020B0602020104020603" pitchFamily="34" charset="-18"/>
            </a:endParaRP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4306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4698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Źródła informacji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latin typeface="Tw Cen MT" panose="020B0602020104020603" pitchFamily="34" charset="-18"/>
              </a:rPr>
              <a:t>Pytania można kierować na adres: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b="1" u="sng" dirty="0" smtClean="0">
                <a:latin typeface="Tw Cen MT" panose="020B0602020104020603" pitchFamily="34" charset="-18"/>
                <a:hlinkClick r:id="rId5"/>
              </a:rPr>
              <a:t>FIO@niw.gov.pl</a:t>
            </a:r>
            <a:r>
              <a:rPr lang="pl-PL" b="1" u="sng" dirty="0" smtClean="0">
                <a:latin typeface="Tw Cen MT" panose="020B0602020104020603" pitchFamily="34" charset="-18"/>
              </a:rPr>
              <a:t>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u="sng" dirty="0" smtClean="0">
                <a:latin typeface="Tw Cen MT" panose="020B0602020104020603" pitchFamily="34" charset="-18"/>
                <a:hlinkClick r:id="rId6"/>
              </a:rPr>
              <a:t>kontakt@niw.gov.pl</a:t>
            </a:r>
            <a:r>
              <a:rPr lang="pl-PL" u="sng" dirty="0" smtClean="0">
                <a:latin typeface="Tw Cen MT" panose="020B0602020104020603" pitchFamily="34" charset="-18"/>
              </a:rPr>
              <a:t>;</a:t>
            </a:r>
            <a:endParaRPr lang="pl-PL" u="sng" dirty="0">
              <a:latin typeface="Tw Cen MT" panose="020B0602020104020603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Tw Cen MT" panose="020B0602020104020603" pitchFamily="34" charset="-18"/>
              </a:rPr>
              <a:t>Członków Biura FIO, NIW-CRSO;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Tw Cen MT" panose="020B0602020104020603" pitchFamily="34" charset="-18"/>
              </a:rPr>
              <a:t>Infolinię pod numerem telefonu </a:t>
            </a:r>
            <a:r>
              <a:rPr lang="pl-PL" b="1" u="sng" dirty="0" smtClean="0">
                <a:latin typeface="Tw Cen MT" panose="020B0602020104020603" pitchFamily="34" charset="-18"/>
              </a:rPr>
              <a:t>601-901-285 </a:t>
            </a:r>
            <a:r>
              <a:rPr lang="pl-PL" dirty="0" smtClean="0">
                <a:latin typeface="Tw Cen MT" panose="020B0602020104020603" pitchFamily="34" charset="-18"/>
              </a:rPr>
              <a:t>w </a:t>
            </a:r>
            <a:r>
              <a:rPr lang="pl-PL" dirty="0">
                <a:latin typeface="Tw Cen MT" panose="020B0602020104020603" pitchFamily="34" charset="-18"/>
              </a:rPr>
              <a:t>godz. 10:00-15:00 od poniedziałku do </a:t>
            </a:r>
            <a:r>
              <a:rPr lang="pl-PL" dirty="0" smtClean="0">
                <a:latin typeface="Tw Cen MT" panose="020B0602020104020603" pitchFamily="34" charset="-18"/>
              </a:rPr>
              <a:t>piątku – w terminie naboru ofert;</a:t>
            </a:r>
            <a:endParaRPr lang="pl-PL" dirty="0">
              <a:latin typeface="Tw Cen MT" panose="020B0602020104020603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Tw Cen MT" panose="020B0602020104020603" pitchFamily="34" charset="-18"/>
              </a:rPr>
              <a:t>Profil </a:t>
            </a:r>
            <a:r>
              <a:rPr lang="pl-PL" dirty="0" smtClean="0">
                <a:latin typeface="Tw Cen MT" panose="020B0602020104020603" pitchFamily="34" charset="-18"/>
              </a:rPr>
              <a:t>NIW-CRSO </a:t>
            </a:r>
            <a:r>
              <a:rPr lang="pl-PL" dirty="0">
                <a:latin typeface="Tw Cen MT" panose="020B0602020104020603" pitchFamily="34" charset="-18"/>
              </a:rPr>
              <a:t>na </a:t>
            </a:r>
            <a:r>
              <a:rPr lang="pl-PL" dirty="0" err="1">
                <a:latin typeface="Tw Cen MT" panose="020B0602020104020603" pitchFamily="34" charset="-18"/>
              </a:rPr>
              <a:t>Facebook’u</a:t>
            </a:r>
            <a:r>
              <a:rPr lang="pl-PL" dirty="0" smtClean="0">
                <a:latin typeface="Tw Cen MT" panose="020B0602020104020603" pitchFamily="34" charset="-18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 smtClean="0">
                <a:latin typeface="Tw Cen MT" panose="020B0602020104020603" pitchFamily="34" charset="-18"/>
              </a:rPr>
              <a:t>Strona internetowa: </a:t>
            </a:r>
            <a:r>
              <a:rPr lang="pl-PL" dirty="0" smtClean="0">
                <a:latin typeface="Tw Cen MT" panose="020B0602020104020603" pitchFamily="34" charset="-18"/>
                <a:hlinkClick r:id="rId7"/>
              </a:rPr>
              <a:t>www.niw.gov.pl</a:t>
            </a:r>
            <a:r>
              <a:rPr lang="pl-PL" dirty="0" smtClean="0">
                <a:latin typeface="Tw Cen MT" panose="020B0602020104020603" pitchFamily="34" charset="-18"/>
              </a:rPr>
              <a:t> </a:t>
            </a:r>
            <a:endParaRPr lang="pl-PL" sz="1600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25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723497" y="1589631"/>
            <a:ext cx="10343570" cy="561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Polecane materiały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endParaRPr lang="pl-PL" dirty="0" smtClean="0">
              <a:latin typeface="Tw Cen MT" panose="020B0602020104020603" pitchFamily="34" charset="-18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>
                <a:latin typeface="Tw Cen MT" panose="020B0602020104020603" pitchFamily="34" charset="-18"/>
              </a:rPr>
              <a:t>Regulamin </a:t>
            </a:r>
            <a:r>
              <a:rPr lang="pl-PL" dirty="0">
                <a:latin typeface="Tw Cen MT" panose="020B0602020104020603" pitchFamily="34" charset="-18"/>
              </a:rPr>
              <a:t>Konkursu Fundusz Inicjatyw Obywatelskich edycja </a:t>
            </a:r>
            <a:r>
              <a:rPr lang="pl-PL" dirty="0" smtClean="0">
                <a:latin typeface="Tw Cen MT" panose="020B0602020104020603" pitchFamily="34" charset="-18"/>
              </a:rPr>
              <a:t>2020 – Priorytety 2-4;</a:t>
            </a:r>
            <a:endParaRPr lang="pl-PL" dirty="0">
              <a:latin typeface="Tw Cen MT" panose="020B0602020104020603" pitchFamily="34" charset="-18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Tw Cen MT" panose="020B0602020104020603" pitchFamily="34" charset="-18"/>
              </a:rPr>
              <a:t>Program Fundusz Inicjatyw Obywatelskich na lata 2014-2020;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Tw Cen MT" panose="020B0602020104020603" pitchFamily="34" charset="-18"/>
              </a:rPr>
              <a:t>Podręcznik dla Oferentów FIO edycja </a:t>
            </a:r>
            <a:r>
              <a:rPr lang="pl-PL" dirty="0" smtClean="0">
                <a:latin typeface="Tw Cen MT" panose="020B0602020104020603" pitchFamily="34" charset="-18"/>
              </a:rPr>
              <a:t>2020 – Priorytety 2-4;</a:t>
            </a:r>
            <a:endParaRPr lang="pl-PL" dirty="0">
              <a:latin typeface="Tw Cen MT" panose="020B0602020104020603" pitchFamily="34" charset="-18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Tw Cen MT" panose="020B0602020104020603" pitchFamily="34" charset="-18"/>
              </a:rPr>
              <a:t>Wytyczne dla Ekspertów FIO edycja </a:t>
            </a:r>
            <a:r>
              <a:rPr lang="pl-PL" dirty="0" smtClean="0">
                <a:latin typeface="Tw Cen MT" panose="020B0602020104020603" pitchFamily="34" charset="-18"/>
              </a:rPr>
              <a:t>2019 – </a:t>
            </a:r>
            <a:r>
              <a:rPr lang="pl-PL" dirty="0">
                <a:latin typeface="Tw Cen MT" panose="020B0602020104020603" pitchFamily="34" charset="-18"/>
              </a:rPr>
              <a:t>Priorytety 2-4;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>
                <a:latin typeface="Tw Cen MT" panose="020B0602020104020603" pitchFamily="34" charset="-18"/>
              </a:rPr>
              <a:t>Najczęściej </a:t>
            </a:r>
            <a:r>
              <a:rPr lang="pl-PL" dirty="0">
                <a:latin typeface="Tw Cen MT" panose="020B0602020104020603" pitchFamily="34" charset="-18"/>
              </a:rPr>
              <a:t>Zadawane Pytania;</a:t>
            </a:r>
          </a:p>
          <a:p>
            <a:pPr>
              <a:lnSpc>
                <a:spcPct val="150000"/>
              </a:lnSpc>
            </a:pPr>
            <a:endParaRPr lang="pl-PL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dirty="0">
                <a:solidFill>
                  <a:srgbClr val="C00000"/>
                </a:solidFill>
                <a:latin typeface="Tw Cen MT" panose="020B0602020104020603" pitchFamily="34" charset="-18"/>
              </a:rPr>
              <a:t>Dokumenty będą dostępne do pobrania w trakcie naboru na 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stronie: 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  <a:hlinkClick r:id="rId5"/>
              </a:rPr>
              <a:t>www.niw.gov.pl</a:t>
            </a:r>
            <a:r>
              <a:rPr lang="pl-PL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 w pierwszym tygodniu naboru Ofert. </a:t>
            </a:r>
            <a:endParaRPr lang="pl-PL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 algn="ctr">
              <a:lnSpc>
                <a:spcPct val="150000"/>
              </a:lnSpc>
              <a:spcBef>
                <a:spcPts val="1000"/>
              </a:spcBef>
            </a:pPr>
            <a:endParaRPr lang="pl-PL" sz="1600" b="1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marL="228600" lvl="0" indent="-2286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pl-PL" sz="1600" dirty="0">
              <a:solidFill>
                <a:prstClr val="black"/>
              </a:solidFill>
              <a:latin typeface="Tw Cen MT" panose="020B0602020104020603" pitchFamily="34" charset="-18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59609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/>
        </p:nvSpPr>
        <p:spPr>
          <a:xfrm>
            <a:off x="-9525" y="1074738"/>
            <a:ext cx="7214809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Prostokąt 17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20483" name="Obraz 1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Obraz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7205286" y="1896787"/>
            <a:ext cx="4567991" cy="3659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381" y="2171822"/>
            <a:ext cx="3712474" cy="2771173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36804" y="1166772"/>
            <a:ext cx="1444461" cy="1979738"/>
          </a:xfrm>
          <a:prstGeom prst="rect">
            <a:avLst/>
          </a:prstGeom>
        </p:spPr>
      </p:pic>
      <p:pic>
        <p:nvPicPr>
          <p:cNvPr id="19" name="Obraz 9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2197" y="6031101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Obraz 8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3147" y="3149285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Obraz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35" y="4071854"/>
            <a:ext cx="308066" cy="252253"/>
          </a:xfrm>
          <a:prstGeom prst="rect">
            <a:avLst/>
          </a:prstGeom>
        </p:spPr>
      </p:pic>
      <p:sp>
        <p:nvSpPr>
          <p:cNvPr id="22" name="Owal 21"/>
          <p:cNvSpPr/>
          <p:nvPr/>
        </p:nvSpPr>
        <p:spPr>
          <a:xfrm>
            <a:off x="470749" y="3919454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74688" y="4726943"/>
            <a:ext cx="358763" cy="358763"/>
          </a:xfrm>
          <a:prstGeom prst="rect">
            <a:avLst/>
          </a:prstGeom>
        </p:spPr>
      </p:pic>
      <p:sp>
        <p:nvSpPr>
          <p:cNvPr id="23" name="Owal 22"/>
          <p:cNvSpPr/>
          <p:nvPr/>
        </p:nvSpPr>
        <p:spPr>
          <a:xfrm>
            <a:off x="470749" y="4627203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1188050" y="3314700"/>
            <a:ext cx="549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w Cen MT Std" panose="020B0502020104020603" pitchFamily="34" charset="0"/>
                <a:hlinkClick r:id="rId11"/>
              </a:rPr>
              <a:t>www.facebook.com/narodowyinstytutwolnosci/</a:t>
            </a:r>
            <a:r>
              <a:rPr lang="en-US" sz="1600" dirty="0">
                <a:latin typeface="Tw Cen MT Std" panose="020B0502020104020603" pitchFamily="34" charset="0"/>
              </a:rPr>
              <a:t>  </a:t>
            </a:r>
            <a:endParaRPr lang="pl-PL" sz="1600" dirty="0">
              <a:latin typeface="Tw Cen MT Std" panose="020B0502020104020603" pitchFamily="34" charset="0"/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1188050" y="4059332"/>
            <a:ext cx="549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w Cen MT Std" panose="020B0502020104020603" pitchFamily="34" charset="0"/>
                <a:hlinkClick r:id="rId12"/>
              </a:rPr>
              <a:t>www.twitter.com/niwcrso</a:t>
            </a:r>
            <a:r>
              <a:rPr lang="en-US" sz="1600" dirty="0">
                <a:latin typeface="Tw Cen MT Std" panose="020B0502020104020603" pitchFamily="34" charset="0"/>
              </a:rPr>
              <a:t> </a:t>
            </a:r>
            <a:endParaRPr lang="pl-PL" sz="1600" dirty="0">
              <a:latin typeface="Tw Cen MT Std" panose="020B0502020104020603" pitchFamily="34" charset="0"/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1216625" y="4717006"/>
            <a:ext cx="549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w Cen MT Std" panose="020B0502020104020603" pitchFamily="34" charset="0"/>
                <a:hlinkClick r:id="rId13"/>
              </a:rPr>
              <a:t>www.rodo.niw.gov.pl</a:t>
            </a:r>
            <a:r>
              <a:rPr lang="en-US" sz="1600" dirty="0">
                <a:latin typeface="Tw Cen MT Std" panose="020B0502020104020603" pitchFamily="34" charset="0"/>
              </a:rPr>
              <a:t>  </a:t>
            </a:r>
            <a:endParaRPr lang="pl-PL" sz="1600" dirty="0">
              <a:latin typeface="Tw Cen MT Std" panose="020B0502020104020603" pitchFamily="34" charset="0"/>
            </a:endParaRPr>
          </a:p>
        </p:txBody>
      </p:sp>
      <p:sp>
        <p:nvSpPr>
          <p:cNvPr id="27" name="pole tekstowe 26"/>
          <p:cNvSpPr txBox="1"/>
          <p:nvPr/>
        </p:nvSpPr>
        <p:spPr>
          <a:xfrm>
            <a:off x="1264250" y="6213619"/>
            <a:ext cx="549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w Cen MT Std" panose="020B0502020104020603" pitchFamily="34" charset="0"/>
                <a:hlinkClick r:id="rId13"/>
              </a:rPr>
              <a:t>www.niw.gov.pl</a:t>
            </a:r>
            <a:r>
              <a:rPr lang="en-US" sz="1600" dirty="0">
                <a:latin typeface="Tw Cen MT Std" panose="020B0502020104020603" pitchFamily="34" charset="0"/>
              </a:rPr>
              <a:t>  </a:t>
            </a:r>
            <a:endParaRPr lang="pl-PL" sz="1600" dirty="0">
              <a:latin typeface="Tw Cen MT Std" panose="020B0502020104020603" pitchFamily="34" charset="0"/>
            </a:endParaRPr>
          </a:p>
        </p:txBody>
      </p:sp>
      <p:sp>
        <p:nvSpPr>
          <p:cNvPr id="32" name="Owal 31"/>
          <p:cNvSpPr/>
          <p:nvPr/>
        </p:nvSpPr>
        <p:spPr>
          <a:xfrm>
            <a:off x="457206" y="5361267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ole tekstowe 32"/>
          <p:cNvSpPr txBox="1"/>
          <p:nvPr/>
        </p:nvSpPr>
        <p:spPr>
          <a:xfrm>
            <a:off x="1207100" y="5410379"/>
            <a:ext cx="5498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>
                <a:solidFill>
                  <a:srgbClr val="FF0000"/>
                </a:solidFill>
                <a:latin typeface="Tw Cen MT Std" panose="020B0502020104020603" pitchFamily="34" charset="0"/>
              </a:rPr>
              <a:t>https://generator.niw.gov.pl/</a:t>
            </a:r>
            <a:endParaRPr lang="pl-PL" sz="1600" u="sng" dirty="0">
              <a:solidFill>
                <a:srgbClr val="FF0000"/>
              </a:solidFill>
              <a:latin typeface="Tw Cen MT Std" panose="020B0502020104020603" pitchFamily="34" charset="0"/>
            </a:endParaRPr>
          </a:p>
        </p:txBody>
      </p:sp>
      <p:pic>
        <p:nvPicPr>
          <p:cNvPr id="16" name="Obraz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0" y="5579656"/>
            <a:ext cx="388837" cy="148277"/>
          </a:xfrm>
          <a:prstGeom prst="rect">
            <a:avLst/>
          </a:prstGeom>
        </p:spPr>
      </p:pic>
      <p:sp>
        <p:nvSpPr>
          <p:cNvPr id="34" name="pole tekstowe 21"/>
          <p:cNvSpPr txBox="1">
            <a:spLocks noChangeArrowheads="1"/>
          </p:cNvSpPr>
          <p:nvPr/>
        </p:nvSpPr>
        <p:spPr bwMode="auto">
          <a:xfrm>
            <a:off x="4649788" y="192088"/>
            <a:ext cx="7218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NIW-CRSO</a:t>
            </a:r>
            <a:r>
              <a:rPr lang="en-US" sz="2400" dirty="0">
                <a:solidFill>
                  <a:srgbClr val="C00000"/>
                </a:solidFill>
                <a:latin typeface="Tw Cen MT" pitchFamily="34" charset="-18"/>
              </a:rPr>
              <a:t> </a:t>
            </a:r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– KANAŁY KOMUNIKACJI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grpSp>
        <p:nvGrpSpPr>
          <p:cNvPr id="28" name="Grupa 27"/>
          <p:cNvGrpSpPr/>
          <p:nvPr/>
        </p:nvGrpSpPr>
        <p:grpSpPr>
          <a:xfrm>
            <a:off x="230125" y="1173043"/>
            <a:ext cx="4869806" cy="1976242"/>
            <a:chOff x="236538" y="1166301"/>
            <a:chExt cx="6371415" cy="2585618"/>
          </a:xfrm>
        </p:grpSpPr>
        <p:pic>
          <p:nvPicPr>
            <p:cNvPr id="29" name="Obraz 28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236538" y="1166301"/>
              <a:ext cx="6371415" cy="2585618"/>
            </a:xfrm>
            <a:prstGeom prst="rect">
              <a:avLst/>
            </a:prstGeom>
          </p:spPr>
        </p:pic>
        <p:sp>
          <p:nvSpPr>
            <p:cNvPr id="30" name="Prostokąt 29"/>
            <p:cNvSpPr/>
            <p:nvPr/>
          </p:nvSpPr>
          <p:spPr>
            <a:xfrm>
              <a:off x="3349487" y="1751771"/>
              <a:ext cx="596348" cy="154955"/>
            </a:xfrm>
            <a:prstGeom prst="rect">
              <a:avLst/>
            </a:prstGeom>
            <a:solidFill>
              <a:srgbClr val="4267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extLst>
      <p:ext uri="{BB962C8B-B14F-4D97-AF65-F5344CB8AC3E}">
        <p14:creationId xmlns:p14="http://schemas.microsoft.com/office/powerpoint/2010/main" val="220467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840163" y="0"/>
            <a:ext cx="8351837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3502025" y="0"/>
            <a:ext cx="14763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47108" name="Obraz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525" y="6378575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Obraz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4878" y="5107237"/>
            <a:ext cx="794903" cy="79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pole tekstowe 10"/>
          <p:cNvSpPr txBox="1">
            <a:spLocks noChangeArrowheads="1"/>
          </p:cNvSpPr>
          <p:nvPr/>
        </p:nvSpPr>
        <p:spPr bwMode="auto">
          <a:xfrm>
            <a:off x="2364085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/niw.gov.pl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3" name="Obraz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572" y="5099998"/>
            <a:ext cx="794903" cy="79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pole tekstowe 11"/>
          <p:cNvSpPr txBox="1">
            <a:spLocks noChangeArrowheads="1"/>
          </p:cNvSpPr>
          <p:nvPr/>
        </p:nvSpPr>
        <p:spPr bwMode="auto">
          <a:xfrm>
            <a:off x="-13502" y="5795412"/>
            <a:ext cx="153395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narodowyinstytutwolnosci</a:t>
            </a:r>
            <a:endParaRPr lang="pl-PL" sz="900" dirty="0">
              <a:latin typeface="Tw Cen MT" pitchFamily="34" charset="-18"/>
            </a:endParaRPr>
          </a:p>
        </p:txBody>
      </p:sp>
      <p:pic>
        <p:nvPicPr>
          <p:cNvPr id="25" name="Obraz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5" y="5327268"/>
            <a:ext cx="308066" cy="252253"/>
          </a:xfrm>
          <a:prstGeom prst="rect">
            <a:avLst/>
          </a:prstGeom>
        </p:spPr>
      </p:pic>
      <p:sp>
        <p:nvSpPr>
          <p:cNvPr id="26" name="pole tekstowe 10"/>
          <p:cNvSpPr txBox="1">
            <a:spLocks noChangeArrowheads="1"/>
          </p:cNvSpPr>
          <p:nvPr/>
        </p:nvSpPr>
        <p:spPr bwMode="auto">
          <a:xfrm>
            <a:off x="1364616" y="5781738"/>
            <a:ext cx="96613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900" dirty="0">
                <a:latin typeface="Tw Cen MT" pitchFamily="34" charset="-18"/>
              </a:rPr>
              <a:t>/</a:t>
            </a:r>
            <a:r>
              <a:rPr lang="en-US" sz="900" dirty="0" err="1">
                <a:latin typeface="Tw Cen MT" pitchFamily="34" charset="-18"/>
              </a:rPr>
              <a:t>niwcrso</a:t>
            </a:r>
            <a:endParaRPr lang="pl-PL" sz="900" dirty="0">
              <a:latin typeface="Tw Cen MT" pitchFamily="34" charset="-18"/>
            </a:endParaRPr>
          </a:p>
        </p:txBody>
      </p:sp>
      <p:sp>
        <p:nvSpPr>
          <p:cNvPr id="27" name="Owal 26"/>
          <p:cNvSpPr/>
          <p:nvPr/>
        </p:nvSpPr>
        <p:spPr>
          <a:xfrm>
            <a:off x="1537549" y="5164235"/>
            <a:ext cx="559720" cy="559720"/>
          </a:xfrm>
          <a:prstGeom prst="ellipse">
            <a:avLst/>
          </a:prstGeom>
          <a:noFill/>
          <a:ln w="3175">
            <a:solidFill>
              <a:srgbClr val="C00000">
                <a:alpha val="59000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8" name="Obraz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12246" y="3508952"/>
            <a:ext cx="1470873" cy="1098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pole tekstowe 28"/>
          <p:cNvSpPr txBox="1"/>
          <p:nvPr/>
        </p:nvSpPr>
        <p:spPr>
          <a:xfrm>
            <a:off x="4438502" y="3252743"/>
            <a:ext cx="71551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C00000"/>
                </a:solidFill>
                <a:latin typeface="Tw Cen MT" pitchFamily="34" charset="-18"/>
              </a:rPr>
              <a:t>DZIĘKUJĘ ZA </a:t>
            </a:r>
            <a:r>
              <a:rPr lang="en-US" sz="4800" dirty="0" smtClean="0">
                <a:solidFill>
                  <a:srgbClr val="C00000"/>
                </a:solidFill>
                <a:latin typeface="Tw Cen MT" pitchFamily="34" charset="-18"/>
              </a:rPr>
              <a:t>UWAGĘ</a:t>
            </a:r>
          </a:p>
        </p:txBody>
      </p:sp>
      <p:sp>
        <p:nvSpPr>
          <p:cNvPr id="2" name="Prostokąt 1"/>
          <p:cNvSpPr/>
          <p:nvPr/>
        </p:nvSpPr>
        <p:spPr>
          <a:xfrm>
            <a:off x="4471754" y="400616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ts val="600"/>
              </a:spcBef>
              <a:spcAft>
                <a:spcPct val="0"/>
              </a:spcAft>
            </a:pPr>
            <a:r>
              <a:rPr lang="pl-PL" sz="2000" dirty="0" smtClean="0">
                <a:solidFill>
                  <a:prstClr val="black"/>
                </a:solidFill>
                <a:latin typeface="Calibri Light"/>
                <a:cs typeface="Arial" charset="0"/>
              </a:rPr>
              <a:t>Biuro </a:t>
            </a:r>
            <a:r>
              <a:rPr lang="pl-PL" sz="2000" dirty="0">
                <a:solidFill>
                  <a:prstClr val="black"/>
                </a:solidFill>
                <a:latin typeface="Calibri Light"/>
                <a:cs typeface="Arial" charset="0"/>
              </a:rPr>
              <a:t>Programu</a:t>
            </a:r>
            <a:br>
              <a:rPr lang="pl-PL" sz="2000" dirty="0">
                <a:solidFill>
                  <a:prstClr val="black"/>
                </a:solidFill>
                <a:latin typeface="Calibri Light"/>
                <a:cs typeface="Arial" charset="0"/>
              </a:rPr>
            </a:br>
            <a:r>
              <a:rPr lang="en-US" sz="2000" dirty="0" err="1" smtClean="0">
                <a:solidFill>
                  <a:prstClr val="black"/>
                </a:solidFill>
                <a:latin typeface="Calibri Light"/>
                <a:cs typeface="Arial" charset="0"/>
              </a:rPr>
              <a:t>Fundusz</a:t>
            </a:r>
            <a:r>
              <a:rPr lang="en-US" sz="2000" dirty="0" smtClean="0">
                <a:solidFill>
                  <a:prstClr val="black"/>
                </a:solidFill>
                <a:latin typeface="Calibri Light"/>
                <a:cs typeface="Arial" charset="0"/>
              </a:rPr>
              <a:t> Inicjatyw </a:t>
            </a:r>
            <a:r>
              <a:rPr lang="en-US" sz="2000" dirty="0" err="1" smtClean="0">
                <a:solidFill>
                  <a:prstClr val="black"/>
                </a:solidFill>
                <a:latin typeface="Calibri Light"/>
                <a:cs typeface="Arial" charset="0"/>
              </a:rPr>
              <a:t>Obywatelskich</a:t>
            </a:r>
            <a:r>
              <a:rPr lang="pl-PL" sz="2000" dirty="0" smtClean="0">
                <a:solidFill>
                  <a:prstClr val="black"/>
                </a:solidFill>
                <a:latin typeface="Calibri Light"/>
                <a:cs typeface="Arial" charset="0"/>
              </a:rPr>
              <a:t>, NIW-CRSO</a:t>
            </a:r>
            <a:endParaRPr lang="pl-PL" sz="2000" dirty="0">
              <a:solidFill>
                <a:prstClr val="black"/>
              </a:solidFill>
              <a:latin typeface="Calibri Light"/>
              <a:cs typeface="Arial" charset="0"/>
            </a:endParaRPr>
          </a:p>
        </p:txBody>
      </p:sp>
      <p:pic>
        <p:nvPicPr>
          <p:cNvPr id="30" name="Obraz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306" y="263906"/>
            <a:ext cx="4661177" cy="2811803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41900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36538" y="1416430"/>
            <a:ext cx="1136691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Kto </a:t>
            </a:r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MOŻE </a:t>
            </a:r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uzyskać dotację?</a:t>
            </a:r>
            <a:endParaRPr lang="pl-PL" sz="2000" b="1" dirty="0" smtClean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>
              <a:buClr>
                <a:srgbClr val="C00000"/>
              </a:buClr>
            </a:pPr>
            <a:endParaRPr lang="pl-PL" b="1" dirty="0" smtClean="0">
              <a:latin typeface="+mj-lt"/>
            </a:endParaRPr>
          </a:p>
          <a:p>
            <a:pPr lvl="0" algn="ctr">
              <a:buClr>
                <a:srgbClr val="C00000"/>
              </a:buClr>
            </a:pPr>
            <a:r>
              <a:rPr lang="pl-PL" sz="2000" b="1" dirty="0">
                <a:latin typeface="+mj-lt"/>
              </a:rPr>
              <a:t>Jedna</a:t>
            </a:r>
            <a:r>
              <a:rPr lang="pl-PL" sz="2000" dirty="0">
                <a:latin typeface="+mj-lt"/>
              </a:rPr>
              <a:t> organizacja może złożyć </a:t>
            </a:r>
            <a:r>
              <a:rPr lang="pl-PL" sz="2000" b="1" dirty="0">
                <a:latin typeface="+mj-lt"/>
              </a:rPr>
              <a:t>tylko</a:t>
            </a:r>
            <a:r>
              <a:rPr lang="pl-PL" sz="2000" dirty="0">
                <a:latin typeface="+mj-lt"/>
              </a:rPr>
              <a:t> </a:t>
            </a:r>
            <a:r>
              <a:rPr lang="pl-PL" sz="2000" b="1" dirty="0">
                <a:latin typeface="+mj-lt"/>
              </a:rPr>
              <a:t>jedną</a:t>
            </a:r>
            <a:r>
              <a:rPr lang="pl-PL" sz="2000" dirty="0">
                <a:latin typeface="+mj-lt"/>
              </a:rPr>
              <a:t> Ofertę!</a:t>
            </a:r>
          </a:p>
          <a:p>
            <a:pPr lvl="0" algn="ctr">
              <a:buClr>
                <a:srgbClr val="C00000"/>
              </a:buClr>
            </a:pPr>
            <a:endParaRPr lang="pl-PL" sz="2000" dirty="0">
              <a:latin typeface="+mj-lt"/>
            </a:endParaRPr>
          </a:p>
          <a:p>
            <a:pPr lvl="0" algn="ctr">
              <a:buClr>
                <a:srgbClr val="C00000"/>
              </a:buClr>
            </a:pPr>
            <a:r>
              <a:rPr lang="pl-PL" sz="2000" dirty="0">
                <a:latin typeface="+mj-lt"/>
              </a:rPr>
              <a:t>W przypadku organizacji, których </a:t>
            </a:r>
            <a:r>
              <a:rPr lang="pl-PL" sz="2000" b="1" dirty="0">
                <a:latin typeface="+mj-lt"/>
              </a:rPr>
              <a:t>oddziały terenowe/okręgowe nie posiadają osobowości prawnej</a:t>
            </a:r>
            <a:r>
              <a:rPr lang="pl-PL" sz="2000" dirty="0">
                <a:latin typeface="+mj-lt"/>
              </a:rPr>
              <a:t>, oddziały te mogą składać oferty w ramach niniejszego konkursu, po uzyskaniu zgody jednostki macierzystej tj. pełnomocnictwa szczególnego do działania w ramach niniejszego konkursu, w imieniu tej jednostki.</a:t>
            </a:r>
          </a:p>
          <a:p>
            <a:pPr lvl="0" algn="ctr">
              <a:buClr>
                <a:srgbClr val="C00000"/>
              </a:buClr>
            </a:pPr>
            <a:endParaRPr lang="pl-PL" sz="2000" dirty="0">
              <a:latin typeface="+mj-lt"/>
            </a:endParaRPr>
          </a:p>
          <a:p>
            <a:pPr lvl="0" algn="ctr">
              <a:buClr>
                <a:srgbClr val="C00000"/>
              </a:buClr>
            </a:pPr>
            <a:r>
              <a:rPr lang="pl-PL" sz="2000" dirty="0">
                <a:latin typeface="+mj-lt"/>
              </a:rPr>
              <a:t>Złożenie oferty przez oddział terenowy nieposiadający osobowości prawnej nie wyczerpuje limitu 1 oferty jednostki macierzystej (zarządu głównego) lub pozostałych oddziałów terenowych. </a:t>
            </a:r>
          </a:p>
          <a:p>
            <a:pPr lvl="0" algn="ctr">
              <a:buClr>
                <a:srgbClr val="C00000"/>
              </a:buClr>
            </a:pPr>
            <a:r>
              <a:rPr lang="pl-PL" sz="2000" dirty="0">
                <a:latin typeface="+mj-lt"/>
              </a:rPr>
              <a:t>Jednakże w ramach jednej osobowości prawnej oddziały terenowe mogą złożyć maksymalnie 2 dodatkowe oferty. </a:t>
            </a:r>
            <a:endParaRPr lang="pl-PL" sz="2000" dirty="0" smtClean="0">
              <a:latin typeface="+mj-lt"/>
            </a:endParaRPr>
          </a:p>
          <a:p>
            <a:pPr lvl="0" algn="ctr">
              <a:buClr>
                <a:srgbClr val="C00000"/>
              </a:buClr>
            </a:pPr>
            <a:endParaRPr lang="pl-PL" sz="2000" dirty="0">
              <a:latin typeface="+mj-lt"/>
            </a:endParaRPr>
          </a:p>
          <a:p>
            <a:pPr lvl="0" algn="ctr">
              <a:buClr>
                <a:srgbClr val="C00000"/>
              </a:buClr>
            </a:pPr>
            <a:r>
              <a:rPr lang="pl-PL" sz="2400" u="sng" dirty="0" smtClean="0">
                <a:latin typeface="+mj-lt"/>
              </a:rPr>
              <a:t>1 (zarząd główny) + 2 (oddziały terenowe nieposiadające osobowości prawnej)</a:t>
            </a:r>
            <a:endParaRPr lang="pl-PL" sz="2400" u="sng" dirty="0">
              <a:latin typeface="+mj-lt"/>
            </a:endParaRPr>
          </a:p>
          <a:p>
            <a:pPr lvl="0">
              <a:buClr>
                <a:srgbClr val="C00000"/>
              </a:buClr>
            </a:pPr>
            <a:endParaRPr lang="pl-PL" sz="2000" b="1" dirty="0" smtClean="0">
              <a:latin typeface="+mj-lt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103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36538" y="1416430"/>
            <a:ext cx="11366910" cy="4468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 smtClean="0">
                <a:solidFill>
                  <a:srgbClr val="C00000"/>
                </a:solidFill>
                <a:latin typeface="Tw Cen MT" panose="020B0602020104020603" pitchFamily="34" charset="-18"/>
              </a:rPr>
              <a:t>Oferta wspólna</a:t>
            </a:r>
            <a:endParaRPr lang="pl-PL" sz="2000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lvl="0">
              <a:buClr>
                <a:srgbClr val="C00000"/>
              </a:buClr>
            </a:pPr>
            <a:r>
              <a:rPr lang="pl-PL" dirty="0" smtClean="0">
                <a:solidFill>
                  <a:srgbClr val="000000"/>
                </a:solidFill>
                <a:latin typeface="Calibri Light" panose="020F0302020204030204" pitchFamily="34" charset="0"/>
                <a:ea typeface="Arial Unicode MS"/>
              </a:rPr>
              <a:t>Możliwe jest złożenie Oferty przez dwa (lub więcej) podmioty uprawnione do udziału w konkursie – mamy wtedy do czynienia z Ofertą wspólną.</a:t>
            </a:r>
            <a:endParaRPr lang="pl-PL" dirty="0">
              <a:solidFill>
                <a:srgbClr val="000000"/>
              </a:solidFill>
              <a:latin typeface="Calibri Light" panose="020F0302020204030204" pitchFamily="34" charset="0"/>
              <a:ea typeface="Arial Unicode MS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Niedopuszczalne jest składanie ofert wspólnych, w których Oferentami są oddziały terenowe tej samej organizacji. 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Złożenie oferty wspólnej wyklucza możliwość złożenia oferty indywidualnej przez podmiot, który bierze udział w ofercie wspólnej.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Niedozwolone są przepływy finansowe między Oferentami realizującymi zadanie.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W przypadku złożenia oferty wspólnej udział każdego z Oferentów w całkowitych kosztach zadania publicznego nie może być niższy niż 10 tys. zł</a:t>
            </a:r>
            <a:r>
              <a:rPr lang="pl-PL" sz="1600" b="1" dirty="0" smtClean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.</a:t>
            </a:r>
          </a:p>
          <a:p>
            <a:pPr marL="285750" indent="-285750" algn="just"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 smtClean="0">
                <a:solidFill>
                  <a:srgbClr val="C00000"/>
                </a:solidFill>
                <a:latin typeface="Calibri Light" panose="020F0302020204030204" pitchFamily="34" charset="0"/>
                <a:ea typeface="Arial Unicode MS"/>
              </a:rPr>
              <a:t>W przypadku oferty wspólnej na etapie podpisywania umowy niezbędne jest dostarczenie umowy oferty wspólnej między Oferentami.</a:t>
            </a:r>
            <a:endParaRPr lang="pl-PL" sz="1600" b="1" dirty="0">
              <a:solidFill>
                <a:srgbClr val="C00000"/>
              </a:solidFill>
              <a:latin typeface="Calibri Light" panose="020F0302020204030204" pitchFamily="34" charset="0"/>
              <a:ea typeface="Arial Unicode MS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3890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" name="pole tekstowe 2"/>
          <p:cNvSpPr txBox="1"/>
          <p:nvPr/>
        </p:nvSpPr>
        <p:spPr>
          <a:xfrm>
            <a:off x="236538" y="1416430"/>
            <a:ext cx="113669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    Kto NIE może uzyskać dotacji?</a:t>
            </a:r>
          </a:p>
          <a:p>
            <a:pPr lvl="0"/>
            <a:endParaRPr lang="pl-PL" sz="2000" b="1" dirty="0">
              <a:solidFill>
                <a:srgbClr val="C00000"/>
              </a:solidFill>
              <a:latin typeface="Tw Cen MT" panose="020B0602020104020603" pitchFamily="34" charset="-18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+mj-lt"/>
              </a:rPr>
              <a:t>Podmioty publiczne </a:t>
            </a:r>
            <a:r>
              <a:rPr lang="pl-PL" dirty="0">
                <a:latin typeface="+mj-lt"/>
              </a:rPr>
              <a:t>– np. jednostki organizacyjne samorządu terytorialnego, urzędy, agencje publiczne;</a:t>
            </a:r>
          </a:p>
          <a:p>
            <a:pPr lvl="0">
              <a:buClr>
                <a:srgbClr val="C00000"/>
              </a:buClr>
            </a:pPr>
            <a:endParaRPr lang="pl-PL" dirty="0">
              <a:latin typeface="+mj-lt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+mj-lt"/>
              </a:rPr>
              <a:t>Podmioty gospodarcze </a:t>
            </a:r>
            <a:r>
              <a:rPr lang="pl-PL" dirty="0">
                <a:latin typeface="+mj-lt"/>
              </a:rPr>
              <a:t>– z wyłączeniem organizacji pozarządowych prowadzących działalność gospodarczą oraz spółek non profit;</a:t>
            </a:r>
          </a:p>
          <a:p>
            <a:pPr lvl="0">
              <a:buClr>
                <a:srgbClr val="C00000"/>
              </a:buClr>
            </a:pPr>
            <a:endParaRPr lang="pl-PL" dirty="0">
              <a:latin typeface="+mj-lt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b="1" dirty="0">
                <a:latin typeface="+mj-lt"/>
              </a:rPr>
              <a:t>Osoby prywatne;</a:t>
            </a:r>
          </a:p>
          <a:p>
            <a:pPr lvl="0">
              <a:buClr>
                <a:srgbClr val="C00000"/>
              </a:buClr>
            </a:pPr>
            <a:endParaRPr lang="pl-PL" b="1" dirty="0">
              <a:latin typeface="+mj-lt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dirty="0">
                <a:latin typeface="+mj-lt"/>
              </a:rPr>
              <a:t>Partie polityczne, związki zawodowe i organizacje pracodawców, samorządy zawodowe, a także fundacje utworzone przez partie </a:t>
            </a:r>
            <a:r>
              <a:rPr lang="pl-PL" dirty="0" smtClean="0">
                <a:latin typeface="+mj-lt"/>
              </a:rPr>
              <a:t>polityczne.</a:t>
            </a: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pl-PL" dirty="0" smtClean="0">
              <a:latin typeface="+mj-lt"/>
            </a:endParaRPr>
          </a:p>
          <a:p>
            <a:pPr marL="285750" lvl="0" indent="-285750"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j-lt"/>
              </a:rPr>
              <a:t>Podmioty</a:t>
            </a:r>
            <a:r>
              <a:rPr lang="pl-PL" dirty="0" smtClean="0">
                <a:latin typeface="+mj-lt"/>
              </a:rPr>
              <a:t> </a:t>
            </a:r>
            <a:r>
              <a:rPr lang="pl-PL" b="1" dirty="0">
                <a:latin typeface="+mj-lt"/>
              </a:rPr>
              <a:t>realizujące</a:t>
            </a:r>
            <a:r>
              <a:rPr lang="pl-PL" dirty="0">
                <a:latin typeface="+mj-lt"/>
              </a:rPr>
              <a:t> </a:t>
            </a:r>
            <a:r>
              <a:rPr lang="pl-PL" b="1" dirty="0">
                <a:latin typeface="+mj-lt"/>
              </a:rPr>
              <a:t>zadania kończące się w roku </a:t>
            </a:r>
            <a:r>
              <a:rPr lang="pl-PL" b="1" dirty="0" smtClean="0">
                <a:latin typeface="+mj-lt"/>
              </a:rPr>
              <a:t>2020 </a:t>
            </a:r>
            <a:r>
              <a:rPr lang="pl-PL" b="1" dirty="0">
                <a:latin typeface="+mj-lt"/>
              </a:rPr>
              <a:t>(projekty „dwuletnie”)</a:t>
            </a:r>
            <a:r>
              <a:rPr lang="pl-PL" dirty="0">
                <a:latin typeface="+mj-lt"/>
              </a:rPr>
              <a:t> </a:t>
            </a:r>
            <a:r>
              <a:rPr lang="pl-PL" b="1" dirty="0">
                <a:latin typeface="+mj-lt"/>
              </a:rPr>
              <a:t>dofinansowane</a:t>
            </a:r>
            <a:r>
              <a:rPr lang="pl-PL" dirty="0">
                <a:latin typeface="+mj-lt"/>
              </a:rPr>
              <a:t> </a:t>
            </a:r>
            <a:r>
              <a:rPr lang="pl-PL" b="1" dirty="0">
                <a:latin typeface="+mj-lt"/>
              </a:rPr>
              <a:t>w ramach edycji </a:t>
            </a:r>
            <a:r>
              <a:rPr lang="pl-PL" b="1" dirty="0" smtClean="0">
                <a:latin typeface="+mj-lt"/>
              </a:rPr>
              <a:t>2019 FIO</a:t>
            </a:r>
            <a:r>
              <a:rPr lang="pl-PL" dirty="0">
                <a:latin typeface="+mj-lt"/>
              </a:rPr>
              <a:t>.</a:t>
            </a:r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5892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034546" y="1548208"/>
            <a:ext cx="1034357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Na co można otrzymać dotację?</a:t>
            </a:r>
          </a:p>
          <a:p>
            <a:endParaRPr lang="pl-PL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b="1" dirty="0" smtClean="0">
                <a:latin typeface="+mj-lt"/>
              </a:rPr>
              <a:t>Priorytet </a:t>
            </a:r>
            <a:r>
              <a:rPr lang="pl-PL" b="1" dirty="0">
                <a:latin typeface="+mj-lt"/>
              </a:rPr>
              <a:t>2.  Aktywne społeczeństwo</a:t>
            </a:r>
          </a:p>
          <a:p>
            <a:pPr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latin typeface="+mj-lt"/>
              </a:rPr>
              <a:t>Projekty realizowane w ramach tego Priorytetu powinny w różnych formach angażować obywateli, dając im możliwość aktywnego działania oraz łączenia aktywności ze zdobywaniem wiedzy w sferze działań obywatelskich. </a:t>
            </a:r>
          </a:p>
          <a:p>
            <a:pPr algn="just">
              <a:lnSpc>
                <a:spcPct val="150000"/>
              </a:lnSpc>
            </a:pPr>
            <a:endParaRPr lang="pl-PL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i="1" dirty="0">
                <a:latin typeface="+mj-lt"/>
              </a:rPr>
              <a:t>Np. projekty mające na celu rozwój wolontariatu; integrację społeczności lokalnej; wspierające rozwój ekonomii społecznej; realizujące aktywne formy integracji społecznej</a:t>
            </a:r>
            <a:r>
              <a:rPr lang="pl-PL" i="1" dirty="0" smtClean="0">
                <a:latin typeface="+mj-lt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l-PL" i="1" dirty="0" smtClean="0">
                <a:latin typeface="+mj-lt"/>
              </a:rPr>
              <a:t>Przykłady: tworzenie banków czasu, działania na rzecz seniorów/młodzieży/osób niepełnosprawnych/kibiców, edukacja i integracja społeczności lokalnej wokół wspólnej aktywności</a:t>
            </a: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sp>
        <p:nvSpPr>
          <p:cNvPr id="12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61909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103055" y="1610483"/>
            <a:ext cx="103435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Na co można otrzymać dotację?</a:t>
            </a:r>
          </a:p>
          <a:p>
            <a:endParaRPr lang="pl-PL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b="1" dirty="0">
                <a:latin typeface="+mj-lt"/>
              </a:rPr>
              <a:t>Priorytet 3.  Aktywni obywatele</a:t>
            </a:r>
          </a:p>
          <a:p>
            <a:pPr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latin typeface="+mj-lt"/>
              </a:rPr>
              <a:t>Projekty realizowane w ramach tego Priorytetu powinny przyczyniać się do wzrostu partycypacji obywateli w sprawach publicznych.</a:t>
            </a:r>
          </a:p>
          <a:p>
            <a:pPr algn="just"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i="1" dirty="0">
                <a:latin typeface="+mj-lt"/>
              </a:rPr>
              <a:t>Np. projekty z zakresu edukacji obywatelskiej; wspierania prowadzenia działań strażniczych i </a:t>
            </a:r>
            <a:r>
              <a:rPr lang="pl-PL" i="1" dirty="0" err="1">
                <a:latin typeface="+mj-lt"/>
              </a:rPr>
              <a:t>rzeczniczych</a:t>
            </a:r>
            <a:r>
              <a:rPr lang="pl-PL" i="1" dirty="0">
                <a:latin typeface="+mj-lt"/>
              </a:rPr>
              <a:t>; bezpośrednie włączanie beneficjentów w życie </a:t>
            </a:r>
            <a:r>
              <a:rPr lang="pl-PL" i="1" dirty="0" smtClean="0">
                <a:latin typeface="+mj-lt"/>
              </a:rPr>
              <a:t>publiczne</a:t>
            </a:r>
            <a:r>
              <a:rPr lang="pl-PL" i="1" dirty="0">
                <a:latin typeface="+mj-lt"/>
              </a:rPr>
              <a:t> </a:t>
            </a:r>
            <a:endParaRPr lang="pl-PL" i="1" dirty="0" smtClean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i="1" dirty="0" smtClean="0">
                <a:latin typeface="+mj-lt"/>
              </a:rPr>
              <a:t>Przykłady: prowadzenie konsultacji społecznych, tworzenie gminnych/osiedlowych/wiejskich rad seniorów/młodzieży/pożytku, działania zachęcające do uczestnictwa w wyborach itd.</a:t>
            </a: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sp>
        <p:nvSpPr>
          <p:cNvPr id="11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4846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0" y="1074738"/>
            <a:ext cx="12201525" cy="57832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-9525" y="792163"/>
            <a:ext cx="12192000" cy="119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pic>
        <p:nvPicPr>
          <p:cNvPr id="16387" name="Obraz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01182"/>
            <a:ext cx="12412663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Obraz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538" y="211138"/>
            <a:ext cx="43672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ostokąt 7"/>
          <p:cNvSpPr/>
          <p:nvPr/>
        </p:nvSpPr>
        <p:spPr>
          <a:xfrm>
            <a:off x="236538" y="1287318"/>
            <a:ext cx="1019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  <a:p>
            <a:pPr marL="342900" indent="-342900">
              <a:buAutoNum type="arabicPeriod"/>
            </a:pPr>
            <a:endParaRPr lang="pl-PL" dirty="0">
              <a:solidFill>
                <a:srgbClr val="C00000"/>
              </a:solidFill>
              <a:latin typeface="Tw Cen MT" pitchFamily="34" charset="-18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103055" y="1610483"/>
            <a:ext cx="1034357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rgbClr val="C00000"/>
                </a:solidFill>
                <a:latin typeface="Tw Cen MT" panose="020B0602020104020603" pitchFamily="34" charset="-18"/>
              </a:rPr>
              <a:t>Na co można otrzymać dotację?</a:t>
            </a:r>
          </a:p>
          <a:p>
            <a:endParaRPr lang="pl-PL" dirty="0">
              <a:latin typeface="Tw Cen MT" panose="020B0602020104020603" pitchFamily="34" charset="-18"/>
            </a:endParaRPr>
          </a:p>
          <a:p>
            <a:pPr>
              <a:lnSpc>
                <a:spcPct val="150000"/>
              </a:lnSpc>
            </a:pPr>
            <a:r>
              <a:rPr lang="pl-PL" b="1" dirty="0">
                <a:latin typeface="+mj-lt"/>
              </a:rPr>
              <a:t>Priorytet 4.  Silne organizacje pozarządowe</a:t>
            </a:r>
          </a:p>
          <a:p>
            <a:pPr>
              <a:lnSpc>
                <a:spcPct val="150000"/>
              </a:lnSpc>
            </a:pPr>
            <a:endParaRPr lang="pl-PL" b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dirty="0">
                <a:latin typeface="+mj-lt"/>
              </a:rPr>
              <a:t>Projekty realizowane w ramach tego Priorytetu powinny w różnych formach przyczyniać się do wzmocnienia potencjału organizacji obywatelskich, w szczególności wspierania przez organizacje federacyjne innych podmiotów III sektora.</a:t>
            </a:r>
          </a:p>
          <a:p>
            <a:pPr algn="just">
              <a:lnSpc>
                <a:spcPct val="150000"/>
              </a:lnSpc>
            </a:pPr>
            <a:endParaRPr lang="pl-PL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i="1" dirty="0">
                <a:latin typeface="+mj-lt"/>
              </a:rPr>
              <a:t>Np. zwiększające kompetencje organizacji obywatelskich; rozwiązujące problemy organizacji </a:t>
            </a:r>
            <a:r>
              <a:rPr lang="pl-PL" i="1" dirty="0" smtClean="0">
                <a:latin typeface="+mj-lt"/>
              </a:rPr>
              <a:t>pozarządowych</a:t>
            </a:r>
            <a:r>
              <a:rPr lang="pl-PL" b="1" i="1" dirty="0" smtClean="0">
                <a:latin typeface="+mj-lt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l-PL" b="1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pl-PL" i="1" dirty="0" smtClean="0">
                <a:latin typeface="+mj-lt"/>
              </a:rPr>
              <a:t>Przykłady: szkolenia dla innych organizacji, wzmocnienie/rozwój własnej organizacji, projekty edukacyjne w celu tworzenia nowych organizacji.</a:t>
            </a: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pl-PL" i="1" dirty="0">
              <a:latin typeface="+mj-lt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953" y="81188"/>
            <a:ext cx="2500572" cy="1508443"/>
          </a:xfrm>
          <a:prstGeom prst="ellipse">
            <a:avLst/>
          </a:prstGeom>
        </p:spPr>
      </p:pic>
      <p:sp>
        <p:nvSpPr>
          <p:cNvPr id="12" name="pole tekstowe 12"/>
          <p:cNvSpPr txBox="1">
            <a:spLocks noChangeArrowheads="1"/>
          </p:cNvSpPr>
          <p:nvPr/>
        </p:nvSpPr>
        <p:spPr bwMode="auto">
          <a:xfrm>
            <a:off x="6786564" y="192088"/>
            <a:ext cx="234912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l-PL" sz="2400" dirty="0">
                <a:solidFill>
                  <a:srgbClr val="C00000"/>
                </a:solidFill>
                <a:latin typeface="Tw Cen MT" pitchFamily="34" charset="-18"/>
              </a:rPr>
              <a:t> FIO 2014-2020</a:t>
            </a:r>
            <a:endParaRPr lang="en-US" sz="2400" dirty="0">
              <a:solidFill>
                <a:srgbClr val="C00000"/>
              </a:solidFill>
              <a:latin typeface="Tw Cen M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744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3080</Words>
  <Application>Microsoft Office PowerPoint</Application>
  <PresentationFormat>Panoramiczny</PresentationFormat>
  <Paragraphs>670</Paragraphs>
  <Slides>34</Slides>
  <Notes>33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3" baseType="lpstr">
      <vt:lpstr>Arial</vt:lpstr>
      <vt:lpstr>Arial Unicode MS</vt:lpstr>
      <vt:lpstr>Calibri</vt:lpstr>
      <vt:lpstr>Calibri Light</vt:lpstr>
      <vt:lpstr>Times New Roman</vt:lpstr>
      <vt:lpstr>Tw Cen MT</vt:lpstr>
      <vt:lpstr>Tw Cen MT Std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Adam Kułanowski</dc:creator>
  <cp:lastModifiedBy>Maja Sekuła</cp:lastModifiedBy>
  <cp:revision>262</cp:revision>
  <dcterms:created xsi:type="dcterms:W3CDTF">2018-08-08T09:05:08Z</dcterms:created>
  <dcterms:modified xsi:type="dcterms:W3CDTF">2019-11-04T15:53:09Z</dcterms:modified>
</cp:coreProperties>
</file>