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98" r:id="rId1"/>
  </p:sldMasterIdLst>
  <p:notesMasterIdLst>
    <p:notesMasterId r:id="rId23"/>
  </p:notesMasterIdLst>
  <p:sldIdLst>
    <p:sldId id="292" r:id="rId2"/>
    <p:sldId id="520" r:id="rId3"/>
    <p:sldId id="453" r:id="rId4"/>
    <p:sldId id="430" r:id="rId5"/>
    <p:sldId id="604" r:id="rId6"/>
    <p:sldId id="439" r:id="rId7"/>
    <p:sldId id="611" r:id="rId8"/>
    <p:sldId id="566" r:id="rId9"/>
    <p:sldId id="585" r:id="rId10"/>
    <p:sldId id="597" r:id="rId11"/>
    <p:sldId id="454" r:id="rId12"/>
    <p:sldId id="583" r:id="rId13"/>
    <p:sldId id="601" r:id="rId14"/>
    <p:sldId id="586" r:id="rId15"/>
    <p:sldId id="594" r:id="rId16"/>
    <p:sldId id="588" r:id="rId17"/>
    <p:sldId id="610" r:id="rId18"/>
    <p:sldId id="612" r:id="rId19"/>
    <p:sldId id="613" r:id="rId20"/>
    <p:sldId id="582" r:id="rId21"/>
    <p:sldId id="605" r:id="rId22"/>
  </p:sldIdLst>
  <p:sldSz cx="12192000" cy="6858000"/>
  <p:notesSz cx="9144000" cy="6858000"/>
  <p:embeddedFontLst>
    <p:embeddedFont>
      <p:font typeface="Tahoma" panose="020B0604030504040204" pitchFamily="34" charset="0"/>
      <p:regular r:id="rId24"/>
      <p:bold r:id="rId25"/>
    </p:embeddedFont>
    <p:embeddedFont>
      <p:font typeface="DejaVu Sans" panose="020B0603030804020204" pitchFamily="34" charset="0"/>
      <p:regular r:id="rId26"/>
      <p:bold r:id="rId27"/>
      <p:italic r:id="rId28"/>
      <p:boldItalic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Titillium" panose="020B0604020202020204" charset="-18"/>
      <p:regular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Book Antiqua" panose="02040602050305030304" pitchFamily="18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Lato Bold" panose="020B0604020202020204" charset="0"/>
      <p:bold r:id="rId48"/>
    </p:embeddedFont>
    <p:embeddedFont>
      <p:font typeface="Muli" panose="020B0604020202020204" charset="0"/>
      <p:regular r:id="rId49"/>
      <p:bold r:id="rId50"/>
      <p:italic r:id="rId51"/>
      <p:boldItalic r:id="rId52"/>
    </p:embeddedFont>
  </p:embeddedFont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DejaVu Sans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D86"/>
    <a:srgbClr val="5D7EAF"/>
    <a:srgbClr val="FF9933"/>
    <a:srgbClr val="006600"/>
    <a:srgbClr val="FF5050"/>
    <a:srgbClr val="CCECFF"/>
    <a:srgbClr val="FF0000"/>
    <a:srgbClr val="005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1" autoAdjust="0"/>
    <p:restoredTop sz="94496" autoAdjust="0"/>
  </p:normalViewPr>
  <p:slideViewPr>
    <p:cSldViewPr snapToGrid="0">
      <p:cViewPr varScale="1">
        <p:scale>
          <a:sx n="83" d="100"/>
          <a:sy n="83" d="100"/>
        </p:scale>
        <p:origin x="-204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804"/>
    </p:cViewPr>
  </p:sorterViewPr>
  <p:notesViewPr>
    <p:cSldViewPr snapToGrid="0">
      <p:cViewPr varScale="1">
        <p:scale>
          <a:sx n="89" d="100"/>
          <a:sy n="89" d="100"/>
        </p:scale>
        <p:origin x="-2106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body"/>
          </p:nvPr>
        </p:nvSpPr>
        <p:spPr>
          <a:xfrm>
            <a:off x="1007534" y="3808810"/>
            <a:ext cx="8064500" cy="360878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format notatek</a:t>
            </a:r>
          </a:p>
        </p:txBody>
      </p:sp>
      <p:sp>
        <p:nvSpPr>
          <p:cNvPr id="148" name="PlaceHolder 2"/>
          <p:cNvSpPr>
            <a:spLocks noGrp="1"/>
          </p:cNvSpPr>
          <p:nvPr>
            <p:ph type="hdr"/>
          </p:nvPr>
        </p:nvSpPr>
        <p:spPr>
          <a:xfrm>
            <a:off x="2" y="1"/>
            <a:ext cx="4375151" cy="40124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pl-PL" altLang="pl-PL"/>
              <a:t>&lt;główka&gt;</a:t>
            </a:r>
          </a:p>
        </p:txBody>
      </p:sp>
      <p:sp>
        <p:nvSpPr>
          <p:cNvPr id="149" name="PlaceHolder 3"/>
          <p:cNvSpPr>
            <a:spLocks noGrp="1"/>
          </p:cNvSpPr>
          <p:nvPr>
            <p:ph type="dt"/>
          </p:nvPr>
        </p:nvSpPr>
        <p:spPr>
          <a:xfrm>
            <a:off x="5704419" y="1"/>
            <a:ext cx="4375149" cy="401241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l-PL"/>
              <a:t>&lt;data/godzina&gt;</a:t>
            </a:r>
          </a:p>
        </p:txBody>
      </p:sp>
      <p:sp>
        <p:nvSpPr>
          <p:cNvPr id="150" name="PlaceHolder 4"/>
          <p:cNvSpPr>
            <a:spLocks noGrp="1"/>
          </p:cNvSpPr>
          <p:nvPr>
            <p:ph type="ftr"/>
          </p:nvPr>
        </p:nvSpPr>
        <p:spPr>
          <a:xfrm>
            <a:off x="2" y="7617620"/>
            <a:ext cx="4375151" cy="401241"/>
          </a:xfrm>
          <a:prstGeom prst="rect">
            <a:avLst/>
          </a:prstGeom>
        </p:spPr>
        <p:txBody>
          <a:bodyPr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l-PL"/>
              <a:t>&lt;stopka&gt;</a:t>
            </a:r>
          </a:p>
        </p:txBody>
      </p:sp>
      <p:sp>
        <p:nvSpPr>
          <p:cNvPr id="151" name="PlaceHolder 5"/>
          <p:cNvSpPr>
            <a:spLocks noGrp="1"/>
          </p:cNvSpPr>
          <p:nvPr>
            <p:ph type="sldNum"/>
          </p:nvPr>
        </p:nvSpPr>
        <p:spPr>
          <a:xfrm>
            <a:off x="5704419" y="7617620"/>
            <a:ext cx="4375149" cy="40124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A5A00B5-D3F1-4DA6-B859-88FAC46D61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66121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C63EF3E-7778-4CE7-8696-FC1E5CC6AB5F}" type="slidenum">
              <a:rPr lang="pl-PL" altLang="pl-PL" sz="1800" smtClean="0"/>
              <a:pPr algn="l">
                <a:spcBef>
                  <a:spcPct val="0"/>
                </a:spcBef>
              </a:pPr>
              <a:t>1</a:t>
            </a:fld>
            <a:endParaRPr lang="pl-PL" altLang="pl-PL"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25143C2-F589-4EFC-932A-DF34ECBEC8B1}" type="slidenum">
              <a:rPr lang="pl-PL" altLang="pl-PL" sz="1400" smtClean="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2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3788" y="609600"/>
            <a:ext cx="5346700" cy="30067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C63EF3E-7778-4CE7-8696-FC1E5CC6AB5F}" type="slidenum">
              <a:rPr lang="pl-PL" altLang="pl-PL" sz="1800" smtClean="0"/>
              <a:pPr algn="l">
                <a:spcBef>
                  <a:spcPct val="0"/>
                </a:spcBef>
              </a:pPr>
              <a:t>7</a:t>
            </a:fld>
            <a:endParaRPr lang="pl-PL" altLang="pl-PL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5844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F1D10664-6547-45C6-974E-5CC5EDBBFC7D}" type="slidenum">
              <a:rPr lang="pl-PL" altLang="pl-PL" sz="1400" smtClean="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10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6868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>
              <a:spcBef>
                <a:spcPct val="0"/>
              </a:spcBef>
            </a:pPr>
            <a:fld id="{DB5E8E24-A36F-4118-81B2-D26E9F811E24}" type="slidenum">
              <a:rPr lang="pl-PL" altLang="pl-PL" sz="1400" smtClean="0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11</a:t>
            </a:fld>
            <a:endParaRPr lang="pl-PL" altLang="pl-PL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3796" name="Symbol zastępczy numeru slajdu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C63EF3E-7778-4CE7-8696-FC1E5CC6AB5F}" type="slidenum">
              <a:rPr lang="pl-PL" altLang="pl-PL" sz="1800" smtClean="0"/>
              <a:pPr algn="l">
                <a:spcBef>
                  <a:spcPct val="0"/>
                </a:spcBef>
              </a:pPr>
              <a:t>21</a:t>
            </a:fld>
            <a:endParaRPr lang="pl-PL" altLang="pl-PL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61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E8C8B-8742-4576-8136-8F10442308DE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148235" y="228600"/>
            <a:ext cx="2480733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9273119" y="350841"/>
            <a:ext cx="2230967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32"/>
            <a:ext cx="1980708" cy="578898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4"/>
            <a:ext cx="8229600" cy="57912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F00C5-03D7-4BA8-ACAA-663A63B5BDEE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3" y="2130425"/>
            <a:ext cx="10361084" cy="146843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0"/>
          </p:nvPr>
        </p:nvSpPr>
        <p:spPr>
          <a:xfrm>
            <a:off x="4165602" y="6356350"/>
            <a:ext cx="3858684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>
          <a:xfrm>
            <a:off x="8737602" y="6356350"/>
            <a:ext cx="2842684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CE8DE-FD7E-4B86-8D12-7F423CC82215}" type="slidenum">
              <a:rPr lang="pl-PL" altLang="pl-PL"/>
              <a:pPr>
                <a:defRPr/>
              </a:pPr>
              <a:t>‹#›</a:t>
            </a:fld>
            <a:fld id="{46C8CA22-CFBD-46CB-8D24-76234213CF9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6183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12196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96000" y="4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8582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386457" y="1260379"/>
            <a:ext cx="4397255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rtlCol="0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7317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12196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1887538"/>
            <a:ext cx="66421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/>
          <p:nvPr userDrawn="1"/>
        </p:nvSpPr>
        <p:spPr>
          <a:xfrm>
            <a:off x="7848600" y="5426075"/>
            <a:ext cx="660400" cy="13970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66130" y="2131268"/>
            <a:ext cx="5026767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090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12196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0161-C3DD-48ED-AAD2-8B1D8BD9A2A4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6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122768" y="101603"/>
            <a:ext cx="11946467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602636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757768" y="3048002"/>
            <a:ext cx="10710333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899586" y="4541841"/>
            <a:ext cx="104267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901700" y="3124200"/>
            <a:ext cx="10424584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3"/>
            <a:ext cx="10261600" cy="1295401"/>
          </a:xfrm>
        </p:spPr>
        <p:txBody>
          <a:bodyPr anchor="b" anchorCtr="0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lang="en-US" sz="3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5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188" baseline="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98F7B-B60F-4667-9601-37D9BA91BEC3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0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6"/>
            <a:ext cx="11014229" cy="103942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3727-08A9-48CA-816C-63286D85EEA4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9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2" y="408376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2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2" y="2438400"/>
            <a:ext cx="5386917" cy="36877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438400"/>
            <a:ext cx="5389033" cy="368776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BC3AC-B7AB-4AF8-827F-F84843AE4DCA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1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FF10A-5FD2-45E2-B93E-A3BD3D152E77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5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0363"/>
          <a:stretch>
            <a:fillRect/>
          </a:stretch>
        </p:blipFill>
        <p:spPr bwMode="auto">
          <a:xfrm>
            <a:off x="2" y="0"/>
            <a:ext cx="12196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F15B1-4E4D-47BF-96E2-2852FBCDF4B6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122768" y="101603"/>
            <a:ext cx="11946467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901700" y="1643066"/>
            <a:ext cx="3312584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6" y="2971800"/>
            <a:ext cx="3064845" cy="17526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6" y="1734312"/>
            <a:ext cx="3064845" cy="1191620"/>
          </a:xfrm>
        </p:spPr>
        <p:txBody>
          <a:bodyPr anchor="b"/>
          <a:lstStyle>
            <a:lvl1pPr algn="l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FDE5-CE59-4AF7-8D0A-AD8A77318726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1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122768" y="101603"/>
            <a:ext cx="11946467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1016000" y="5029203"/>
            <a:ext cx="1013460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1219200" y="5638800"/>
            <a:ext cx="9770533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808568" y="5075238"/>
            <a:ext cx="10593917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61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 cap="all" spc="188" baseline="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5"/>
            <a:ext cx="9771352" cy="523043"/>
          </a:xfrm>
        </p:spPr>
        <p:txBody>
          <a:bodyPr anchorCtr="0"/>
          <a:lstStyle>
            <a:lvl1pPr algn="ctr">
              <a:defRPr sz="15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328D6-8C5A-464A-AF57-8CAF556C9D9C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12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752602"/>
            <a:ext cx="109728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pl-PL"/>
              <a:t>17-3-13</a:t>
            </a:r>
            <a:endParaRPr lang="pl-PL" sz="105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  <a:ea typeface="+mn-ea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7B7C06E-3B51-4709-8F9F-BD716D2D4702}" type="slidenum">
              <a:rPr lang="pl-PL" altLang="pl-PL"/>
              <a:pPr>
                <a:defRPr/>
              </a:pPr>
              <a:t>‹#›</a:t>
            </a:fld>
            <a:endParaRPr lang="pl-PL" altLang="pl-PL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7417" y="373063"/>
            <a:ext cx="11173883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384" y="407988"/>
            <a:ext cx="11013016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398" r:id="rId4"/>
    <p:sldLayoutId id="2147484399" r:id="rId5"/>
    <p:sldLayoutId id="2147484400" r:id="rId6"/>
    <p:sldLayoutId id="2147484405" r:id="rId7"/>
    <p:sldLayoutId id="2147484406" r:id="rId8"/>
    <p:sldLayoutId id="2147484407" r:id="rId9"/>
    <p:sldLayoutId id="2147484401" r:id="rId10"/>
    <p:sldLayoutId id="2147484408" r:id="rId11"/>
    <p:sldLayoutId id="2147484409" r:id="rId12"/>
    <p:sldLayoutId id="2147484410" r:id="rId13"/>
    <p:sldLayoutId id="2147484411" r:id="rId14"/>
    <p:sldLayoutId id="214748441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>
          <a:solidFill>
            <a:srgbClr val="6B7D72"/>
          </a:solidFill>
          <a:latin typeface="Book Antiqua" panose="0204060205030503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625">
          <a:solidFill>
            <a:srgbClr val="6B7D72"/>
          </a:solidFill>
          <a:latin typeface="Book Antiqua" panose="02040602050305030304" pitchFamily="18" charset="0"/>
        </a:defRPr>
      </a:lvl9pPr>
    </p:titleStyle>
    <p:bodyStyle>
      <a:lvl1pPr marL="257175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479425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17145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958850" indent="-17145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65225" indent="-17145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08760" indent="-137160" algn="l" defTabSz="6858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64592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 bwMode="auto">
          <a:xfrm>
            <a:off x="2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e tekstowe 12"/>
          <p:cNvSpPr txBox="1">
            <a:spLocks noChangeArrowheads="1"/>
          </p:cNvSpPr>
          <p:nvPr/>
        </p:nvSpPr>
        <p:spPr bwMode="auto">
          <a:xfrm>
            <a:off x="1314250" y="3938595"/>
            <a:ext cx="421481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800" b="1" dirty="0">
                <a:solidFill>
                  <a:srgbClr val="004D86"/>
                </a:solidFill>
                <a:latin typeface="Lato Bold" charset="0"/>
              </a:rPr>
              <a:t>ŚLĄSKIE </a:t>
            </a:r>
          </a:p>
          <a:p>
            <a:pPr eaLnBrk="1" hangingPunct="1"/>
            <a:r>
              <a:rPr lang="pl-PL" altLang="pl-PL" sz="2800" b="1" dirty="0">
                <a:latin typeface="Lato Bold" charset="0"/>
              </a:rPr>
              <a:t>CENTRUM KOMPETENCJI </a:t>
            </a:r>
          </a:p>
          <a:p>
            <a:pPr eaLnBrk="1" hangingPunct="1"/>
            <a:r>
              <a:rPr lang="pl-PL" altLang="pl-PL" sz="2800" b="1" dirty="0">
                <a:latin typeface="Lato Bold" charset="0"/>
              </a:rPr>
              <a:t>PRZEMYSŁU  </a:t>
            </a:r>
            <a:br>
              <a:rPr lang="pl-PL" altLang="pl-PL" sz="2800" b="1" dirty="0">
                <a:latin typeface="Lato Bold" charset="0"/>
              </a:rPr>
            </a:br>
            <a:r>
              <a:rPr lang="pl-PL" altLang="pl-PL" sz="3600" b="1" dirty="0">
                <a:solidFill>
                  <a:srgbClr val="004D86"/>
                </a:solidFill>
                <a:latin typeface="Lato Bold" charset="0"/>
              </a:rPr>
              <a:t>4.0</a:t>
            </a:r>
          </a:p>
        </p:txBody>
      </p:sp>
      <p:cxnSp>
        <p:nvCxnSpPr>
          <p:cNvPr id="6" name="Łącznik prosty 33"/>
          <p:cNvCxnSpPr/>
          <p:nvPr/>
        </p:nvCxnSpPr>
        <p:spPr bwMode="auto">
          <a:xfrm>
            <a:off x="1474155" y="6308732"/>
            <a:ext cx="2684463" cy="7937"/>
          </a:xfrm>
          <a:prstGeom prst="line">
            <a:avLst/>
          </a:prstGeom>
          <a:ln w="28575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3469484" y="1199541"/>
            <a:ext cx="2328545" cy="162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0785" r="11972" b="11549"/>
          <a:stretch/>
        </p:blipFill>
        <p:spPr>
          <a:xfrm>
            <a:off x="1314250" y="1020971"/>
            <a:ext cx="1502137" cy="197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pole tekstowe 11"/>
          <p:cNvSpPr txBox="1">
            <a:spLocks noChangeArrowheads="1"/>
          </p:cNvSpPr>
          <p:nvPr/>
        </p:nvSpPr>
        <p:spPr bwMode="auto">
          <a:xfrm>
            <a:off x="697551" y="405448"/>
            <a:ext cx="5934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C00000"/>
                </a:solidFill>
                <a:latin typeface="Century Gothic" pitchFamily="34" charset="0"/>
                <a:cs typeface="Tahoma" pitchFamily="34" charset="0"/>
              </a:rPr>
              <a:t>Polska Platforma Przemysłu Przyszłości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782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Elipsa 70"/>
          <p:cNvSpPr/>
          <p:nvPr/>
        </p:nvSpPr>
        <p:spPr bwMode="auto">
          <a:xfrm>
            <a:off x="3513138" y="617541"/>
            <a:ext cx="1073150" cy="1074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2" name="Elipsa 71"/>
          <p:cNvSpPr/>
          <p:nvPr/>
        </p:nvSpPr>
        <p:spPr bwMode="auto">
          <a:xfrm>
            <a:off x="5562600" y="168275"/>
            <a:ext cx="1074738" cy="1073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3" name="Elipsa 72"/>
          <p:cNvSpPr/>
          <p:nvPr/>
        </p:nvSpPr>
        <p:spPr bwMode="auto">
          <a:xfrm>
            <a:off x="3513138" y="2163766"/>
            <a:ext cx="1073150" cy="1074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4" name="Elipsa 73"/>
          <p:cNvSpPr/>
          <p:nvPr/>
        </p:nvSpPr>
        <p:spPr bwMode="auto">
          <a:xfrm>
            <a:off x="4738691" y="5124450"/>
            <a:ext cx="1074737" cy="10747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5" name="Elipsa 74"/>
          <p:cNvSpPr/>
          <p:nvPr/>
        </p:nvSpPr>
        <p:spPr bwMode="auto">
          <a:xfrm>
            <a:off x="2933700" y="3730625"/>
            <a:ext cx="1074738" cy="1073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6" name="Elipsa 75"/>
          <p:cNvSpPr/>
          <p:nvPr/>
        </p:nvSpPr>
        <p:spPr bwMode="auto">
          <a:xfrm>
            <a:off x="8283575" y="1958975"/>
            <a:ext cx="1073150" cy="1073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7" name="Elipsa 76"/>
          <p:cNvSpPr/>
          <p:nvPr/>
        </p:nvSpPr>
        <p:spPr bwMode="auto">
          <a:xfrm>
            <a:off x="7894641" y="3616325"/>
            <a:ext cx="1074737" cy="10731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8" name="Elipsa 77"/>
          <p:cNvSpPr/>
          <p:nvPr/>
        </p:nvSpPr>
        <p:spPr bwMode="auto">
          <a:xfrm>
            <a:off x="6637341" y="1295400"/>
            <a:ext cx="1074737" cy="10747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9" name="Elipsa 78"/>
          <p:cNvSpPr/>
          <p:nvPr/>
        </p:nvSpPr>
        <p:spPr bwMode="auto">
          <a:xfrm>
            <a:off x="6899275" y="5021266"/>
            <a:ext cx="1074738" cy="1074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3556" name="Obraz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3949703"/>
            <a:ext cx="130651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az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6" y="2430466"/>
            <a:ext cx="955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az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939928"/>
            <a:ext cx="14287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az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3" y="704853"/>
            <a:ext cx="1216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Obraz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1" y="1430341"/>
            <a:ext cx="9731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Obraz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559553" y="5151441"/>
            <a:ext cx="175577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2" descr="http://www.acronis.com/sites/default/public_files/slides/acronis_storage_slide/acronis_stora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8" y="5230816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Obraz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266703"/>
            <a:ext cx="8556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Obraz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3" y="3857625"/>
            <a:ext cx="10064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Prostokąt 60"/>
          <p:cNvSpPr>
            <a:spLocks noChangeArrowheads="1"/>
          </p:cNvSpPr>
          <p:nvPr/>
        </p:nvSpPr>
        <p:spPr bwMode="auto">
          <a:xfrm>
            <a:off x="2681291" y="1671641"/>
            <a:ext cx="23145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DUŻE ZBIORY DANYCH</a:t>
            </a:r>
            <a:endParaRPr lang="pl-PL" altLang="pl-PL" sz="1400"/>
          </a:p>
        </p:txBody>
      </p:sp>
      <p:sp>
        <p:nvSpPr>
          <p:cNvPr id="23566" name="Prostokąt 61"/>
          <p:cNvSpPr>
            <a:spLocks noChangeArrowheads="1"/>
          </p:cNvSpPr>
          <p:nvPr/>
        </p:nvSpPr>
        <p:spPr bwMode="auto">
          <a:xfrm>
            <a:off x="3305178" y="3246441"/>
            <a:ext cx="14573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SYMULACJE</a:t>
            </a:r>
            <a:endParaRPr lang="pl-PL" altLang="pl-PL" sz="1400"/>
          </a:p>
        </p:txBody>
      </p:sp>
      <p:sp>
        <p:nvSpPr>
          <p:cNvPr id="23567" name="Prostokąt 62"/>
          <p:cNvSpPr>
            <a:spLocks noChangeArrowheads="1"/>
          </p:cNvSpPr>
          <p:nvPr/>
        </p:nvSpPr>
        <p:spPr bwMode="auto">
          <a:xfrm>
            <a:off x="2528888" y="4800603"/>
            <a:ext cx="18415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WIRTUALNA RZECZYWISTOŚĆ</a:t>
            </a:r>
            <a:endParaRPr lang="pl-PL" altLang="pl-PL" sz="1400"/>
          </a:p>
        </p:txBody>
      </p:sp>
      <p:sp>
        <p:nvSpPr>
          <p:cNvPr id="23568" name="Prostokąt 63"/>
          <p:cNvSpPr>
            <a:spLocks noChangeArrowheads="1"/>
          </p:cNvSpPr>
          <p:nvPr/>
        </p:nvSpPr>
        <p:spPr bwMode="auto">
          <a:xfrm>
            <a:off x="4283078" y="6199191"/>
            <a:ext cx="18970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INTERNET RZECZY</a:t>
            </a:r>
            <a:endParaRPr lang="pl-PL" altLang="pl-PL" sz="1400"/>
          </a:p>
        </p:txBody>
      </p:sp>
      <p:sp>
        <p:nvSpPr>
          <p:cNvPr id="23569" name="Prostokąt 64"/>
          <p:cNvSpPr>
            <a:spLocks noChangeArrowheads="1"/>
          </p:cNvSpPr>
          <p:nvPr/>
        </p:nvSpPr>
        <p:spPr bwMode="auto">
          <a:xfrm>
            <a:off x="6715125" y="6076953"/>
            <a:ext cx="14366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INTEGRACJA</a:t>
            </a:r>
            <a:endParaRPr lang="pl-PL" altLang="pl-PL" sz="1400"/>
          </a:p>
        </p:txBody>
      </p:sp>
      <p:sp>
        <p:nvSpPr>
          <p:cNvPr id="23570" name="Prostokąt 65"/>
          <p:cNvSpPr>
            <a:spLocks noChangeArrowheads="1"/>
          </p:cNvSpPr>
          <p:nvPr/>
        </p:nvSpPr>
        <p:spPr bwMode="auto">
          <a:xfrm>
            <a:off x="7173913" y="4672016"/>
            <a:ext cx="26717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OBLICZENIA W CHMURZE</a:t>
            </a:r>
            <a:endParaRPr lang="pl-PL" altLang="pl-PL" sz="1400"/>
          </a:p>
        </p:txBody>
      </p:sp>
      <p:sp>
        <p:nvSpPr>
          <p:cNvPr id="23571" name="Prostokąt 66"/>
          <p:cNvSpPr>
            <a:spLocks noChangeArrowheads="1"/>
          </p:cNvSpPr>
          <p:nvPr/>
        </p:nvSpPr>
        <p:spPr bwMode="auto">
          <a:xfrm>
            <a:off x="6929438" y="2268541"/>
            <a:ext cx="10731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DRUK 3D</a:t>
            </a:r>
            <a:endParaRPr lang="pl-PL" altLang="pl-PL" sz="1400"/>
          </a:p>
        </p:txBody>
      </p:sp>
      <p:sp>
        <p:nvSpPr>
          <p:cNvPr id="23572" name="Prostokąt 67"/>
          <p:cNvSpPr>
            <a:spLocks noChangeArrowheads="1"/>
          </p:cNvSpPr>
          <p:nvPr/>
        </p:nvSpPr>
        <p:spPr bwMode="auto">
          <a:xfrm>
            <a:off x="7466016" y="3032128"/>
            <a:ext cx="25161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CYBERBEZPIECZEŃSTWO</a:t>
            </a:r>
            <a:endParaRPr lang="pl-PL" altLang="pl-PL" sz="1400"/>
          </a:p>
        </p:txBody>
      </p:sp>
      <p:sp>
        <p:nvSpPr>
          <p:cNvPr id="23573" name="Prostokąt 68"/>
          <p:cNvSpPr>
            <a:spLocks noChangeArrowheads="1"/>
          </p:cNvSpPr>
          <p:nvPr/>
        </p:nvSpPr>
        <p:spPr bwMode="auto">
          <a:xfrm>
            <a:off x="5053013" y="1168403"/>
            <a:ext cx="17129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ROBOTY AUTONOMICZNE</a:t>
            </a:r>
            <a:endParaRPr lang="pl-PL" altLang="pl-PL" sz="1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upa 48"/>
          <p:cNvGrpSpPr>
            <a:grpSpLocks/>
          </p:cNvGrpSpPr>
          <p:nvPr/>
        </p:nvGrpSpPr>
        <p:grpSpPr bwMode="auto">
          <a:xfrm>
            <a:off x="2284413" y="0"/>
            <a:ext cx="7823200" cy="6858000"/>
            <a:chOff x="760889" y="0"/>
            <a:chExt cx="7822538" cy="6858000"/>
          </a:xfrm>
        </p:grpSpPr>
        <p:pic>
          <p:nvPicPr>
            <p:cNvPr id="2256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89" y="0"/>
              <a:ext cx="7822538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Elipsa 70"/>
            <p:cNvSpPr/>
            <p:nvPr/>
          </p:nvSpPr>
          <p:spPr>
            <a:xfrm>
              <a:off x="1989510" y="617538"/>
              <a:ext cx="1073059" cy="10747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2" name="Elipsa 71"/>
            <p:cNvSpPr/>
            <p:nvPr/>
          </p:nvSpPr>
          <p:spPr>
            <a:xfrm>
              <a:off x="4038799" y="168275"/>
              <a:ext cx="1074647" cy="1073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3" name="Elipsa 72"/>
            <p:cNvSpPr/>
            <p:nvPr/>
          </p:nvSpPr>
          <p:spPr>
            <a:xfrm>
              <a:off x="1989510" y="2163763"/>
              <a:ext cx="1073059" cy="10747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4" name="Elipsa 73"/>
            <p:cNvSpPr/>
            <p:nvPr/>
          </p:nvSpPr>
          <p:spPr>
            <a:xfrm>
              <a:off x="3214956" y="5124450"/>
              <a:ext cx="1074646" cy="10747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5" name="Elipsa 74"/>
            <p:cNvSpPr/>
            <p:nvPr/>
          </p:nvSpPr>
          <p:spPr>
            <a:xfrm>
              <a:off x="1410121" y="3730625"/>
              <a:ext cx="1074647" cy="1073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6" name="Elipsa 75"/>
            <p:cNvSpPr/>
            <p:nvPr/>
          </p:nvSpPr>
          <p:spPr>
            <a:xfrm>
              <a:off x="6759543" y="1958975"/>
              <a:ext cx="1073059" cy="1073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7" name="Elipsa 76"/>
            <p:cNvSpPr/>
            <p:nvPr/>
          </p:nvSpPr>
          <p:spPr>
            <a:xfrm>
              <a:off x="6370639" y="3616325"/>
              <a:ext cx="1074646" cy="1073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8" name="Elipsa 77"/>
            <p:cNvSpPr/>
            <p:nvPr/>
          </p:nvSpPr>
          <p:spPr>
            <a:xfrm>
              <a:off x="5113446" y="1295400"/>
              <a:ext cx="1074646" cy="10747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9" name="Elipsa 78"/>
            <p:cNvSpPr/>
            <p:nvPr/>
          </p:nvSpPr>
          <p:spPr>
            <a:xfrm>
              <a:off x="5375360" y="5021263"/>
              <a:ext cx="1074647" cy="10747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pic>
        <p:nvPicPr>
          <p:cNvPr id="22531" name="Obraz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3949703"/>
            <a:ext cx="130651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az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6" y="2430466"/>
            <a:ext cx="955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1939928"/>
            <a:ext cx="14287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3" y="704853"/>
            <a:ext cx="1216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raz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41" y="1430341"/>
            <a:ext cx="9731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Obraz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6559553" y="5151441"/>
            <a:ext cx="1755775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" descr="http://www.acronis.com/sites/default/public_files/slides/acronis_storage_slide/acronis_stora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8" y="5230816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Obraz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266703"/>
            <a:ext cx="8556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Obraz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3" y="3857625"/>
            <a:ext cx="10064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Prostokąt 60"/>
          <p:cNvSpPr>
            <a:spLocks noChangeArrowheads="1"/>
          </p:cNvSpPr>
          <p:nvPr/>
        </p:nvSpPr>
        <p:spPr bwMode="auto">
          <a:xfrm>
            <a:off x="2681291" y="1671641"/>
            <a:ext cx="23145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DUŻE ZBIORY DANYCH</a:t>
            </a:r>
            <a:endParaRPr lang="pl-PL" altLang="pl-PL" sz="1400"/>
          </a:p>
        </p:txBody>
      </p:sp>
      <p:sp>
        <p:nvSpPr>
          <p:cNvPr id="23566" name="Prostokąt 61"/>
          <p:cNvSpPr>
            <a:spLocks noChangeArrowheads="1"/>
          </p:cNvSpPr>
          <p:nvPr/>
        </p:nvSpPr>
        <p:spPr bwMode="auto">
          <a:xfrm>
            <a:off x="3305178" y="3246441"/>
            <a:ext cx="14573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SYMULACJE</a:t>
            </a:r>
            <a:endParaRPr lang="pl-PL" altLang="pl-PL" sz="1400"/>
          </a:p>
        </p:txBody>
      </p:sp>
      <p:sp>
        <p:nvSpPr>
          <p:cNvPr id="23567" name="Prostokąt 62"/>
          <p:cNvSpPr>
            <a:spLocks noChangeArrowheads="1"/>
          </p:cNvSpPr>
          <p:nvPr/>
        </p:nvSpPr>
        <p:spPr bwMode="auto">
          <a:xfrm>
            <a:off x="2528888" y="4800603"/>
            <a:ext cx="18415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WIRTUALNA RZECZYWISTOŚĆ</a:t>
            </a:r>
            <a:endParaRPr lang="pl-PL" altLang="pl-PL" sz="1400"/>
          </a:p>
        </p:txBody>
      </p:sp>
      <p:sp>
        <p:nvSpPr>
          <p:cNvPr id="23568" name="Prostokąt 63"/>
          <p:cNvSpPr>
            <a:spLocks noChangeArrowheads="1"/>
          </p:cNvSpPr>
          <p:nvPr/>
        </p:nvSpPr>
        <p:spPr bwMode="auto">
          <a:xfrm>
            <a:off x="4283078" y="6199191"/>
            <a:ext cx="18970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INTERNET RZECZY</a:t>
            </a:r>
            <a:endParaRPr lang="pl-PL" altLang="pl-PL" sz="1400"/>
          </a:p>
        </p:txBody>
      </p:sp>
      <p:sp>
        <p:nvSpPr>
          <p:cNvPr id="23569" name="Prostokąt 64"/>
          <p:cNvSpPr>
            <a:spLocks noChangeArrowheads="1"/>
          </p:cNvSpPr>
          <p:nvPr/>
        </p:nvSpPr>
        <p:spPr bwMode="auto">
          <a:xfrm>
            <a:off x="6715125" y="6076953"/>
            <a:ext cx="14366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INTEGRACJA</a:t>
            </a:r>
            <a:endParaRPr lang="pl-PL" altLang="pl-PL" sz="1400"/>
          </a:p>
        </p:txBody>
      </p:sp>
      <p:sp>
        <p:nvSpPr>
          <p:cNvPr id="23570" name="Prostokąt 65"/>
          <p:cNvSpPr>
            <a:spLocks noChangeArrowheads="1"/>
          </p:cNvSpPr>
          <p:nvPr/>
        </p:nvSpPr>
        <p:spPr bwMode="auto">
          <a:xfrm>
            <a:off x="7173913" y="4672016"/>
            <a:ext cx="26717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OBLICZENIA W CHMURZE</a:t>
            </a:r>
            <a:endParaRPr lang="pl-PL" altLang="pl-PL" sz="1400"/>
          </a:p>
        </p:txBody>
      </p:sp>
      <p:sp>
        <p:nvSpPr>
          <p:cNvPr id="23571" name="Prostokąt 66"/>
          <p:cNvSpPr>
            <a:spLocks noChangeArrowheads="1"/>
          </p:cNvSpPr>
          <p:nvPr/>
        </p:nvSpPr>
        <p:spPr bwMode="auto">
          <a:xfrm>
            <a:off x="6929438" y="2268541"/>
            <a:ext cx="10731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DRUK 3D</a:t>
            </a:r>
            <a:endParaRPr lang="pl-PL" altLang="pl-PL" sz="1400"/>
          </a:p>
        </p:txBody>
      </p:sp>
      <p:sp>
        <p:nvSpPr>
          <p:cNvPr id="23572" name="Prostokąt 67"/>
          <p:cNvSpPr>
            <a:spLocks noChangeArrowheads="1"/>
          </p:cNvSpPr>
          <p:nvPr/>
        </p:nvSpPr>
        <p:spPr bwMode="auto">
          <a:xfrm>
            <a:off x="7466016" y="3032128"/>
            <a:ext cx="25161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CYBERBEZPIECZEŃSTWO</a:t>
            </a:r>
            <a:endParaRPr lang="pl-PL" altLang="pl-PL" sz="1400"/>
          </a:p>
        </p:txBody>
      </p:sp>
      <p:sp>
        <p:nvSpPr>
          <p:cNvPr id="23573" name="Prostokąt 68"/>
          <p:cNvSpPr>
            <a:spLocks noChangeArrowheads="1"/>
          </p:cNvSpPr>
          <p:nvPr/>
        </p:nvSpPr>
        <p:spPr bwMode="auto">
          <a:xfrm>
            <a:off x="5053013" y="1168403"/>
            <a:ext cx="17129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ROBOTY AUTONOMICZNE</a:t>
            </a:r>
            <a:endParaRPr lang="pl-PL" altLang="pl-PL" sz="1400"/>
          </a:p>
        </p:txBody>
      </p:sp>
      <p:grpSp>
        <p:nvGrpSpPr>
          <p:cNvPr id="8" name="Grupa 7"/>
          <p:cNvGrpSpPr>
            <a:grpSpLocks/>
          </p:cNvGrpSpPr>
          <p:nvPr/>
        </p:nvGrpSpPr>
        <p:grpSpPr bwMode="auto">
          <a:xfrm>
            <a:off x="4954591" y="2281241"/>
            <a:ext cx="2479675" cy="2492375"/>
            <a:chOff x="3430760" y="2280734"/>
            <a:chExt cx="2479107" cy="2493158"/>
          </a:xfrm>
        </p:grpSpPr>
        <p:sp>
          <p:nvSpPr>
            <p:cNvPr id="6" name="Elipsa 5"/>
            <p:cNvSpPr/>
            <p:nvPr/>
          </p:nvSpPr>
          <p:spPr>
            <a:xfrm>
              <a:off x="3430760" y="2280734"/>
              <a:ext cx="2479107" cy="2493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pl-PL" altLang="pl-PL" dirty="0">
                <a:solidFill>
                  <a:srgbClr val="004D86"/>
                </a:solidFill>
              </a:endParaRPr>
            </a:p>
          </p:txBody>
        </p:sp>
        <p:sp>
          <p:nvSpPr>
            <p:cNvPr id="22560" name="Prostokąt 6"/>
            <p:cNvSpPr>
              <a:spLocks noChangeArrowheads="1"/>
            </p:cNvSpPr>
            <p:nvPr/>
          </p:nvSpPr>
          <p:spPr bwMode="auto">
            <a:xfrm>
              <a:off x="3530514" y="3005129"/>
              <a:ext cx="228299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ctr"/>
              <a:r>
                <a:rPr lang="pl-PL" altLang="pl-PL" sz="2800" b="1">
                  <a:solidFill>
                    <a:srgbClr val="004D86"/>
                  </a:solidFill>
                </a:rPr>
                <a:t>Katalog</a:t>
              </a:r>
            </a:p>
            <a:p>
              <a:pPr algn="ctr"/>
              <a:r>
                <a:rPr lang="pl-PL" altLang="pl-PL" sz="2800" b="1">
                  <a:solidFill>
                    <a:srgbClr val="004D86"/>
                  </a:solidFill>
                </a:rPr>
                <a:t>kompetencji</a:t>
              </a:r>
            </a:p>
          </p:txBody>
        </p:sp>
      </p:grpSp>
      <p:sp>
        <p:nvSpPr>
          <p:cNvPr id="43" name="pole tekstowe 65"/>
          <p:cNvSpPr txBox="1">
            <a:spLocks noChangeArrowheads="1"/>
          </p:cNvSpPr>
          <p:nvPr/>
        </p:nvSpPr>
        <p:spPr bwMode="auto">
          <a:xfrm>
            <a:off x="1489077" y="2171703"/>
            <a:ext cx="21494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Modelowanie i symulacja systemów mechatronicznych</a:t>
            </a:r>
            <a:br>
              <a:rPr lang="pl-PL" altLang="pl-PL" sz="1200" b="1">
                <a:solidFill>
                  <a:srgbClr val="004D86"/>
                </a:solidFill>
                <a:latin typeface="Lato" charset="0"/>
              </a:rPr>
            </a:br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 i mechanicznych dla potrzeb projektowania, diagnostyki </a:t>
            </a:r>
            <a:br>
              <a:rPr lang="pl-PL" altLang="pl-PL" sz="1200" b="1">
                <a:solidFill>
                  <a:srgbClr val="004D86"/>
                </a:solidFill>
                <a:latin typeface="Lato" charset="0"/>
              </a:rPr>
            </a:br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i sterowania</a:t>
            </a:r>
          </a:p>
        </p:txBody>
      </p:sp>
      <p:sp>
        <p:nvSpPr>
          <p:cNvPr id="44" name="pole tekstowe 65"/>
          <p:cNvSpPr txBox="1">
            <a:spLocks noChangeArrowheads="1"/>
          </p:cNvSpPr>
          <p:nvPr/>
        </p:nvSpPr>
        <p:spPr bwMode="auto">
          <a:xfrm>
            <a:off x="9261478" y="1574800"/>
            <a:ext cx="13954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Systemy IDS/IPS: </a:t>
            </a:r>
          </a:p>
          <a:p>
            <a:pPr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systemy wykrywania </a:t>
            </a:r>
            <a:br>
              <a:rPr lang="pl-PL" altLang="pl-PL" sz="1200" b="1">
                <a:solidFill>
                  <a:srgbClr val="004D86"/>
                </a:solidFill>
                <a:latin typeface="Lato" charset="0"/>
              </a:rPr>
            </a:br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i zapobiegania włamaniom </a:t>
            </a:r>
            <a:br>
              <a:rPr lang="pl-PL" altLang="pl-PL" sz="1200" b="1">
                <a:solidFill>
                  <a:srgbClr val="004D86"/>
                </a:solidFill>
                <a:latin typeface="Lato" charset="0"/>
              </a:rPr>
            </a:br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do sieci komputerowych</a:t>
            </a:r>
          </a:p>
        </p:txBody>
      </p:sp>
      <p:sp>
        <p:nvSpPr>
          <p:cNvPr id="45" name="pole tekstowe 65"/>
          <p:cNvSpPr txBox="1">
            <a:spLocks noChangeArrowheads="1"/>
          </p:cNvSpPr>
          <p:nvPr/>
        </p:nvSpPr>
        <p:spPr bwMode="auto">
          <a:xfrm>
            <a:off x="7974648" y="5075555"/>
            <a:ext cx="2139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1200" b="1" dirty="0">
                <a:solidFill>
                  <a:srgbClr val="004D86"/>
                </a:solidFill>
                <a:latin typeface="Lato" charset="0"/>
              </a:rPr>
              <a:t>Integracja systemów technicznego przygotowania produkcji z systemami organizacyjnego przygotowania produkcji</a:t>
            </a:r>
          </a:p>
        </p:txBody>
      </p:sp>
      <p:sp>
        <p:nvSpPr>
          <p:cNvPr id="46" name="pole tekstowe 65"/>
          <p:cNvSpPr txBox="1">
            <a:spLocks noChangeArrowheads="1"/>
          </p:cNvSpPr>
          <p:nvPr/>
        </p:nvSpPr>
        <p:spPr bwMode="auto">
          <a:xfrm>
            <a:off x="1419225" y="784228"/>
            <a:ext cx="2203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pl-PL" altLang="pl-PL" sz="1200" b="1" dirty="0">
                <a:solidFill>
                  <a:srgbClr val="004D86"/>
                </a:solidFill>
                <a:latin typeface="Lato" charset="0"/>
              </a:rPr>
              <a:t>Modelowanie zjawisk </a:t>
            </a:r>
            <a:br>
              <a:rPr lang="pl-PL" altLang="pl-PL" sz="1200" b="1" dirty="0">
                <a:solidFill>
                  <a:srgbClr val="004D86"/>
                </a:solidFill>
                <a:latin typeface="Lato" charset="0"/>
              </a:rPr>
            </a:br>
            <a:r>
              <a:rPr lang="pl-PL" altLang="pl-PL" sz="1200" b="1" dirty="0">
                <a:solidFill>
                  <a:srgbClr val="004D86"/>
                </a:solidFill>
                <a:latin typeface="Lato" charset="0"/>
              </a:rPr>
              <a:t>i procesów z zastosowaniem metod sztucznej inteligencji</a:t>
            </a:r>
          </a:p>
        </p:txBody>
      </p:sp>
      <p:sp>
        <p:nvSpPr>
          <p:cNvPr id="47" name="pole tekstowe 65"/>
          <p:cNvSpPr txBox="1">
            <a:spLocks noChangeArrowheads="1"/>
          </p:cNvSpPr>
          <p:nvPr/>
        </p:nvSpPr>
        <p:spPr bwMode="auto">
          <a:xfrm>
            <a:off x="7364413" y="1190628"/>
            <a:ext cx="2203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Druk 3D z materiałów stałych </a:t>
            </a:r>
          </a:p>
        </p:txBody>
      </p:sp>
      <p:sp>
        <p:nvSpPr>
          <p:cNvPr id="48" name="pole tekstowe 65"/>
          <p:cNvSpPr txBox="1">
            <a:spLocks noChangeArrowheads="1"/>
          </p:cNvSpPr>
          <p:nvPr/>
        </p:nvSpPr>
        <p:spPr bwMode="auto">
          <a:xfrm>
            <a:off x="6577013" y="266703"/>
            <a:ext cx="1808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Integracja elementów zrobotyzowanego gniazda</a:t>
            </a:r>
          </a:p>
        </p:txBody>
      </p:sp>
      <p:sp>
        <p:nvSpPr>
          <p:cNvPr id="49" name="pole tekstowe 65"/>
          <p:cNvSpPr txBox="1">
            <a:spLocks noChangeArrowheads="1"/>
          </p:cNvSpPr>
          <p:nvPr/>
        </p:nvSpPr>
        <p:spPr bwMode="auto">
          <a:xfrm>
            <a:off x="1321435" y="3841753"/>
            <a:ext cx="1657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pl-PL" altLang="pl-PL" sz="1200" b="1" dirty="0">
                <a:solidFill>
                  <a:srgbClr val="004D86"/>
                </a:solidFill>
                <a:latin typeface="Lato" charset="0"/>
              </a:rPr>
              <a:t>Technologia wizualizacji bazująca na urządzeniach mobilnych</a:t>
            </a:r>
          </a:p>
        </p:txBody>
      </p:sp>
      <p:sp>
        <p:nvSpPr>
          <p:cNvPr id="50" name="pole tekstowe 65"/>
          <p:cNvSpPr txBox="1">
            <a:spLocks noChangeArrowheads="1"/>
          </p:cNvSpPr>
          <p:nvPr/>
        </p:nvSpPr>
        <p:spPr bwMode="auto">
          <a:xfrm>
            <a:off x="8905878" y="3805238"/>
            <a:ext cx="1076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Zaawansowana analiza danych</a:t>
            </a:r>
          </a:p>
        </p:txBody>
      </p:sp>
      <p:sp>
        <p:nvSpPr>
          <p:cNvPr id="51" name="pole tekstowe 65"/>
          <p:cNvSpPr txBox="1">
            <a:spLocks noChangeArrowheads="1"/>
          </p:cNvSpPr>
          <p:nvPr/>
        </p:nvSpPr>
        <p:spPr bwMode="auto">
          <a:xfrm>
            <a:off x="3213103" y="5526088"/>
            <a:ext cx="1590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r" eaLnBrk="1" hangingPunct="1"/>
            <a:r>
              <a:rPr lang="pl-PL" altLang="pl-PL" sz="1200" b="1">
                <a:solidFill>
                  <a:srgbClr val="004D86"/>
                </a:solidFill>
                <a:latin typeface="Lato" charset="0"/>
              </a:rPr>
              <a:t>Sieci inteligentnych czujników przemysłowych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0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1865316" y="944566"/>
            <a:ext cx="8467725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pole tekstowe 1"/>
          <p:cNvSpPr txBox="1">
            <a:spLocks noChangeArrowheads="1"/>
          </p:cNvSpPr>
          <p:nvPr/>
        </p:nvSpPr>
        <p:spPr bwMode="auto">
          <a:xfrm>
            <a:off x="1865316" y="6054725"/>
            <a:ext cx="3311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2000" b="1" i="1">
                <a:solidFill>
                  <a:srgbClr val="004D86"/>
                </a:solidFill>
              </a:rPr>
              <a:t>Warszawa, 24 marca 2017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t="9818" r="5327"/>
          <a:stretch>
            <a:fillRect/>
          </a:stretch>
        </p:blipFill>
        <p:spPr bwMode="auto">
          <a:xfrm>
            <a:off x="8496300" y="68266"/>
            <a:ext cx="1716088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az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/>
          <a:stretch>
            <a:fillRect/>
          </a:stretch>
        </p:blipFill>
        <p:spPr bwMode="auto">
          <a:xfrm>
            <a:off x="6630991" y="573091"/>
            <a:ext cx="20335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3430" r="16985"/>
          <a:stretch>
            <a:fillRect/>
          </a:stretch>
        </p:blipFill>
        <p:spPr bwMode="auto">
          <a:xfrm>
            <a:off x="5065716" y="1365253"/>
            <a:ext cx="20399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41" y="2206625"/>
            <a:ext cx="165893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az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0"/>
          <a:stretch>
            <a:fillRect/>
          </a:stretch>
        </p:blipFill>
        <p:spPr bwMode="auto">
          <a:xfrm>
            <a:off x="7513638" y="3913191"/>
            <a:ext cx="42164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3300416"/>
            <a:ext cx="23368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pole tekstowe 27"/>
          <p:cNvSpPr txBox="1">
            <a:spLocks noChangeArrowheads="1"/>
          </p:cNvSpPr>
          <p:nvPr/>
        </p:nvSpPr>
        <p:spPr bwMode="auto">
          <a:xfrm>
            <a:off x="1110463" y="190186"/>
            <a:ext cx="4741862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200" b="1" dirty="0">
                <a:solidFill>
                  <a:srgbClr val="004D86"/>
                </a:solidFill>
              </a:rPr>
              <a:t>Struktura </a:t>
            </a:r>
            <a:br>
              <a:rPr lang="pl-PL" altLang="pl-PL" sz="2200" b="1" dirty="0">
                <a:solidFill>
                  <a:srgbClr val="004D86"/>
                </a:solidFill>
              </a:rPr>
            </a:br>
            <a:r>
              <a:rPr lang="pl-PL" altLang="pl-PL" sz="2200" b="1" dirty="0">
                <a:solidFill>
                  <a:srgbClr val="004D86"/>
                </a:solidFill>
              </a:rPr>
              <a:t>Śląskiego Centrum Kompetencji  </a:t>
            </a:r>
            <a:br>
              <a:rPr lang="pl-PL" altLang="pl-PL" sz="2200" b="1" dirty="0">
                <a:solidFill>
                  <a:srgbClr val="004D86"/>
                </a:solidFill>
              </a:rPr>
            </a:br>
            <a:r>
              <a:rPr lang="pl-PL" altLang="pl-PL" sz="2200" b="1" dirty="0">
                <a:solidFill>
                  <a:srgbClr val="004D86"/>
                </a:solidFill>
              </a:rPr>
              <a:t>Przemysłu 4.0</a:t>
            </a:r>
          </a:p>
        </p:txBody>
      </p:sp>
      <p:sp>
        <p:nvSpPr>
          <p:cNvPr id="29" name="Sześciokąt 28"/>
          <p:cNvSpPr/>
          <p:nvPr/>
        </p:nvSpPr>
        <p:spPr>
          <a:xfrm>
            <a:off x="2074863" y="5245103"/>
            <a:ext cx="1801812" cy="1528763"/>
          </a:xfrm>
          <a:prstGeom prst="hexagon">
            <a:avLst/>
          </a:prstGeom>
          <a:solidFill>
            <a:srgbClr val="5D7EAF"/>
          </a:solidFill>
          <a:ln w="57150">
            <a:solidFill>
              <a:srgbClr val="5D7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altLang="pl-PL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Dział informacji </a:t>
            </a:r>
            <a:br>
              <a:rPr lang="pl-PL" altLang="pl-PL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 promocji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0" name="Sześciokąt 29"/>
          <p:cNvSpPr/>
          <p:nvPr/>
        </p:nvSpPr>
        <p:spPr>
          <a:xfrm>
            <a:off x="3632203" y="4435478"/>
            <a:ext cx="1801813" cy="1528763"/>
          </a:xfrm>
          <a:prstGeom prst="hexagon">
            <a:avLst/>
          </a:prstGeom>
          <a:solidFill>
            <a:srgbClr val="5D7EAF"/>
          </a:solidFill>
          <a:ln w="57150">
            <a:solidFill>
              <a:srgbClr val="5D7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altLang="pl-PL" sz="15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Dział </a:t>
            </a:r>
            <a:r>
              <a:rPr lang="pl-PL" altLang="pl-PL" sz="1500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demonstra</a:t>
            </a:r>
            <a:r>
              <a:rPr lang="pl-PL" altLang="pl-PL" sz="15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-torów</a:t>
            </a:r>
            <a:endParaRPr lang="pl-PL" sz="1500" b="1" dirty="0">
              <a:solidFill>
                <a:schemeClr val="bg1"/>
              </a:solidFill>
            </a:endParaRPr>
          </a:p>
        </p:txBody>
      </p:sp>
      <p:sp>
        <p:nvSpPr>
          <p:cNvPr id="31" name="Sześciokąt 30"/>
          <p:cNvSpPr/>
          <p:nvPr/>
        </p:nvSpPr>
        <p:spPr>
          <a:xfrm>
            <a:off x="5187953" y="3573463"/>
            <a:ext cx="1800225" cy="1528762"/>
          </a:xfrm>
          <a:prstGeom prst="hexagon">
            <a:avLst/>
          </a:prstGeom>
          <a:solidFill>
            <a:srgbClr val="5D7EAF"/>
          </a:solidFill>
          <a:ln w="57150">
            <a:solidFill>
              <a:srgbClr val="5D7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altLang="pl-PL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Dział szkoleń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32" name="Sześciokąt 31"/>
          <p:cNvSpPr/>
          <p:nvPr/>
        </p:nvSpPr>
        <p:spPr>
          <a:xfrm>
            <a:off x="6746878" y="2698753"/>
            <a:ext cx="1801813" cy="1528763"/>
          </a:xfrm>
          <a:prstGeom prst="hexagon">
            <a:avLst/>
          </a:prstGeom>
          <a:solidFill>
            <a:srgbClr val="5D7EAF"/>
          </a:solidFill>
          <a:ln w="57150">
            <a:solidFill>
              <a:srgbClr val="5D7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altLang="pl-PL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Dział doradztwa </a:t>
            </a:r>
            <a:br>
              <a:rPr lang="pl-PL" altLang="pl-PL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pl-PL" altLang="pl-PL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 konsultacji</a:t>
            </a:r>
          </a:p>
        </p:txBody>
      </p:sp>
      <p:sp>
        <p:nvSpPr>
          <p:cNvPr id="33" name="Sześciokąt 32"/>
          <p:cNvSpPr/>
          <p:nvPr/>
        </p:nvSpPr>
        <p:spPr>
          <a:xfrm>
            <a:off x="8305803" y="1831978"/>
            <a:ext cx="1801813" cy="1528763"/>
          </a:xfrm>
          <a:prstGeom prst="hexagon">
            <a:avLst/>
          </a:prstGeom>
          <a:solidFill>
            <a:srgbClr val="5D7EAF"/>
          </a:solidFill>
          <a:ln w="57150">
            <a:solidFill>
              <a:srgbClr val="5D7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altLang="pl-PL" sz="16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Dział wdrożeń</a:t>
            </a:r>
            <a:endParaRPr lang="pl-PL" sz="1600" b="1" dirty="0">
              <a:solidFill>
                <a:schemeClr val="bg1"/>
              </a:solidFill>
            </a:endParaRPr>
          </a:p>
        </p:txBody>
      </p:sp>
      <p:sp>
        <p:nvSpPr>
          <p:cNvPr id="23" name="Sześciokąt 22"/>
          <p:cNvSpPr/>
          <p:nvPr/>
        </p:nvSpPr>
        <p:spPr>
          <a:xfrm>
            <a:off x="3632203" y="4435478"/>
            <a:ext cx="1801813" cy="1528763"/>
          </a:xfrm>
          <a:prstGeom prst="hexagon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" name="Sześciokąt 1"/>
          <p:cNvSpPr/>
          <p:nvPr/>
        </p:nvSpPr>
        <p:spPr>
          <a:xfrm>
            <a:off x="2074863" y="5233988"/>
            <a:ext cx="1801812" cy="1528762"/>
          </a:xfrm>
          <a:prstGeom prst="hexagon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6" name="Sześciokąt 25"/>
          <p:cNvSpPr/>
          <p:nvPr/>
        </p:nvSpPr>
        <p:spPr>
          <a:xfrm>
            <a:off x="5187953" y="3573463"/>
            <a:ext cx="1800225" cy="1528762"/>
          </a:xfrm>
          <a:prstGeom prst="hexagon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" name="Sześciokąt 20"/>
          <p:cNvSpPr/>
          <p:nvPr/>
        </p:nvSpPr>
        <p:spPr>
          <a:xfrm>
            <a:off x="6746878" y="2698753"/>
            <a:ext cx="1801813" cy="1528763"/>
          </a:xfrm>
          <a:prstGeom prst="hexagon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Sześciokąt 17"/>
          <p:cNvSpPr/>
          <p:nvPr/>
        </p:nvSpPr>
        <p:spPr>
          <a:xfrm>
            <a:off x="8305803" y="1831978"/>
            <a:ext cx="1801813" cy="1528763"/>
          </a:xfrm>
          <a:prstGeom prst="hexagon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26" grpId="0" animBg="1"/>
      <p:bldP spid="21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892303" y="892178"/>
            <a:ext cx="81581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102870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2000" u="sng" dirty="0">
                <a:latin typeface="Lato" charset="0"/>
              </a:rPr>
              <a:t>Faza I – przygotowanie (06.2017 – 02.2018)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pl-PL" altLang="pl-PL" sz="1800" dirty="0">
              <a:latin typeface="Lato" charset="0"/>
            </a:endParaRP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Określenie formy prawnej (związek </a:t>
            </a:r>
            <a:r>
              <a:rPr lang="pl-PL" altLang="pl-PL" sz="1800" dirty="0" err="1">
                <a:latin typeface="Lato" charset="0"/>
              </a:rPr>
              <a:t>PolŚl</a:t>
            </a:r>
            <a:r>
              <a:rPr lang="pl-PL" altLang="pl-PL" sz="1800" dirty="0">
                <a:latin typeface="Lato" charset="0"/>
              </a:rPr>
              <a:t> i KSSE) – 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Utworzenie sekretariatu i punktu informacyjnego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Powołanie Rady ŚCKP4.0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pl-PL" altLang="pl-PL" sz="1800" dirty="0">
              <a:latin typeface="Lato" charset="0"/>
            </a:endParaRP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Uruchomienie strony internetowej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Opracowanie materiałów reklamowych –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Rekrutacja trenerów Przemysłu 4.0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Spotkanie inauguracyjne ŚCKP4.0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pl-PL" altLang="pl-PL" sz="1800" dirty="0">
              <a:latin typeface="Lato" charset="0"/>
            </a:endParaRP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pl-PL" altLang="pl-PL" sz="1800" dirty="0">
              <a:latin typeface="Lato" charset="0"/>
            </a:endParaRP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Opracowanie projektu demonstratora P4.0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Opracowanie projektu laboratoryjnego demonstratora P4.0 – </a:t>
            </a: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pl-PL" altLang="pl-PL" sz="1800" dirty="0">
              <a:latin typeface="Lato" charset="0"/>
            </a:endParaRPr>
          </a:p>
          <a:p>
            <a:pPr marL="360363" indent="-36036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800" dirty="0">
                <a:latin typeface="Lato" charset="0"/>
              </a:rPr>
              <a:t>Przeprowadzenie badań sondażowych dotyczących </a:t>
            </a:r>
          </a:p>
          <a:p>
            <a:pPr marL="982663" lvl="1" indent="-23971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400" dirty="0">
                <a:latin typeface="Lato" charset="0"/>
              </a:rPr>
              <a:t>Poziomu wdrożenia technologii P4.0</a:t>
            </a:r>
          </a:p>
          <a:p>
            <a:pPr marL="982663" lvl="1" indent="-239713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pl-PL" altLang="pl-PL" sz="1400" dirty="0">
                <a:latin typeface="Lato" charset="0"/>
              </a:rPr>
              <a:t>Zapotrzebowania na szkolenia podstawowe z zakresu P4.0</a:t>
            </a:r>
            <a:endParaRPr lang="en-US" altLang="pl-PL" sz="1400" dirty="0">
              <a:latin typeface="Lato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698625" y="4994275"/>
          <a:ext cx="8809038" cy="1752600"/>
        </p:xfrm>
        <a:graphic>
          <a:graphicData uri="http://schemas.openxmlformats.org/drawingml/2006/table">
            <a:tbl>
              <a:tblPr/>
              <a:tblGrid>
                <a:gridCol w="36634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1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91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84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38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7E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2017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2019 - 2021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2022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Faza I – przygotowanie 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7E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czerwiec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Faza II –  uruchomienie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7E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0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Faza III – dofinansowanie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7E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X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Faza IV – niezależność finansowa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D7EA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DejaVu Sans" pitchFamily="34" charset="0"/>
                      </a:endParaRP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itchFamily="34" charset="0"/>
                        <a:defRPr sz="13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pitchFamily="34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pitchFamily="34" charset="0"/>
                        <a:defRPr sz="1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DejaVu Sans" pitchFamily="34" charset="0"/>
                        </a:rPr>
                        <a:t>X</a:t>
                      </a:r>
                    </a:p>
                  </a:txBody>
                  <a:tcPr marL="51437" marR="5143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7232650" y="1266825"/>
            <a:ext cx="218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b="1">
                <a:solidFill>
                  <a:srgbClr val="FF0000"/>
                </a:solidFill>
                <a:latin typeface="Lato" charset="0"/>
              </a:rPr>
              <a:t>umowa 21.02.2018</a:t>
            </a:r>
            <a:endParaRPr lang="pl-PL" altLang="pl-PL">
              <a:solidFill>
                <a:srgbClr val="FF0000"/>
              </a:solidFill>
            </a:endParaRPr>
          </a:p>
        </p:txBody>
      </p:sp>
      <p:sp>
        <p:nvSpPr>
          <p:cNvPr id="7" name="Prostokąt 6"/>
          <p:cNvSpPr>
            <a:spLocks noChangeArrowheads="1"/>
          </p:cNvSpPr>
          <p:nvPr/>
        </p:nvSpPr>
        <p:spPr bwMode="auto">
          <a:xfrm>
            <a:off x="7324728" y="1492250"/>
            <a:ext cx="2182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b="1">
                <a:solidFill>
                  <a:srgbClr val="FF0000"/>
                </a:solidFill>
                <a:latin typeface="Lato" charset="0"/>
              </a:rPr>
              <a:t>umowa 21.02.2018</a:t>
            </a:r>
            <a:endParaRPr lang="pl-PL" altLang="pl-PL">
              <a:solidFill>
                <a:srgbClr val="FF0000"/>
              </a:solidFill>
            </a:endParaRP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4948238" y="1724025"/>
            <a:ext cx="2182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b="1">
                <a:solidFill>
                  <a:srgbClr val="FF0000"/>
                </a:solidFill>
                <a:latin typeface="Lato" charset="0"/>
              </a:rPr>
              <a:t>umowa 21.02.2018</a:t>
            </a:r>
            <a:endParaRPr lang="pl-PL" altLang="pl-PL">
              <a:solidFill>
                <a:srgbClr val="FF0000"/>
              </a:solidFill>
            </a:endParaRPr>
          </a:p>
        </p:txBody>
      </p:sp>
      <p:sp>
        <p:nvSpPr>
          <p:cNvPr id="25645" name="pole tekstowe 27"/>
          <p:cNvSpPr txBox="1">
            <a:spLocks noChangeArrowheads="1"/>
          </p:cNvSpPr>
          <p:nvPr/>
        </p:nvSpPr>
        <p:spPr bwMode="auto">
          <a:xfrm>
            <a:off x="1752600" y="125413"/>
            <a:ext cx="86296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200" b="1">
                <a:solidFill>
                  <a:srgbClr val="004D86"/>
                </a:solidFill>
              </a:rPr>
              <a:t>Fazy działania Śląskiego Centrum Kompetencji Przemysłu 4.0</a:t>
            </a:r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5910263" y="2173291"/>
            <a:ext cx="27098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>
                <a:solidFill>
                  <a:srgbClr val="0070C0"/>
                </a:solidFill>
              </a:rPr>
              <a:t>http://przemysl40.polsl.pl/</a:t>
            </a:r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6369050" y="2411416"/>
            <a:ext cx="2636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>
                <a:solidFill>
                  <a:srgbClr val="0070C0"/>
                </a:solidFill>
              </a:rPr>
              <a:t>06.2017, 10.2017, </a:t>
            </a:r>
            <a:r>
              <a:rPr lang="pl-PL" altLang="pl-PL" sz="1600" b="1">
                <a:solidFill>
                  <a:srgbClr val="FF0000"/>
                </a:solidFill>
              </a:rPr>
              <a:t>02.2018</a:t>
            </a:r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5970588" y="2622550"/>
            <a:ext cx="33893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>
                <a:solidFill>
                  <a:srgbClr val="FF0000"/>
                </a:solidFill>
              </a:rPr>
              <a:t>Inkubator Liderów Przemysłu 4.0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6721478" y="3482975"/>
            <a:ext cx="1381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>
                <a:solidFill>
                  <a:srgbClr val="FF0000"/>
                </a:solidFill>
              </a:rPr>
              <a:t>01 – 02.2018</a:t>
            </a:r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8359778" y="3698875"/>
            <a:ext cx="1381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>
                <a:solidFill>
                  <a:srgbClr val="FF0000"/>
                </a:solidFill>
              </a:rPr>
              <a:t>01 – 02.2018</a:t>
            </a:r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5799141" y="4341816"/>
            <a:ext cx="1228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FF0000"/>
                </a:solidFill>
              </a:rPr>
              <a:t>01 – 02.2018</a:t>
            </a:r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auto">
          <a:xfrm>
            <a:off x="7488241" y="4502153"/>
            <a:ext cx="1228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FF0000"/>
                </a:solidFill>
              </a:rPr>
              <a:t>01 – 02.2018</a:t>
            </a:r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5838828" y="2809875"/>
            <a:ext cx="4005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>
                <a:solidFill>
                  <a:srgbClr val="0070C0"/>
                </a:solidFill>
              </a:rPr>
              <a:t>kilkanaście zorganizowanych spotkań, </a:t>
            </a:r>
          </a:p>
          <a:p>
            <a:r>
              <a:rPr lang="pl-PL" altLang="pl-PL" sz="1600" b="1">
                <a:solidFill>
                  <a:srgbClr val="0070C0"/>
                </a:solidFill>
              </a:rPr>
              <a:t>kwiecień 2018</a:t>
            </a: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7067553" y="5681666"/>
            <a:ext cx="8667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pl-PL" altLang="pl-PL" b="1">
                <a:solidFill>
                  <a:srgbClr val="FF0000"/>
                </a:solidFill>
                <a:latin typeface="Calibri" pitchFamily="34" charset="0"/>
              </a:rPr>
              <a:t>marzec</a:t>
            </a:r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7162663" y="4975226"/>
            <a:ext cx="652743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pl-PL" altLang="pl-PL" b="1">
                <a:solidFill>
                  <a:srgbClr val="FF0000"/>
                </a:solidFill>
                <a:latin typeface="Calibri" pitchFamily="34" charset="0"/>
              </a:rPr>
              <a:t>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276353"/>
            <a:ext cx="3176588" cy="321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pole tekstowe 1"/>
          <p:cNvSpPr txBox="1">
            <a:spLocks noChangeArrowheads="1"/>
          </p:cNvSpPr>
          <p:nvPr/>
        </p:nvSpPr>
        <p:spPr bwMode="auto">
          <a:xfrm>
            <a:off x="3321050" y="5819775"/>
            <a:ext cx="32067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0363" indent="-360363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182563" indent="-182563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l-PL" altLang="pl-PL" sz="1400" b="1" dirty="0">
                <a:solidFill>
                  <a:srgbClr val="FF0000"/>
                </a:solidFill>
                <a:latin typeface="Lato" charset="0"/>
              </a:rPr>
              <a:t>Badań sondażowe </a:t>
            </a:r>
            <a:r>
              <a:rPr lang="pl-PL" altLang="pl-PL" sz="1400" dirty="0">
                <a:latin typeface="Lato" charset="0"/>
              </a:rPr>
              <a:t>dotyczące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pl-PL" altLang="pl-PL" sz="1400" dirty="0">
                <a:latin typeface="Lato" charset="0"/>
              </a:rPr>
              <a:t>Poziomu wdrożenia technologii P4.0</a:t>
            </a:r>
          </a:p>
          <a:p>
            <a:pPr lvl="1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pl-PL" altLang="pl-PL" sz="1400" dirty="0">
                <a:latin typeface="Lato" charset="0"/>
              </a:rPr>
              <a:t>Zapotrzebowania na szkolenia podstawowe z zakresu P4.0</a:t>
            </a:r>
            <a:endParaRPr lang="en-US" altLang="pl-PL" sz="1400" dirty="0">
              <a:latin typeface="Lato" charset="0"/>
            </a:endParaRPr>
          </a:p>
        </p:txBody>
      </p:sp>
      <p:sp>
        <p:nvSpPr>
          <p:cNvPr id="26628" name="pole tekstowe 6"/>
          <p:cNvSpPr txBox="1">
            <a:spLocks noChangeArrowheads="1"/>
          </p:cNvSpPr>
          <p:nvPr/>
        </p:nvSpPr>
        <p:spPr bwMode="auto">
          <a:xfrm>
            <a:off x="5132388" y="5078413"/>
            <a:ext cx="29003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60363" indent="-360363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l-PL" altLang="pl-PL" sz="1400" b="1">
                <a:solidFill>
                  <a:srgbClr val="FF0000"/>
                </a:solidFill>
                <a:latin typeface="Lato" charset="0"/>
              </a:rPr>
              <a:t>Projekt demonstratora P4.0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1400" b="1">
                <a:solidFill>
                  <a:srgbClr val="FF0000"/>
                </a:solidFill>
                <a:latin typeface="Lato" charset="0"/>
              </a:rPr>
              <a:t>Laboratoryjny demonstrator P4.0</a:t>
            </a:r>
            <a:endParaRPr lang="pl-PL" altLang="pl-PL" sz="1400" b="1">
              <a:solidFill>
                <a:srgbClr val="FF0000"/>
              </a:solidFill>
            </a:endParaRPr>
          </a:p>
        </p:txBody>
      </p:sp>
      <p:sp>
        <p:nvSpPr>
          <p:cNvPr id="26629" name="pole tekstowe 8"/>
          <p:cNvSpPr txBox="1">
            <a:spLocks noChangeArrowheads="1"/>
          </p:cNvSpPr>
          <p:nvPr/>
        </p:nvSpPr>
        <p:spPr bwMode="auto">
          <a:xfrm>
            <a:off x="7727950" y="3937003"/>
            <a:ext cx="28257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/>
              <a:t>Studium wykonalności ŚCP4.0</a:t>
            </a:r>
          </a:p>
          <a:p>
            <a:r>
              <a:rPr lang="pl-PL" altLang="pl-PL" sz="1400"/>
              <a:t>(</a:t>
            </a:r>
            <a:r>
              <a:rPr lang="pl-PL" altLang="pl-PL" sz="1400" b="1">
                <a:solidFill>
                  <a:srgbClr val="FF0000"/>
                </a:solidFill>
              </a:rPr>
              <a:t>struktura</a:t>
            </a:r>
            <a:r>
              <a:rPr lang="pl-PL" altLang="pl-PL" sz="1400"/>
              <a:t> i </a:t>
            </a:r>
            <a:r>
              <a:rPr lang="pl-PL" altLang="pl-PL" sz="1400" b="1">
                <a:solidFill>
                  <a:srgbClr val="FF0000"/>
                </a:solidFill>
              </a:rPr>
              <a:t>program działania</a:t>
            </a:r>
            <a:r>
              <a:rPr lang="pl-PL" altLang="pl-PL" sz="1400"/>
              <a:t> ŚCKP4.0)</a:t>
            </a:r>
          </a:p>
        </p:txBody>
      </p:sp>
      <p:sp>
        <p:nvSpPr>
          <p:cNvPr id="26630" name="pole tekstowe 9"/>
          <p:cNvSpPr txBox="1">
            <a:spLocks noChangeArrowheads="1"/>
          </p:cNvSpPr>
          <p:nvPr/>
        </p:nvSpPr>
        <p:spPr bwMode="auto">
          <a:xfrm>
            <a:off x="1717675" y="4927603"/>
            <a:ext cx="24145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>
                <a:solidFill>
                  <a:srgbClr val="FF0000"/>
                </a:solidFill>
              </a:rPr>
              <a:t>Katalog szkoleń</a:t>
            </a:r>
            <a:r>
              <a:rPr lang="pl-PL" altLang="pl-PL" sz="1400"/>
              <a:t> </a:t>
            </a:r>
          </a:p>
          <a:p>
            <a:r>
              <a:rPr lang="pl-PL" altLang="pl-PL" sz="1400"/>
              <a:t>z zakresu zaawansowanych</a:t>
            </a:r>
            <a:br>
              <a:rPr lang="pl-PL" altLang="pl-PL" sz="1400"/>
            </a:br>
            <a:r>
              <a:rPr lang="pl-PL" altLang="pl-PL" sz="1400"/>
              <a:t> technologii</a:t>
            </a:r>
          </a:p>
        </p:txBody>
      </p:sp>
      <p:sp>
        <p:nvSpPr>
          <p:cNvPr id="26631" name="pole tekstowe 9"/>
          <p:cNvSpPr txBox="1">
            <a:spLocks noChangeArrowheads="1"/>
          </p:cNvSpPr>
          <p:nvPr/>
        </p:nvSpPr>
        <p:spPr bwMode="auto">
          <a:xfrm>
            <a:off x="1814516" y="182563"/>
            <a:ext cx="8499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Działania na rzecz utworzenia </a:t>
            </a:r>
          </a:p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Śląskiego Centrum Kompetencji Przemysłu 4.0 (2018)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294438" y="1944691"/>
            <a:ext cx="4019550" cy="1076325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Digital </a:t>
            </a:r>
            <a:r>
              <a:rPr lang="pl-PL" sz="32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Innovation</a:t>
            </a:r>
            <a:r>
              <a:rPr lang="pl-PL" sz="32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Hub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2018</a:t>
            </a:r>
          </a:p>
        </p:txBody>
      </p:sp>
      <p:cxnSp>
        <p:nvCxnSpPr>
          <p:cNvPr id="3" name="Łącznik prostoliniowy 2"/>
          <p:cNvCxnSpPr>
            <a:stCxn id="26626" idx="2"/>
            <a:endCxn id="26630" idx="0"/>
          </p:cNvCxnSpPr>
          <p:nvPr/>
        </p:nvCxnSpPr>
        <p:spPr>
          <a:xfrm flipH="1">
            <a:off x="2924175" y="4494216"/>
            <a:ext cx="812800" cy="433387"/>
          </a:xfrm>
          <a:prstGeom prst="line">
            <a:avLst/>
          </a:prstGeom>
          <a:ln w="38100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oliniowy 4"/>
          <p:cNvCxnSpPr>
            <a:stCxn id="26626" idx="2"/>
            <a:endCxn id="26627" idx="0"/>
          </p:cNvCxnSpPr>
          <p:nvPr/>
        </p:nvCxnSpPr>
        <p:spPr>
          <a:xfrm>
            <a:off x="3736975" y="4494213"/>
            <a:ext cx="1187450" cy="1325562"/>
          </a:xfrm>
          <a:prstGeom prst="line">
            <a:avLst/>
          </a:prstGeom>
          <a:ln w="38100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>
            <a:stCxn id="26626" idx="2"/>
            <a:endCxn id="26628" idx="0"/>
          </p:cNvCxnSpPr>
          <p:nvPr/>
        </p:nvCxnSpPr>
        <p:spPr>
          <a:xfrm>
            <a:off x="3736975" y="4494213"/>
            <a:ext cx="2844800" cy="584200"/>
          </a:xfrm>
          <a:prstGeom prst="line">
            <a:avLst/>
          </a:prstGeom>
          <a:ln w="38100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oliniowy 11"/>
          <p:cNvCxnSpPr>
            <a:stCxn id="11" idx="2"/>
            <a:endCxn id="26628" idx="0"/>
          </p:cNvCxnSpPr>
          <p:nvPr/>
        </p:nvCxnSpPr>
        <p:spPr>
          <a:xfrm flipH="1">
            <a:off x="6581775" y="3021013"/>
            <a:ext cx="1722438" cy="2057400"/>
          </a:xfrm>
          <a:prstGeom prst="line">
            <a:avLst/>
          </a:prstGeom>
          <a:ln w="38100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oliniowy 13"/>
          <p:cNvCxnSpPr>
            <a:stCxn id="11" idx="2"/>
            <a:endCxn id="26629" idx="0"/>
          </p:cNvCxnSpPr>
          <p:nvPr/>
        </p:nvCxnSpPr>
        <p:spPr>
          <a:xfrm>
            <a:off x="8304213" y="3021016"/>
            <a:ext cx="836612" cy="915987"/>
          </a:xfrm>
          <a:prstGeom prst="line">
            <a:avLst/>
          </a:prstGeom>
          <a:ln w="38100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le tekstowe 4"/>
          <p:cNvSpPr txBox="1">
            <a:spLocks noChangeArrowheads="1"/>
          </p:cNvSpPr>
          <p:nvPr/>
        </p:nvSpPr>
        <p:spPr bwMode="auto">
          <a:xfrm>
            <a:off x="1814516" y="79378"/>
            <a:ext cx="849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Katalog szkoleń z zakresu zaawansowanych technologii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0" y="3406619"/>
            <a:ext cx="3360000" cy="2520000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0" y="1478285"/>
            <a:ext cx="3360000" cy="2520000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91" y="644528"/>
            <a:ext cx="3360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91" y="1176190"/>
            <a:ext cx="3360000" cy="2520000"/>
          </a:xfrm>
          <a:prstGeom prst="rect">
            <a:avLst/>
          </a:prstGeom>
          <a:scene3d>
            <a:camera prst="orthographicFront">
              <a:rot lat="0" lon="0" rev="19799999"/>
            </a:camera>
            <a:lightRig rig="threePt" dir="t"/>
          </a:scene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11" y="3406619"/>
            <a:ext cx="3360000" cy="2520000"/>
          </a:xfrm>
          <a:prstGeom prst="rect">
            <a:avLst/>
          </a:prstGeom>
          <a:scene3d>
            <a:camera prst="orthographicFront">
              <a:rot lat="0" lon="0" rev="18000000"/>
            </a:camera>
            <a:lightRig rig="threePt" dir="t"/>
          </a:scene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1188" r="16499" b="4250"/>
          <a:stretch>
            <a:fillRect/>
          </a:stretch>
        </p:blipFill>
        <p:spPr bwMode="auto">
          <a:xfrm>
            <a:off x="4733610" y="4389438"/>
            <a:ext cx="30432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869180" y="3696190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22 programy szkoleń</a:t>
            </a:r>
            <a:endParaRPr lang="pl-PL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zewnętrzne&#10;&#10;Opis wygenerowany przy wysokim poziomie pewności">
            <a:extLst>
              <a:ext uri="{FF2B5EF4-FFF2-40B4-BE49-F238E27FC236}">
                <a16:creationId xmlns:a16="http://schemas.microsoft.com/office/drawing/2014/main" xmlns="" id="{8D4E998F-1AA4-4CAB-B62D-AF3667FA5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79" y="182336"/>
            <a:ext cx="6551736" cy="6478577"/>
          </a:xfrm>
          <a:prstGeom prst="rect">
            <a:avLst/>
          </a:prstGeom>
        </p:spPr>
      </p:pic>
      <p:sp>
        <p:nvSpPr>
          <p:cNvPr id="5" name="Wycinek koła 4"/>
          <p:cNvSpPr/>
          <p:nvPr/>
        </p:nvSpPr>
        <p:spPr>
          <a:xfrm>
            <a:off x="2682347" y="229228"/>
            <a:ext cx="6370637" cy="6183312"/>
          </a:xfrm>
          <a:prstGeom prst="pie">
            <a:avLst>
              <a:gd name="adj1" fmla="val 9035476"/>
              <a:gd name="adj2" fmla="val 16161736"/>
            </a:avLst>
          </a:prstGeom>
          <a:solidFill>
            <a:srgbClr val="FF505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11" name="Wycinek koła 10"/>
          <p:cNvSpPr/>
          <p:nvPr/>
        </p:nvSpPr>
        <p:spPr>
          <a:xfrm rot="3766492" flipH="1" flipV="1">
            <a:off x="2726002" y="353415"/>
            <a:ext cx="6370639" cy="6183312"/>
          </a:xfrm>
          <a:prstGeom prst="pie">
            <a:avLst>
              <a:gd name="adj1" fmla="val 8813331"/>
              <a:gd name="adj2" fmla="val 16022698"/>
            </a:avLst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prstClr val="black"/>
              </a:solidFill>
            </a:endParaRPr>
          </a:p>
        </p:txBody>
      </p:sp>
      <p:sp>
        <p:nvSpPr>
          <p:cNvPr id="10" name="Wycinek koła 9"/>
          <p:cNvSpPr/>
          <p:nvPr/>
        </p:nvSpPr>
        <p:spPr>
          <a:xfrm flipH="1">
            <a:off x="2769663" y="217505"/>
            <a:ext cx="6370637" cy="6183312"/>
          </a:xfrm>
          <a:prstGeom prst="pie">
            <a:avLst>
              <a:gd name="adj1" fmla="val 9035476"/>
              <a:gd name="adj2" fmla="val 16212573"/>
            </a:avLst>
          </a:prstGeom>
          <a:solidFill>
            <a:srgbClr val="5D7EAF"/>
          </a:solidFill>
          <a:ln w="57150">
            <a:solidFill>
              <a:srgbClr val="004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prstClr val="black"/>
              </a:solidFill>
            </a:endParaRPr>
          </a:p>
        </p:txBody>
      </p:sp>
      <p:grpSp>
        <p:nvGrpSpPr>
          <p:cNvPr id="12" name="Grupa 11"/>
          <p:cNvGrpSpPr>
            <a:grpSpLocks/>
          </p:cNvGrpSpPr>
          <p:nvPr/>
        </p:nvGrpSpPr>
        <p:grpSpPr bwMode="auto">
          <a:xfrm>
            <a:off x="4608047" y="2221533"/>
            <a:ext cx="2542684" cy="2493963"/>
            <a:chOff x="6218942" y="138922"/>
            <a:chExt cx="2542193" cy="2493158"/>
          </a:xfrm>
        </p:grpSpPr>
        <p:sp>
          <p:nvSpPr>
            <p:cNvPr id="13" name="Elipsa 12"/>
            <p:cNvSpPr/>
            <p:nvPr/>
          </p:nvSpPr>
          <p:spPr>
            <a:xfrm>
              <a:off x="6250440" y="138922"/>
              <a:ext cx="2479196" cy="2493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altLang="pl-PL" dirty="0">
                <a:solidFill>
                  <a:srgbClr val="004D86"/>
                </a:solidFill>
              </a:endParaRPr>
            </a:p>
          </p:txBody>
        </p:sp>
        <p:sp>
          <p:nvSpPr>
            <p:cNvPr id="28679" name="Prostokąt 13"/>
            <p:cNvSpPr>
              <a:spLocks noChangeArrowheads="1"/>
            </p:cNvSpPr>
            <p:nvPr/>
          </p:nvSpPr>
          <p:spPr bwMode="auto">
            <a:xfrm>
              <a:off x="6218942" y="1112258"/>
              <a:ext cx="2542193" cy="52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altLang="pl-PL" sz="2800" b="1" dirty="0">
                  <a:solidFill>
                    <a:srgbClr val="004D86"/>
                  </a:solidFill>
                </a:rPr>
                <a:t>Demonstrator</a:t>
              </a: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9607394" y="399441"/>
            <a:ext cx="2328545" cy="162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0785" r="11972" b="11549"/>
          <a:stretch/>
        </p:blipFill>
        <p:spPr>
          <a:xfrm>
            <a:off x="434139" y="506621"/>
            <a:ext cx="1502137" cy="197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2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Barbara\Desktop\przemysł 4.0\Demonstrator_zdjęcia\Demonstrator_zdjęcia\IMG_20180125_135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/>
          <a:stretch/>
        </p:blipFill>
        <p:spPr bwMode="auto">
          <a:xfrm>
            <a:off x="5573502" y="5171166"/>
            <a:ext cx="3089452" cy="145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scontent-waw1-1.xx.fbcdn.net/v/t35.0-12/s2048x2048/27329671_1595035663909201_2067117016_o.jpg?oh=05c13830a77f5f8e075927ed361ffe85&amp;oe=5A6CD0D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r="5197"/>
          <a:stretch/>
        </p:blipFill>
        <p:spPr bwMode="auto">
          <a:xfrm>
            <a:off x="8662954" y="1664207"/>
            <a:ext cx="2836711" cy="18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02574" y="3443426"/>
            <a:ext cx="2543839" cy="1907879"/>
          </a:xfrm>
          <a:prstGeom prst="rect">
            <a:avLst/>
          </a:prstGeom>
        </p:spPr>
      </p:pic>
      <p:pic>
        <p:nvPicPr>
          <p:cNvPr id="18" name="Picture 2" descr="C:\Users\Barbara\Desktop\przemysł 4.0\Demonstrator_zdjęcia\Demonstrator_zdjęcia\IMG_20180125_1345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30"/>
          <a:stretch/>
        </p:blipFill>
        <p:spPr bwMode="auto">
          <a:xfrm>
            <a:off x="1799136" y="3254123"/>
            <a:ext cx="2732689" cy="214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Barbara\Desktop\przemysł 4.0\Demonstrator_zdjęcia\Demonstrator_zdjęcia\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56" y="1695668"/>
            <a:ext cx="2043976" cy="233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0" y="1636060"/>
            <a:ext cx="2575200" cy="19314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96" y="2948280"/>
            <a:ext cx="2399997" cy="1799997"/>
          </a:xfrm>
          <a:prstGeom prst="rect">
            <a:avLst/>
          </a:prstGeom>
        </p:spPr>
      </p:pic>
      <p:pic>
        <p:nvPicPr>
          <p:cNvPr id="22" name="Picture 2" descr="C:\Users\Barbara\Desktop\przemysł 4.0\Demonstrator_zdjęcia\Demonstrator_zdjęcia\IMG_20180125_13253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3"/>
          <a:stretch/>
        </p:blipFill>
        <p:spPr bwMode="auto">
          <a:xfrm>
            <a:off x="303329" y="4966740"/>
            <a:ext cx="2684411" cy="16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Barbara\Desktop\przemysł 4.0\Demonstrator_zdjęcia\Demonstrator_zdjęcia\IMG_20180125_1355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t="10453" r="32836" b="24076"/>
          <a:stretch/>
        </p:blipFill>
        <p:spPr bwMode="auto">
          <a:xfrm>
            <a:off x="7500484" y="5391041"/>
            <a:ext cx="1574192" cy="116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4"/>
          <p:cNvSpPr txBox="1">
            <a:spLocks noChangeArrowheads="1"/>
          </p:cNvSpPr>
          <p:nvPr/>
        </p:nvSpPr>
        <p:spPr bwMode="auto">
          <a:xfrm>
            <a:off x="1877880" y="143039"/>
            <a:ext cx="849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400" b="1" dirty="0" smtClean="0">
                <a:solidFill>
                  <a:srgbClr val="004D86"/>
                </a:solidFill>
              </a:rPr>
              <a:t>Laboratoryjny demonstrator Przemysłu 4.0</a:t>
            </a:r>
            <a:endParaRPr lang="pl-PL" altLang="pl-PL" sz="2400" b="1" dirty="0">
              <a:solidFill>
                <a:srgbClr val="004D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08000" y="173337"/>
            <a:ext cx="10425600" cy="86177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pl-PL" sz="2400" b="1" dirty="0">
                <a:solidFill>
                  <a:srgbClr val="004D86"/>
                </a:solidFill>
              </a:rPr>
              <a:t>Badanie ankietowe realizowane w ramach programu </a:t>
            </a:r>
          </a:p>
          <a:p>
            <a:pPr algn="ctr"/>
            <a:r>
              <a:rPr lang="pl-PL" sz="2400" b="1" dirty="0" smtClean="0">
                <a:solidFill>
                  <a:srgbClr val="004D86"/>
                </a:solidFill>
              </a:rPr>
              <a:t>Inkubator </a:t>
            </a:r>
            <a:r>
              <a:rPr lang="pl-PL" sz="2400" b="1" dirty="0">
                <a:solidFill>
                  <a:srgbClr val="004D86"/>
                </a:solidFill>
              </a:rPr>
              <a:t>Liderów Przemysłu </a:t>
            </a:r>
            <a:r>
              <a:rPr lang="pl-PL" sz="2400" b="1" dirty="0" smtClean="0">
                <a:solidFill>
                  <a:srgbClr val="004D86"/>
                </a:solidFill>
              </a:rPr>
              <a:t>4.0</a:t>
            </a:r>
            <a:endParaRPr lang="pl-PL" sz="2400" b="1" dirty="0">
              <a:solidFill>
                <a:srgbClr val="004D86"/>
              </a:solidFill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278400" y="1545600"/>
            <a:ext cx="3601605" cy="4819200"/>
          </a:xfrm>
          <a:prstGeom prst="roundRect">
            <a:avLst>
              <a:gd name="adj" fmla="val 835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147200" y="2150400"/>
            <a:ext cx="4915200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b="1" dirty="0"/>
              <a:t>Charakterystyka ankietowanych przedsiębiorstw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331" y="2325987"/>
            <a:ext cx="2710671" cy="169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980800" y="2872001"/>
            <a:ext cx="20816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sz="1600" dirty="0"/>
              <a:t>Wielkość zatrudnienia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71" y="4368000"/>
            <a:ext cx="3131309" cy="17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7310400" y="5064001"/>
            <a:ext cx="1905600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sz="1600" dirty="0"/>
              <a:t>Wartość produkcji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31" y="3148801"/>
            <a:ext cx="3489771" cy="180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5705600" y="3680001"/>
            <a:ext cx="2264000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sz="1600" dirty="0"/>
              <a:t>Struktura kapitału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1" y="1665194"/>
            <a:ext cx="3269284" cy="458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0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817"/>
            <a:ext cx="12192000" cy="618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2155511" y="136528"/>
            <a:ext cx="7367587" cy="66833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b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POLITECHNIKA ŚLĄSKA</a:t>
            </a:r>
            <a: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pl-PL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pl-PL" sz="48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pl-PL" sz="48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altLang="pl-PL" sz="4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40" name="Prostokąt 2"/>
          <p:cNvSpPr>
            <a:spLocks noChangeArrowheads="1"/>
          </p:cNvSpPr>
          <p:nvPr/>
        </p:nvSpPr>
        <p:spPr bwMode="auto">
          <a:xfrm>
            <a:off x="2440943" y="804866"/>
            <a:ext cx="953769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400" b="1" dirty="0">
                <a:solidFill>
                  <a:srgbClr val="004D86"/>
                </a:solidFill>
              </a:rPr>
              <a:t>Politechnika Śląska </a:t>
            </a:r>
            <a:r>
              <a:rPr lang="pl-PL" altLang="pl-PL" sz="1400" dirty="0"/>
              <a:t>– kształci wysoko wykwalifikowane kadry i aktywne wpływa na rozwój regionu poprzez badania naukowe nad innowacyjnymi technologiami oraz ich zastosowaniem; najstarsza uczelnia </a:t>
            </a:r>
            <a:r>
              <a:rPr lang="pl-PL" altLang="pl-PL" sz="1400" dirty="0" smtClean="0"/>
              <a:t>techniczna w </a:t>
            </a:r>
            <a:r>
              <a:rPr lang="pl-PL" altLang="pl-PL" sz="1400" dirty="0"/>
              <a:t>regionie i jedna z największych w kraju; </a:t>
            </a:r>
            <a:r>
              <a:rPr lang="pl-PL" altLang="pl-PL" sz="1400" dirty="0" smtClean="0"/>
              <a:t>ponad 20 </a:t>
            </a:r>
            <a:r>
              <a:rPr lang="pl-PL" altLang="pl-PL" sz="1400" dirty="0"/>
              <a:t>000 studentów, ponad 60 kierunków studiów i </a:t>
            </a:r>
            <a:r>
              <a:rPr lang="pl-PL" altLang="pl-PL" sz="1400" dirty="0" smtClean="0"/>
              <a:t>250 </a:t>
            </a:r>
            <a:r>
              <a:rPr lang="pl-PL" altLang="pl-PL" sz="1400" dirty="0"/>
              <a:t>specjalności; ponad </a:t>
            </a:r>
            <a:r>
              <a:rPr lang="pl-PL" altLang="pl-PL" sz="1400" dirty="0" smtClean="0"/>
              <a:t>3600 </a:t>
            </a:r>
            <a:r>
              <a:rPr lang="pl-PL" altLang="pl-PL" sz="1400" dirty="0"/>
              <a:t>pracowników, w tym blisko 2000 </a:t>
            </a:r>
            <a:r>
              <a:rPr lang="pl-PL" altLang="pl-PL" sz="1400" dirty="0" smtClean="0"/>
              <a:t>zatrudnionych na stanowiskach naukowych i dydaktycznych</a:t>
            </a:r>
            <a:endParaRPr lang="pl-PL" altLang="pl-PL" sz="1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0785" r="11972" b="11549"/>
          <a:stretch/>
        </p:blipFill>
        <p:spPr>
          <a:xfrm>
            <a:off x="244636" y="221142"/>
            <a:ext cx="1757679" cy="231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406476" y="930401"/>
            <a:ext cx="10961369" cy="54006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1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Etap I – </a:t>
            </a:r>
            <a:r>
              <a:rPr lang="pl-PL" sz="1800" b="1" dirty="0">
                <a:solidFill>
                  <a:srgbClr val="FF0000"/>
                </a:solidFill>
                <a:latin typeface="Calibri"/>
              </a:rPr>
              <a:t>Konsorcjum</a:t>
            </a:r>
            <a:r>
              <a:rPr lang="pl-PL" sz="1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KSSE SA i Politechnika Śląska </a:t>
            </a:r>
            <a:r>
              <a:rPr lang="pl-PL" sz="1800" b="1" dirty="0">
                <a:solidFill>
                  <a:srgbClr val="FF0000"/>
                </a:solidFill>
                <a:latin typeface="Calibri"/>
              </a:rPr>
              <a:t>21.02.2018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Szkolenie liderów Przemysłu 4.0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Utworzenie siedziby ŚCKP 4.0 w Gliwicach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Utworzenie zespołu zarządzania ŚCKP 4.0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Uruchomienie zespołów ekspertów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Uruchomienie laboratoryjnego demonstratora Przemysłu 4.0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Opracowanie portfolio usług i testowanie usług wsparcia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Rozwój sieci współpracy z zewnętrznymi specjalistami oraz z dostawcami technologii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Przeprowadzanie audytów w przedsiębiorstwach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Doradztwo na rzecz przedsiębiorstw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Przeprowadzanie  szkoleń z zakresu zaawansowanych technologii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pl-PL" sz="1800" b="1" dirty="0">
              <a:solidFill>
                <a:srgbClr val="1F497D">
                  <a:lumMod val="75000"/>
                </a:srgbClr>
              </a:solidFill>
              <a:latin typeface="Calibri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1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Etap II – Utworzenie </a:t>
            </a:r>
            <a:r>
              <a:rPr lang="pl-PL" sz="1800" b="1" dirty="0">
                <a:solidFill>
                  <a:srgbClr val="FF0000"/>
                </a:solidFill>
                <a:latin typeface="Calibri"/>
              </a:rPr>
              <a:t>podmiotu prawnego</a:t>
            </a:r>
            <a:r>
              <a:rPr lang="pl-PL" sz="1800" b="1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 ŚCKP 4.0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Zakup infrastruktury i uruchomienie „DEMO-LAB”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Uruchamianie projektów przedsiębiorstwami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Zapewnienie wykorzystania „DEMO-LAB” przez dostawców technologii </a:t>
            </a:r>
            <a:b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pl-PL" sz="1800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w celu testowania i/lub prezentowania nowych rozwiązań na rynku</a:t>
            </a:r>
            <a:endParaRPr lang="en-GB" sz="18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0723" name="pole tekstowe 4"/>
          <p:cNvSpPr txBox="1">
            <a:spLocks noChangeArrowheads="1"/>
          </p:cNvSpPr>
          <p:nvPr/>
        </p:nvSpPr>
        <p:spPr bwMode="auto">
          <a:xfrm>
            <a:off x="1814516" y="79378"/>
            <a:ext cx="849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Struktura, program działania i forma prawna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"/>
          <a:stretch/>
        </p:blipFill>
        <p:spPr bwMode="auto">
          <a:xfrm>
            <a:off x="6246004" y="600870"/>
            <a:ext cx="5813036" cy="408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88" y="2889916"/>
            <a:ext cx="5644282" cy="375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" y="600870"/>
            <a:ext cx="5914907" cy="408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 bwMode="auto">
          <a:xfrm>
            <a:off x="2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e tekstowe 12"/>
          <p:cNvSpPr txBox="1">
            <a:spLocks noChangeArrowheads="1"/>
          </p:cNvSpPr>
          <p:nvPr/>
        </p:nvSpPr>
        <p:spPr bwMode="auto">
          <a:xfrm>
            <a:off x="1314250" y="3938595"/>
            <a:ext cx="421481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800" b="1" dirty="0">
                <a:solidFill>
                  <a:srgbClr val="004D86"/>
                </a:solidFill>
                <a:latin typeface="Lato Bold" charset="0"/>
              </a:rPr>
              <a:t>ŚLĄSKIE </a:t>
            </a:r>
          </a:p>
          <a:p>
            <a:pPr eaLnBrk="1" hangingPunct="1"/>
            <a:r>
              <a:rPr lang="pl-PL" altLang="pl-PL" sz="2800" b="1" dirty="0">
                <a:latin typeface="Lato Bold" charset="0"/>
              </a:rPr>
              <a:t>CENTRUM KOMPETENCJI </a:t>
            </a:r>
          </a:p>
          <a:p>
            <a:pPr eaLnBrk="1" hangingPunct="1"/>
            <a:r>
              <a:rPr lang="pl-PL" altLang="pl-PL" sz="2800" b="1" dirty="0">
                <a:latin typeface="Lato Bold" charset="0"/>
              </a:rPr>
              <a:t>PRZEMYSŁU  </a:t>
            </a:r>
            <a:br>
              <a:rPr lang="pl-PL" altLang="pl-PL" sz="2800" b="1" dirty="0">
                <a:latin typeface="Lato Bold" charset="0"/>
              </a:rPr>
            </a:br>
            <a:r>
              <a:rPr lang="pl-PL" altLang="pl-PL" sz="3600" b="1" dirty="0">
                <a:solidFill>
                  <a:srgbClr val="004D86"/>
                </a:solidFill>
                <a:latin typeface="Lato Bold" charset="0"/>
              </a:rPr>
              <a:t>4.0</a:t>
            </a:r>
          </a:p>
        </p:txBody>
      </p:sp>
      <p:cxnSp>
        <p:nvCxnSpPr>
          <p:cNvPr id="6" name="Łącznik prosty 33"/>
          <p:cNvCxnSpPr/>
          <p:nvPr/>
        </p:nvCxnSpPr>
        <p:spPr bwMode="auto">
          <a:xfrm>
            <a:off x="1474155" y="6308732"/>
            <a:ext cx="2684463" cy="7937"/>
          </a:xfrm>
          <a:prstGeom prst="line">
            <a:avLst/>
          </a:prstGeom>
          <a:ln w="28575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3469484" y="1199541"/>
            <a:ext cx="2328545" cy="162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0785" r="11972" b="11549"/>
          <a:stretch/>
        </p:blipFill>
        <p:spPr>
          <a:xfrm>
            <a:off x="1314250" y="1020971"/>
            <a:ext cx="1502137" cy="197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pole tekstowe 11"/>
          <p:cNvSpPr txBox="1">
            <a:spLocks noChangeArrowheads="1"/>
          </p:cNvSpPr>
          <p:nvPr/>
        </p:nvSpPr>
        <p:spPr bwMode="auto">
          <a:xfrm>
            <a:off x="697551" y="405448"/>
            <a:ext cx="5934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C00000"/>
                </a:solidFill>
                <a:latin typeface="Century Gothic" pitchFamily="34" charset="0"/>
                <a:cs typeface="Tahoma" pitchFamily="34" charset="0"/>
              </a:rPr>
              <a:t>Polska Platforma Przemysłu Przyszłości</a:t>
            </a:r>
          </a:p>
        </p:txBody>
      </p:sp>
    </p:spTree>
    <p:extLst>
      <p:ext uri="{BB962C8B-B14F-4D97-AF65-F5344CB8AC3E}">
        <p14:creationId xmlns:p14="http://schemas.microsoft.com/office/powerpoint/2010/main" val="61437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5967" r="1006" b="21146"/>
          <a:stretch/>
        </p:blipFill>
        <p:spPr bwMode="auto">
          <a:xfrm>
            <a:off x="0" y="0"/>
            <a:ext cx="12192000" cy="688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99132"/>
            <a:ext cx="9271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34" y="4562474"/>
            <a:ext cx="5000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91" y="3061491"/>
            <a:ext cx="4746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694" y="3579812"/>
            <a:ext cx="522287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r="9005" b="17949"/>
          <a:stretch/>
        </p:blipFill>
        <p:spPr bwMode="auto">
          <a:xfrm>
            <a:off x="2285037" y="662940"/>
            <a:ext cx="9906964" cy="619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0375" r="79124"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5"/>
          <p:cNvSpPr txBox="1">
            <a:spLocks/>
          </p:cNvSpPr>
          <p:nvPr/>
        </p:nvSpPr>
        <p:spPr>
          <a:xfrm>
            <a:off x="2388870" y="142875"/>
            <a:ext cx="9798069" cy="8588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600" kern="1200" cap="all">
                <a:solidFill>
                  <a:srgbClr val="6B7D7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B7D72"/>
                </a:solidFill>
                <a:latin typeface="Book Antiqua" panose="0204060205030503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B7D72"/>
                </a:solidFill>
                <a:latin typeface="Book Antiqua" panose="0204060205030503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B7D72"/>
                </a:solidFill>
                <a:latin typeface="Book Antiqua" panose="0204060205030503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6B7D72"/>
                </a:solidFill>
                <a:latin typeface="Book Antiqua" panose="02040602050305030304" pitchFamily="18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625">
                <a:solidFill>
                  <a:srgbClr val="6B7D72"/>
                </a:solidFill>
                <a:latin typeface="Book Antiqua" panose="02040602050305030304" pitchFamily="18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625">
                <a:solidFill>
                  <a:srgbClr val="6B7D72"/>
                </a:solidFill>
                <a:latin typeface="Book Antiqua" panose="02040602050305030304" pitchFamily="18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625">
                <a:solidFill>
                  <a:srgbClr val="6B7D72"/>
                </a:solidFill>
                <a:latin typeface="Book Antiqua" panose="02040602050305030304" pitchFamily="18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625">
                <a:solidFill>
                  <a:srgbClr val="6B7D72"/>
                </a:solidFill>
                <a:latin typeface="Book Antiqua" panose="02040602050305030304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Katowicka Specjalna Strefa Ekonomiczna</a:t>
            </a:r>
          </a:p>
        </p:txBody>
      </p:sp>
      <p:sp>
        <p:nvSpPr>
          <p:cNvPr id="16389" name="Prostokąt 1"/>
          <p:cNvSpPr>
            <a:spLocks noChangeArrowheads="1"/>
          </p:cNvSpPr>
          <p:nvPr/>
        </p:nvSpPr>
        <p:spPr bwMode="auto">
          <a:xfrm>
            <a:off x="2388870" y="785018"/>
            <a:ext cx="97155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sz="1600" b="1" dirty="0">
                <a:solidFill>
                  <a:srgbClr val="004D86"/>
                </a:solidFill>
              </a:rPr>
              <a:t>Katowicka Specjalna Strefa Ekonomiczna </a:t>
            </a:r>
            <a:r>
              <a:rPr lang="pl-PL" altLang="pl-PL" sz="1600" dirty="0"/>
              <a:t>wspiera podmioty działające w strefie oraz w jej otoczeniu; obecnie to ponad 300 przedsiębiorstw, które łącznie zainwestowały około 31 mld PLN,  ponad 70.000 miejsc pracy; lider wśród polskich specjalnych stref ekonomicznych, najlepsza strefa ekonomiczna </a:t>
            </a:r>
            <a:r>
              <a:rPr lang="pl-PL" altLang="pl-PL" sz="1600" dirty="0" smtClean="0"/>
              <a:t/>
            </a:r>
            <a:br>
              <a:rPr lang="pl-PL" altLang="pl-PL" sz="1600" dirty="0" smtClean="0"/>
            </a:br>
            <a:r>
              <a:rPr lang="pl-PL" altLang="pl-PL" sz="1600" dirty="0" smtClean="0"/>
              <a:t>w </a:t>
            </a:r>
            <a:r>
              <a:rPr lang="pl-PL" altLang="pl-PL" sz="1600" dirty="0"/>
              <a:t>Europie </a:t>
            </a:r>
            <a:r>
              <a:rPr lang="pl-PL" altLang="pl-PL" sz="1600" dirty="0" smtClean="0"/>
              <a:t>w latach 2015 </a:t>
            </a:r>
            <a:r>
              <a:rPr lang="pl-PL" altLang="pl-PL" sz="1600" dirty="0"/>
              <a:t>– 2017 roku, wg rankingu FDI Business Financial Times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117475" y="142875"/>
            <a:ext cx="2051050" cy="142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t="5967" r="1006" b="21146"/>
          <a:stretch/>
        </p:blipFill>
        <p:spPr bwMode="auto">
          <a:xfrm>
            <a:off x="0" y="0"/>
            <a:ext cx="12192000" cy="688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92" y="3177512"/>
            <a:ext cx="9271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34" y="4562474"/>
            <a:ext cx="5000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42" y="2865568"/>
            <a:ext cx="4746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15" y="3678457"/>
            <a:ext cx="522287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8219849" y="3837112"/>
            <a:ext cx="1235944" cy="85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6437002" y="4237891"/>
            <a:ext cx="1235944" cy="85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9278904" y="4080618"/>
            <a:ext cx="1235944" cy="85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7734030" y="4562474"/>
            <a:ext cx="1235944" cy="85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6668656" y="3444212"/>
            <a:ext cx="1235944" cy="85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0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pole tekstowe 1"/>
          <p:cNvSpPr txBox="1">
            <a:spLocks noChangeArrowheads="1"/>
          </p:cNvSpPr>
          <p:nvPr/>
        </p:nvSpPr>
        <p:spPr bwMode="auto">
          <a:xfrm>
            <a:off x="7895513" y="845232"/>
            <a:ext cx="2839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r>
              <a:rPr lang="pl-PL" altLang="pl-PL" dirty="0"/>
              <a:t>Program dla </a:t>
            </a:r>
            <a:r>
              <a:rPr lang="pl-PL" altLang="pl-PL" dirty="0" smtClean="0"/>
              <a:t>Śląska, 2017</a:t>
            </a:r>
            <a:endParaRPr lang="pl-PL" altLang="pl-PL" i="1" dirty="0"/>
          </a:p>
        </p:txBody>
      </p:sp>
      <p:grpSp>
        <p:nvGrpSpPr>
          <p:cNvPr id="6" name="Grupa 5"/>
          <p:cNvGrpSpPr/>
          <p:nvPr/>
        </p:nvGrpSpPr>
        <p:grpSpPr>
          <a:xfrm>
            <a:off x="0" y="0"/>
            <a:ext cx="12192000" cy="4684636"/>
            <a:chOff x="2128838" y="982014"/>
            <a:chExt cx="9204325" cy="4284656"/>
          </a:xfrm>
        </p:grpSpPr>
        <p:grpSp>
          <p:nvGrpSpPr>
            <p:cNvPr id="18434" name="Grupa 10"/>
            <p:cNvGrpSpPr>
              <a:grpSpLocks/>
            </p:cNvGrpSpPr>
            <p:nvPr/>
          </p:nvGrpSpPr>
          <p:grpSpPr bwMode="auto">
            <a:xfrm>
              <a:off x="2128838" y="982014"/>
              <a:ext cx="2992438" cy="4284656"/>
              <a:chOff x="5988882" y="7563"/>
              <a:chExt cx="3991219" cy="4574162"/>
            </a:xfrm>
          </p:grpSpPr>
          <p:pic>
            <p:nvPicPr>
              <p:cNvPr id="18444" name="Obraz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0" t="5383" r="37817"/>
              <a:stretch>
                <a:fillRect/>
              </a:stretch>
            </p:blipFill>
            <p:spPr bwMode="auto">
              <a:xfrm flipH="1">
                <a:off x="5988882" y="18904"/>
                <a:ext cx="3982629" cy="4550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Prostokąt 22"/>
              <p:cNvSpPr/>
              <p:nvPr/>
            </p:nvSpPr>
            <p:spPr>
              <a:xfrm>
                <a:off x="5988882" y="7563"/>
                <a:ext cx="3991219" cy="4574162"/>
              </a:xfrm>
              <a:prstGeom prst="rect">
                <a:avLst/>
              </a:prstGeom>
              <a:solidFill>
                <a:srgbClr val="00B050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750" dirty="0"/>
              </a:p>
            </p:txBody>
          </p:sp>
        </p:grpSp>
        <p:grpSp>
          <p:nvGrpSpPr>
            <p:cNvPr id="3" name="Grupa 2"/>
            <p:cNvGrpSpPr/>
            <p:nvPr/>
          </p:nvGrpSpPr>
          <p:grpSpPr>
            <a:xfrm>
              <a:off x="8229283" y="991711"/>
              <a:ext cx="3103880" cy="4264025"/>
              <a:chOff x="8743633" y="1574745"/>
              <a:chExt cx="3103880" cy="4264025"/>
            </a:xfrm>
          </p:grpSpPr>
          <p:pic>
            <p:nvPicPr>
              <p:cNvPr id="18438" name="Obraz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2" r="42229" b="266"/>
              <a:stretch>
                <a:fillRect/>
              </a:stretch>
            </p:blipFill>
            <p:spPr bwMode="auto">
              <a:xfrm>
                <a:off x="8769350" y="2374988"/>
                <a:ext cx="3078163" cy="345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Prostokąt 24"/>
              <p:cNvSpPr/>
              <p:nvPr/>
            </p:nvSpPr>
            <p:spPr>
              <a:xfrm>
                <a:off x="8743633" y="1574745"/>
                <a:ext cx="3092450" cy="4264025"/>
              </a:xfrm>
              <a:prstGeom prst="rect">
                <a:avLst/>
              </a:prstGeom>
              <a:solidFill>
                <a:srgbClr val="00B0F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750" dirty="0"/>
              </a:p>
            </p:txBody>
          </p:sp>
          <p:sp>
            <p:nvSpPr>
              <p:cNvPr id="31" name="pole tekstowe 30"/>
              <p:cNvSpPr txBox="1"/>
              <p:nvPr/>
            </p:nvSpPr>
            <p:spPr>
              <a:xfrm rot="5400000">
                <a:off x="10057621" y="2720153"/>
                <a:ext cx="464472" cy="2814875"/>
              </a:xfrm>
              <a:prstGeom prst="rect">
                <a:avLst/>
              </a:prstGeom>
              <a:noFill/>
            </p:spPr>
            <p:txBody>
              <a:bodyPr vert="vert27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l-PL" sz="2100" b="1" spc="930" dirty="0">
                    <a:solidFill>
                      <a:schemeClr val="bg1"/>
                    </a:solidFill>
                    <a:latin typeface="Muli" panose="00000500000000000000" pitchFamily="2" charset="-18"/>
                    <a:cs typeface="+mn-cs"/>
                  </a:rPr>
                  <a:t>INFORMATYKA</a:t>
                </a:r>
              </a:p>
            </p:txBody>
          </p:sp>
        </p:grpSp>
        <p:grpSp>
          <p:nvGrpSpPr>
            <p:cNvPr id="4" name="Grupa 3"/>
            <p:cNvGrpSpPr/>
            <p:nvPr/>
          </p:nvGrpSpPr>
          <p:grpSpPr>
            <a:xfrm>
              <a:off x="5121276" y="993444"/>
              <a:ext cx="3119437" cy="4267200"/>
              <a:chOff x="5635626" y="1703427"/>
              <a:chExt cx="3119437" cy="4267200"/>
            </a:xfrm>
          </p:grpSpPr>
          <p:pic>
            <p:nvPicPr>
              <p:cNvPr id="18435" name="Obraz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40" r="401"/>
              <a:stretch>
                <a:fillRect/>
              </a:stretch>
            </p:blipFill>
            <p:spPr bwMode="auto">
              <a:xfrm>
                <a:off x="5635626" y="2538452"/>
                <a:ext cx="3113087" cy="3432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Prostokąt 27"/>
              <p:cNvSpPr/>
              <p:nvPr/>
            </p:nvSpPr>
            <p:spPr>
              <a:xfrm>
                <a:off x="5635626" y="1703427"/>
                <a:ext cx="3119437" cy="4267200"/>
              </a:xfrm>
              <a:prstGeom prst="rect">
                <a:avLst/>
              </a:prstGeom>
              <a:solidFill>
                <a:srgbClr val="FFC000">
                  <a:alpha val="7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 sz="750" dirty="0"/>
              </a:p>
            </p:txBody>
          </p:sp>
        </p:grpSp>
      </p:grp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58" y="12497"/>
            <a:ext cx="1255120" cy="204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2" name="pole tekstowe 26"/>
          <p:cNvSpPr txBox="1">
            <a:spLocks noChangeArrowheads="1"/>
          </p:cNvSpPr>
          <p:nvPr/>
        </p:nvSpPr>
        <p:spPr bwMode="auto">
          <a:xfrm>
            <a:off x="5907015" y="210185"/>
            <a:ext cx="5119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Śląskie specjalizacje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b="3775"/>
          <a:stretch/>
        </p:blipFill>
        <p:spPr bwMode="auto">
          <a:xfrm>
            <a:off x="0" y="3237203"/>
            <a:ext cx="12226418" cy="362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pole tekstowe 21"/>
          <p:cNvSpPr txBox="1"/>
          <p:nvPr/>
        </p:nvSpPr>
        <p:spPr>
          <a:xfrm rot="5400000">
            <a:off x="5824875" y="953136"/>
            <a:ext cx="507831" cy="372856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100" b="1" spc="930" dirty="0" smtClean="0">
                <a:solidFill>
                  <a:schemeClr val="bg1"/>
                </a:solidFill>
                <a:latin typeface="Muli" panose="00000500000000000000" pitchFamily="2" charset="-18"/>
                <a:cs typeface="+mn-cs"/>
              </a:rPr>
              <a:t>ENERGETYKA</a:t>
            </a:r>
            <a:endParaRPr lang="pl-PL" sz="2100" b="1" spc="930" dirty="0">
              <a:solidFill>
                <a:schemeClr val="bg1"/>
              </a:solidFill>
              <a:latin typeface="Muli" panose="00000500000000000000" pitchFamily="2" charset="-18"/>
              <a:cs typeface="+mn-cs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5400000">
            <a:off x="1727967" y="968796"/>
            <a:ext cx="507831" cy="372856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100" b="1" spc="930" dirty="0" smtClean="0">
                <a:solidFill>
                  <a:schemeClr val="bg1"/>
                </a:solidFill>
                <a:latin typeface="Muli" panose="00000500000000000000" pitchFamily="2" charset="-18"/>
                <a:cs typeface="+mn-cs"/>
              </a:rPr>
              <a:t>ZDROWIE</a:t>
            </a:r>
            <a:endParaRPr lang="pl-PL" sz="2100" b="1" spc="930" dirty="0">
              <a:solidFill>
                <a:schemeClr val="bg1"/>
              </a:solidFill>
              <a:latin typeface="Muli" panose="00000500000000000000" pitchFamily="2" charset="-18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95" y="3310842"/>
            <a:ext cx="3819889" cy="80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 bwMode="auto">
          <a:xfrm>
            <a:off x="2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e tekstowe 12"/>
          <p:cNvSpPr txBox="1">
            <a:spLocks noChangeArrowheads="1"/>
          </p:cNvSpPr>
          <p:nvPr/>
        </p:nvSpPr>
        <p:spPr bwMode="auto">
          <a:xfrm>
            <a:off x="1314250" y="3938595"/>
            <a:ext cx="421481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800" b="1" dirty="0">
                <a:solidFill>
                  <a:srgbClr val="004D86"/>
                </a:solidFill>
                <a:latin typeface="Lato Bold" charset="0"/>
              </a:rPr>
              <a:t>ŚLĄSKIE </a:t>
            </a:r>
          </a:p>
          <a:p>
            <a:pPr eaLnBrk="1" hangingPunct="1"/>
            <a:r>
              <a:rPr lang="pl-PL" altLang="pl-PL" sz="2800" b="1" dirty="0">
                <a:latin typeface="Lato Bold" charset="0"/>
              </a:rPr>
              <a:t>CENTRUM KOMPETENCJI </a:t>
            </a:r>
          </a:p>
          <a:p>
            <a:pPr eaLnBrk="1" hangingPunct="1"/>
            <a:r>
              <a:rPr lang="pl-PL" altLang="pl-PL" sz="2800" b="1" dirty="0">
                <a:latin typeface="Lato Bold" charset="0"/>
              </a:rPr>
              <a:t>PRZEMYSŁU  </a:t>
            </a:r>
            <a:br>
              <a:rPr lang="pl-PL" altLang="pl-PL" sz="2800" b="1" dirty="0">
                <a:latin typeface="Lato Bold" charset="0"/>
              </a:rPr>
            </a:br>
            <a:r>
              <a:rPr lang="pl-PL" altLang="pl-PL" sz="3600" b="1" dirty="0">
                <a:solidFill>
                  <a:srgbClr val="004D86"/>
                </a:solidFill>
                <a:latin typeface="Lato Bold" charset="0"/>
              </a:rPr>
              <a:t>4.0</a:t>
            </a:r>
          </a:p>
        </p:txBody>
      </p:sp>
      <p:cxnSp>
        <p:nvCxnSpPr>
          <p:cNvPr id="6" name="Łącznik prosty 33"/>
          <p:cNvCxnSpPr/>
          <p:nvPr/>
        </p:nvCxnSpPr>
        <p:spPr bwMode="auto">
          <a:xfrm>
            <a:off x="1474155" y="6308732"/>
            <a:ext cx="2684463" cy="7937"/>
          </a:xfrm>
          <a:prstGeom prst="line">
            <a:avLst/>
          </a:prstGeom>
          <a:ln w="28575">
            <a:solidFill>
              <a:srgbClr val="004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588" r="18890" b="27591"/>
          <a:stretch>
            <a:fillRect/>
          </a:stretch>
        </p:blipFill>
        <p:spPr bwMode="auto">
          <a:xfrm>
            <a:off x="3767457" y="1199538"/>
            <a:ext cx="2328545" cy="162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0785" r="11972" b="11549"/>
          <a:stretch/>
        </p:blipFill>
        <p:spPr>
          <a:xfrm>
            <a:off x="1314250" y="1020971"/>
            <a:ext cx="1502137" cy="197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pole tekstowe 11"/>
          <p:cNvSpPr txBox="1">
            <a:spLocks noChangeArrowheads="1"/>
          </p:cNvSpPr>
          <p:nvPr/>
        </p:nvSpPr>
        <p:spPr bwMode="auto">
          <a:xfrm>
            <a:off x="697551" y="405448"/>
            <a:ext cx="5934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C00000"/>
                </a:solidFill>
                <a:latin typeface="Century Gothic" pitchFamily="34" charset="0"/>
                <a:cs typeface="Tahoma" pitchFamily="34" charset="0"/>
              </a:rPr>
              <a:t>Polska Platforma Przemysłu Przyszłości</a:t>
            </a:r>
          </a:p>
        </p:txBody>
      </p:sp>
      <p:sp>
        <p:nvSpPr>
          <p:cNvPr id="9" name="pole tekstowe 11"/>
          <p:cNvSpPr txBox="1">
            <a:spLocks noChangeArrowheads="1"/>
          </p:cNvSpPr>
          <p:nvPr/>
        </p:nvSpPr>
        <p:spPr bwMode="auto">
          <a:xfrm>
            <a:off x="2285647" y="2954555"/>
            <a:ext cx="332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eaLnBrk="1" hangingPunct="1"/>
            <a:r>
              <a:rPr lang="pl-PL" altLang="pl-PL" sz="2400" b="1" dirty="0" smtClean="0">
                <a:solidFill>
                  <a:srgbClr val="C00000"/>
                </a:solidFill>
                <a:latin typeface="Century Gothic" pitchFamily="34" charset="0"/>
                <a:cs typeface="Tahoma" pitchFamily="34" charset="0"/>
              </a:rPr>
              <a:t>Warszawa 21.02.2018</a:t>
            </a:r>
            <a:endParaRPr lang="pl-PL" altLang="pl-PL" sz="2400" b="1" dirty="0">
              <a:solidFill>
                <a:srgbClr val="C00000"/>
              </a:solidFill>
              <a:latin typeface="Century Gothic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upa 3"/>
          <p:cNvGrpSpPr>
            <a:grpSpLocks/>
          </p:cNvGrpSpPr>
          <p:nvPr/>
        </p:nvGrpSpPr>
        <p:grpSpPr bwMode="auto">
          <a:xfrm>
            <a:off x="5847715" y="1245870"/>
            <a:ext cx="3696335" cy="1831658"/>
            <a:chOff x="5443220" y="876300"/>
            <a:chExt cx="3469640" cy="1600220"/>
          </a:xfrm>
        </p:grpSpPr>
        <p:pic>
          <p:nvPicPr>
            <p:cNvPr id="194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660" y="876300"/>
              <a:ext cx="337820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72" name="Prostokąt 5"/>
            <p:cNvSpPr>
              <a:spLocks noChangeArrowheads="1"/>
            </p:cNvSpPr>
            <p:nvPr/>
          </p:nvSpPr>
          <p:spPr bwMode="auto">
            <a:xfrm>
              <a:off x="5443220" y="1522413"/>
              <a:ext cx="337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eaLnBrk="1" hangingPunct="1"/>
              <a:r>
                <a:rPr lang="pl-PL" altLang="pl-PL" sz="1400" b="1" dirty="0">
                  <a:solidFill>
                    <a:srgbClr val="0070C0"/>
                  </a:solidFill>
                </a:rPr>
                <a:t>Grupa Robocza ds. kształcenia, </a:t>
              </a:r>
              <a:r>
                <a:rPr lang="pl-PL" altLang="pl-PL" sz="1400" b="1" dirty="0" err="1">
                  <a:solidFill>
                    <a:srgbClr val="0070C0"/>
                  </a:solidFill>
                </a:rPr>
                <a:t>kompetecnji</a:t>
              </a:r>
              <a:r>
                <a:rPr lang="pl-PL" altLang="pl-PL" sz="1400" b="1" dirty="0">
                  <a:solidFill>
                    <a:srgbClr val="0070C0"/>
                  </a:solidFill>
                </a:rPr>
                <a:t> i zasobów kadrowych </a:t>
              </a:r>
              <a:br>
                <a:rPr lang="pl-PL" altLang="pl-PL" sz="1400" b="1" dirty="0">
                  <a:solidFill>
                    <a:srgbClr val="0070C0"/>
                  </a:solidFill>
                </a:rPr>
              </a:br>
              <a:r>
                <a:rPr lang="pl-PL" altLang="pl-PL" sz="1400" b="1" dirty="0">
                  <a:solidFill>
                    <a:srgbClr val="0070C0"/>
                  </a:solidFill>
                </a:rPr>
                <a:t>dla Przemysłu 4.0</a:t>
              </a:r>
              <a:r>
                <a:rPr lang="pl-PL" altLang="pl-PL" sz="1400" dirty="0">
                  <a:solidFill>
                    <a:srgbClr val="0070C0"/>
                  </a:solidFill>
                </a:rPr>
                <a:t> </a:t>
              </a:r>
              <a:br>
                <a:rPr lang="pl-PL" altLang="pl-PL" sz="1400" dirty="0">
                  <a:solidFill>
                    <a:srgbClr val="0070C0"/>
                  </a:solidFill>
                </a:rPr>
              </a:br>
              <a:r>
                <a:rPr lang="pl-PL" altLang="pl-PL" sz="1400" dirty="0"/>
                <a:t>(22.09.2016 – 20.04.2017)</a:t>
              </a:r>
            </a:p>
          </p:txBody>
        </p:sp>
      </p:grpSp>
      <p:grpSp>
        <p:nvGrpSpPr>
          <p:cNvPr id="22532" name="Grupa 6"/>
          <p:cNvGrpSpPr>
            <a:grpSpLocks/>
          </p:cNvGrpSpPr>
          <p:nvPr/>
        </p:nvGrpSpPr>
        <p:grpSpPr bwMode="auto">
          <a:xfrm>
            <a:off x="2068829" y="1363028"/>
            <a:ext cx="3007203" cy="1425738"/>
            <a:chOff x="94615" y="1194911"/>
            <a:chExt cx="2968625" cy="1250832"/>
          </a:xfrm>
        </p:grpSpPr>
        <p:pic>
          <p:nvPicPr>
            <p:cNvPr id="1946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5" y="1194911"/>
              <a:ext cx="2968625" cy="944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70" name="Prostokąt 8"/>
            <p:cNvSpPr>
              <a:spLocks noChangeArrowheads="1"/>
            </p:cNvSpPr>
            <p:nvPr/>
          </p:nvSpPr>
          <p:spPr bwMode="auto">
            <a:xfrm>
              <a:off x="515938" y="2137966"/>
              <a:ext cx="25473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r>
                <a:rPr lang="pl-PL" altLang="pl-PL" sz="1400"/>
                <a:t>(2014, 2015, 2016, 2017)</a:t>
              </a:r>
            </a:p>
          </p:txBody>
        </p:sp>
      </p:grpSp>
      <p:grpSp>
        <p:nvGrpSpPr>
          <p:cNvPr id="22533" name="Grupa 9"/>
          <p:cNvGrpSpPr>
            <a:grpSpLocks/>
          </p:cNvGrpSpPr>
          <p:nvPr/>
        </p:nvGrpSpPr>
        <p:grpSpPr bwMode="auto">
          <a:xfrm>
            <a:off x="697231" y="3292042"/>
            <a:ext cx="4232596" cy="1611428"/>
            <a:chOff x="5146993" y="3110866"/>
            <a:chExt cx="3444875" cy="1317662"/>
          </a:xfrm>
        </p:grpSpPr>
        <p:pic>
          <p:nvPicPr>
            <p:cNvPr id="1946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993" y="3110866"/>
              <a:ext cx="344487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8" name="Prostokąt 11"/>
            <p:cNvSpPr>
              <a:spLocks noChangeArrowheads="1"/>
            </p:cNvSpPr>
            <p:nvPr/>
          </p:nvSpPr>
          <p:spPr bwMode="auto">
            <a:xfrm>
              <a:off x="5146993" y="3690303"/>
              <a:ext cx="3444875" cy="7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eaLnBrk="1" hangingPunct="1"/>
              <a:r>
                <a:rPr lang="pl-PL" altLang="pl-PL" sz="1400" b="1">
                  <a:solidFill>
                    <a:srgbClr val="0070C0"/>
                  </a:solidFill>
                </a:rPr>
                <a:t>społeczne aspekty Przemysłu 4.0</a:t>
              </a:r>
            </a:p>
            <a:p>
              <a:pPr eaLnBrk="1" hangingPunct="1"/>
              <a:r>
                <a:rPr lang="pl-PL" altLang="pl-PL" sz="1400" b="1">
                  <a:solidFill>
                    <a:srgbClr val="0070C0"/>
                  </a:solidFill>
                </a:rPr>
                <a:t>(Polska, Niemcy, Słowenia, Czechy, Słowacja)</a:t>
              </a:r>
              <a:r>
                <a:rPr lang="pl-PL" altLang="pl-PL" sz="1400"/>
                <a:t/>
              </a:r>
              <a:br>
                <a:rPr lang="pl-PL" altLang="pl-PL" sz="1400"/>
              </a:br>
              <a:r>
                <a:rPr lang="pl-PL" altLang="pl-PL" sz="1400"/>
                <a:t>(od 01.02.2017)</a:t>
              </a:r>
            </a:p>
          </p:txBody>
        </p:sp>
      </p:grpSp>
      <p:grpSp>
        <p:nvGrpSpPr>
          <p:cNvPr id="22534" name="Grupa 12"/>
          <p:cNvGrpSpPr>
            <a:grpSpLocks/>
          </p:cNvGrpSpPr>
          <p:nvPr/>
        </p:nvGrpSpPr>
        <p:grpSpPr bwMode="auto">
          <a:xfrm>
            <a:off x="8168634" y="3292042"/>
            <a:ext cx="2735585" cy="1737158"/>
            <a:chOff x="275908" y="1742372"/>
            <a:chExt cx="2458085" cy="1522383"/>
          </a:xfrm>
        </p:grpSpPr>
        <p:pic>
          <p:nvPicPr>
            <p:cNvPr id="1946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8" y="1742372"/>
              <a:ext cx="2378075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6" name="Prostokąt 14"/>
            <p:cNvSpPr>
              <a:spLocks noChangeArrowheads="1"/>
            </p:cNvSpPr>
            <p:nvPr/>
          </p:nvSpPr>
          <p:spPr bwMode="auto">
            <a:xfrm>
              <a:off x="275908" y="2526091"/>
              <a:ext cx="24580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pPr eaLnBrk="1" hangingPunct="1"/>
              <a:r>
                <a:rPr lang="pl-PL" altLang="pl-PL" sz="1400" dirty="0"/>
                <a:t>prezentacje technologii </a:t>
              </a:r>
              <a:br>
                <a:rPr lang="pl-PL" altLang="pl-PL" sz="1400" dirty="0"/>
              </a:br>
              <a:r>
                <a:rPr lang="pl-PL" altLang="pl-PL" sz="1400" b="1" dirty="0">
                  <a:solidFill>
                    <a:srgbClr val="0070C0"/>
                  </a:solidFill>
                </a:rPr>
                <a:t>Przemysłu 4.0</a:t>
              </a:r>
            </a:p>
            <a:p>
              <a:pPr eaLnBrk="1" hangingPunct="1"/>
              <a:r>
                <a:rPr lang="pl-PL" altLang="pl-PL" sz="1400" dirty="0"/>
                <a:t>(od 2014)</a:t>
              </a:r>
              <a:endParaRPr lang="pl-PL" altLang="pl-PL" sz="1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47" y="4983480"/>
            <a:ext cx="4602383" cy="944569"/>
          </a:xfrm>
          <a:prstGeom prst="rect">
            <a:avLst/>
          </a:prstGeom>
          <a:noFill/>
          <a:ln w="9525">
            <a:solidFill>
              <a:srgbClr val="5D7EA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04" y="5736276"/>
            <a:ext cx="4342930" cy="893124"/>
          </a:xfrm>
          <a:prstGeom prst="rect">
            <a:avLst/>
          </a:prstGeom>
          <a:noFill/>
          <a:ln w="9525">
            <a:solidFill>
              <a:srgbClr val="5D7EA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464" name="pole tekstowe 18"/>
          <p:cNvSpPr txBox="1">
            <a:spLocks noChangeArrowheads="1"/>
          </p:cNvSpPr>
          <p:nvPr/>
        </p:nvSpPr>
        <p:spPr bwMode="auto">
          <a:xfrm>
            <a:off x="1814516" y="182563"/>
            <a:ext cx="8499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Działania na rzecz utworzenia </a:t>
            </a:r>
          </a:p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Śląskiego Centrum Kompetencji Przemysłu 4.0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ole tekstowe 27"/>
          <p:cNvSpPr txBox="1">
            <a:spLocks noChangeArrowheads="1"/>
          </p:cNvSpPr>
          <p:nvPr/>
        </p:nvSpPr>
        <p:spPr bwMode="auto">
          <a:xfrm>
            <a:off x="1752600" y="125413"/>
            <a:ext cx="8629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DejaVu Sans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004D86"/>
                </a:solidFill>
              </a:rPr>
              <a:t>Współpraca z zagranicznymi ośrodkami</a:t>
            </a:r>
            <a:br>
              <a:rPr lang="pl-PL" altLang="pl-PL" sz="2400" b="1">
                <a:solidFill>
                  <a:srgbClr val="004D86"/>
                </a:solidFill>
              </a:rPr>
            </a:br>
            <a:r>
              <a:rPr lang="pl-PL" altLang="pl-PL" sz="2400" b="1">
                <a:solidFill>
                  <a:srgbClr val="004D86"/>
                </a:solidFill>
              </a:rPr>
              <a:t>Przemysłu 4.0 </a:t>
            </a:r>
          </a:p>
        </p:txBody>
      </p:sp>
      <p:grpSp>
        <p:nvGrpSpPr>
          <p:cNvPr id="4" name="Grupa 3"/>
          <p:cNvGrpSpPr>
            <a:grpSpLocks/>
          </p:cNvGrpSpPr>
          <p:nvPr/>
        </p:nvGrpSpPr>
        <p:grpSpPr bwMode="auto">
          <a:xfrm>
            <a:off x="8238833" y="881618"/>
            <a:ext cx="3063875" cy="4840289"/>
            <a:chOff x="5794074" y="791221"/>
            <a:chExt cx="3063859" cy="4840277"/>
          </a:xfrm>
        </p:grpSpPr>
        <p:pic>
          <p:nvPicPr>
            <p:cNvPr id="20495" name="Obraz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32"/>
            <a:stretch>
              <a:fillRect/>
            </a:stretch>
          </p:blipFill>
          <p:spPr bwMode="auto">
            <a:xfrm>
              <a:off x="5794074" y="3040063"/>
              <a:ext cx="3063859" cy="21913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244" y="791221"/>
              <a:ext cx="1817370" cy="1795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7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" t="13181" r="5600" b="14020"/>
            <a:stretch>
              <a:fillRect/>
            </a:stretch>
          </p:blipFill>
          <p:spPr bwMode="auto">
            <a:xfrm>
              <a:off x="6361120" y="4831398"/>
              <a:ext cx="1952625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pole tekstowe 1"/>
            <p:cNvSpPr txBox="1">
              <a:spLocks noChangeArrowheads="1"/>
            </p:cNvSpPr>
            <p:nvPr/>
          </p:nvSpPr>
          <p:spPr bwMode="auto">
            <a:xfrm>
              <a:off x="6681842" y="2587064"/>
              <a:ext cx="118333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r>
                <a:rPr lang="pl-PL" altLang="pl-PL" sz="2000" b="1">
                  <a:solidFill>
                    <a:srgbClr val="C00000"/>
                  </a:solidFill>
                </a:rPr>
                <a:t>NIEMCY</a:t>
              </a:r>
            </a:p>
          </p:txBody>
        </p:sp>
      </p:grpSp>
      <p:grpSp>
        <p:nvGrpSpPr>
          <p:cNvPr id="5" name="Grupa 4"/>
          <p:cNvGrpSpPr>
            <a:grpSpLocks/>
          </p:cNvGrpSpPr>
          <p:nvPr/>
        </p:nvGrpSpPr>
        <p:grpSpPr bwMode="auto">
          <a:xfrm>
            <a:off x="1315904" y="994688"/>
            <a:ext cx="5086350" cy="3940175"/>
            <a:chOff x="441325" y="1317627"/>
            <a:chExt cx="5085743" cy="3940253"/>
          </a:xfrm>
        </p:grpSpPr>
        <p:pic>
          <p:nvPicPr>
            <p:cNvPr id="20491" name="Obraz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t="-150" b="150"/>
            <a:stretch>
              <a:fillRect/>
            </a:stretch>
          </p:blipFill>
          <p:spPr bwMode="auto">
            <a:xfrm>
              <a:off x="441325" y="1317627"/>
              <a:ext cx="3388154" cy="24931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2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3"/>
            <a:stretch>
              <a:fillRect/>
            </a:stretch>
          </p:blipFill>
          <p:spPr bwMode="auto">
            <a:xfrm>
              <a:off x="2373084" y="3043693"/>
              <a:ext cx="3030539" cy="22141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3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20" b="34340"/>
            <a:stretch>
              <a:fillRect/>
            </a:stretch>
          </p:blipFill>
          <p:spPr bwMode="auto">
            <a:xfrm>
              <a:off x="2135401" y="2564212"/>
              <a:ext cx="2143125" cy="736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4" name="pole tekstowe 11"/>
            <p:cNvSpPr txBox="1">
              <a:spLocks noChangeArrowheads="1"/>
            </p:cNvSpPr>
            <p:nvPr/>
          </p:nvSpPr>
          <p:spPr bwMode="auto">
            <a:xfrm>
              <a:off x="3886619" y="2164099"/>
              <a:ext cx="164044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r>
                <a:rPr lang="pl-PL" altLang="pl-PL" sz="2000" b="1">
                  <a:solidFill>
                    <a:srgbClr val="C00000"/>
                  </a:solidFill>
                </a:rPr>
                <a:t>SŁOWACJA</a:t>
              </a:r>
            </a:p>
          </p:txBody>
        </p:sp>
      </p:grpSp>
      <p:grpSp>
        <p:nvGrpSpPr>
          <p:cNvPr id="3" name="Grupa 2"/>
          <p:cNvGrpSpPr>
            <a:grpSpLocks/>
          </p:cNvGrpSpPr>
          <p:nvPr/>
        </p:nvGrpSpPr>
        <p:grpSpPr bwMode="auto">
          <a:xfrm>
            <a:off x="701043" y="4363556"/>
            <a:ext cx="1749425" cy="2170113"/>
            <a:chOff x="228600" y="4495351"/>
            <a:chExt cx="1748790" cy="2170877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495351"/>
              <a:ext cx="1748790" cy="175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pole tekstowe 12"/>
            <p:cNvSpPr txBox="1">
              <a:spLocks noChangeArrowheads="1"/>
            </p:cNvSpPr>
            <p:nvPr/>
          </p:nvSpPr>
          <p:spPr bwMode="auto">
            <a:xfrm>
              <a:off x="441325" y="6266118"/>
              <a:ext cx="1242648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r>
                <a:rPr lang="pl-PL" altLang="pl-PL" sz="2000" b="1">
                  <a:solidFill>
                    <a:srgbClr val="C00000"/>
                  </a:solidFill>
                </a:rPr>
                <a:t>CZECHY</a:t>
              </a:r>
            </a:p>
          </p:txBody>
        </p:sp>
      </p:grpSp>
      <p:grpSp>
        <p:nvGrpSpPr>
          <p:cNvPr id="6" name="Grupa 5"/>
          <p:cNvGrpSpPr>
            <a:grpSpLocks/>
          </p:cNvGrpSpPr>
          <p:nvPr/>
        </p:nvGrpSpPr>
        <p:grpSpPr bwMode="auto">
          <a:xfrm>
            <a:off x="4315485" y="5239067"/>
            <a:ext cx="3671888" cy="1411469"/>
            <a:chOff x="2373106" y="5359740"/>
            <a:chExt cx="3923140" cy="1610261"/>
          </a:xfrm>
        </p:grpSpPr>
        <p:pic>
          <p:nvPicPr>
            <p:cNvPr id="20487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106" y="5359740"/>
              <a:ext cx="3923140" cy="11016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488" name="pole tekstowe 13"/>
            <p:cNvSpPr txBox="1">
              <a:spLocks noChangeArrowheads="1"/>
            </p:cNvSpPr>
            <p:nvPr/>
          </p:nvSpPr>
          <p:spPr bwMode="auto">
            <a:xfrm>
              <a:off x="3743007" y="6513539"/>
              <a:ext cx="1223340" cy="456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DejaVu Sans" pitchFamily="34" charset="0"/>
                </a:defRPr>
              </a:lvl9pPr>
            </a:lstStyle>
            <a:p>
              <a:r>
                <a:rPr lang="pl-PL" altLang="pl-PL" sz="2000" b="1">
                  <a:solidFill>
                    <a:srgbClr val="C00000"/>
                  </a:solidFill>
                </a:rPr>
                <a:t>WĘGRY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15461</TotalTime>
  <Words>599</Words>
  <Application>Microsoft Office PowerPoint</Application>
  <PresentationFormat>Niestandardowy</PresentationFormat>
  <Paragraphs>161</Paragraphs>
  <Slides>21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4" baseType="lpstr">
      <vt:lpstr>Arial</vt:lpstr>
      <vt:lpstr>Tahoma</vt:lpstr>
      <vt:lpstr>DejaVu Sans</vt:lpstr>
      <vt:lpstr>Lato</vt:lpstr>
      <vt:lpstr>Titillium</vt:lpstr>
      <vt:lpstr>Century Gothic</vt:lpstr>
      <vt:lpstr>Book Antiqua</vt:lpstr>
      <vt:lpstr>Times New Roman</vt:lpstr>
      <vt:lpstr>Source Sans Pro</vt:lpstr>
      <vt:lpstr>Calibri</vt:lpstr>
      <vt:lpstr>Lato Bold</vt:lpstr>
      <vt:lpstr>Muli</vt:lpstr>
      <vt:lpstr>Apteka</vt:lpstr>
      <vt:lpstr>Prezentacja programu PowerPoint</vt:lpstr>
      <vt:lpstr>      POLITECHNIKA ŚLĄSKA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Białowąs Aleksandra</dc:creator>
  <cp:lastModifiedBy>Anna Timofiejczuk</cp:lastModifiedBy>
  <cp:revision>409</cp:revision>
  <dcterms:created xsi:type="dcterms:W3CDTF">2016-10-19T08:43:30Z</dcterms:created>
  <dcterms:modified xsi:type="dcterms:W3CDTF">2018-02-21T08:15:53Z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2</vt:i4>
  </property>
  <property fmtid="{D5CDD505-2E9C-101B-9397-08002B2CF9AE}" pid="7" name="Notes">
    <vt:i4>4</vt:i4>
  </property>
  <property fmtid="{D5CDD505-2E9C-101B-9397-08002B2CF9AE}" pid="8" name="PresentationFormat">
    <vt:lpwstr>Panoramiczny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