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0" r:id="rId5"/>
    <p:sldId id="327" r:id="rId6"/>
    <p:sldId id="310" r:id="rId7"/>
    <p:sldId id="328" r:id="rId8"/>
    <p:sldId id="329" r:id="rId9"/>
    <p:sldId id="312" r:id="rId10"/>
    <p:sldId id="313" r:id="rId11"/>
    <p:sldId id="332" r:id="rId12"/>
    <p:sldId id="314" r:id="rId13"/>
    <p:sldId id="315" r:id="rId14"/>
    <p:sldId id="330" r:id="rId15"/>
    <p:sldId id="331" r:id="rId16"/>
    <p:sldId id="335" r:id="rId17"/>
    <p:sldId id="333" r:id="rId18"/>
    <p:sldId id="336" r:id="rId19"/>
    <p:sldId id="337" r:id="rId20"/>
    <p:sldId id="340" r:id="rId21"/>
    <p:sldId id="338" r:id="rId22"/>
    <p:sldId id="339" r:id="rId23"/>
    <p:sldId id="342" r:id="rId24"/>
    <p:sldId id="341" r:id="rId25"/>
    <p:sldId id="343" r:id="rId26"/>
    <p:sldId id="304" r:id="rId27"/>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ławomir Wieczorek" initials="SW" lastIdx="10" clrIdx="0">
    <p:extLst>
      <p:ext uri="{19B8F6BF-5375-455C-9EA6-DF929625EA0E}">
        <p15:presenceInfo xmlns:p15="http://schemas.microsoft.com/office/powerpoint/2012/main" userId="S-1-5-21-3207413595-2161433757-774780966-23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523"/>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62" autoAdjust="0"/>
    <p:restoredTop sz="93741" autoAdjust="0"/>
  </p:normalViewPr>
  <p:slideViewPr>
    <p:cSldViewPr>
      <p:cViewPr>
        <p:scale>
          <a:sx n="66" d="100"/>
          <a:sy n="66" d="100"/>
        </p:scale>
        <p:origin x="888"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230C5-89F6-4389-ACE9-04565EABF64B}" type="datetimeFigureOut">
              <a:rPr lang="pl-PL" smtClean="0"/>
              <a:t>15.04.2026</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52197-D98B-4E30-AEE3-436D1DF369A6}" type="slidenum">
              <a:rPr lang="pl-PL" smtClean="0"/>
              <a:t>‹#›</a:t>
            </a:fld>
            <a:endParaRPr lang="pl-PL"/>
          </a:p>
        </p:txBody>
      </p:sp>
    </p:spTree>
    <p:extLst>
      <p:ext uri="{BB962C8B-B14F-4D97-AF65-F5344CB8AC3E}">
        <p14:creationId xmlns:p14="http://schemas.microsoft.com/office/powerpoint/2010/main" val="55439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7952197-D98B-4E30-AEE3-436D1DF369A6}" type="slidenum">
              <a:rPr lang="pl-PL" smtClean="0"/>
              <a:t>1</a:t>
            </a:fld>
            <a:endParaRPr lang="pl-PL"/>
          </a:p>
        </p:txBody>
      </p:sp>
    </p:spTree>
    <p:extLst>
      <p:ext uri="{BB962C8B-B14F-4D97-AF65-F5344CB8AC3E}">
        <p14:creationId xmlns:p14="http://schemas.microsoft.com/office/powerpoint/2010/main" val="31405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1EA62-B9AE-D4D9-8E7F-E24511DE616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C1A76E8-7FB0-1899-AD50-AA021F9B789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E6CA856-CA56-A28D-0AFD-C2B58ECB104C}"/>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8FB6CBC-82B3-1E07-7428-AEF98DC05716}"/>
              </a:ext>
            </a:extLst>
          </p:cNvPr>
          <p:cNvSpPr>
            <a:spLocks noGrp="1"/>
          </p:cNvSpPr>
          <p:nvPr>
            <p:ph type="sldNum" sz="quarter" idx="5"/>
          </p:nvPr>
        </p:nvSpPr>
        <p:spPr/>
        <p:txBody>
          <a:bodyPr/>
          <a:lstStyle/>
          <a:p>
            <a:fld id="{37952197-D98B-4E30-AEE3-436D1DF369A6}" type="slidenum">
              <a:rPr lang="pl-PL" smtClean="0"/>
              <a:t>10</a:t>
            </a:fld>
            <a:endParaRPr lang="pl-PL"/>
          </a:p>
        </p:txBody>
      </p:sp>
    </p:spTree>
    <p:extLst>
      <p:ext uri="{BB962C8B-B14F-4D97-AF65-F5344CB8AC3E}">
        <p14:creationId xmlns:p14="http://schemas.microsoft.com/office/powerpoint/2010/main" val="1284988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1EA62-B9AE-D4D9-8E7F-E24511DE616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C1A76E8-7FB0-1899-AD50-AA021F9B789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E6CA856-CA56-A28D-0AFD-C2B58ECB104C}"/>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8FB6CBC-82B3-1E07-7428-AEF98DC05716}"/>
              </a:ext>
            </a:extLst>
          </p:cNvPr>
          <p:cNvSpPr>
            <a:spLocks noGrp="1"/>
          </p:cNvSpPr>
          <p:nvPr>
            <p:ph type="sldNum" sz="quarter" idx="5"/>
          </p:nvPr>
        </p:nvSpPr>
        <p:spPr/>
        <p:txBody>
          <a:bodyPr/>
          <a:lstStyle/>
          <a:p>
            <a:fld id="{37952197-D98B-4E30-AEE3-436D1DF369A6}" type="slidenum">
              <a:rPr lang="pl-PL" smtClean="0"/>
              <a:t>11</a:t>
            </a:fld>
            <a:endParaRPr lang="pl-PL"/>
          </a:p>
        </p:txBody>
      </p:sp>
    </p:spTree>
    <p:extLst>
      <p:ext uri="{BB962C8B-B14F-4D97-AF65-F5344CB8AC3E}">
        <p14:creationId xmlns:p14="http://schemas.microsoft.com/office/powerpoint/2010/main" val="128498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DA41-FC3C-DF03-800F-1F08FF68BDB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984F07D-80FC-DB5B-CFED-3BC3BAD3391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EA4D972-E4F9-3D22-2F7C-1C7C9152E64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CBD5A0F-87CC-1EC4-7536-E20F1561B597}"/>
              </a:ext>
            </a:extLst>
          </p:cNvPr>
          <p:cNvSpPr>
            <a:spLocks noGrp="1"/>
          </p:cNvSpPr>
          <p:nvPr>
            <p:ph type="sldNum" sz="quarter" idx="5"/>
          </p:nvPr>
        </p:nvSpPr>
        <p:spPr/>
        <p:txBody>
          <a:bodyPr/>
          <a:lstStyle/>
          <a:p>
            <a:fld id="{37952197-D98B-4E30-AEE3-436D1DF369A6}" type="slidenum">
              <a:rPr lang="pl-PL" smtClean="0"/>
              <a:t>12</a:t>
            </a:fld>
            <a:endParaRPr lang="pl-PL"/>
          </a:p>
        </p:txBody>
      </p:sp>
    </p:spTree>
    <p:extLst>
      <p:ext uri="{BB962C8B-B14F-4D97-AF65-F5344CB8AC3E}">
        <p14:creationId xmlns:p14="http://schemas.microsoft.com/office/powerpoint/2010/main" val="299918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B516E-8B35-5DE5-7F77-834FB6FB342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29DA5C5-53C3-A519-6786-C3FDCE6B4FA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A894E48-1767-0D13-5CC2-1F7AD182CD2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AD39384D-4756-9E9A-FDDA-4BE67F54EAB9}"/>
              </a:ext>
            </a:extLst>
          </p:cNvPr>
          <p:cNvSpPr>
            <a:spLocks noGrp="1"/>
          </p:cNvSpPr>
          <p:nvPr>
            <p:ph type="sldNum" sz="quarter" idx="5"/>
          </p:nvPr>
        </p:nvSpPr>
        <p:spPr/>
        <p:txBody>
          <a:bodyPr/>
          <a:lstStyle/>
          <a:p>
            <a:fld id="{37952197-D98B-4E30-AEE3-436D1DF369A6}" type="slidenum">
              <a:rPr lang="pl-PL" smtClean="0"/>
              <a:t>13</a:t>
            </a:fld>
            <a:endParaRPr lang="pl-PL"/>
          </a:p>
        </p:txBody>
      </p:sp>
    </p:spTree>
    <p:extLst>
      <p:ext uri="{BB962C8B-B14F-4D97-AF65-F5344CB8AC3E}">
        <p14:creationId xmlns:p14="http://schemas.microsoft.com/office/powerpoint/2010/main" val="152664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F135-306A-7DE3-8DC6-FCCBB4FADF5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FCBCD3C-B5CC-D5E9-952B-72DAE36697B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285CD71-003F-DF63-95E9-E97E5B5883B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70CB733-A6C6-4AD0-E1E5-C5A72517186B}"/>
              </a:ext>
            </a:extLst>
          </p:cNvPr>
          <p:cNvSpPr>
            <a:spLocks noGrp="1"/>
          </p:cNvSpPr>
          <p:nvPr>
            <p:ph type="sldNum" sz="quarter" idx="5"/>
          </p:nvPr>
        </p:nvSpPr>
        <p:spPr/>
        <p:txBody>
          <a:bodyPr/>
          <a:lstStyle/>
          <a:p>
            <a:fld id="{37952197-D98B-4E30-AEE3-436D1DF369A6}" type="slidenum">
              <a:rPr lang="pl-PL" smtClean="0"/>
              <a:t>14</a:t>
            </a:fld>
            <a:endParaRPr lang="pl-PL"/>
          </a:p>
        </p:txBody>
      </p:sp>
    </p:spTree>
    <p:extLst>
      <p:ext uri="{BB962C8B-B14F-4D97-AF65-F5344CB8AC3E}">
        <p14:creationId xmlns:p14="http://schemas.microsoft.com/office/powerpoint/2010/main" val="241705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91F8-754A-D760-F06E-F5F56DE8D2C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E744B1E-A67A-2B96-9FCC-4B55B2937C5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4DD25FA-77F6-3BB9-48C7-90895C72065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65686C0-0C17-F8F3-698A-FADAC44861B8}"/>
              </a:ext>
            </a:extLst>
          </p:cNvPr>
          <p:cNvSpPr>
            <a:spLocks noGrp="1"/>
          </p:cNvSpPr>
          <p:nvPr>
            <p:ph type="sldNum" sz="quarter" idx="5"/>
          </p:nvPr>
        </p:nvSpPr>
        <p:spPr/>
        <p:txBody>
          <a:bodyPr/>
          <a:lstStyle/>
          <a:p>
            <a:fld id="{37952197-D98B-4E30-AEE3-436D1DF369A6}" type="slidenum">
              <a:rPr lang="pl-PL" smtClean="0"/>
              <a:t>15</a:t>
            </a:fld>
            <a:endParaRPr lang="pl-PL"/>
          </a:p>
        </p:txBody>
      </p:sp>
    </p:spTree>
    <p:extLst>
      <p:ext uri="{BB962C8B-B14F-4D97-AF65-F5344CB8AC3E}">
        <p14:creationId xmlns:p14="http://schemas.microsoft.com/office/powerpoint/2010/main" val="22478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84C7F-49BE-5F30-CB02-803DFE06D8A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56F9C3D-8BF0-C214-AB89-AD5FCB4C274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1499FF6-6C4C-4FE0-F849-4FB1219A45D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EF54F6CC-1076-2534-276B-2A30714049AC}"/>
              </a:ext>
            </a:extLst>
          </p:cNvPr>
          <p:cNvSpPr>
            <a:spLocks noGrp="1"/>
          </p:cNvSpPr>
          <p:nvPr>
            <p:ph type="sldNum" sz="quarter" idx="5"/>
          </p:nvPr>
        </p:nvSpPr>
        <p:spPr/>
        <p:txBody>
          <a:bodyPr/>
          <a:lstStyle/>
          <a:p>
            <a:fld id="{37952197-D98B-4E30-AEE3-436D1DF369A6}" type="slidenum">
              <a:rPr lang="pl-PL" smtClean="0"/>
              <a:t>16</a:t>
            </a:fld>
            <a:endParaRPr lang="pl-PL"/>
          </a:p>
        </p:txBody>
      </p:sp>
    </p:spTree>
    <p:extLst>
      <p:ext uri="{BB962C8B-B14F-4D97-AF65-F5344CB8AC3E}">
        <p14:creationId xmlns:p14="http://schemas.microsoft.com/office/powerpoint/2010/main" val="83479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435DB-96BD-8684-4D0F-361DAFBC974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5815915-CF11-5091-8323-DCA9E78839C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757ECDD-297E-34BC-4F7F-FD48A9734BC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1D28361-0AC1-378B-8700-9DCE6F1545F7}"/>
              </a:ext>
            </a:extLst>
          </p:cNvPr>
          <p:cNvSpPr>
            <a:spLocks noGrp="1"/>
          </p:cNvSpPr>
          <p:nvPr>
            <p:ph type="sldNum" sz="quarter" idx="5"/>
          </p:nvPr>
        </p:nvSpPr>
        <p:spPr/>
        <p:txBody>
          <a:bodyPr/>
          <a:lstStyle/>
          <a:p>
            <a:fld id="{37952197-D98B-4E30-AEE3-436D1DF369A6}" type="slidenum">
              <a:rPr lang="pl-PL" smtClean="0"/>
              <a:t>17</a:t>
            </a:fld>
            <a:endParaRPr lang="pl-PL"/>
          </a:p>
        </p:txBody>
      </p:sp>
    </p:spTree>
    <p:extLst>
      <p:ext uri="{BB962C8B-B14F-4D97-AF65-F5344CB8AC3E}">
        <p14:creationId xmlns:p14="http://schemas.microsoft.com/office/powerpoint/2010/main" val="170430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2C9BD-7E13-24A4-878E-BCA26A48448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8744A98-2BD2-05B9-76A2-D851BEF832A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69CE976-19F5-692E-2DCC-3F32AB5CC6C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D173706-2BF2-26ED-8507-DB2FD1498708}"/>
              </a:ext>
            </a:extLst>
          </p:cNvPr>
          <p:cNvSpPr>
            <a:spLocks noGrp="1"/>
          </p:cNvSpPr>
          <p:nvPr>
            <p:ph type="sldNum" sz="quarter" idx="5"/>
          </p:nvPr>
        </p:nvSpPr>
        <p:spPr/>
        <p:txBody>
          <a:bodyPr/>
          <a:lstStyle/>
          <a:p>
            <a:fld id="{37952197-D98B-4E30-AEE3-436D1DF369A6}" type="slidenum">
              <a:rPr lang="pl-PL" smtClean="0"/>
              <a:t>18</a:t>
            </a:fld>
            <a:endParaRPr lang="pl-PL"/>
          </a:p>
        </p:txBody>
      </p:sp>
    </p:spTree>
    <p:extLst>
      <p:ext uri="{BB962C8B-B14F-4D97-AF65-F5344CB8AC3E}">
        <p14:creationId xmlns:p14="http://schemas.microsoft.com/office/powerpoint/2010/main" val="332383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AB3B8-05BC-C0CE-96AD-B0368AB2F74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84763D3-4BB8-9409-A4E4-C9CB32CF24C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6552BF8-4BE0-84B7-2202-54B60056337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EFC90E3-8747-EC74-58C6-8D5F1858934C}"/>
              </a:ext>
            </a:extLst>
          </p:cNvPr>
          <p:cNvSpPr>
            <a:spLocks noGrp="1"/>
          </p:cNvSpPr>
          <p:nvPr>
            <p:ph type="sldNum" sz="quarter" idx="5"/>
          </p:nvPr>
        </p:nvSpPr>
        <p:spPr/>
        <p:txBody>
          <a:bodyPr/>
          <a:lstStyle/>
          <a:p>
            <a:fld id="{37952197-D98B-4E30-AEE3-436D1DF369A6}" type="slidenum">
              <a:rPr lang="pl-PL" smtClean="0"/>
              <a:t>19</a:t>
            </a:fld>
            <a:endParaRPr lang="pl-PL"/>
          </a:p>
        </p:txBody>
      </p:sp>
    </p:spTree>
    <p:extLst>
      <p:ext uri="{BB962C8B-B14F-4D97-AF65-F5344CB8AC3E}">
        <p14:creationId xmlns:p14="http://schemas.microsoft.com/office/powerpoint/2010/main" val="84198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7952197-D98B-4E30-AEE3-436D1DF369A6}" type="slidenum">
              <a:rPr lang="pl-PL" smtClean="0"/>
              <a:t>2</a:t>
            </a:fld>
            <a:endParaRPr lang="pl-PL"/>
          </a:p>
        </p:txBody>
      </p:sp>
    </p:spTree>
    <p:extLst>
      <p:ext uri="{BB962C8B-B14F-4D97-AF65-F5344CB8AC3E}">
        <p14:creationId xmlns:p14="http://schemas.microsoft.com/office/powerpoint/2010/main" val="306789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64299-786F-0AE4-327B-F42DE6BE905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4290055-53D3-61B4-194A-F0F50B30E11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979527E-42D6-3FCF-5684-C2B7AC2524C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AF5B4A9-6088-0412-C2F5-8DB776060C7E}"/>
              </a:ext>
            </a:extLst>
          </p:cNvPr>
          <p:cNvSpPr>
            <a:spLocks noGrp="1"/>
          </p:cNvSpPr>
          <p:nvPr>
            <p:ph type="sldNum" sz="quarter" idx="5"/>
          </p:nvPr>
        </p:nvSpPr>
        <p:spPr/>
        <p:txBody>
          <a:bodyPr/>
          <a:lstStyle/>
          <a:p>
            <a:fld id="{37952197-D98B-4E30-AEE3-436D1DF369A6}" type="slidenum">
              <a:rPr lang="pl-PL" smtClean="0"/>
              <a:t>20</a:t>
            </a:fld>
            <a:endParaRPr lang="pl-PL"/>
          </a:p>
        </p:txBody>
      </p:sp>
    </p:spTree>
    <p:extLst>
      <p:ext uri="{BB962C8B-B14F-4D97-AF65-F5344CB8AC3E}">
        <p14:creationId xmlns:p14="http://schemas.microsoft.com/office/powerpoint/2010/main" val="2099194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2628-9142-8F4A-9CCA-E2996A57150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96F534D-2004-2B63-05B2-E227B8E5DCE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2D063B1-5AF5-BC92-F464-40C7AF315D1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50A311C-3214-2D4D-C1A5-D6CC36676CED}"/>
              </a:ext>
            </a:extLst>
          </p:cNvPr>
          <p:cNvSpPr>
            <a:spLocks noGrp="1"/>
          </p:cNvSpPr>
          <p:nvPr>
            <p:ph type="sldNum" sz="quarter" idx="5"/>
          </p:nvPr>
        </p:nvSpPr>
        <p:spPr/>
        <p:txBody>
          <a:bodyPr/>
          <a:lstStyle/>
          <a:p>
            <a:fld id="{37952197-D98B-4E30-AEE3-436D1DF369A6}" type="slidenum">
              <a:rPr lang="pl-PL" smtClean="0"/>
              <a:t>21</a:t>
            </a:fld>
            <a:endParaRPr lang="pl-PL"/>
          </a:p>
        </p:txBody>
      </p:sp>
    </p:spTree>
    <p:extLst>
      <p:ext uri="{BB962C8B-B14F-4D97-AF65-F5344CB8AC3E}">
        <p14:creationId xmlns:p14="http://schemas.microsoft.com/office/powerpoint/2010/main" val="52251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4E579-BAC2-C854-188F-4476848518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77E7B26-541D-3527-1C7C-54EAFF771BC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7ADEDAB-08D3-BE6F-A69A-9DB6D3A600EC}"/>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9B4AA6A-5394-91FA-2C8B-EAA4BF5E8BFD}"/>
              </a:ext>
            </a:extLst>
          </p:cNvPr>
          <p:cNvSpPr>
            <a:spLocks noGrp="1"/>
          </p:cNvSpPr>
          <p:nvPr>
            <p:ph type="sldNum" sz="quarter" idx="5"/>
          </p:nvPr>
        </p:nvSpPr>
        <p:spPr/>
        <p:txBody>
          <a:bodyPr/>
          <a:lstStyle/>
          <a:p>
            <a:fld id="{37952197-D98B-4E30-AEE3-436D1DF369A6}" type="slidenum">
              <a:rPr lang="pl-PL" smtClean="0"/>
              <a:t>22</a:t>
            </a:fld>
            <a:endParaRPr lang="pl-PL"/>
          </a:p>
        </p:txBody>
      </p:sp>
    </p:spTree>
    <p:extLst>
      <p:ext uri="{BB962C8B-B14F-4D97-AF65-F5344CB8AC3E}">
        <p14:creationId xmlns:p14="http://schemas.microsoft.com/office/powerpoint/2010/main" val="114786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E954B-92E2-CCDB-E2E3-B959F2B96B3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A62947-AC37-E443-C6F3-1538642044C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C7FFF47-F6B4-F859-3C8B-FECD36B8B3A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A2D5262-8CE5-BE9C-799F-4A337668249B}"/>
              </a:ext>
            </a:extLst>
          </p:cNvPr>
          <p:cNvSpPr>
            <a:spLocks noGrp="1"/>
          </p:cNvSpPr>
          <p:nvPr>
            <p:ph type="sldNum" sz="quarter" idx="5"/>
          </p:nvPr>
        </p:nvSpPr>
        <p:spPr/>
        <p:txBody>
          <a:bodyPr/>
          <a:lstStyle/>
          <a:p>
            <a:fld id="{37952197-D98B-4E30-AEE3-436D1DF369A6}" type="slidenum">
              <a:rPr lang="pl-PL" smtClean="0"/>
              <a:t>3</a:t>
            </a:fld>
            <a:endParaRPr lang="pl-PL"/>
          </a:p>
        </p:txBody>
      </p:sp>
    </p:spTree>
    <p:extLst>
      <p:ext uri="{BB962C8B-B14F-4D97-AF65-F5344CB8AC3E}">
        <p14:creationId xmlns:p14="http://schemas.microsoft.com/office/powerpoint/2010/main" val="200694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CFBFA-03ED-A775-83DD-A424779AFDB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152A5C9-AAAA-CD2A-1FFB-82FB75AF99B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FAB88FA-9A80-27E0-55DF-708A9266DF09}"/>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08DCAAA-7260-44FA-797D-D5A77AEABB65}"/>
              </a:ext>
            </a:extLst>
          </p:cNvPr>
          <p:cNvSpPr>
            <a:spLocks noGrp="1"/>
          </p:cNvSpPr>
          <p:nvPr>
            <p:ph type="sldNum" sz="quarter" idx="5"/>
          </p:nvPr>
        </p:nvSpPr>
        <p:spPr/>
        <p:txBody>
          <a:bodyPr/>
          <a:lstStyle/>
          <a:p>
            <a:fld id="{37952197-D98B-4E30-AEE3-436D1DF369A6}" type="slidenum">
              <a:rPr lang="pl-PL" smtClean="0"/>
              <a:t>4</a:t>
            </a:fld>
            <a:endParaRPr lang="pl-PL"/>
          </a:p>
        </p:txBody>
      </p:sp>
    </p:spTree>
    <p:extLst>
      <p:ext uri="{BB962C8B-B14F-4D97-AF65-F5344CB8AC3E}">
        <p14:creationId xmlns:p14="http://schemas.microsoft.com/office/powerpoint/2010/main" val="365753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3C56-F6FE-8DF6-07E7-CE71533C021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628B2C9-93FD-7E93-40F5-BE856C30E33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BD0DBE3-95F4-8F92-CB3F-F0D634826FB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3F89256-10C3-38B0-D00E-D26D7854AB5B}"/>
              </a:ext>
            </a:extLst>
          </p:cNvPr>
          <p:cNvSpPr>
            <a:spLocks noGrp="1"/>
          </p:cNvSpPr>
          <p:nvPr>
            <p:ph type="sldNum" sz="quarter" idx="5"/>
          </p:nvPr>
        </p:nvSpPr>
        <p:spPr/>
        <p:txBody>
          <a:bodyPr/>
          <a:lstStyle/>
          <a:p>
            <a:fld id="{37952197-D98B-4E30-AEE3-436D1DF369A6}" type="slidenum">
              <a:rPr lang="pl-PL" smtClean="0"/>
              <a:t>5</a:t>
            </a:fld>
            <a:endParaRPr lang="pl-PL"/>
          </a:p>
        </p:txBody>
      </p:sp>
    </p:spTree>
    <p:extLst>
      <p:ext uri="{BB962C8B-B14F-4D97-AF65-F5344CB8AC3E}">
        <p14:creationId xmlns:p14="http://schemas.microsoft.com/office/powerpoint/2010/main" val="30532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2814-3BA6-374C-6F66-2A4201D80A1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BEFE273-A145-5E0A-CAF6-67BBCF40C90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EDB06CF-2112-1837-5C60-18800E2D4812}"/>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0DF6DDA-A94C-1E80-9725-8FFF45244D0D}"/>
              </a:ext>
            </a:extLst>
          </p:cNvPr>
          <p:cNvSpPr>
            <a:spLocks noGrp="1"/>
          </p:cNvSpPr>
          <p:nvPr>
            <p:ph type="sldNum" sz="quarter" idx="5"/>
          </p:nvPr>
        </p:nvSpPr>
        <p:spPr/>
        <p:txBody>
          <a:bodyPr/>
          <a:lstStyle/>
          <a:p>
            <a:fld id="{37952197-D98B-4E30-AEE3-436D1DF369A6}" type="slidenum">
              <a:rPr lang="pl-PL" smtClean="0"/>
              <a:t>6</a:t>
            </a:fld>
            <a:endParaRPr lang="pl-PL"/>
          </a:p>
        </p:txBody>
      </p:sp>
    </p:spTree>
    <p:extLst>
      <p:ext uri="{BB962C8B-B14F-4D97-AF65-F5344CB8AC3E}">
        <p14:creationId xmlns:p14="http://schemas.microsoft.com/office/powerpoint/2010/main" val="45571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F8B1B-B43E-2ADB-FD4B-6028C8C04A5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75EB0A-576E-8E19-B83C-AA298A4709D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B24C822-8497-AF72-52A6-232C96EEFC6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6896698-917D-58D7-F005-B109C1806097}"/>
              </a:ext>
            </a:extLst>
          </p:cNvPr>
          <p:cNvSpPr>
            <a:spLocks noGrp="1"/>
          </p:cNvSpPr>
          <p:nvPr>
            <p:ph type="sldNum" sz="quarter" idx="5"/>
          </p:nvPr>
        </p:nvSpPr>
        <p:spPr/>
        <p:txBody>
          <a:bodyPr/>
          <a:lstStyle/>
          <a:p>
            <a:fld id="{37952197-D98B-4E30-AEE3-436D1DF369A6}" type="slidenum">
              <a:rPr lang="pl-PL" smtClean="0"/>
              <a:t>7</a:t>
            </a:fld>
            <a:endParaRPr lang="pl-PL"/>
          </a:p>
        </p:txBody>
      </p:sp>
    </p:spTree>
    <p:extLst>
      <p:ext uri="{BB962C8B-B14F-4D97-AF65-F5344CB8AC3E}">
        <p14:creationId xmlns:p14="http://schemas.microsoft.com/office/powerpoint/2010/main" val="376038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2851-7B57-FD40-DC23-5BA46B1BCD3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72FD733-5889-063B-7D25-80D8889AA53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D7DB60D-34C6-7522-4496-A3D601C9C94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9063872-B48C-6F9B-831D-6212118F180A}"/>
              </a:ext>
            </a:extLst>
          </p:cNvPr>
          <p:cNvSpPr>
            <a:spLocks noGrp="1"/>
          </p:cNvSpPr>
          <p:nvPr>
            <p:ph type="sldNum" sz="quarter" idx="5"/>
          </p:nvPr>
        </p:nvSpPr>
        <p:spPr/>
        <p:txBody>
          <a:bodyPr/>
          <a:lstStyle/>
          <a:p>
            <a:fld id="{37952197-D98B-4E30-AEE3-436D1DF369A6}" type="slidenum">
              <a:rPr lang="pl-PL" smtClean="0"/>
              <a:t>8</a:t>
            </a:fld>
            <a:endParaRPr lang="pl-PL"/>
          </a:p>
        </p:txBody>
      </p:sp>
    </p:spTree>
    <p:extLst>
      <p:ext uri="{BB962C8B-B14F-4D97-AF65-F5344CB8AC3E}">
        <p14:creationId xmlns:p14="http://schemas.microsoft.com/office/powerpoint/2010/main" val="220685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15C69-4FBC-2820-37DB-94704C83814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284ACCA-3A4B-E95D-E5E0-3FE5EE62C4C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509E704-13D4-2CF3-00CC-A4F66BF4B70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A7B8627-96BA-D77E-1CC8-F991E811E595}"/>
              </a:ext>
            </a:extLst>
          </p:cNvPr>
          <p:cNvSpPr>
            <a:spLocks noGrp="1"/>
          </p:cNvSpPr>
          <p:nvPr>
            <p:ph type="sldNum" sz="quarter" idx="5"/>
          </p:nvPr>
        </p:nvSpPr>
        <p:spPr/>
        <p:txBody>
          <a:bodyPr/>
          <a:lstStyle/>
          <a:p>
            <a:fld id="{37952197-D98B-4E30-AEE3-436D1DF369A6}" type="slidenum">
              <a:rPr lang="pl-PL" smtClean="0"/>
              <a:t>9</a:t>
            </a:fld>
            <a:endParaRPr lang="pl-PL"/>
          </a:p>
        </p:txBody>
      </p:sp>
    </p:spTree>
    <p:extLst>
      <p:ext uri="{BB962C8B-B14F-4D97-AF65-F5344CB8AC3E}">
        <p14:creationId xmlns:p14="http://schemas.microsoft.com/office/powerpoint/2010/main" val="75168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05573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67731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4781"/>
            <a:ext cx="2057400" cy="329088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154781"/>
            <a:ext cx="6019800" cy="32908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19344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66787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22386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92C4593-0A0D-4907-BC3F-77B15CD6B4D3}" type="datetimeFigureOut">
              <a:rPr lang="pl-PL" smtClean="0"/>
              <a:t>15.04.2026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261840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9"/>
            <a:ext cx="8229600" cy="85725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92C4593-0A0D-4907-BC3F-77B15CD6B4D3}" type="datetimeFigureOut">
              <a:rPr lang="pl-PL" smtClean="0"/>
              <a:t>15.04.2026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83495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92C4593-0A0D-4907-BC3F-77B15CD6B4D3}" type="datetimeFigureOut">
              <a:rPr lang="pl-PL" smtClean="0"/>
              <a:t>15.04.2026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93415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92C4593-0A0D-4907-BC3F-77B15CD6B4D3}" type="datetimeFigureOut">
              <a:rPr lang="pl-PL" smtClean="0"/>
              <a:t>15.04.2026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417682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92C4593-0A0D-4907-BC3F-77B15CD6B4D3}" type="datetimeFigureOut">
              <a:rPr lang="pl-PL" smtClean="0"/>
              <a:t>15.04.2026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283474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92C4593-0A0D-4907-BC3F-77B15CD6B4D3}" type="datetimeFigureOut">
              <a:rPr lang="pl-PL" smtClean="0"/>
              <a:t>15.04.2026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34716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2C4593-0A0D-4907-BC3F-77B15CD6B4D3}" type="datetimeFigureOut">
              <a:rPr lang="pl-PL" smtClean="0"/>
              <a:t>15.04.2026</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7304C6-7339-4A62-AB3D-AC62E751FFEA}" type="slidenum">
              <a:rPr lang="pl-PL" smtClean="0"/>
              <a:t>‹#›</a:t>
            </a:fld>
            <a:endParaRPr lang="pl-PL"/>
          </a:p>
        </p:txBody>
      </p:sp>
    </p:spTree>
    <p:extLst>
      <p:ext uri="{BB962C8B-B14F-4D97-AF65-F5344CB8AC3E}">
        <p14:creationId xmlns:p14="http://schemas.microsoft.com/office/powerpoint/2010/main" val="2520537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konsultacje_pobm@pectore-eco.pl" TargetMode="External"/><Relationship Id="rId5" Type="http://schemas.openxmlformats.org/officeDocument/2006/relationships/hyperlink" Target="https://www.gov.pl/web/infrastruktura/Program-ochrony-brzegow-morskich-projekt" TargetMode="External"/><Relationship Id="rId4" Type="http://schemas.openxmlformats.org/officeDocument/2006/relationships/hyperlink" Target="https://wide-vision.pl/POB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6B32CDEC-3994-60BE-3252-3038CD29B830}"/>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856"/>
                    </a14:imgEffect>
                    <a14:imgEffect>
                      <a14:saturation sat="72000"/>
                    </a14:imgEffect>
                    <a14:imgEffect>
                      <a14:brightnessContrast bright="6000" contrast="-17000"/>
                    </a14:imgEffect>
                  </a14:imgLayer>
                </a14:imgProps>
              </a:ext>
              <a:ext uri="{28A0092B-C50C-407E-A947-70E740481C1C}">
                <a14:useLocalDpi xmlns:a14="http://schemas.microsoft.com/office/drawing/2010/main" val="0"/>
              </a:ext>
            </a:extLst>
          </a:blip>
          <a:stretch>
            <a:fillRect/>
          </a:stretch>
        </p:blipFill>
        <p:spPr>
          <a:xfrm>
            <a:off x="5355463" y="-9347"/>
            <a:ext cx="3788537" cy="5143500"/>
          </a:xfrm>
          <a:prstGeom prst="rect">
            <a:avLst/>
          </a:prstGeom>
        </p:spPr>
      </p:pic>
      <p:sp>
        <p:nvSpPr>
          <p:cNvPr id="5" name="Trójkąt prostokątny 4"/>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rójkąt prostokątny 8"/>
          <p:cNvSpPr/>
          <p:nvPr/>
        </p:nvSpPr>
        <p:spPr>
          <a:xfrm>
            <a:off x="0"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p:cNvSpPr/>
          <p:nvPr/>
        </p:nvSpPr>
        <p:spPr>
          <a:xfrm>
            <a:off x="-9525"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Spotkanie informacyjne</a:t>
            </a:r>
          </a:p>
          <a:p>
            <a:pPr algn="ctr"/>
            <a:r>
              <a:rPr lang="pl-PL" sz="1600" dirty="0"/>
              <a:t>Warszawa 21.04.2026 r.</a:t>
            </a:r>
          </a:p>
        </p:txBody>
      </p:sp>
      <p:pic>
        <p:nvPicPr>
          <p:cNvPr id="2" name="Obraz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9579"/>
            <a:ext cx="5184576" cy="2224167"/>
          </a:xfrm>
          <a:prstGeom prst="rect">
            <a:avLst/>
          </a:prstGeom>
        </p:spPr>
      </p:pic>
      <p:sp>
        <p:nvSpPr>
          <p:cNvPr id="4" name="pole tekstowe 3">
            <a:extLst>
              <a:ext uri="{FF2B5EF4-FFF2-40B4-BE49-F238E27FC236}">
                <a16:creationId xmlns:a16="http://schemas.microsoft.com/office/drawing/2014/main" id="{5515D5D7-A51E-3C74-0EC9-DDE791DE4AA1}"/>
              </a:ext>
            </a:extLst>
          </p:cNvPr>
          <p:cNvSpPr txBox="1"/>
          <p:nvPr/>
        </p:nvSpPr>
        <p:spPr>
          <a:xfrm>
            <a:off x="539552" y="2194588"/>
            <a:ext cx="4680520" cy="1337482"/>
          </a:xfrm>
          <a:prstGeom prst="rect">
            <a:avLst/>
          </a:prstGeom>
          <a:noFill/>
        </p:spPr>
        <p:txBody>
          <a:bodyPr wrap="square">
            <a:spAutoFit/>
          </a:bodyPr>
          <a:lstStyle/>
          <a:p>
            <a:pPr>
              <a:lnSpc>
                <a:spcPct val="114000"/>
              </a:lnSpc>
            </a:pPr>
            <a:r>
              <a:rPr lang="pl-PL" b="1" dirty="0">
                <a:solidFill>
                  <a:schemeClr val="tx2">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Przedstawienie przebiegu i rezultatów procesu konsultacji społecznych projektu „Programu ochrony brzegów morskich” </a:t>
            </a:r>
          </a:p>
          <a:p>
            <a:pPr>
              <a:lnSpc>
                <a:spcPct val="114000"/>
              </a:lnSpc>
            </a:pPr>
            <a:r>
              <a:rPr lang="pl-PL" b="1" dirty="0">
                <a:solidFill>
                  <a:schemeClr val="tx2">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oraz Prognozy oddziaływania na środowisko</a:t>
            </a:r>
          </a:p>
        </p:txBody>
      </p:sp>
    </p:spTree>
    <p:extLst>
      <p:ext uri="{BB962C8B-B14F-4D97-AF65-F5344CB8AC3E}">
        <p14:creationId xmlns:p14="http://schemas.microsoft.com/office/powerpoint/2010/main" val="250785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57B2D-0B5C-9E8B-D25D-6BF2979901B5}"/>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A523D6A7-89AA-6EBB-D3FA-1BBD6223555C}"/>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D1F0F82E-C2E1-449F-9788-C4AB201D3D2D}"/>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EB04748F-9848-EB0B-85FF-45926CB23F2A}"/>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72D8FB6F-5869-056C-377D-8E20392589A2}"/>
              </a:ext>
            </a:extLst>
          </p:cNvPr>
          <p:cNvSpPr txBox="1"/>
          <p:nvPr/>
        </p:nvSpPr>
        <p:spPr>
          <a:xfrm>
            <a:off x="481140" y="273118"/>
            <a:ext cx="2609048" cy="646331"/>
          </a:xfrm>
          <a:prstGeom prst="rect">
            <a:avLst/>
          </a:prstGeom>
          <a:noFill/>
        </p:spPr>
        <p:txBody>
          <a:bodyPr wrap="none" rtlCol="0">
            <a:spAutoFit/>
          </a:bodyPr>
          <a:lstStyle/>
          <a:p>
            <a:r>
              <a:rPr lang="pl-PL" dirty="0">
                <a:latin typeface="Calibri Light" panose="020F0302020204030204" pitchFamily="34" charset="0"/>
              </a:rPr>
              <a:t>Sposób rozpatrzenia uwag</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AC5A9722-B981-85D8-A48F-CF2472B68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83BF8366-9540-098D-B7AC-439C06C927E1}"/>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17EFD6B9-4109-FD5F-B184-A174160CBB9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pole tekstowe 10">
            <a:extLst>
              <a:ext uri="{FF2B5EF4-FFF2-40B4-BE49-F238E27FC236}">
                <a16:creationId xmlns:a16="http://schemas.microsoft.com/office/drawing/2014/main" id="{7F0B7EB3-F203-B110-BF7C-80AB3EA3ECA1}"/>
              </a:ext>
            </a:extLst>
          </p:cNvPr>
          <p:cNvSpPr txBox="1"/>
          <p:nvPr/>
        </p:nvSpPr>
        <p:spPr>
          <a:xfrm>
            <a:off x="339824" y="996860"/>
            <a:ext cx="3919548" cy="3447098"/>
          </a:xfrm>
          <a:prstGeom prst="rect">
            <a:avLst/>
          </a:prstGeom>
          <a:noFill/>
        </p:spPr>
        <p:txBody>
          <a:bodyPr wrap="square" rtlCol="0">
            <a:spAutoFit/>
          </a:bodyPr>
          <a:lstStyle/>
          <a:p>
            <a:pPr lvl="0">
              <a:spcBef>
                <a:spcPts val="600"/>
              </a:spcBef>
              <a:spcAft>
                <a:spcPts val="0"/>
              </a:spcAft>
            </a:pPr>
            <a:r>
              <a:rPr lang="pl-PL" dirty="0">
                <a:latin typeface="Calibri Light" panose="020F0302020204030204" pitchFamily="34" charset="0"/>
                <a:ea typeface="Calibri Light" panose="020F0302020204030204" pitchFamily="34" charset="0"/>
                <a:cs typeface="Calibri Light" panose="020F0302020204030204" pitchFamily="34" charset="0"/>
              </a:rPr>
              <a:t>Podział 184 uwag skierowanych wg dokumentów:</a:t>
            </a:r>
          </a:p>
          <a:p>
            <a:pPr marL="285750" indent="-285750">
              <a:spcBef>
                <a:spcPts val="600"/>
              </a:spcBef>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do projektu POBM – 82 uwagi;</a:t>
            </a:r>
          </a:p>
          <a:p>
            <a:pPr marL="285750" indent="-285750">
              <a:spcBef>
                <a:spcPts val="600"/>
              </a:spcBef>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do Prognozy – 78 uwag;</a:t>
            </a:r>
          </a:p>
          <a:p>
            <a:pPr marL="285750" indent="-285750">
              <a:spcBef>
                <a:spcPts val="600"/>
              </a:spcBef>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do obu dokumentów – 24 uwagi.</a:t>
            </a:r>
          </a:p>
          <a:p>
            <a:endParaRPr lang="pl-PL"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600"/>
              </a:spcBef>
            </a:pPr>
            <a:r>
              <a:rPr lang="pl-PL" dirty="0">
                <a:latin typeface="Calibri Light" panose="020F0302020204030204" pitchFamily="34" charset="0"/>
                <a:ea typeface="Calibri Light" panose="020F0302020204030204" pitchFamily="34" charset="0"/>
                <a:cs typeface="Calibri Light" panose="020F0302020204030204" pitchFamily="34" charset="0"/>
              </a:rPr>
              <a:t>Otrzymane uwagi podlegały szczegółowemu rozpatrzeniu, uwzględniając ich zasadność i możliwość uwzględnienia.</a:t>
            </a:r>
          </a:p>
          <a:p>
            <a:endParaRPr lang="pl-PL"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 name="Obraz 9">
            <a:extLst>
              <a:ext uri="{FF2B5EF4-FFF2-40B4-BE49-F238E27FC236}">
                <a16:creationId xmlns:a16="http://schemas.microsoft.com/office/drawing/2014/main" id="{2B42355A-2F23-F8C0-46B1-4C6689C59A4A}"/>
              </a:ext>
            </a:extLst>
          </p:cNvPr>
          <p:cNvPicPr>
            <a:picLocks noChangeAspect="1"/>
          </p:cNvPicPr>
          <p:nvPr/>
        </p:nvPicPr>
        <p:blipFill>
          <a:blip r:embed="rId4"/>
          <a:stretch>
            <a:fillRect/>
          </a:stretch>
        </p:blipFill>
        <p:spPr>
          <a:xfrm>
            <a:off x="4295929" y="1125967"/>
            <a:ext cx="4584589" cy="2755631"/>
          </a:xfrm>
          <a:prstGeom prst="rect">
            <a:avLst/>
          </a:prstGeom>
        </p:spPr>
      </p:pic>
    </p:spTree>
    <p:extLst>
      <p:ext uri="{BB962C8B-B14F-4D97-AF65-F5344CB8AC3E}">
        <p14:creationId xmlns:p14="http://schemas.microsoft.com/office/powerpoint/2010/main" val="228599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57B2D-0B5C-9E8B-D25D-6BF2979901B5}"/>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A523D6A7-89AA-6EBB-D3FA-1BBD6223555C}"/>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D1F0F82E-C2E1-449F-9788-C4AB201D3D2D}"/>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EB04748F-9848-EB0B-85FF-45926CB23F2A}"/>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72D8FB6F-5869-056C-377D-8E20392589A2}"/>
              </a:ext>
            </a:extLst>
          </p:cNvPr>
          <p:cNvSpPr txBox="1"/>
          <p:nvPr/>
        </p:nvSpPr>
        <p:spPr>
          <a:xfrm>
            <a:off x="481140" y="273118"/>
            <a:ext cx="6653873" cy="646331"/>
          </a:xfrm>
          <a:prstGeom prst="rect">
            <a:avLst/>
          </a:prstGeom>
          <a:noFill/>
        </p:spPr>
        <p:txBody>
          <a:bodyPr wrap="none" rtlCol="0">
            <a:spAutoFit/>
          </a:bodyPr>
          <a:lstStyle/>
          <a:p>
            <a:r>
              <a:rPr lang="pl-PL" dirty="0">
                <a:latin typeface="Calibri Light" panose="020F0302020204030204" pitchFamily="34" charset="0"/>
              </a:rPr>
              <a:t>Uwagi wniesione w trakcie konsultacji społecznych- zakres tematyczny</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AC5A9722-B981-85D8-A48F-CF2472B68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83BF8366-9540-098D-B7AC-439C06C927E1}"/>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17EFD6B9-4109-FD5F-B184-A174160CBB9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aphicFrame>
        <p:nvGraphicFramePr>
          <p:cNvPr id="10" name="Tabela 9">
            <a:extLst>
              <a:ext uri="{FF2B5EF4-FFF2-40B4-BE49-F238E27FC236}">
                <a16:creationId xmlns:a16="http://schemas.microsoft.com/office/drawing/2014/main" id="{0B32F130-D0A9-E08C-86A2-85283A304A19}"/>
              </a:ext>
            </a:extLst>
          </p:cNvPr>
          <p:cNvGraphicFramePr>
            <a:graphicFrameLocks noGrp="1"/>
          </p:cNvGraphicFramePr>
          <p:nvPr>
            <p:extLst>
              <p:ext uri="{D42A27DB-BD31-4B8C-83A1-F6EECF244321}">
                <p14:modId xmlns:p14="http://schemas.microsoft.com/office/powerpoint/2010/main" val="4238190430"/>
              </p:ext>
            </p:extLst>
          </p:nvPr>
        </p:nvGraphicFramePr>
        <p:xfrm>
          <a:off x="456461" y="915568"/>
          <a:ext cx="8051301" cy="3800415"/>
        </p:xfrm>
        <a:graphic>
          <a:graphicData uri="http://schemas.openxmlformats.org/drawingml/2006/table">
            <a:tbl>
              <a:tblPr firstRow="1" firstCol="1" bandRow="1">
                <a:tableStyleId>{BC89EF96-8CEA-46FF-86C4-4CE0E7609802}</a:tableStyleId>
              </a:tblPr>
              <a:tblGrid>
                <a:gridCol w="640963">
                  <a:extLst>
                    <a:ext uri="{9D8B030D-6E8A-4147-A177-3AD203B41FA5}">
                      <a16:colId xmlns:a16="http://schemas.microsoft.com/office/drawing/2014/main" val="534812738"/>
                    </a:ext>
                  </a:extLst>
                </a:gridCol>
                <a:gridCol w="1679702">
                  <a:extLst>
                    <a:ext uri="{9D8B030D-6E8A-4147-A177-3AD203B41FA5}">
                      <a16:colId xmlns:a16="http://schemas.microsoft.com/office/drawing/2014/main" val="2304758703"/>
                    </a:ext>
                  </a:extLst>
                </a:gridCol>
                <a:gridCol w="5730636">
                  <a:extLst>
                    <a:ext uri="{9D8B030D-6E8A-4147-A177-3AD203B41FA5}">
                      <a16:colId xmlns:a16="http://schemas.microsoft.com/office/drawing/2014/main" val="4257974164"/>
                    </a:ext>
                  </a:extLst>
                </a:gridCol>
              </a:tblGrid>
              <a:tr h="502501">
                <a:tc>
                  <a:txBody>
                    <a:bodyPr/>
                    <a:lstStyle/>
                    <a:p>
                      <a:pP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L.p.</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Dokument do którego wniesiono uwagę</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Ogólny zakres uwag</a:t>
                      </a:r>
                    </a:p>
                  </a:txBody>
                  <a:tcPr marL="44450" marR="44450" marT="0" marB="0" anchor="ctr"/>
                </a:tc>
                <a:extLst>
                  <a:ext uri="{0D108BD9-81ED-4DB2-BD59-A6C34878D82A}">
                    <a16:rowId xmlns:a16="http://schemas.microsoft.com/office/drawing/2014/main" val="391063709"/>
                  </a:ext>
                </a:extLst>
              </a:tr>
              <a:tr h="44285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1.</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POBM</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Weryfikacja zapisów Programu w zakresie: celu, podstaw planowania działań, zwiększenia szczegółowości planowanych działań, wyznaczonych zasięgów działań, możliwych następstw prowadzonych działań</a:t>
                      </a:r>
                    </a:p>
                  </a:txBody>
                  <a:tcPr marL="44450" marR="44450" marT="0" marB="0" anchor="ctr"/>
                </a:tc>
                <a:extLst>
                  <a:ext uri="{0D108BD9-81ED-4DB2-BD59-A6C34878D82A}">
                    <a16:rowId xmlns:a16="http://schemas.microsoft.com/office/drawing/2014/main" val="718381377"/>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2.</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POBM</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Uzupełnienie zapisów dot. wykluczenia z działań obszarów chronionych </a:t>
                      </a:r>
                      <a:br>
                        <a:rPr lang="pl-PL" sz="1400" dirty="0">
                          <a:effectLst/>
                          <a:latin typeface="Calibri Light" panose="020F0302020204030204" pitchFamily="34" charset="0"/>
                          <a:ea typeface="Calibri Light" panose="020F0302020204030204" pitchFamily="34" charset="0"/>
                          <a:cs typeface="Calibri Light" panose="020F0302020204030204" pitchFamily="34" charset="0"/>
                        </a:rPr>
                      </a:b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(rezerwaty przyrody, parki narodowe)</a:t>
                      </a:r>
                    </a:p>
                  </a:txBody>
                  <a:tcPr marL="44450" marR="44450" marT="0" marB="0" anchor="ctr"/>
                </a:tc>
                <a:extLst>
                  <a:ext uri="{0D108BD9-81ED-4DB2-BD59-A6C34878D82A}">
                    <a16:rowId xmlns:a16="http://schemas.microsoft.com/office/drawing/2014/main" val="1089331298"/>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3.</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POBM, POŚ</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Rozszerzenie lub weryfikacja opisów dot. możliwych oddziaływań planowanych w Programie działań</a:t>
                      </a:r>
                    </a:p>
                  </a:txBody>
                  <a:tcPr marL="44450" marR="44450" marT="0" marB="0" anchor="ctr"/>
                </a:tc>
                <a:extLst>
                  <a:ext uri="{0D108BD9-81ED-4DB2-BD59-A6C34878D82A}">
                    <a16:rowId xmlns:a16="http://schemas.microsoft.com/office/drawing/2014/main" val="2228767074"/>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4.</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POBM</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Wyjaśnienie podstaw merytorycznych do przedstawionych założeń projektu POBM</a:t>
                      </a:r>
                    </a:p>
                  </a:txBody>
                  <a:tcPr marL="44450" marR="44450" marT="0" marB="0" anchor="ctr"/>
                </a:tc>
                <a:extLst>
                  <a:ext uri="{0D108BD9-81ED-4DB2-BD59-A6C34878D82A}">
                    <a16:rowId xmlns:a16="http://schemas.microsoft.com/office/drawing/2014/main" val="3549327812"/>
                  </a:ext>
                </a:extLst>
              </a:tr>
              <a:tr h="670980">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5.</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POBM</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Porównanie obecnego projektu POBM z poprzednim Programem</a:t>
                      </a:r>
                    </a:p>
                  </a:txBody>
                  <a:tcPr marL="44450" marR="44450" marT="0" marB="0" anchor="ctr"/>
                </a:tc>
                <a:extLst>
                  <a:ext uri="{0D108BD9-81ED-4DB2-BD59-A6C34878D82A}">
                    <a16:rowId xmlns:a16="http://schemas.microsoft.com/office/drawing/2014/main" val="3523910592"/>
                  </a:ext>
                </a:extLst>
              </a:tr>
              <a:tr h="374086">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6.</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POBM</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Wyjaśnienie użytych w POBM definicji lub pojęć, np. „zabezpieczenie linii brzegowej według stanu z 2023 r.”</a:t>
                      </a:r>
                    </a:p>
                  </a:txBody>
                  <a:tcPr marL="44450" marR="44450" marT="0" marB="0" anchor="ctr"/>
                </a:tc>
                <a:extLst>
                  <a:ext uri="{0D108BD9-81ED-4DB2-BD59-A6C34878D82A}">
                    <a16:rowId xmlns:a16="http://schemas.microsoft.com/office/drawing/2014/main" val="1410732563"/>
                  </a:ext>
                </a:extLst>
              </a:tr>
            </a:tbl>
          </a:graphicData>
        </a:graphic>
      </p:graphicFrame>
    </p:spTree>
    <p:extLst>
      <p:ext uri="{BB962C8B-B14F-4D97-AF65-F5344CB8AC3E}">
        <p14:creationId xmlns:p14="http://schemas.microsoft.com/office/powerpoint/2010/main" val="388412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24F36-3951-48EF-038C-C905B6CB6521}"/>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ACE2945E-91EB-FE63-CFA1-0DD5B5870405}"/>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F05100FF-F898-209F-C142-3028DD97D824}"/>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A1A1B9AB-BB54-A14B-A50B-5A61D4CA100B}"/>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EF4C3E69-04FF-ED30-9E77-49FBA5EAB382}"/>
              </a:ext>
            </a:extLst>
          </p:cNvPr>
          <p:cNvSpPr txBox="1"/>
          <p:nvPr/>
        </p:nvSpPr>
        <p:spPr>
          <a:xfrm>
            <a:off x="481140" y="273118"/>
            <a:ext cx="6706772" cy="646331"/>
          </a:xfrm>
          <a:prstGeom prst="rect">
            <a:avLst/>
          </a:prstGeom>
          <a:noFill/>
        </p:spPr>
        <p:txBody>
          <a:bodyPr wrap="none" rtlCol="0">
            <a:spAutoFit/>
          </a:bodyPr>
          <a:lstStyle/>
          <a:p>
            <a:r>
              <a:rPr lang="pl-PL" dirty="0">
                <a:latin typeface="Calibri Light" panose="020F0302020204030204" pitchFamily="34" charset="0"/>
              </a:rPr>
              <a:t>Uwagi wniesione w trakcie konsultacji społecznych - zakres tematyczny</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5FE509D2-D7C3-F92B-CF1B-5EF3E37D4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1F2B64A6-D559-4939-E15E-60C3C0231479}"/>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CBA51E8A-903D-AD01-202A-F0331914CCB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aphicFrame>
        <p:nvGraphicFramePr>
          <p:cNvPr id="10" name="Tabela 9">
            <a:extLst>
              <a:ext uri="{FF2B5EF4-FFF2-40B4-BE49-F238E27FC236}">
                <a16:creationId xmlns:a16="http://schemas.microsoft.com/office/drawing/2014/main" id="{DFA6B45A-C066-528E-69BA-1AE152C17B47}"/>
              </a:ext>
            </a:extLst>
          </p:cNvPr>
          <p:cNvGraphicFramePr>
            <a:graphicFrameLocks noGrp="1"/>
          </p:cNvGraphicFramePr>
          <p:nvPr>
            <p:extLst>
              <p:ext uri="{D42A27DB-BD31-4B8C-83A1-F6EECF244321}">
                <p14:modId xmlns:p14="http://schemas.microsoft.com/office/powerpoint/2010/main" val="3468013459"/>
              </p:ext>
            </p:extLst>
          </p:nvPr>
        </p:nvGraphicFramePr>
        <p:xfrm>
          <a:off x="456461" y="915568"/>
          <a:ext cx="8051301" cy="3104793"/>
        </p:xfrm>
        <a:graphic>
          <a:graphicData uri="http://schemas.openxmlformats.org/drawingml/2006/table">
            <a:tbl>
              <a:tblPr firstRow="1" firstCol="1" bandRow="1">
                <a:tableStyleId>{BC89EF96-8CEA-46FF-86C4-4CE0E7609802}</a:tableStyleId>
              </a:tblPr>
              <a:tblGrid>
                <a:gridCol w="640963">
                  <a:extLst>
                    <a:ext uri="{9D8B030D-6E8A-4147-A177-3AD203B41FA5}">
                      <a16:colId xmlns:a16="http://schemas.microsoft.com/office/drawing/2014/main" val="534812738"/>
                    </a:ext>
                  </a:extLst>
                </a:gridCol>
                <a:gridCol w="1679702">
                  <a:extLst>
                    <a:ext uri="{9D8B030D-6E8A-4147-A177-3AD203B41FA5}">
                      <a16:colId xmlns:a16="http://schemas.microsoft.com/office/drawing/2014/main" val="2304758703"/>
                    </a:ext>
                  </a:extLst>
                </a:gridCol>
                <a:gridCol w="5730636">
                  <a:extLst>
                    <a:ext uri="{9D8B030D-6E8A-4147-A177-3AD203B41FA5}">
                      <a16:colId xmlns:a16="http://schemas.microsoft.com/office/drawing/2014/main" val="4257974164"/>
                    </a:ext>
                  </a:extLst>
                </a:gridCol>
              </a:tblGrid>
              <a:tr h="502501">
                <a:tc>
                  <a:txBody>
                    <a:bodyPr/>
                    <a:lstStyle/>
                    <a:p>
                      <a:pP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L.p.</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Dokument do którego wniesiono uwagę</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Ogólny zakres uwag</a:t>
                      </a:r>
                    </a:p>
                  </a:txBody>
                  <a:tcPr marL="44450" marR="44450" marT="0" marB="0" anchor="ctr"/>
                </a:tc>
                <a:extLst>
                  <a:ext uri="{0D108BD9-81ED-4DB2-BD59-A6C34878D82A}">
                    <a16:rowId xmlns:a16="http://schemas.microsoft.com/office/drawing/2014/main" val="391063709"/>
                  </a:ext>
                </a:extLst>
              </a:tr>
              <a:tr h="442853">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7.</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POŚ</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Działania minimalizujące możliwe negatywne oddziaływania</a:t>
                      </a:r>
                    </a:p>
                  </a:txBody>
                  <a:tcPr marL="44450" marR="44450" marT="0" marB="0" anchor="ctr"/>
                </a:tc>
                <a:extLst>
                  <a:ext uri="{0D108BD9-81ED-4DB2-BD59-A6C34878D82A}">
                    <a16:rowId xmlns:a16="http://schemas.microsoft.com/office/drawing/2014/main" val="718381377"/>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8.</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POBM, POŚ</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Wpływ Programu na środowisko przyrodnicze- uszczegółowienie analiz, wykluczenie obszarów chronionych oraz położonych w pobliżu tych obszarów</a:t>
                      </a:r>
                    </a:p>
                  </a:txBody>
                  <a:tcPr marL="44450" marR="44450" marT="0" marB="0" anchor="ctr"/>
                </a:tc>
                <a:extLst>
                  <a:ext uri="{0D108BD9-81ED-4DB2-BD59-A6C34878D82A}">
                    <a16:rowId xmlns:a16="http://schemas.microsoft.com/office/drawing/2014/main" val="1089331298"/>
                  </a:ext>
                </a:extLst>
              </a:tr>
              <a:tr h="33662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9.</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POBM, POŚ</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Rozszerzenie listy dokumentów powiązanych z Programem</a:t>
                      </a:r>
                    </a:p>
                  </a:txBody>
                  <a:tcPr marL="44450" marR="44450" marT="0" marB="0" anchor="ctr"/>
                </a:tc>
                <a:extLst>
                  <a:ext uri="{0D108BD9-81ED-4DB2-BD59-A6C34878D82A}">
                    <a16:rowId xmlns:a16="http://schemas.microsoft.com/office/drawing/2014/main" val="2228767074"/>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10.</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POBM, POŚ</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Korekta, uzupełnienie opisów, informacji i źródeł danych w dokumentach</a:t>
                      </a:r>
                    </a:p>
                  </a:txBody>
                  <a:tcPr marL="44450" marR="44450" marT="0" marB="0" anchor="ctr"/>
                </a:tc>
                <a:extLst>
                  <a:ext uri="{0D108BD9-81ED-4DB2-BD59-A6C34878D82A}">
                    <a16:rowId xmlns:a16="http://schemas.microsoft.com/office/drawing/2014/main" val="3101625416"/>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11.</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POŚ</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Rozwiązania alternatywne- wskazanie konkretnych przypadków</a:t>
                      </a:r>
                    </a:p>
                  </a:txBody>
                  <a:tcPr marL="44450" marR="44450" marT="0" marB="0" anchor="ctr"/>
                </a:tc>
                <a:extLst>
                  <a:ext uri="{0D108BD9-81ED-4DB2-BD59-A6C34878D82A}">
                    <a16:rowId xmlns:a16="http://schemas.microsoft.com/office/drawing/2014/main" val="835470808"/>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12.</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POŚ</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Oddziaływania skumulowane- uszczegółowienie analiz</a:t>
                      </a:r>
                    </a:p>
                  </a:txBody>
                  <a:tcPr marL="44450" marR="44450" marT="0" marB="0" anchor="ctr"/>
                </a:tc>
                <a:extLst>
                  <a:ext uri="{0D108BD9-81ED-4DB2-BD59-A6C34878D82A}">
                    <a16:rowId xmlns:a16="http://schemas.microsoft.com/office/drawing/2014/main" val="2996086808"/>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13.</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POŚ</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Przeredagowanie streszczenia w języku niespecjalistycznym</a:t>
                      </a:r>
                    </a:p>
                  </a:txBody>
                  <a:tcPr marL="44450" marR="44450" marT="0" marB="0" anchor="ctr"/>
                </a:tc>
                <a:extLst>
                  <a:ext uri="{0D108BD9-81ED-4DB2-BD59-A6C34878D82A}">
                    <a16:rowId xmlns:a16="http://schemas.microsoft.com/office/drawing/2014/main" val="3447308952"/>
                  </a:ext>
                </a:extLst>
              </a:tr>
            </a:tbl>
          </a:graphicData>
        </a:graphic>
      </p:graphicFrame>
    </p:spTree>
    <p:extLst>
      <p:ext uri="{BB962C8B-B14F-4D97-AF65-F5344CB8AC3E}">
        <p14:creationId xmlns:p14="http://schemas.microsoft.com/office/powerpoint/2010/main" val="49725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ADE3-4A23-F54F-27D1-D723031C6B08}"/>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4D92355F-F5E4-E55D-227D-5432F2E5982D}"/>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652F822A-15E9-FDD7-04BE-8C72B2FC4F03}"/>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BA04E521-837D-D715-A84D-DC83C91CA009}"/>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921404CB-0E6A-4744-3B06-BE933C38BFAC}"/>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C1CC8F1A-5D97-0231-FC25-9026751BB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777A3051-52A5-586A-7920-FAA1139B4884}"/>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E9ECBE2D-9AA9-7C18-DD70-CCE9609C108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E850D3A4-17FE-64E6-4982-858116D4291D}"/>
              </a:ext>
            </a:extLst>
          </p:cNvPr>
          <p:cNvSpPr txBox="1"/>
          <p:nvPr/>
        </p:nvSpPr>
        <p:spPr>
          <a:xfrm>
            <a:off x="323528" y="702050"/>
            <a:ext cx="8280920" cy="3058017"/>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Uwaga 1: </a:t>
            </a:r>
            <a:r>
              <a:rPr lang="pl-PL" sz="1600" dirty="0">
                <a:latin typeface="Calibri Light" panose="020F0302020204030204" pitchFamily="34" charset="0"/>
                <a:ea typeface="Calibri Light" panose="020F0302020204030204" pitchFamily="34" charset="0"/>
                <a:cs typeface="Calibri Light" panose="020F0302020204030204" pitchFamily="34" charset="0"/>
              </a:rPr>
              <a:t>Jaka była podstawa merytoryczna do przedstawionych założeń projektu POBM?</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Sposób rozpatrzenia uwagi: </a:t>
            </a:r>
            <a:r>
              <a:rPr lang="pl-PL" sz="1600" dirty="0">
                <a:latin typeface="Calibri Light" panose="020F0302020204030204" pitchFamily="34" charset="0"/>
                <a:ea typeface="Calibri Light" panose="020F0302020204030204" pitchFamily="34" charset="0"/>
                <a:cs typeface="Calibri Light" panose="020F0302020204030204" pitchFamily="34" charset="0"/>
              </a:rPr>
              <a:t>wyjaśniona</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a:t>
            </a:r>
            <a:r>
              <a:rPr lang="pl-PL" sz="1600" dirty="0">
                <a:latin typeface="Calibri Light" panose="020F0302020204030204" pitchFamily="34" charset="0"/>
                <a:ea typeface="Calibri Light" panose="020F0302020204030204" pitchFamily="34" charset="0"/>
                <a:cs typeface="Calibri Light" panose="020F0302020204030204" pitchFamily="34" charset="0"/>
              </a:rPr>
              <a:t> POBM to projekt dokumentu, który przygotowany został w oparciu o dane pozyskiwane w ramach corocznie przeprowadzanych obserwacji zmian linii brzegowej, przy wykorzystaniu informacji zgromadzonych w dokumentach planistycznych (mapy zagrożenia powodziowego i mapy ryzyka powodziowego; opracowywane w cyklach 6 letnich zgodnie z wymogami "Dyrektywy Powodziowej"), jak również bazując na wieloletnich doświadczeniach urzędów morskich.</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1431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1DBD9-9C08-946C-A7AC-4EFD90E31759}"/>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BCEB1243-1FA8-9B4C-1142-62DDFF15F8DE}"/>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67059F01-B67B-AB66-3AD2-A204EC7C1639}"/>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24186C7A-0C88-E023-50CA-6A7AB0239010}"/>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6C4E4786-344C-6480-C439-D71BB9BDDECE}"/>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8F4D1076-6DAC-00FF-0B5A-5975E1814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9A0A9FCE-9AD4-7724-5288-6F915A3DE554}"/>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7B31AC96-2B03-92DC-155A-C0429A077E0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EE9159C1-C03E-C0B9-4448-F9357CCAF4F0}"/>
              </a:ext>
            </a:extLst>
          </p:cNvPr>
          <p:cNvSpPr txBox="1"/>
          <p:nvPr/>
        </p:nvSpPr>
        <p:spPr>
          <a:xfrm>
            <a:off x="323528" y="702050"/>
            <a:ext cx="8496944" cy="4412234"/>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Uwaga 2: </a:t>
            </a:r>
            <a:r>
              <a:rPr lang="pl-PL" sz="1600" dirty="0">
                <a:latin typeface="Calibri Light" panose="020F0302020204030204" pitchFamily="34" charset="0"/>
                <a:ea typeface="Calibri Light" panose="020F0302020204030204" pitchFamily="34" charset="0"/>
                <a:cs typeface="Calibri Light" panose="020F0302020204030204" pitchFamily="34" charset="0"/>
              </a:rPr>
              <a:t>Czy po zrealizowaniu poprzedniego Programu opracowano nową strategię ochrony brzegów uwzględniającą rezultaty uzyskane w ramach zrealizowanego Programu w latach 2004-2023?</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Sposób rozpatrzenia uwagi: </a:t>
            </a:r>
            <a:r>
              <a:rPr lang="pl-PL" sz="1600" dirty="0">
                <a:latin typeface="Calibri Light" panose="020F0302020204030204" pitchFamily="34" charset="0"/>
                <a:ea typeface="Calibri Light" panose="020F0302020204030204" pitchFamily="34" charset="0"/>
                <a:cs typeface="Calibri Light" panose="020F0302020204030204" pitchFamily="34" charset="0"/>
              </a:rPr>
              <a:t>wyjaśniono</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 </a:t>
            </a:r>
            <a:r>
              <a:rPr lang="pl-PL" sz="1600" dirty="0">
                <a:latin typeface="Calibri Light" panose="020F0302020204030204" pitchFamily="34" charset="0"/>
                <a:ea typeface="Calibri Light" panose="020F0302020204030204" pitchFamily="34" charset="0"/>
                <a:cs typeface="Calibri Light" panose="020F0302020204030204" pitchFamily="34" charset="0"/>
              </a:rPr>
              <a:t>Przygotowanie strategii nie jest dokumentem obligatoryjnym, warunkującym rozpoczęcie prac nad nowym POBM. </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 Należy również podkreślić, że POBM jest przede wszystkim planowanym transparentnym narzędziem finansowym do ochrony brzegów morskich, a więc jego przyjęcie będzie spełniało wymogi nałożone na urzędy morskie zgodne z treścią z Ustawy z dnia 21 marca 1991 o obszarach morskich Rzeczypospolitej Polskiej.</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W analizowanym projekcie POBM starano się uwzględnić doświadczenia i obserwacje nabyte w trakcie realizacji wygasłego programu wieloletniego realizowanego w latach 2004-2023. Jednocześnie mając na uwadze nasilającą się falę klęsk żywiołowych, które są rezultatem zmian klimatycznych rozważa się możliwość przygotowanie dokumentu pn. Nowa Strategia Ochrony Brzegów i Lądowych Obszarów Nadmorskich do 2100 roku - opisującego te zmiany pogodowe.</a:t>
            </a:r>
          </a:p>
        </p:txBody>
      </p:sp>
    </p:spTree>
    <p:extLst>
      <p:ext uri="{BB962C8B-B14F-4D97-AF65-F5344CB8AC3E}">
        <p14:creationId xmlns:p14="http://schemas.microsoft.com/office/powerpoint/2010/main" val="167539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CE59E-3BEE-3A1F-2DCA-5D926D07E691}"/>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2E166DFD-2EF0-867D-BBCD-DBA8F8E14616}"/>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44F42987-36B2-973D-9BF4-DD7220481779}"/>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E3DF562B-A466-9B53-B6C5-A15519B9E166}"/>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1817C6DE-FBB1-830A-B1B3-CA8EBE46C710}"/>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AD82D48E-F304-A993-E990-FC6BD897F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C79020A2-C424-8E67-C9E0-004FEE4FF9F8}"/>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C564B63A-46B4-64C0-C387-D347A6B97EE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F14E76DA-FD40-08E2-C2AA-3917F7780E65}"/>
              </a:ext>
            </a:extLst>
          </p:cNvPr>
          <p:cNvSpPr txBox="1"/>
          <p:nvPr/>
        </p:nvSpPr>
        <p:spPr>
          <a:xfrm>
            <a:off x="323528" y="702050"/>
            <a:ext cx="8280920" cy="4412234"/>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Uwaga 3: </a:t>
            </a:r>
            <a:r>
              <a:rPr lang="pl-PL" sz="1600" dirty="0">
                <a:latin typeface="Calibri Light" panose="020F0302020204030204" pitchFamily="34" charset="0"/>
                <a:ea typeface="Calibri Light" panose="020F0302020204030204" pitchFamily="34" charset="0"/>
                <a:cs typeface="Calibri Light" panose="020F0302020204030204" pitchFamily="34" charset="0"/>
              </a:rPr>
              <a:t>Podstawowym błędem Programu jest definiowanie jego celu jako "powstrzymanie procesów erozyjnych", które są naturalnymi procesami geomorfologicznymi, które występują na całej Ziemi i często nie są negatywne dla człowieka. Czy zatem Program nie myli procesów przyrodniczych z ich wybranymi negatywnymi skutkami dla człowieka, występującymi na konkretnym obszarze?</a:t>
            </a: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Sposób rozpatrzenia uwagi: </a:t>
            </a:r>
            <a:r>
              <a:rPr lang="pl-PL" sz="1600" dirty="0">
                <a:latin typeface="Calibri Light" panose="020F0302020204030204" pitchFamily="34" charset="0"/>
                <a:ea typeface="Calibri Light" panose="020F0302020204030204" pitchFamily="34" charset="0"/>
                <a:cs typeface="Calibri Light" panose="020F0302020204030204" pitchFamily="34" charset="0"/>
              </a:rPr>
              <a:t>wyjaśniono</a:t>
            </a: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a:t>
            </a:r>
            <a:r>
              <a:rPr lang="pl-PL" sz="1600" dirty="0">
                <a:latin typeface="Calibri Light" panose="020F0302020204030204" pitchFamily="34" charset="0"/>
                <a:ea typeface="Calibri Light" panose="020F0302020204030204" pitchFamily="34" charset="0"/>
                <a:cs typeface="Calibri Light" panose="020F0302020204030204" pitchFamily="34" charset="0"/>
              </a:rPr>
              <a:t> POBM jest projektem dokumentu o charakterze strategicznym, określającym cele, zadania i ramy ich wykonania. Zaproponowany w projekcie POBM zakres działań ochronnych wynika z analizy zagrożeń i występujących w związku z tym potrzeb, zdiagnozowanych przez urzędy morskie. Zaplanowane działania są zatem odpowiedzią na stwierdzone zagrożenia. Warto podkreślić, że prace będą realizowane odcinkowo, cyklicznie i w miarę stwierdzonych potrzeb,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z uwzględnieniem założonych działań minimalizujących oraz z zachowaniem wszystkich procedur środowiskowych wynikających z obowiązujących przepisów prawa. Prowadzone prace ochronne będą maksymalnie ograniczane do tych odcinków brzegu morskiego, gdzie ich podejmowanie będzie konieczne i uzasadnione występującą zabudową, infrastrukturą, występowaniem urządzeń wodnych.</a:t>
            </a:r>
          </a:p>
        </p:txBody>
      </p:sp>
    </p:spTree>
    <p:extLst>
      <p:ext uri="{BB962C8B-B14F-4D97-AF65-F5344CB8AC3E}">
        <p14:creationId xmlns:p14="http://schemas.microsoft.com/office/powerpoint/2010/main" val="9997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CD0C7-D364-5619-33BE-0D2E3391B5D5}"/>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7B407D72-4325-DB8D-803B-044D00E15286}"/>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873A2ADE-3F46-2AF8-ADD5-B30C919A571F}"/>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E13CF673-5ECC-FFD2-4C3E-075B6D622FFE}"/>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64F2F6CC-9BDF-A4EB-154F-F9EEBBB92BEA}"/>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8B508DC6-74B7-2A8C-A602-9171882C5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EA09D90C-E2D6-698A-4F8B-C7D93B9E2E86}"/>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ED422F48-A3C3-5337-9580-6AB22E44A2B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CE1C30F7-9CF4-2542-33B4-ECC5FAF1F2B7}"/>
              </a:ext>
            </a:extLst>
          </p:cNvPr>
          <p:cNvSpPr txBox="1"/>
          <p:nvPr/>
        </p:nvSpPr>
        <p:spPr>
          <a:xfrm>
            <a:off x="323528" y="702050"/>
            <a:ext cx="8280920" cy="4141390"/>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Uwaga 4: </a:t>
            </a:r>
            <a:r>
              <a:rPr lang="pl-PL" sz="1600" dirty="0">
                <a:latin typeface="Calibri Light" panose="020F0302020204030204" pitchFamily="34" charset="0"/>
                <a:ea typeface="Calibri Light" panose="020F0302020204030204" pitchFamily="34" charset="0"/>
                <a:cs typeface="Calibri Light" panose="020F0302020204030204" pitchFamily="34" charset="0"/>
              </a:rPr>
              <a:t>Sformułowanie, że założeniem Programu jest „zabezpieczenie linii brzegowej według stanu z 2023 r.” jest nieprecyzyjne i wymaga jednoznacznego doprecyzowania. </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Sposób rozpatrzenia uwagi: wyjaśniono</a:t>
            </a: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a:t>
            </a:r>
            <a:r>
              <a:rPr lang="pl-PL" sz="1600" dirty="0">
                <a:latin typeface="Calibri Light" panose="020F0302020204030204" pitchFamily="34" charset="0"/>
                <a:ea typeface="Calibri Light" panose="020F0302020204030204" pitchFamily="34" charset="0"/>
                <a:cs typeface="Calibri Light" panose="020F0302020204030204" pitchFamily="34" charset="0"/>
              </a:rPr>
              <a:t> Przez „zabezpieczenie linii brzegowej według stanu z 2023 r.” rozumie się utrzymanie funkcji ochronnych i użytkowych wybrzeża na poziomie zbliżonym do stanu obserwowanego w 2023 roku, a nie sztywne zamrożenie położenia konkretnej linii morfologicznej (np. podstawy wydmy) na całej długości brzegu. Chodzi przede wszystkim o:</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 zapewnienie wymaganego poziomu bezpieczeństwa brzegu morskiego (zgodnie z Rozporządzeniem Ministra Infrastruktury z dnia 14 września 2022 r. w sprawie minimalnych poziomów bezpieczeństwa brzegu morskiego),</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 ochronę zaplecza brzegu (ludzi, mienia, infrastruktury) przed erozją i powodziami sztormowymi,</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 utrzymanie szerokości i stanu plaży w stopniu umożliwiającym pełnienie funkcji ochronnych i rekreacyjnych tam, gdzie jest to uzasadnione.</a:t>
            </a:r>
          </a:p>
        </p:txBody>
      </p:sp>
    </p:spTree>
    <p:extLst>
      <p:ext uri="{BB962C8B-B14F-4D97-AF65-F5344CB8AC3E}">
        <p14:creationId xmlns:p14="http://schemas.microsoft.com/office/powerpoint/2010/main" val="326414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A088-FCB8-3712-05DE-171A9E54EB30}"/>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D2198AC0-ECB4-D780-D57D-C3B9C0C1914A}"/>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F2254CED-8FE8-73EF-EA85-B9283ABC1B91}"/>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CE24D538-A03B-A90B-9350-67C4E381FE01}"/>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6FED6A74-A4EC-5672-F1A8-EB883476E203}"/>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6BA28141-EA57-B7E5-8E6B-1839173E9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96478747-CE6D-BFA4-1ABF-C8F4D8B2B56F}"/>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B14F3C04-19FF-4840-3B42-D0DFA15C523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CFB86D9E-4E7D-30B4-57B0-A0E9EA366337}"/>
              </a:ext>
            </a:extLst>
          </p:cNvPr>
          <p:cNvSpPr txBox="1"/>
          <p:nvPr/>
        </p:nvSpPr>
        <p:spPr>
          <a:xfrm>
            <a:off x="323528" y="702050"/>
            <a:ext cx="8280920" cy="2245487"/>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 c.d.:</a:t>
            </a:r>
            <a:r>
              <a:rPr lang="pl-PL" sz="1600" dirty="0">
                <a:latin typeface="Calibri Light" panose="020F0302020204030204" pitchFamily="34" charset="0"/>
                <a:ea typeface="Calibri Light" panose="020F0302020204030204" pitchFamily="34" charset="0"/>
                <a:cs typeface="Calibri Light" panose="020F0302020204030204" pitchFamily="34" charset="0"/>
              </a:rPr>
              <a:t> </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Program nie zakłada sztywnej stabilizacji linii brzegowej na całym polskim wybrzeżu. Przyjęto zasadę selektywnie aktywnej ochrony – działania ochronne (techniczne i biotechniczne) będą realizowane wyłącznie na odcinkach szczególnie narażonych na erozję, gdzie procesy te zagrażają bezpieczeństwu lub wartościom społecznym i gospodarczym. Na pozostałych odcinkach (zwłaszcza o wysokich walorach przyrodniczych i niezurbanizowanych) dopuszcza się naturalne fluktuacje linii brzegowej, w tym okresowe cofanie się brzegu.</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828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0EE9-7DD5-3A2F-85DC-8BFFB3229D95}"/>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11BA1D39-0A2E-CC78-F473-0F622F2E9C19}"/>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A5B411AB-A637-243A-8DE8-BA95DEC3A88F}"/>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EBB51FE2-E387-0293-1B9E-97217D97239F}"/>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C8527005-69BF-572B-3D05-01B1712272D8}"/>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AC7D5F28-CB06-442F-A696-68A904E37E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2F7BEAC4-CC56-69EE-DC16-4C45D2389D78}"/>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454AC862-31A0-D4BF-0D92-C17FBC30AF4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550CB385-F3EF-FBDF-CCD2-D7C3D4F2FD98}"/>
              </a:ext>
            </a:extLst>
          </p:cNvPr>
          <p:cNvSpPr txBox="1"/>
          <p:nvPr/>
        </p:nvSpPr>
        <p:spPr>
          <a:xfrm>
            <a:off x="323528" y="702050"/>
            <a:ext cx="8280920" cy="4412234"/>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Uwaga 5: </a:t>
            </a:r>
            <a:r>
              <a:rPr lang="pl-PL" sz="1600" dirty="0">
                <a:latin typeface="Calibri Light" panose="020F0302020204030204" pitchFamily="34" charset="0"/>
                <a:ea typeface="Calibri Light" panose="020F0302020204030204" pitchFamily="34" charset="0"/>
                <a:cs typeface="Calibri Light" panose="020F0302020204030204" pitchFamily="34" charset="0"/>
              </a:rPr>
              <a:t>Wnosimy o uzupełnienie POŚ o szczegółową analizę powiązań między planami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i programami związanymi z rozwojem jednostek samorządowych wybrzeża, w tym dotyczącymi zagospodarowania przestrzennego, a działaniami realizowanymi w ramach POBM, które często są wymuszane przez niewłaściwą politykę przestrzenną samorządów.</a:t>
            </a: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Sposób rozpatrzenia uwagi: </a:t>
            </a:r>
            <a:r>
              <a:rPr lang="pl-PL" sz="1600" dirty="0">
                <a:latin typeface="Calibri Light" panose="020F0302020204030204" pitchFamily="34" charset="0"/>
                <a:ea typeface="Calibri Light" panose="020F0302020204030204" pitchFamily="34" charset="0"/>
                <a:cs typeface="Calibri Light" panose="020F0302020204030204" pitchFamily="34" charset="0"/>
              </a:rPr>
              <a:t>wyjaśniona</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a:t>
            </a:r>
            <a:r>
              <a:rPr lang="pl-PL" sz="1600" dirty="0">
                <a:latin typeface="Calibri Light" panose="020F0302020204030204" pitchFamily="34" charset="0"/>
                <a:ea typeface="Calibri Light" panose="020F0302020204030204" pitchFamily="34" charset="0"/>
                <a:cs typeface="Calibri Light" panose="020F0302020204030204" pitchFamily="34" charset="0"/>
              </a:rPr>
              <a:t> W prognozie oddziaływania na środowisko dla dokumentów strategicznych nie ocenia się zgodności z miejscowymi planami zagospodarowania przestrzennego, ponieważ oba typy dokumentów funkcjonują w różnych poziomach hierarchii planistycznej. Prognoza oddziaływania na środowisko dla dokumentów strategicznych ocenia ich zgodność z innymi dokumentami strategicznymi. Zgodnie z art. 52 ustawy </a:t>
            </a:r>
            <a:r>
              <a:rPr lang="pl-PL" sz="1600" dirty="0" err="1">
                <a:latin typeface="Calibri Light" panose="020F0302020204030204" pitchFamily="34" charset="0"/>
                <a:ea typeface="Calibri Light" panose="020F0302020204030204" pitchFamily="34" charset="0"/>
                <a:cs typeface="Calibri Light" panose="020F0302020204030204" pitchFamily="34" charset="0"/>
              </a:rPr>
              <a:t>ooś</a:t>
            </a:r>
            <a:r>
              <a:rPr lang="pl-PL" sz="1600" dirty="0">
                <a:latin typeface="Calibri Light" panose="020F0302020204030204" pitchFamily="34" charset="0"/>
                <a:ea typeface="Calibri Light" panose="020F0302020204030204" pitchFamily="34" charset="0"/>
                <a:cs typeface="Calibri Light" panose="020F0302020204030204" pitchFamily="34" charset="0"/>
              </a:rPr>
              <a:t> prognoza dostosowana jest do zawartości i stopnia szczegółowości projektowanego dokumentu. Analiza zgodności z </a:t>
            </a:r>
            <a:r>
              <a:rPr lang="pl-PL" sz="1600" dirty="0" err="1">
                <a:latin typeface="Calibri Light" panose="020F0302020204030204" pitchFamily="34" charset="0"/>
                <a:ea typeface="Calibri Light" panose="020F0302020204030204" pitchFamily="34" charset="0"/>
                <a:cs typeface="Calibri Light" panose="020F0302020204030204" pitchFamily="34" charset="0"/>
              </a:rPr>
              <a:t>mpzp</a:t>
            </a:r>
            <a:r>
              <a:rPr lang="pl-PL" sz="1600" dirty="0">
                <a:latin typeface="Calibri Light" panose="020F0302020204030204" pitchFamily="34" charset="0"/>
                <a:ea typeface="Calibri Light" panose="020F0302020204030204" pitchFamily="34" charset="0"/>
                <a:cs typeface="Calibri Light" panose="020F0302020204030204" pitchFamily="34" charset="0"/>
              </a:rPr>
              <a:t> oraz powiązanie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z inwestycjami wynikającymi z lokalnych decyzji planistycznych jest prowadzone na etapie postępowań środowiskowych dla konkretnych lokalizacji działań wynikających z POBM. Wówczas organ właściwy do wydania decyzji o środowiskowych uwarunkowaniach analizuje zgodności lokalizacji przedsięwzięcia z ustaleniami miejscowego planu zagospodarowania przestrzennego.</a:t>
            </a:r>
          </a:p>
        </p:txBody>
      </p:sp>
    </p:spTree>
    <p:extLst>
      <p:ext uri="{BB962C8B-B14F-4D97-AF65-F5344CB8AC3E}">
        <p14:creationId xmlns:p14="http://schemas.microsoft.com/office/powerpoint/2010/main" val="70992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EC26-0507-3B62-4117-77A71EF38D53}"/>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D5662326-2D0A-6D97-16D8-5D3E33366596}"/>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EB9B7BD7-B9DC-900C-ACC7-08BC4CB40B33}"/>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5DDDA781-117A-95B9-A1AC-547BE4D42F04}"/>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E1F257B2-7A6F-8B47-FD60-8B2405083B7D}"/>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147BB3E8-91C8-E627-A0A0-0DF5AA0BF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38E3F2A1-8E8A-480E-B5F4-6BA4AEBF9C10}"/>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72CDCE3C-7E1C-67B6-177E-5C51BF1A9BE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2CB20327-E66A-FF02-642B-863E3BD95A82}"/>
              </a:ext>
            </a:extLst>
          </p:cNvPr>
          <p:cNvSpPr txBox="1"/>
          <p:nvPr/>
        </p:nvSpPr>
        <p:spPr>
          <a:xfrm>
            <a:off x="323528" y="702050"/>
            <a:ext cx="8280920" cy="4412234"/>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Uwaga 6: </a:t>
            </a:r>
            <a:r>
              <a:rPr lang="pl-PL" sz="1600" dirty="0">
                <a:latin typeface="Calibri Light" panose="020F0302020204030204" pitchFamily="34" charset="0"/>
                <a:ea typeface="Calibri Light" panose="020F0302020204030204" pitchFamily="34" charset="0"/>
                <a:cs typeface="Calibri Light" panose="020F0302020204030204" pitchFamily="34" charset="0"/>
              </a:rPr>
              <a:t>Brak jednoznacznej metodyki oceny skuteczności działań wskazanych w POBM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w kontekście zmian klimatu.</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Wskazuje się na adaptacyjny charakter Programu, jednak:</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 nie przeanalizowano skuteczności dotychczas realizowanych działań ochronnych,</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 nie przedstawiono wariantowych scenariuszy wzrostu poziomu morza, a w związku z tym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w Prognozie również nie ma analizy rozwiązań alternatywnych (poza wariantem 0).</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Sposób rozpatrzenia uwagi: </a:t>
            </a:r>
            <a:r>
              <a:rPr lang="pl-PL" sz="1600" dirty="0">
                <a:latin typeface="Calibri Light" panose="020F0302020204030204" pitchFamily="34" charset="0"/>
                <a:ea typeface="Calibri Light" panose="020F0302020204030204" pitchFamily="34" charset="0"/>
                <a:cs typeface="Calibri Light" panose="020F0302020204030204" pitchFamily="34" charset="0"/>
              </a:rPr>
              <a:t>wyjaśniono</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a:t>
            </a:r>
            <a:r>
              <a:rPr lang="pl-PL" sz="1600" dirty="0">
                <a:latin typeface="Calibri Light" panose="020F0302020204030204" pitchFamily="34" charset="0"/>
                <a:ea typeface="Calibri Light" panose="020F0302020204030204" pitchFamily="34" charset="0"/>
                <a:cs typeface="Calibri Light" panose="020F0302020204030204" pitchFamily="34" charset="0"/>
              </a:rPr>
              <a:t> Prognoza oddziaływania na środowisko została sporządzona na poziomie strategicznym dla dokumentu ramowego (art. 52 ust. 1 ustawy OOŚ). POBM ma charakter selektywnie aktywny i adaptacyjny – działania są podejmowane wyłącznie na odcinkach szczególnie narażonych na erozję, na podstawie corocznego monitoringu stanu brzegu morskiego prowadzonego przez Urzędy Morskie w Gdyni i Szczecinie (zdjęcia lotnicze, pomiary batymetryczne, analizy różnicowe NMT).</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798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ójkąt prostokątny 4"/>
          <p:cNvSpPr/>
          <p:nvPr/>
        </p:nvSpPr>
        <p:spPr>
          <a:xfrm rot="10800000">
            <a:off x="6588225"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p:cNvSpPr txBox="1"/>
          <p:nvPr/>
        </p:nvSpPr>
        <p:spPr>
          <a:xfrm>
            <a:off x="444898" y="266547"/>
            <a:ext cx="1644104" cy="369332"/>
          </a:xfrm>
          <a:prstGeom prst="rect">
            <a:avLst/>
          </a:prstGeom>
          <a:noFill/>
        </p:spPr>
        <p:txBody>
          <a:bodyPr wrap="none" rtlCol="0">
            <a:spAutoFit/>
          </a:bodyPr>
          <a:lstStyle/>
          <a:p>
            <a:pPr algn="l"/>
            <a:r>
              <a:rPr lang="pl-PL" dirty="0">
                <a:latin typeface="Calibri Light" panose="020F0302020204030204" pitchFamily="34" charset="0"/>
                <a:ea typeface="Calibri Light" panose="020F0302020204030204" pitchFamily="34" charset="0"/>
                <a:cs typeface="Calibri Light" panose="020F0302020204030204" pitchFamily="34" charset="0"/>
              </a:rPr>
              <a:t>Plan prezentacji</a:t>
            </a:r>
            <a:endParaRPr lang="en-PL" dirty="0">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10" name="Grupa 9"/>
          <p:cNvGrpSpPr/>
          <p:nvPr/>
        </p:nvGrpSpPr>
        <p:grpSpPr>
          <a:xfrm>
            <a:off x="452749" y="1212941"/>
            <a:ext cx="7848873" cy="898366"/>
            <a:chOff x="633332" y="1185513"/>
            <a:chExt cx="7848873" cy="898366"/>
          </a:xfrm>
        </p:grpSpPr>
        <p:sp>
          <p:nvSpPr>
            <p:cNvPr id="11" name="Prostokąt zaokrąglony 10"/>
            <p:cNvSpPr/>
            <p:nvPr/>
          </p:nvSpPr>
          <p:spPr>
            <a:xfrm>
              <a:off x="989635" y="1359006"/>
              <a:ext cx="3460122" cy="724873"/>
            </a:xfrm>
            <a:prstGeom prst="roundRect">
              <a:avLst>
                <a:gd name="adj" fmla="val 14204"/>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Elipsa 12"/>
            <p:cNvSpPr/>
            <p:nvPr/>
          </p:nvSpPr>
          <p:spPr>
            <a:xfrm>
              <a:off x="633332" y="1185513"/>
              <a:ext cx="760189" cy="760189"/>
            </a:xfrm>
            <a:prstGeom prst="ellipse">
              <a:avLst/>
            </a:prstGeom>
            <a:solidFill>
              <a:schemeClr val="accent1">
                <a:lumMod val="75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Calibri Light" panose="020F0302020204030204" pitchFamily="34" charset="0"/>
                  <a:ea typeface="Lato Light" panose="020F0502020204030203" pitchFamily="34" charset="0"/>
                  <a:cs typeface="Lato Light" panose="020F0502020204030203" pitchFamily="34" charset="0"/>
                </a:rPr>
                <a:t>1</a:t>
              </a:r>
            </a:p>
          </p:txBody>
        </p:sp>
        <p:sp>
          <p:nvSpPr>
            <p:cNvPr id="14" name="pole tekstowe 13"/>
            <p:cNvSpPr txBox="1"/>
            <p:nvPr/>
          </p:nvSpPr>
          <p:spPr>
            <a:xfrm>
              <a:off x="1389173" y="1494680"/>
              <a:ext cx="2566793" cy="523220"/>
            </a:xfrm>
            <a:prstGeom prst="rect">
              <a:avLst/>
            </a:prstGeom>
            <a:noFill/>
          </p:spPr>
          <p:txBody>
            <a:bodyPr wrap="none" rtlCol="0">
              <a:spAutoFit/>
            </a:bodyPr>
            <a:lstStyle/>
            <a:p>
              <a:r>
                <a:rPr lang="pl-PL" sz="1400" b="1" spc="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Opis procesu konsultacji </a:t>
              </a:r>
            </a:p>
            <a:p>
              <a:r>
                <a:rPr lang="pl-PL" sz="1400" b="1" spc="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społecznych</a:t>
              </a:r>
            </a:p>
          </p:txBody>
        </p:sp>
        <p:sp>
          <p:nvSpPr>
            <p:cNvPr id="15" name="Prostokąt zaokrąglony 14"/>
            <p:cNvSpPr/>
            <p:nvPr/>
          </p:nvSpPr>
          <p:spPr>
            <a:xfrm>
              <a:off x="5022083" y="1359006"/>
              <a:ext cx="3460122" cy="724873"/>
            </a:xfrm>
            <a:prstGeom prst="roundRect">
              <a:avLst>
                <a:gd name="adj" fmla="val 14204"/>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Elipsa 16"/>
            <p:cNvSpPr/>
            <p:nvPr/>
          </p:nvSpPr>
          <p:spPr>
            <a:xfrm>
              <a:off x="4665780" y="1185513"/>
              <a:ext cx="760189" cy="760189"/>
            </a:xfrm>
            <a:prstGeom prst="ellipse">
              <a:avLst/>
            </a:prstGeom>
            <a:solidFill>
              <a:schemeClr val="accent1">
                <a:lumMod val="75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Calibri Light" panose="020F0302020204030204" pitchFamily="34" charset="0"/>
                  <a:ea typeface="Lato Light" panose="020F0502020204030203" pitchFamily="34" charset="0"/>
                  <a:cs typeface="Lato Light" panose="020F0502020204030203" pitchFamily="34" charset="0"/>
                </a:rPr>
                <a:t>2</a:t>
              </a:r>
            </a:p>
          </p:txBody>
        </p:sp>
        <p:sp>
          <p:nvSpPr>
            <p:cNvPr id="18" name="pole tekstowe 17"/>
            <p:cNvSpPr txBox="1"/>
            <p:nvPr/>
          </p:nvSpPr>
          <p:spPr>
            <a:xfrm>
              <a:off x="5469452" y="1430617"/>
              <a:ext cx="2556341" cy="523220"/>
            </a:xfrm>
            <a:prstGeom prst="rect">
              <a:avLst/>
            </a:prstGeom>
            <a:noFill/>
          </p:spPr>
          <p:txBody>
            <a:bodyPr wrap="none" rtlCol="0">
              <a:spAutoFit/>
            </a:bodyPr>
            <a:lstStyle/>
            <a:p>
              <a:r>
                <a:rPr lang="pl-PL" sz="1400" b="1" spc="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Spotkanie informacyjno- </a:t>
              </a:r>
            </a:p>
            <a:p>
              <a:r>
                <a:rPr lang="pl-PL" sz="1400" b="1" spc="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konsultacyjne</a:t>
              </a:r>
            </a:p>
          </p:txBody>
        </p:sp>
      </p:grpSp>
      <p:grpSp>
        <p:nvGrpSpPr>
          <p:cNvPr id="21" name="Grupa 20"/>
          <p:cNvGrpSpPr/>
          <p:nvPr/>
        </p:nvGrpSpPr>
        <p:grpSpPr>
          <a:xfrm>
            <a:off x="452749" y="2571750"/>
            <a:ext cx="3816425" cy="898366"/>
            <a:chOff x="633332" y="1185513"/>
            <a:chExt cx="3816425" cy="898366"/>
          </a:xfrm>
        </p:grpSpPr>
        <p:sp>
          <p:nvSpPr>
            <p:cNvPr id="22" name="Prostokąt zaokrąglony 21"/>
            <p:cNvSpPr/>
            <p:nvPr/>
          </p:nvSpPr>
          <p:spPr>
            <a:xfrm>
              <a:off x="989635" y="1359006"/>
              <a:ext cx="3460122" cy="724873"/>
            </a:xfrm>
            <a:prstGeom prst="roundRect">
              <a:avLst>
                <a:gd name="adj" fmla="val 14204"/>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Elipsa 23"/>
            <p:cNvSpPr/>
            <p:nvPr/>
          </p:nvSpPr>
          <p:spPr>
            <a:xfrm>
              <a:off x="633332" y="1185513"/>
              <a:ext cx="760189" cy="760189"/>
            </a:xfrm>
            <a:prstGeom prst="ellipse">
              <a:avLst/>
            </a:prstGeom>
            <a:solidFill>
              <a:schemeClr val="accent1">
                <a:lumMod val="75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Calibri Light" panose="020F0302020204030204" pitchFamily="34" charset="0"/>
                  <a:ea typeface="Lato Light" panose="020F0502020204030203" pitchFamily="34" charset="0"/>
                  <a:cs typeface="Lato Light" panose="020F0502020204030203" pitchFamily="34" charset="0"/>
                </a:rPr>
                <a:t>3</a:t>
              </a:r>
            </a:p>
          </p:txBody>
        </p:sp>
        <p:sp>
          <p:nvSpPr>
            <p:cNvPr id="25" name="pole tekstowe 24"/>
            <p:cNvSpPr txBox="1"/>
            <p:nvPr/>
          </p:nvSpPr>
          <p:spPr>
            <a:xfrm>
              <a:off x="1358854" y="1419752"/>
              <a:ext cx="3090903" cy="523220"/>
            </a:xfrm>
            <a:prstGeom prst="rect">
              <a:avLst/>
            </a:prstGeom>
            <a:noFill/>
          </p:spPr>
          <p:txBody>
            <a:bodyPr wrap="square" rtlCol="0">
              <a:spAutoFit/>
            </a:bodyPr>
            <a:lstStyle/>
            <a:p>
              <a:r>
                <a:rPr lang="pl-PL" sz="1400" b="1" spc="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Uwagi skierowane w trakcie konsultacji społecznych</a:t>
              </a:r>
            </a:p>
          </p:txBody>
        </p:sp>
      </p:grpSp>
      <p:pic>
        <p:nvPicPr>
          <p:cNvPr id="39" name="Obraz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4" y="4743882"/>
            <a:ext cx="703851" cy="399619"/>
          </a:xfrm>
          <a:prstGeom prst="rect">
            <a:avLst/>
          </a:prstGeom>
        </p:spPr>
      </p:pic>
    </p:spTree>
    <p:extLst>
      <p:ext uri="{BB962C8B-B14F-4D97-AF65-F5344CB8AC3E}">
        <p14:creationId xmlns:p14="http://schemas.microsoft.com/office/powerpoint/2010/main" val="213838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E532-3C0A-2D78-622F-BB3647875AFC}"/>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ED404E81-A606-6049-FA88-E4D046D6C5CC}"/>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2C6302D6-94E8-E7B3-D843-95DB4FE27CAC}"/>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8C312C68-94A8-0EA9-83FE-7C3DEAA387E1}"/>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2AA6F6C4-DC7F-C7B9-F612-4FDDB1B54B0B}"/>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366A1AB6-91BF-BC96-81EF-685BCFA0B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89C8E24F-0D34-54E4-36F9-B734644649F3}"/>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16493811-2717-5D6E-F0F2-E72E763156F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2636F68A-4468-CDA9-B5BA-EF48C5FDA2A6}"/>
              </a:ext>
            </a:extLst>
          </p:cNvPr>
          <p:cNvSpPr txBox="1"/>
          <p:nvPr/>
        </p:nvSpPr>
        <p:spPr>
          <a:xfrm>
            <a:off x="323528" y="702050"/>
            <a:ext cx="8280920" cy="3870547"/>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 c.d.:</a:t>
            </a:r>
            <a:r>
              <a:rPr lang="pl-PL" sz="1600" dirty="0">
                <a:latin typeface="Calibri Light" panose="020F0302020204030204" pitchFamily="34" charset="0"/>
                <a:ea typeface="Calibri Light" panose="020F0302020204030204" pitchFamily="34" charset="0"/>
                <a:cs typeface="Calibri Light" panose="020F0302020204030204" pitchFamily="34" charset="0"/>
              </a:rPr>
              <a:t> Skuteczność dotychczas realizowanych działań ochronnych (lata 2004–2023) jest weryfikowana właśnie poprzez ten monitoring operacyjny, którego wyniki stanowią podstawę doboru odcinków w obecnym projekcie POBM. Nie jest wymagane ani możliwe przeprowadzenie na poziomie Prognozy odrębnej, kompleksowej analizy ex-post dla całego poprzedniego Programu – jest to zadanie monitoringu wdrożeniowego.</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Wariantowe scenariusze wzrostu poziomu morza nie zostały szczegółowo zwymiarowane, ponieważ POBM nie jest dokumentem inwestycyjnym o precyzyjnych parametrach technicznych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i lokalizacjach. Szczegółowa analiza scenariuszy klimatycznych oraz wariantów rozwiązań odbywa się na etapie postępowania w sprawie decyzji o środowiskowych uwarunkowaniach dla konkretnych zadań inwestycyjnych (art. 51 i 62 ustawy OOŚ).</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Analiza rozwiązań alternatywnych w Prognozie (rozdział 7) jest adekwatna do ramowego charakteru dokumentu i wskazuje kierunek preferencji dla rozwiązań mniej ingerujących (biotechniczne, oparte na naturalnych materiałach) o ile ich zastosowanie pozwoli na osiągnięcie zakładanych celów ochrony polskiego wybrzeża.</a:t>
            </a:r>
          </a:p>
        </p:txBody>
      </p:sp>
    </p:spTree>
    <p:extLst>
      <p:ext uri="{BB962C8B-B14F-4D97-AF65-F5344CB8AC3E}">
        <p14:creationId xmlns:p14="http://schemas.microsoft.com/office/powerpoint/2010/main" val="2727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07356-8A8F-29D6-A3D9-F3B521787F23}"/>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4350EDCC-8629-C488-47F3-A5944D0A884D}"/>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2AB203F4-68FF-BADE-2985-CF557A29AF1A}"/>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6ECCD7E7-0AAB-B3CB-5E35-7A71AE89DE3B}"/>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3A9C4390-3F0C-C158-424B-E8629D8F68A2}"/>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2A7099E6-A680-D28D-79CA-9797987C2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6F60D353-4C63-D990-C136-8D7142E24290}"/>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53CB69C9-282C-A210-6FBF-AC828511045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F144CE91-F343-541D-38E9-9C1405C63F1D}"/>
              </a:ext>
            </a:extLst>
          </p:cNvPr>
          <p:cNvSpPr txBox="1"/>
          <p:nvPr/>
        </p:nvSpPr>
        <p:spPr>
          <a:xfrm>
            <a:off x="323528" y="702050"/>
            <a:ext cx="8280920" cy="4412234"/>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Uwaga 6: </a:t>
            </a:r>
            <a:r>
              <a:rPr lang="pl-PL" sz="1600" dirty="0">
                <a:latin typeface="Calibri Light" panose="020F0302020204030204" pitchFamily="34" charset="0"/>
                <a:ea typeface="Calibri Light" panose="020F0302020204030204" pitchFamily="34" charset="0"/>
                <a:cs typeface="Calibri Light" panose="020F0302020204030204" pitchFamily="34" charset="0"/>
              </a:rPr>
              <a:t>Nieadekwatne powiązanie Programu z ograniczaniem antropopresji. W dokumencie Prognozy wskazano, że realizacja POBM przyczyni się do minimalizacji szkód wynikających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z zabudowy terenów wydmowych czy presji turystycznej. Argument ten nie znajduje wystarczającego uzasadnienia. Ochrona techniczna brzegu nie rozwiązuje problemów niekontrolowanej zabudowy, presji turystycznej, degradacji siedlisk. Należy wrócić do dyskusji nad wdrożeniem zasad zintegrowanego zarządzania strefą brzegową obejmujących m.in. ograniczenie zabudowy w obszarach zagrożonych powodziami sztormowymi i innymi zjawiskami ekstremalnymi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(i określenie granicy bezpiecznego inwestowania).</a:t>
            </a: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Sposób rozpatrzenia uwagi: </a:t>
            </a:r>
            <a:r>
              <a:rPr lang="pl-PL" sz="1600" dirty="0">
                <a:latin typeface="Calibri Light" panose="020F0302020204030204" pitchFamily="34" charset="0"/>
                <a:ea typeface="Calibri Light" panose="020F0302020204030204" pitchFamily="34" charset="0"/>
                <a:cs typeface="Calibri Light" panose="020F0302020204030204" pitchFamily="34" charset="0"/>
              </a:rPr>
              <a:t>nie uwzględniono</a:t>
            </a:r>
          </a:p>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a:t>
            </a:r>
            <a:r>
              <a:rPr lang="pl-PL" sz="1600" dirty="0">
                <a:latin typeface="Calibri Light" panose="020F0302020204030204" pitchFamily="34" charset="0"/>
                <a:ea typeface="Calibri Light" panose="020F0302020204030204" pitchFamily="34" charset="0"/>
                <a:cs typeface="Calibri Light" panose="020F0302020204030204" pitchFamily="34" charset="0"/>
              </a:rPr>
              <a:t> Projekt POBM jest dokumentem strategicznym o charakterze ramowym, którego celem jest realizacja ustawowego obowiązku administracji morskiej w zakresie budowy, utrzymania </a:t>
            </a:r>
            <a:br>
              <a:rPr lang="pl-PL" sz="1600" dirty="0">
                <a:latin typeface="Calibri Light" panose="020F0302020204030204" pitchFamily="34" charset="0"/>
                <a:ea typeface="Calibri Light" panose="020F0302020204030204" pitchFamily="34" charset="0"/>
                <a:cs typeface="Calibri Light" panose="020F0302020204030204" pitchFamily="34" charset="0"/>
              </a:rPr>
            </a:br>
            <a:r>
              <a:rPr lang="pl-PL" sz="1600" dirty="0">
                <a:latin typeface="Calibri Light" panose="020F0302020204030204" pitchFamily="34" charset="0"/>
                <a:ea typeface="Calibri Light" panose="020F0302020204030204" pitchFamily="34" charset="0"/>
                <a:cs typeface="Calibri Light" panose="020F0302020204030204" pitchFamily="34" charset="0"/>
              </a:rPr>
              <a:t>i ochrony umocnień brzegowych w pasie technicznym (art. 42 ust. 2 ustawy o obszarach morskich Rzeczypospolitej Polskiej i administracji morskiej oraz Rozporządzenie Ministra Infrastruktury z 14 września 2022 r. w sprawie minimalnych poziomów bezpieczeństwa brzegu morskiego).</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Program nie jest narzędziem planowania przestrzennego ani regulacji antropopresji (zabudowy, presji turystycznej). </a:t>
            </a:r>
          </a:p>
        </p:txBody>
      </p:sp>
    </p:spTree>
    <p:extLst>
      <p:ext uri="{BB962C8B-B14F-4D97-AF65-F5344CB8AC3E}">
        <p14:creationId xmlns:p14="http://schemas.microsoft.com/office/powerpoint/2010/main" val="80101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FBC1-FCB9-0919-A262-B63192AD1E3B}"/>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97BAEFC8-5FA0-60D5-C454-8A72029F6A4D}"/>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C198D523-23DF-4E4B-E24E-4075AD493075}"/>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C2BB3295-A1C5-0F30-17A1-5BE682B18CE6}"/>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AC462FA3-56DF-1E60-5513-A6408C8C364C}"/>
              </a:ext>
            </a:extLst>
          </p:cNvPr>
          <p:cNvSpPr txBox="1"/>
          <p:nvPr/>
        </p:nvSpPr>
        <p:spPr>
          <a:xfrm>
            <a:off x="481140" y="273118"/>
            <a:ext cx="4064895" cy="646331"/>
          </a:xfrm>
          <a:prstGeom prst="rect">
            <a:avLst/>
          </a:prstGeom>
          <a:noFill/>
        </p:spPr>
        <p:txBody>
          <a:bodyPr wrap="none" rtlCol="0">
            <a:spAutoFit/>
          </a:bodyPr>
          <a:lstStyle/>
          <a:p>
            <a:r>
              <a:rPr lang="pl-PL" dirty="0">
                <a:latin typeface="Calibri Light" panose="020F0302020204030204" pitchFamily="34" charset="0"/>
              </a:rPr>
              <a:t>Przykłady uwag i sposobu ich rozpatrzenia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80B02938-B28E-26F7-7C37-63A60362E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13CE22DF-F33A-3598-33B6-12C8B631FA70}"/>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92D98056-1FE0-A1F0-2456-2DFF6316D79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69CD367D-114F-10FA-282E-0B163EBC29A4}"/>
              </a:ext>
            </a:extLst>
          </p:cNvPr>
          <p:cNvSpPr txBox="1"/>
          <p:nvPr/>
        </p:nvSpPr>
        <p:spPr>
          <a:xfrm>
            <a:off x="323528" y="702050"/>
            <a:ext cx="8280920" cy="3599703"/>
          </a:xfrm>
          <a:prstGeom prst="rect">
            <a:avLst/>
          </a:prstGeom>
          <a:noFill/>
        </p:spPr>
        <p:txBody>
          <a:bodyPr wrap="square" rtlCol="0">
            <a:spAutoFit/>
          </a:bodyPr>
          <a:lstStyle/>
          <a:p>
            <a:pPr>
              <a:lnSpc>
                <a:spcPct val="110000"/>
              </a:lnSpc>
            </a:pPr>
            <a:r>
              <a:rPr lang="pl-PL" sz="1600" b="1" dirty="0">
                <a:latin typeface="Calibri Light" panose="020F0302020204030204" pitchFamily="34" charset="0"/>
                <a:ea typeface="Calibri Light" panose="020F0302020204030204" pitchFamily="34" charset="0"/>
                <a:cs typeface="Calibri Light" panose="020F0302020204030204" pitchFamily="34" charset="0"/>
              </a:rPr>
              <a:t>Wyjaśnienie c.d.:</a:t>
            </a:r>
            <a:r>
              <a:rPr lang="pl-PL" sz="1600" dirty="0">
                <a:latin typeface="Calibri Light" panose="020F0302020204030204" pitchFamily="34" charset="0"/>
                <a:ea typeface="Calibri Light" panose="020F0302020204030204" pitchFamily="34" charset="0"/>
                <a:cs typeface="Calibri Light" panose="020F0302020204030204" pitchFamily="34" charset="0"/>
              </a:rPr>
              <a:t> Ograniczanie niekontrolowanej zabudowy pasa brzegowego oraz wdrożenie zasad zintegrowanego zarządzania strefą brzegową (w tym określenie granicy bezpiecznego inwestowania) należy do kompetencji jednostek samorządu terytorialnego i jest realizowane poprzez miejscowe plany zagospodarowania przestrzennego oraz studia uwarunkowań i kierunków zagospodarowania przestrzennego JST.</a:t>
            </a:r>
          </a:p>
          <a:p>
            <a:pPr>
              <a:lnSpc>
                <a:spcPct val="110000"/>
              </a:lnSpc>
            </a:pPr>
            <a:r>
              <a:rPr lang="pl-PL" sz="1600" dirty="0">
                <a:latin typeface="Calibri Light" panose="020F0302020204030204" pitchFamily="34" charset="0"/>
                <a:ea typeface="Calibri Light" panose="020F0302020204030204" pitchFamily="34" charset="0"/>
                <a:cs typeface="Calibri Light" panose="020F0302020204030204" pitchFamily="34" charset="0"/>
              </a:rPr>
              <a:t>W Prognozie (rozdział 5.7.5 Wpływ na krajobraz oraz rozdział 5.7.8 Wpływ na ludzi i dobra materialne) prawidłowo wskazano, że stabilizacja brzegu może pośrednio dawać poczucie bezpieczeństwa i generować presję na dalszą zabudowę. Jednocześnie podkreślono selektywne, interwencyjne podejście POBM – działania podejmowane są wyłącznie na odcinkach szczególnie narażonych na erozję zagrażającą człowiekowi lub infrastrukturze, z preferencją rozwiązań biotechnicznych i odwracalnych.</a:t>
            </a: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10000"/>
              </a:lnSpc>
            </a:pPr>
            <a:endParaRPr lang="pl-PL"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44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3A7F0BC-4048-89A6-6A04-C79AE41010D6}"/>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5654838" y="6280"/>
            <a:ext cx="3499987" cy="5143500"/>
          </a:xfrm>
          <a:prstGeom prst="rect">
            <a:avLst/>
          </a:prstGeom>
        </p:spPr>
      </p:pic>
      <p:sp>
        <p:nvSpPr>
          <p:cNvPr id="5" name="Trójkąt prostokątny 4"/>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rójkąt prostokątny 8"/>
          <p:cNvSpPr/>
          <p:nvPr/>
        </p:nvSpPr>
        <p:spPr>
          <a:xfrm>
            <a:off x="0"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p:cNvSpPr/>
          <p:nvPr/>
        </p:nvSpPr>
        <p:spPr>
          <a:xfrm>
            <a:off x="-1"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9579"/>
            <a:ext cx="5184576" cy="2224167"/>
          </a:xfrm>
          <a:prstGeom prst="rect">
            <a:avLst/>
          </a:prstGeom>
        </p:spPr>
      </p:pic>
      <p:sp>
        <p:nvSpPr>
          <p:cNvPr id="3" name="pole tekstowe 2">
            <a:extLst>
              <a:ext uri="{FF2B5EF4-FFF2-40B4-BE49-F238E27FC236}">
                <a16:creationId xmlns:a16="http://schemas.microsoft.com/office/drawing/2014/main" id="{C1AA32BD-A444-01E9-BB98-A5D4770B4585}"/>
              </a:ext>
            </a:extLst>
          </p:cNvPr>
          <p:cNvSpPr txBox="1"/>
          <p:nvPr/>
        </p:nvSpPr>
        <p:spPr>
          <a:xfrm>
            <a:off x="539552" y="4469693"/>
            <a:ext cx="3384376" cy="400110"/>
          </a:xfrm>
          <a:prstGeom prst="rect">
            <a:avLst/>
          </a:prstGeom>
          <a:noFill/>
        </p:spPr>
        <p:txBody>
          <a:bodyPr wrap="square" rtlCol="0">
            <a:spAutoFit/>
          </a:bodyPr>
          <a:lstStyle/>
          <a:p>
            <a:r>
              <a:rPr lang="pl-PL" sz="2000"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Dziękujemy za uwagę</a:t>
            </a:r>
          </a:p>
        </p:txBody>
      </p:sp>
    </p:spTree>
    <p:extLst>
      <p:ext uri="{BB962C8B-B14F-4D97-AF65-F5344CB8AC3E}">
        <p14:creationId xmlns:p14="http://schemas.microsoft.com/office/powerpoint/2010/main" val="183819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E5BE-F74F-A939-B9DB-F39AAB367727}"/>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B3F6BD94-AA25-69B7-9363-E0D074689560}"/>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83C95F7B-6250-8B54-889E-CC4FA2865103}"/>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0FD39741-FDEA-C2D8-A7F1-F1BF2EC0B38E}"/>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87B8CE79-AB3F-2584-B41E-8B0D1BBA9721}"/>
              </a:ext>
            </a:extLst>
          </p:cNvPr>
          <p:cNvSpPr txBox="1"/>
          <p:nvPr/>
        </p:nvSpPr>
        <p:spPr>
          <a:xfrm>
            <a:off x="481140" y="273118"/>
            <a:ext cx="5170980" cy="646331"/>
          </a:xfrm>
          <a:prstGeom prst="rect">
            <a:avLst/>
          </a:prstGeom>
          <a:noFill/>
        </p:spPr>
        <p:txBody>
          <a:bodyPr wrap="square" rtlCol="0">
            <a:spAutoFit/>
          </a:bodyPr>
          <a:lstStyle/>
          <a:p>
            <a:r>
              <a:rPr lang="pl-PL" dirty="0">
                <a:latin typeface="Calibri Light" panose="020F0302020204030204" pitchFamily="34" charset="0"/>
              </a:rPr>
              <a:t>Opis procesu konsultacji społecznych- organizacja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D92C765E-C6E3-5328-74A2-1C6ADD7AD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E5D7C249-A85F-D5B3-73AE-A0DB645B00BD}"/>
              </a:ext>
            </a:extLst>
          </p:cNvPr>
          <p:cNvSpPr txBox="1"/>
          <p:nvPr/>
        </p:nvSpPr>
        <p:spPr>
          <a:xfrm>
            <a:off x="445514" y="883829"/>
            <a:ext cx="8217345" cy="3724096"/>
          </a:xfrm>
          <a:prstGeom prst="rect">
            <a:avLst/>
          </a:prstGeom>
          <a:noFill/>
        </p:spPr>
        <p:txBody>
          <a:bodyPr wrap="square" rtlCol="0">
            <a:spAutoFit/>
          </a:bodyPr>
          <a:lstStyle/>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UDOSTĘPNIENIE INFORMACJI</a:t>
            </a:r>
          </a:p>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Na podstawie art. 39 ust. 1 pkt 2-5 i ust. 2 ustawy OOŚ, w dniu 26.01.2026 r. Minister Infrastruktury poprzez opublikowanie ogłoszenia na stronie internetowej Ministerstwa Infrastruktury, podał do publicznej wiadomości informację o rozpoczęciu procedury udziału społeczeństwa w ramach realizowanej strategicznej oceny oddziaływania na środowisko projektu POBM wraz z prognozą oddziaływania na środowisko opracowaną dla tego dokumentu.</a:t>
            </a:r>
          </a:p>
          <a:p>
            <a:pPr>
              <a:spcAft>
                <a:spcPts val="600"/>
              </a:spcAft>
            </a:pPr>
            <a:r>
              <a:rPr lang="pl-PL" dirty="0">
                <a:latin typeface="Calibri Light" panose="020F0302020204030204" pitchFamily="34" charset="0"/>
                <a:ea typeface="Calibri Light" panose="020F0302020204030204" pitchFamily="34" charset="0"/>
                <a:cs typeface="Calibri Light" panose="020F0302020204030204" pitchFamily="34" charset="0"/>
              </a:rPr>
              <a:t>Dodatkowo opublikowano informację o rozpoczęciu konsultacji na stronie internetowej wykorzystywanej dla organizacji procesu konsultacji społecznych.</a:t>
            </a:r>
          </a:p>
          <a:p>
            <a:pPr>
              <a:spcAft>
                <a:spcPts val="600"/>
              </a:spcAft>
            </a:pPr>
            <a:r>
              <a:rPr lang="pl-PL" dirty="0">
                <a:latin typeface="Calibri Light" panose="020F0302020204030204" pitchFamily="34" charset="0"/>
                <a:ea typeface="Calibri Light" panose="020F0302020204030204" pitchFamily="34" charset="0"/>
                <a:cs typeface="Calibri Light" panose="020F0302020204030204" pitchFamily="34" charset="0"/>
              </a:rPr>
              <a:t>TERMIN KONSULTACJI</a:t>
            </a:r>
          </a:p>
          <a:p>
            <a:pPr>
              <a:spcAft>
                <a:spcPts val="600"/>
              </a:spcAft>
            </a:pPr>
            <a:r>
              <a:rPr lang="pl-PL" dirty="0">
                <a:latin typeface="Calibri Light" panose="020F0302020204030204" pitchFamily="34" charset="0"/>
                <a:ea typeface="Calibri Light" panose="020F0302020204030204" pitchFamily="34" charset="0"/>
                <a:cs typeface="Calibri Light" panose="020F0302020204030204" pitchFamily="34" charset="0"/>
              </a:rPr>
              <a:t>Konsultacje trwały </a:t>
            </a:r>
            <a:r>
              <a:rPr lang="pl-PL" b="1" dirty="0">
                <a:latin typeface="Calibri Light" panose="020F0302020204030204" pitchFamily="34" charset="0"/>
                <a:ea typeface="Calibri Light" panose="020F0302020204030204" pitchFamily="34" charset="0"/>
                <a:cs typeface="Calibri Light" panose="020F0302020204030204" pitchFamily="34" charset="0"/>
              </a:rPr>
              <a:t>od 28 stycznia 2026 r. do 18 lutego 2026 r. </a:t>
            </a:r>
            <a:r>
              <a:rPr lang="pl-PL" dirty="0">
                <a:latin typeface="Calibri Light" panose="020F0302020204030204" pitchFamily="34" charset="0"/>
                <a:ea typeface="Calibri Light" panose="020F0302020204030204" pitchFamily="34" charset="0"/>
                <a:cs typeface="Calibri Light" panose="020F0302020204030204" pitchFamily="34" charset="0"/>
              </a:rPr>
              <a:t>włącznie, czyli przez okres 22 dni.</a:t>
            </a:r>
          </a:p>
        </p:txBody>
      </p:sp>
      <p:sp>
        <p:nvSpPr>
          <p:cNvPr id="8" name="pole tekstowe 7">
            <a:extLst>
              <a:ext uri="{FF2B5EF4-FFF2-40B4-BE49-F238E27FC236}">
                <a16:creationId xmlns:a16="http://schemas.microsoft.com/office/drawing/2014/main" id="{0529073B-7AF1-61E0-939B-B836454C4C30}"/>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3B794A57-9ACE-A9ED-18C9-7F6C80ACA02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63193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6576-C61A-5B1F-827A-C9D26112BBA7}"/>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85BA2A19-C4FB-2504-FD2F-A853DB7096F2}"/>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050C76B5-075A-76BF-5038-FDFC162EEF2D}"/>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B97A477A-7763-7141-8C10-F6F8BEE2000A}"/>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4CA608D1-BBA1-102D-122D-FAD16FD7F234}"/>
              </a:ext>
            </a:extLst>
          </p:cNvPr>
          <p:cNvSpPr txBox="1"/>
          <p:nvPr/>
        </p:nvSpPr>
        <p:spPr>
          <a:xfrm>
            <a:off x="481140" y="273118"/>
            <a:ext cx="5170980" cy="646331"/>
          </a:xfrm>
          <a:prstGeom prst="rect">
            <a:avLst/>
          </a:prstGeom>
          <a:noFill/>
        </p:spPr>
        <p:txBody>
          <a:bodyPr wrap="square" rtlCol="0">
            <a:spAutoFit/>
          </a:bodyPr>
          <a:lstStyle/>
          <a:p>
            <a:r>
              <a:rPr lang="pl-PL" dirty="0">
                <a:latin typeface="Calibri Light" panose="020F0302020204030204" pitchFamily="34" charset="0"/>
              </a:rPr>
              <a:t>Organizacja spotkania informacyjno- konsultacyjnego</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C90D4725-71DE-BB09-210C-0C5DF1F05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3D5D2915-9EFE-5F25-5647-6B0D763A1BF7}"/>
              </a:ext>
            </a:extLst>
          </p:cNvPr>
          <p:cNvSpPr txBox="1"/>
          <p:nvPr/>
        </p:nvSpPr>
        <p:spPr>
          <a:xfrm>
            <a:off x="445515" y="883829"/>
            <a:ext cx="4278886" cy="3216265"/>
          </a:xfrm>
          <a:prstGeom prst="rect">
            <a:avLst/>
          </a:prstGeom>
          <a:noFill/>
        </p:spPr>
        <p:txBody>
          <a:bodyPr wrap="square" rtlCol="0">
            <a:spAutoFit/>
          </a:bodyPr>
          <a:lstStyle/>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Spotkanie odbyło się w dniu </a:t>
            </a:r>
            <a:r>
              <a:rPr lang="pl-PL" dirty="0">
                <a:latin typeface="Calibri Light" panose="020F0302020204030204" pitchFamily="34" charset="0"/>
                <a:ea typeface="Calibri Light" panose="020F0302020204030204" pitchFamily="34" charset="0"/>
                <a:cs typeface="Calibri Light" panose="020F0302020204030204" pitchFamily="34" charset="0"/>
              </a:rPr>
              <a:t>28</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stycznia 2026 r. w Centrum Konferencyjnym West </a:t>
            </a:r>
            <a:r>
              <a:rPr lang="pl-PL" sz="1800" dirty="0" err="1">
                <a:effectLst/>
                <a:latin typeface="Calibri Light" panose="020F0302020204030204" pitchFamily="34" charset="0"/>
                <a:ea typeface="Calibri Light" panose="020F0302020204030204" pitchFamily="34" charset="0"/>
                <a:cs typeface="Calibri Light" panose="020F0302020204030204" pitchFamily="34" charset="0"/>
              </a:rPr>
              <a:t>Gate</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w Warszawie. </a:t>
            </a:r>
          </a:p>
          <a:p>
            <a:pPr>
              <a:spcAft>
                <a:spcPts val="600"/>
              </a:spcAft>
            </a:pPr>
            <a:r>
              <a:rPr lang="pl-PL" dirty="0">
                <a:latin typeface="Calibri Light" panose="020F0302020204030204" pitchFamily="34" charset="0"/>
                <a:ea typeface="Calibri Light" panose="020F0302020204030204" pitchFamily="34" charset="0"/>
                <a:cs typeface="Calibri Light" panose="020F0302020204030204" pitchFamily="34" charset="0"/>
              </a:rPr>
              <a:t>Zaproszenie na spotkanie skierowano do blisko 100 podmiotów, w tym m.in. do jednostek administracji rządowej, administracji morskiej, wybranych jednostek PGW WP, parków narodowych </a:t>
            </a:r>
            <a:br>
              <a:rPr lang="pl-PL" dirty="0">
                <a:latin typeface="Calibri Light" panose="020F0302020204030204" pitchFamily="34" charset="0"/>
                <a:ea typeface="Calibri Light" panose="020F0302020204030204" pitchFamily="34" charset="0"/>
                <a:cs typeface="Calibri Light" panose="020F0302020204030204" pitchFamily="34" charset="0"/>
              </a:rPr>
            </a:br>
            <a:r>
              <a:rPr lang="pl-PL" dirty="0">
                <a:latin typeface="Calibri Light" panose="020F0302020204030204" pitchFamily="34" charset="0"/>
                <a:ea typeface="Calibri Light" panose="020F0302020204030204" pitchFamily="34" charset="0"/>
                <a:cs typeface="Calibri Light" panose="020F0302020204030204" pitchFamily="34" charset="0"/>
              </a:rPr>
              <a:t>i krajobrazowych, NFOŚiGW, RDOŚ oraz innych jednostek i podmiotów mogących być zainteresowanych tematyką proj. POBM. </a:t>
            </a:r>
            <a:endParaRPr lang="pl-PL" sz="18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4E28E5AA-3234-D115-12AD-880DFDCF14E4}"/>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F292C3B0-A195-89C2-CDEA-571EE39C239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 name="Obraz 6" descr="Agenda spotkania przedstawiająca plan spotkania konsultacyjnego w dniu 28.01.2026 r. Zaplanowano przedstawienie trzech prezentacji z dwoma blokami przeznaczonymi na dyskusję. Rozpoczęcie spotkania o 9.30 rejestracją, planowane zakończenie spotkania o godz. 13.20.">
            <a:extLst>
              <a:ext uri="{FF2B5EF4-FFF2-40B4-BE49-F238E27FC236}">
                <a16:creationId xmlns:a16="http://schemas.microsoft.com/office/drawing/2014/main" id="{56618A25-B039-552E-5EE9-18F4E371D4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4250" y="845702"/>
            <a:ext cx="3011731" cy="4089165"/>
          </a:xfrm>
          <a:prstGeom prst="rect">
            <a:avLst/>
          </a:prstGeom>
          <a:noFill/>
          <a:ln w="6350">
            <a:solidFill>
              <a:schemeClr val="tx1">
                <a:lumMod val="50000"/>
                <a:lumOff val="50000"/>
              </a:schemeClr>
            </a:solidFill>
          </a:ln>
        </p:spPr>
      </p:pic>
    </p:spTree>
    <p:extLst>
      <p:ext uri="{BB962C8B-B14F-4D97-AF65-F5344CB8AC3E}">
        <p14:creationId xmlns:p14="http://schemas.microsoft.com/office/powerpoint/2010/main" val="56092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903C-02E6-B869-8DBD-6F84F4638FE3}"/>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18467ACF-10F8-1856-9501-FA3550016DD7}"/>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ACB2C72B-1A0C-8F4A-BD30-E756EE8559AD}"/>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6DBBFF36-1DF9-B6F1-9D45-70CE0878E424}"/>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4BC416D7-A9C7-FA2E-C287-30E6BE659CE5}"/>
              </a:ext>
            </a:extLst>
          </p:cNvPr>
          <p:cNvSpPr txBox="1"/>
          <p:nvPr/>
        </p:nvSpPr>
        <p:spPr>
          <a:xfrm>
            <a:off x="481140" y="273118"/>
            <a:ext cx="5170980" cy="646331"/>
          </a:xfrm>
          <a:prstGeom prst="rect">
            <a:avLst/>
          </a:prstGeom>
          <a:noFill/>
        </p:spPr>
        <p:txBody>
          <a:bodyPr wrap="square" rtlCol="0">
            <a:spAutoFit/>
          </a:bodyPr>
          <a:lstStyle/>
          <a:p>
            <a:r>
              <a:rPr lang="pl-PL" dirty="0">
                <a:latin typeface="Calibri Light" panose="020F0302020204030204" pitchFamily="34" charset="0"/>
              </a:rPr>
              <a:t>Organizacja spotkania informacyjno- konsultacyjnego</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F0A076EA-A16D-43BD-2CA2-3B9E13E287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CDFA9708-9B6C-5CD2-F3DB-4C40CB54BD15}"/>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8285E236-9E8E-DF14-73B9-5FA8F9F61DC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3" name="pole tekstowe 12">
            <a:extLst>
              <a:ext uri="{FF2B5EF4-FFF2-40B4-BE49-F238E27FC236}">
                <a16:creationId xmlns:a16="http://schemas.microsoft.com/office/drawing/2014/main" id="{E5E4E627-18EA-ABD2-8EDF-C97F2E99FDA0}"/>
              </a:ext>
            </a:extLst>
          </p:cNvPr>
          <p:cNvSpPr txBox="1"/>
          <p:nvPr/>
        </p:nvSpPr>
        <p:spPr>
          <a:xfrm>
            <a:off x="4913932" y="1380474"/>
            <a:ext cx="4240892" cy="584775"/>
          </a:xfrm>
          <a:prstGeom prst="rect">
            <a:avLst/>
          </a:prstGeom>
          <a:noFill/>
        </p:spPr>
        <p:txBody>
          <a:bodyPr wrap="square" rtlCol="0">
            <a:spAutoFit/>
          </a:bodyPr>
          <a:lstStyle/>
          <a:p>
            <a:r>
              <a:rPr lang="pl-PL" sz="1600" dirty="0">
                <a:latin typeface="Calibri Light" panose="020F0302020204030204" pitchFamily="34" charset="0"/>
                <a:ea typeface="Calibri Light" panose="020F0302020204030204" pitchFamily="34" charset="0"/>
                <a:cs typeface="Calibri Light" panose="020F0302020204030204" pitchFamily="34" charset="0"/>
              </a:rPr>
              <a:t>Łączny udział w spotkaniu 83 osób.</a:t>
            </a:r>
          </a:p>
          <a:p>
            <a:endParaRPr lang="pl-PL" sz="1600" dirty="0"/>
          </a:p>
        </p:txBody>
      </p:sp>
      <p:pic>
        <p:nvPicPr>
          <p:cNvPr id="7" name="Obraz 6">
            <a:extLst>
              <a:ext uri="{FF2B5EF4-FFF2-40B4-BE49-F238E27FC236}">
                <a16:creationId xmlns:a16="http://schemas.microsoft.com/office/drawing/2014/main" id="{E19FFE8D-AC48-0233-5A59-279CEAC97D8B}"/>
              </a:ext>
            </a:extLst>
          </p:cNvPr>
          <p:cNvPicPr>
            <a:picLocks noChangeAspect="1"/>
          </p:cNvPicPr>
          <p:nvPr/>
        </p:nvPicPr>
        <p:blipFill>
          <a:blip r:embed="rId4"/>
          <a:stretch>
            <a:fillRect/>
          </a:stretch>
        </p:blipFill>
        <p:spPr>
          <a:xfrm>
            <a:off x="329950" y="1321442"/>
            <a:ext cx="4464496" cy="2683448"/>
          </a:xfrm>
          <a:prstGeom prst="rect">
            <a:avLst/>
          </a:prstGeom>
        </p:spPr>
      </p:pic>
      <p:pic>
        <p:nvPicPr>
          <p:cNvPr id="14" name="Obraz 13">
            <a:extLst>
              <a:ext uri="{FF2B5EF4-FFF2-40B4-BE49-F238E27FC236}">
                <a16:creationId xmlns:a16="http://schemas.microsoft.com/office/drawing/2014/main" id="{9E659328-D397-ECD1-39E4-B68AF00E335D}"/>
              </a:ext>
            </a:extLst>
          </p:cNvPr>
          <p:cNvPicPr>
            <a:picLocks noChangeAspect="1"/>
          </p:cNvPicPr>
          <p:nvPr/>
        </p:nvPicPr>
        <p:blipFill>
          <a:blip r:embed="rId5"/>
          <a:srcRect l="12830" r="12830"/>
          <a:stretch/>
        </p:blipFill>
        <p:spPr>
          <a:xfrm>
            <a:off x="5088154" y="2088800"/>
            <a:ext cx="3763735" cy="2285585"/>
          </a:xfrm>
          <a:prstGeom prst="rect">
            <a:avLst/>
          </a:prstGeom>
          <a:noFill/>
          <a:ln w="0">
            <a:noFill/>
          </a:ln>
        </p:spPr>
      </p:pic>
    </p:spTree>
    <p:extLst>
      <p:ext uri="{BB962C8B-B14F-4D97-AF65-F5344CB8AC3E}">
        <p14:creationId xmlns:p14="http://schemas.microsoft.com/office/powerpoint/2010/main" val="89411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F09B-2D48-43E9-609C-6D928AF9C719}"/>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A2C5D2D9-42E9-1ACF-466A-818BB7B96A85}"/>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20876FE7-8E5A-1D7F-B9EC-D59953281EA0}"/>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ACD48C09-0F09-8C24-CE48-667CD2B76402}"/>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181AE596-F633-5C42-63D7-4FE3479A8C93}"/>
              </a:ext>
            </a:extLst>
          </p:cNvPr>
          <p:cNvSpPr txBox="1"/>
          <p:nvPr/>
        </p:nvSpPr>
        <p:spPr>
          <a:xfrm>
            <a:off x="481140" y="273118"/>
            <a:ext cx="1917961" cy="646331"/>
          </a:xfrm>
          <a:prstGeom prst="rect">
            <a:avLst/>
          </a:prstGeom>
          <a:noFill/>
        </p:spPr>
        <p:txBody>
          <a:bodyPr wrap="none" rtlCol="0">
            <a:spAutoFit/>
          </a:bodyPr>
          <a:lstStyle/>
          <a:p>
            <a:r>
              <a:rPr lang="pl-PL" dirty="0">
                <a:latin typeface="Calibri Light" panose="020F0302020204030204" pitchFamily="34" charset="0"/>
              </a:rPr>
              <a:t>Przebieg spotkania</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77849BD8-031C-65FF-870E-52984C6D8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4DD8A783-089D-BE84-4526-CEA5265E9C86}"/>
              </a:ext>
            </a:extLst>
          </p:cNvPr>
          <p:cNvSpPr txBox="1"/>
          <p:nvPr/>
        </p:nvSpPr>
        <p:spPr>
          <a:xfrm>
            <a:off x="445514" y="883829"/>
            <a:ext cx="8302949" cy="381771"/>
          </a:xfrm>
          <a:prstGeom prst="rect">
            <a:avLst/>
          </a:prstGeom>
          <a:noFill/>
        </p:spPr>
        <p:txBody>
          <a:bodyPr wrap="square" rtlCol="0">
            <a:spAutoFit/>
          </a:bodyPr>
          <a:lstStyle/>
          <a:p>
            <a:pPr algn="just">
              <a:lnSpc>
                <a:spcPct val="110000"/>
              </a:lnSpc>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Transmisja spotkania konsultacyjno- informacyjnego odbyła się na dedykowanej stronie. </a:t>
            </a:r>
          </a:p>
        </p:txBody>
      </p:sp>
      <p:sp>
        <p:nvSpPr>
          <p:cNvPr id="8" name="pole tekstowe 7">
            <a:extLst>
              <a:ext uri="{FF2B5EF4-FFF2-40B4-BE49-F238E27FC236}">
                <a16:creationId xmlns:a16="http://schemas.microsoft.com/office/drawing/2014/main" id="{74D77114-C0A8-0F3D-B2DE-823E4C42543C}"/>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EDFA0EA6-5E85-D1F8-611A-4452C1EAD9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nvGrpSpPr>
          <p:cNvPr id="4" name="Grupa 3">
            <a:extLst>
              <a:ext uri="{FF2B5EF4-FFF2-40B4-BE49-F238E27FC236}">
                <a16:creationId xmlns:a16="http://schemas.microsoft.com/office/drawing/2014/main" id="{91E975E1-2565-D9A1-E917-EF4D5E061263}"/>
              </a:ext>
            </a:extLst>
          </p:cNvPr>
          <p:cNvGrpSpPr/>
          <p:nvPr/>
        </p:nvGrpSpPr>
        <p:grpSpPr>
          <a:xfrm>
            <a:off x="3419921" y="2067557"/>
            <a:ext cx="5372024" cy="1493256"/>
            <a:chOff x="0" y="0"/>
            <a:chExt cx="6067440" cy="1676520"/>
          </a:xfrm>
        </p:grpSpPr>
        <p:pic>
          <p:nvPicPr>
            <p:cNvPr id="7" name="Obraz 6">
              <a:extLst>
                <a:ext uri="{FF2B5EF4-FFF2-40B4-BE49-F238E27FC236}">
                  <a16:creationId xmlns:a16="http://schemas.microsoft.com/office/drawing/2014/main" id="{EA4573D2-F448-BFAE-1B3A-18CE55D4CDF0}"/>
                </a:ext>
              </a:extLst>
            </p:cNvPr>
            <p:cNvPicPr/>
            <p:nvPr/>
          </p:nvPicPr>
          <p:blipFill>
            <a:blip r:embed="rId4"/>
            <a:stretch/>
          </p:blipFill>
          <p:spPr>
            <a:xfrm>
              <a:off x="0" y="0"/>
              <a:ext cx="2986920" cy="1676520"/>
            </a:xfrm>
            <a:prstGeom prst="rect">
              <a:avLst/>
            </a:prstGeom>
            <a:noFill/>
            <a:ln w="0">
              <a:noFill/>
            </a:ln>
          </p:spPr>
        </p:pic>
        <p:pic>
          <p:nvPicPr>
            <p:cNvPr id="13" name="Obraz 12">
              <a:extLst>
                <a:ext uri="{FF2B5EF4-FFF2-40B4-BE49-F238E27FC236}">
                  <a16:creationId xmlns:a16="http://schemas.microsoft.com/office/drawing/2014/main" id="{B985F3EA-8F4A-2E8D-6731-85D3C0001B3F}"/>
                </a:ext>
              </a:extLst>
            </p:cNvPr>
            <p:cNvPicPr/>
            <p:nvPr/>
          </p:nvPicPr>
          <p:blipFill>
            <a:blip r:embed="rId5"/>
            <a:stretch/>
          </p:blipFill>
          <p:spPr>
            <a:xfrm>
              <a:off x="3072600" y="0"/>
              <a:ext cx="2994840" cy="1676520"/>
            </a:xfrm>
            <a:prstGeom prst="rect">
              <a:avLst/>
            </a:prstGeom>
            <a:noFill/>
            <a:ln w="0">
              <a:noFill/>
            </a:ln>
          </p:spPr>
        </p:pic>
      </p:grpSp>
      <p:pic>
        <p:nvPicPr>
          <p:cNvPr id="14" name="Obraz 13">
            <a:extLst>
              <a:ext uri="{FF2B5EF4-FFF2-40B4-BE49-F238E27FC236}">
                <a16:creationId xmlns:a16="http://schemas.microsoft.com/office/drawing/2014/main" id="{43D1A5A5-18F7-E6D2-0946-77C54C5559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6238" y="1472816"/>
            <a:ext cx="2658110" cy="3188335"/>
          </a:xfrm>
          <a:prstGeom prst="rect">
            <a:avLst/>
          </a:prstGeom>
          <a:noFill/>
        </p:spPr>
      </p:pic>
    </p:spTree>
    <p:extLst>
      <p:ext uri="{BB962C8B-B14F-4D97-AF65-F5344CB8AC3E}">
        <p14:creationId xmlns:p14="http://schemas.microsoft.com/office/powerpoint/2010/main" val="243658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60B02-EDD6-D008-B3A8-DFDA0F1C573B}"/>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9434DECC-FA1C-5B39-4226-A0B8990E0216}"/>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E1EF7A1A-02CD-2122-792F-C16C864305EE}"/>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2EFD32FF-1393-4B48-58F5-97F43FADEE7E}"/>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1DA5DEB0-CDD2-A38F-4DD7-79667DA03165}"/>
              </a:ext>
            </a:extLst>
          </p:cNvPr>
          <p:cNvSpPr txBox="1"/>
          <p:nvPr/>
        </p:nvSpPr>
        <p:spPr>
          <a:xfrm>
            <a:off x="481140" y="273118"/>
            <a:ext cx="2693301" cy="646331"/>
          </a:xfrm>
          <a:prstGeom prst="rect">
            <a:avLst/>
          </a:prstGeom>
          <a:noFill/>
        </p:spPr>
        <p:txBody>
          <a:bodyPr wrap="none" rtlCol="0">
            <a:spAutoFit/>
          </a:bodyPr>
          <a:lstStyle/>
          <a:p>
            <a:r>
              <a:rPr lang="pl-PL" dirty="0">
                <a:latin typeface="Calibri Light" panose="020F0302020204030204" pitchFamily="34" charset="0"/>
              </a:rPr>
              <a:t>Składanie uwag i wniosków</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C1D4E4A5-D732-B3A3-2579-73EAE7F8C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E249089D-F472-4EF1-9ECE-B0AADA4DF98D}"/>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F7FB4D5B-211D-B7A9-C73F-BBF14387688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83541175-70E1-4E64-E230-E349EEBB94E3}"/>
              </a:ext>
            </a:extLst>
          </p:cNvPr>
          <p:cNvSpPr txBox="1"/>
          <p:nvPr/>
        </p:nvSpPr>
        <p:spPr>
          <a:xfrm>
            <a:off x="395536" y="842972"/>
            <a:ext cx="8352928" cy="3973717"/>
          </a:xfrm>
          <a:prstGeom prst="rect">
            <a:avLst/>
          </a:prstGeom>
          <a:noFill/>
        </p:spPr>
        <p:txBody>
          <a:bodyPr wrap="square" rtlCol="0">
            <a:spAutoFit/>
          </a:bodyPr>
          <a:lstStyle/>
          <a:p>
            <a:pPr>
              <a:lnSpc>
                <a:spcPct val="106000"/>
              </a:lnSpc>
              <a:spcBef>
                <a:spcPts val="600"/>
              </a:spcBef>
              <a:spcAft>
                <a:spcPts val="600"/>
              </a:spcAft>
            </a:pPr>
            <a:r>
              <a:rPr lang="pl-PL" dirty="0">
                <a:effectLst/>
                <a:latin typeface="Calibri Light" panose="020F0302020204030204" pitchFamily="34" charset="0"/>
                <a:ea typeface="Calibri Light" panose="020F0302020204030204" pitchFamily="34" charset="0"/>
                <a:cs typeface="Calibri Light" panose="020F0302020204030204" pitchFamily="34" charset="0"/>
              </a:rPr>
              <a:t>Uwagi i wnioski do ww. dokumentów mogły być wnoszone:</a:t>
            </a:r>
          </a:p>
          <a:p>
            <a:pPr marL="285750" lvl="0" indent="-285750">
              <a:lnSpc>
                <a:spcPct val="106000"/>
              </a:lnSpc>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drogą elektroniczną poprzez wypełnienie formularza uwag dostępnego na stronie: </a:t>
            </a:r>
            <a:r>
              <a:rPr lang="pl-PL" u="sng" dirty="0">
                <a:latin typeface="Calibri Light" panose="020F0302020204030204" pitchFamily="34" charset="0"/>
                <a:ea typeface="Calibri Light" panose="020F0302020204030204" pitchFamily="34" charset="0"/>
                <a:cs typeface="Calibri Light" panose="020F0302020204030204" pitchFamily="34" charset="0"/>
                <a:hlinkClick r:id="rId4"/>
              </a:rPr>
              <a:t>https://wide-vision.pl/POBM/</a:t>
            </a:r>
            <a:endParaRPr lang="pl-PL" dirty="0">
              <a:latin typeface="Calibri Light" panose="020F0302020204030204" pitchFamily="34" charset="0"/>
              <a:ea typeface="Calibri Light" panose="020F0302020204030204" pitchFamily="34" charset="0"/>
              <a:cs typeface="Calibri Light" panose="020F0302020204030204" pitchFamily="34" charset="0"/>
            </a:endParaRPr>
          </a:p>
          <a:p>
            <a:pPr marL="285750" lvl="0" indent="-285750">
              <a:lnSpc>
                <a:spcPct val="106000"/>
              </a:lnSpc>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wypełniając formularz dostępny na stronie internetowej: </a:t>
            </a:r>
            <a:r>
              <a:rPr lang="pl-PL" u="sng" dirty="0">
                <a:latin typeface="Calibri Light" panose="020F0302020204030204" pitchFamily="34" charset="0"/>
                <a:ea typeface="Calibri Light" panose="020F0302020204030204" pitchFamily="34" charset="0"/>
                <a:cs typeface="Calibri Light" panose="020F0302020204030204" pitchFamily="34" charset="0"/>
                <a:hlinkClick r:id="rId5"/>
              </a:rPr>
              <a:t>https://www.gov.pl/web/infrastruktura/Program-ochrony-brzegow-morskich-projekt</a:t>
            </a:r>
            <a:r>
              <a:rPr lang="pl-PL" dirty="0">
                <a:latin typeface="Calibri Light" panose="020F0302020204030204" pitchFamily="34" charset="0"/>
                <a:ea typeface="Calibri Light" panose="020F0302020204030204" pitchFamily="34" charset="0"/>
                <a:cs typeface="Calibri Light" panose="020F0302020204030204" pitchFamily="34" charset="0"/>
              </a:rPr>
              <a:t> </a:t>
            </a:r>
            <a:br>
              <a:rPr lang="pl-PL" dirty="0">
                <a:latin typeface="Calibri Light" panose="020F0302020204030204" pitchFamily="34" charset="0"/>
                <a:ea typeface="Calibri Light" panose="020F0302020204030204" pitchFamily="34" charset="0"/>
                <a:cs typeface="Calibri Light" panose="020F0302020204030204" pitchFamily="34" charset="0"/>
              </a:rPr>
            </a:br>
            <a:r>
              <a:rPr lang="pl-PL" dirty="0">
                <a:latin typeface="Calibri Light" panose="020F0302020204030204" pitchFamily="34" charset="0"/>
                <a:ea typeface="Calibri Light" panose="020F0302020204030204" pitchFamily="34" charset="0"/>
                <a:cs typeface="Calibri Light" panose="020F0302020204030204" pitchFamily="34" charset="0"/>
              </a:rPr>
              <a:t>i kolejno przesłanie wypełnionego formularza na adres:</a:t>
            </a:r>
            <a:r>
              <a:rPr lang="pl-PL" u="sng" dirty="0">
                <a:latin typeface="Calibri Light" panose="020F0302020204030204" pitchFamily="34" charset="0"/>
                <a:ea typeface="Calibri Light" panose="020F0302020204030204" pitchFamily="34" charset="0"/>
                <a:cs typeface="Calibri Light" panose="020F0302020204030204" pitchFamily="34" charset="0"/>
              </a:rPr>
              <a:t> </a:t>
            </a:r>
            <a:r>
              <a:rPr lang="pl-PL" u="sng" dirty="0">
                <a:latin typeface="Calibri Light" panose="020F0302020204030204" pitchFamily="34" charset="0"/>
                <a:ea typeface="Calibri Light" panose="020F0302020204030204" pitchFamily="34" charset="0"/>
                <a:cs typeface="Calibri Light" panose="020F0302020204030204" pitchFamily="34" charset="0"/>
                <a:hlinkClick r:id="rId6"/>
              </a:rPr>
              <a:t>konsultacje_pobm@pectore-eco.pl</a:t>
            </a:r>
            <a:r>
              <a:rPr lang="pl-PL" dirty="0">
                <a:latin typeface="Calibri Light" panose="020F0302020204030204" pitchFamily="34" charset="0"/>
                <a:ea typeface="Calibri Light" panose="020F0302020204030204" pitchFamily="34" charset="0"/>
                <a:cs typeface="Calibri Light" panose="020F0302020204030204" pitchFamily="34" charset="0"/>
              </a:rPr>
              <a:t>;</a:t>
            </a:r>
          </a:p>
          <a:p>
            <a:pPr marL="285750" lvl="0" indent="-285750">
              <a:lnSpc>
                <a:spcPct val="106000"/>
              </a:lnSpc>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pisemnie na adres: </a:t>
            </a:r>
            <a:r>
              <a:rPr lang="pl-PL" u="sng" dirty="0">
                <a:latin typeface="Calibri Light" panose="020F0302020204030204" pitchFamily="34" charset="0"/>
                <a:ea typeface="Calibri Light" panose="020F0302020204030204" pitchFamily="34" charset="0"/>
                <a:cs typeface="Calibri Light" panose="020F0302020204030204" pitchFamily="34" charset="0"/>
              </a:rPr>
              <a:t>Ministerstwo Infrastruktury Departament Gospodarki Morskiej </a:t>
            </a:r>
            <a:br>
              <a:rPr lang="pl-PL" u="sng" dirty="0">
                <a:latin typeface="Calibri Light" panose="020F0302020204030204" pitchFamily="34" charset="0"/>
                <a:ea typeface="Calibri Light" panose="020F0302020204030204" pitchFamily="34" charset="0"/>
                <a:cs typeface="Calibri Light" panose="020F0302020204030204" pitchFamily="34" charset="0"/>
              </a:rPr>
            </a:br>
            <a:r>
              <a:rPr lang="pl-PL" u="sng" dirty="0">
                <a:latin typeface="Calibri Light" panose="020F0302020204030204" pitchFamily="34" charset="0"/>
                <a:ea typeface="Calibri Light" panose="020F0302020204030204" pitchFamily="34" charset="0"/>
                <a:cs typeface="Calibri Light" panose="020F0302020204030204" pitchFamily="34" charset="0"/>
              </a:rPr>
              <a:t>i Żeglugi Śródlądowej, Kancelaria MI, ul. Chałubińskiego 4/6, 00-928 Warszawa </a:t>
            </a:r>
            <a:r>
              <a:rPr lang="pl-PL" dirty="0">
                <a:latin typeface="Calibri Light" panose="020F0302020204030204" pitchFamily="34" charset="0"/>
                <a:ea typeface="Calibri Light" panose="020F0302020204030204" pitchFamily="34" charset="0"/>
                <a:cs typeface="Calibri Light" panose="020F0302020204030204" pitchFamily="34" charset="0"/>
              </a:rPr>
              <a:t>(sugerowane wypełnienie formularza uwag dostępnego w wersji Word);</a:t>
            </a:r>
          </a:p>
          <a:p>
            <a:pPr marL="285750" lvl="0" indent="-285750">
              <a:lnSpc>
                <a:spcPct val="106000"/>
              </a:lnSpc>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ustnie do protokołu w siedzibie Ministerstwa Infrastruktury Departamencie Gospodarki Morskiej i Żeglugi Śródlądowej pod adresem: ul. Nowy Świat 6/12, </a:t>
            </a:r>
            <a:br>
              <a:rPr lang="pl-PL" dirty="0">
                <a:latin typeface="Calibri Light" panose="020F0302020204030204" pitchFamily="34" charset="0"/>
                <a:ea typeface="Calibri Light" panose="020F0302020204030204" pitchFamily="34" charset="0"/>
                <a:cs typeface="Calibri Light" panose="020F0302020204030204" pitchFamily="34" charset="0"/>
              </a:rPr>
            </a:br>
            <a:r>
              <a:rPr lang="pl-PL" dirty="0">
                <a:latin typeface="Calibri Light" panose="020F0302020204030204" pitchFamily="34" charset="0"/>
                <a:ea typeface="Calibri Light" panose="020F0302020204030204" pitchFamily="34" charset="0"/>
                <a:cs typeface="Calibri Light" panose="020F0302020204030204" pitchFamily="34" charset="0"/>
              </a:rPr>
              <a:t>00-497 Warszawa, pokój nr A10.</a:t>
            </a:r>
          </a:p>
        </p:txBody>
      </p:sp>
    </p:spTree>
    <p:extLst>
      <p:ext uri="{BB962C8B-B14F-4D97-AF65-F5344CB8AC3E}">
        <p14:creationId xmlns:p14="http://schemas.microsoft.com/office/powerpoint/2010/main" val="364436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CA42B-F55B-FA66-F030-DF182FF373BB}"/>
            </a:ext>
          </a:extLst>
        </p:cNvPr>
        <p:cNvGrpSpPr/>
        <p:nvPr/>
      </p:nvGrpSpPr>
      <p:grpSpPr>
        <a:xfrm>
          <a:off x="0" y="0"/>
          <a:ext cx="0" cy="0"/>
          <a:chOff x="0" y="0"/>
          <a:chExt cx="0" cy="0"/>
        </a:xfrm>
      </p:grpSpPr>
      <p:pic>
        <p:nvPicPr>
          <p:cNvPr id="10" name="Obraz 9">
            <a:extLst>
              <a:ext uri="{FF2B5EF4-FFF2-40B4-BE49-F238E27FC236}">
                <a16:creationId xmlns:a16="http://schemas.microsoft.com/office/drawing/2014/main" id="{3D10B126-1258-D547-FAE8-F0BF06015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016" y="-1"/>
            <a:ext cx="2688984" cy="5143500"/>
          </a:xfrm>
          <a:prstGeom prst="rect">
            <a:avLst/>
          </a:prstGeom>
        </p:spPr>
      </p:pic>
      <p:sp>
        <p:nvSpPr>
          <p:cNvPr id="5" name="Trójkąt prostokątny 4">
            <a:extLst>
              <a:ext uri="{FF2B5EF4-FFF2-40B4-BE49-F238E27FC236}">
                <a16:creationId xmlns:a16="http://schemas.microsoft.com/office/drawing/2014/main" id="{24B1C4A6-9CDD-D06A-7845-AB254CCB2BE5}"/>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BE6782C0-5A1D-39E7-E724-98B9CC8B0231}"/>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B7F6D1AD-6A3D-D9EB-49AE-4181BE7A6D91}"/>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C26A8C2D-FD19-AD39-9650-A78270745BBA}"/>
              </a:ext>
            </a:extLst>
          </p:cNvPr>
          <p:cNvSpPr txBox="1"/>
          <p:nvPr/>
        </p:nvSpPr>
        <p:spPr>
          <a:xfrm>
            <a:off x="481140" y="273118"/>
            <a:ext cx="3389454" cy="646331"/>
          </a:xfrm>
          <a:prstGeom prst="rect">
            <a:avLst/>
          </a:prstGeom>
          <a:noFill/>
        </p:spPr>
        <p:txBody>
          <a:bodyPr wrap="none" rtlCol="0">
            <a:spAutoFit/>
          </a:bodyPr>
          <a:lstStyle/>
          <a:p>
            <a:r>
              <a:rPr lang="pl-PL" dirty="0">
                <a:latin typeface="Calibri Light" panose="020F0302020204030204" pitchFamily="34" charset="0"/>
              </a:rPr>
              <a:t>Sposoby złożenia uwag i wniosków</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6148E4F3-DDE8-8E43-F2C5-A21242A94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22" name="AutoShape 4" descr="Urząd Morski w Gdyni">
            <a:extLst>
              <a:ext uri="{FF2B5EF4-FFF2-40B4-BE49-F238E27FC236}">
                <a16:creationId xmlns:a16="http://schemas.microsoft.com/office/drawing/2014/main" id="{50C6436D-302B-0521-E23B-6725093C838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501CE104-9B4B-9E8E-16F2-B171E1CA2951}"/>
              </a:ext>
            </a:extLst>
          </p:cNvPr>
          <p:cNvSpPr txBox="1"/>
          <p:nvPr/>
        </p:nvSpPr>
        <p:spPr>
          <a:xfrm>
            <a:off x="440078" y="1302170"/>
            <a:ext cx="5400600" cy="2539157"/>
          </a:xfrm>
          <a:prstGeom prst="rect">
            <a:avLst/>
          </a:prstGeom>
          <a:noFill/>
        </p:spPr>
        <p:txBody>
          <a:bodyPr wrap="square" rtlCol="0">
            <a:spAutoFit/>
          </a:bodyPr>
          <a:lstStyle/>
          <a:p>
            <a:pPr>
              <a:spcBef>
                <a:spcPts val="600"/>
              </a:spcBef>
            </a:pPr>
            <a:r>
              <a:rPr lang="pl-PL" dirty="0">
                <a:effectLst/>
                <a:latin typeface="Calibri Light" panose="020F0302020204030204" pitchFamily="34" charset="0"/>
                <a:ea typeface="Calibri Light" panose="020F0302020204030204" pitchFamily="34" charset="0"/>
                <a:cs typeface="Calibri Light" panose="020F0302020204030204" pitchFamily="34" charset="0"/>
              </a:rPr>
              <a:t>Złożono uwagi i wnioski do konsultowanych dokumentów :</a:t>
            </a:r>
          </a:p>
          <a:p>
            <a:pPr marL="285750" lvl="0" indent="-285750">
              <a:spcBef>
                <a:spcPts val="600"/>
              </a:spcBef>
              <a:spcAft>
                <a:spcPts val="0"/>
              </a:spcAft>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drogą elektroniczną, głównie poprzez przesłanie pism na dedykowany adres e-mail;</a:t>
            </a:r>
          </a:p>
          <a:p>
            <a:pPr marL="285750" lvl="0" indent="-285750">
              <a:spcBef>
                <a:spcPts val="600"/>
              </a:spcBef>
              <a:spcAft>
                <a:spcPts val="0"/>
              </a:spcAft>
              <a:buFont typeface="Arial" panose="020B0604020202020204" pitchFamily="34" charset="0"/>
              <a:buChar char="•"/>
            </a:pPr>
            <a:r>
              <a:rPr lang="pl-PL" dirty="0">
                <a:latin typeface="Calibri Light" panose="020F0302020204030204" pitchFamily="34" charset="0"/>
                <a:ea typeface="Calibri Light" panose="020F0302020204030204" pitchFamily="34" charset="0"/>
                <a:cs typeface="Calibri Light" panose="020F0302020204030204" pitchFamily="34" charset="0"/>
              </a:rPr>
              <a:t>organy opiniujące przekazały w ramach opinii dodatkowe uwagi w formie oficjalnych pism.</a:t>
            </a:r>
          </a:p>
          <a:p>
            <a:pPr lvl="0">
              <a:spcBef>
                <a:spcPts val="600"/>
              </a:spcBef>
              <a:spcAft>
                <a:spcPts val="0"/>
              </a:spcAft>
            </a:pPr>
            <a:r>
              <a:rPr lang="pl-PL" dirty="0">
                <a:effectLst/>
                <a:latin typeface="Calibri Light" panose="020F0302020204030204" pitchFamily="34" charset="0"/>
                <a:ea typeface="Calibri Light" panose="020F0302020204030204" pitchFamily="34" charset="0"/>
                <a:cs typeface="Calibri Light" panose="020F0302020204030204" pitchFamily="34" charset="0"/>
              </a:rPr>
              <a:t>Nie złożono żadnych uwag w sposób bezpośredni (ustnie do protokołu).</a:t>
            </a:r>
          </a:p>
        </p:txBody>
      </p:sp>
    </p:spTree>
    <p:extLst>
      <p:ext uri="{BB962C8B-B14F-4D97-AF65-F5344CB8AC3E}">
        <p14:creationId xmlns:p14="http://schemas.microsoft.com/office/powerpoint/2010/main" val="26123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AB528-1BBC-A49A-29DE-F1455673A779}"/>
            </a:ext>
          </a:extLst>
        </p:cNvPr>
        <p:cNvGrpSpPr/>
        <p:nvPr/>
      </p:nvGrpSpPr>
      <p:grpSpPr>
        <a:xfrm>
          <a:off x="0" y="0"/>
          <a:ext cx="0" cy="0"/>
          <a:chOff x="0" y="0"/>
          <a:chExt cx="0" cy="0"/>
        </a:xfrm>
      </p:grpSpPr>
      <p:pic>
        <p:nvPicPr>
          <p:cNvPr id="10" name="Obraz 9">
            <a:extLst>
              <a:ext uri="{FF2B5EF4-FFF2-40B4-BE49-F238E27FC236}">
                <a16:creationId xmlns:a16="http://schemas.microsoft.com/office/drawing/2014/main" id="{9111979E-1163-46C7-2CCF-346EC82F0ACC}"/>
              </a:ext>
            </a:extLst>
          </p:cNvPr>
          <p:cNvPicPr>
            <a:picLocks noChangeAspect="1"/>
          </p:cNvPicPr>
          <p:nvPr/>
        </p:nvPicPr>
        <p:blipFill>
          <a:blip r:embed="rId3"/>
          <a:stretch>
            <a:fillRect/>
          </a:stretch>
        </p:blipFill>
        <p:spPr>
          <a:xfrm>
            <a:off x="6058655" y="-3219"/>
            <a:ext cx="3085345" cy="5143500"/>
          </a:xfrm>
          <a:prstGeom prst="rect">
            <a:avLst/>
          </a:prstGeom>
        </p:spPr>
      </p:pic>
      <p:sp>
        <p:nvSpPr>
          <p:cNvPr id="5" name="Trójkąt prostokątny 4">
            <a:extLst>
              <a:ext uri="{FF2B5EF4-FFF2-40B4-BE49-F238E27FC236}">
                <a16:creationId xmlns:a16="http://schemas.microsoft.com/office/drawing/2014/main" id="{45B72F8F-47F5-BD93-8FD3-C3685A30F2DF}"/>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329CFBCD-9857-C9C3-F05D-B4B4822B0CAA}"/>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D9C94D84-AACB-6380-6EB9-B22D1D1B3EEC}"/>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31DFD458-E2E3-5F8D-6C0E-AE1F33AFDD5D}"/>
              </a:ext>
            </a:extLst>
          </p:cNvPr>
          <p:cNvSpPr txBox="1"/>
          <p:nvPr/>
        </p:nvSpPr>
        <p:spPr>
          <a:xfrm>
            <a:off x="481140" y="273118"/>
            <a:ext cx="4802340" cy="646331"/>
          </a:xfrm>
          <a:prstGeom prst="rect">
            <a:avLst/>
          </a:prstGeom>
          <a:noFill/>
        </p:spPr>
        <p:txBody>
          <a:bodyPr wrap="none" rtlCol="0">
            <a:spAutoFit/>
          </a:bodyPr>
          <a:lstStyle/>
          <a:p>
            <a:r>
              <a:rPr lang="pl-PL" dirty="0">
                <a:latin typeface="Calibri Light" panose="020F0302020204030204" pitchFamily="34" charset="0"/>
              </a:rPr>
              <a:t>Uwagi zgłoszone w trakcie konsultacji społecznych</a:t>
            </a: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9392D22D-A3B7-34C9-B727-1925896EB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5E27AF1B-2D76-E64E-8590-09585A9426C7}"/>
              </a:ext>
            </a:extLst>
          </p:cNvPr>
          <p:cNvSpPr txBox="1"/>
          <p:nvPr/>
        </p:nvSpPr>
        <p:spPr>
          <a:xfrm>
            <a:off x="444898" y="1173345"/>
            <a:ext cx="5062589" cy="3323987"/>
          </a:xfrm>
          <a:prstGeom prst="rect">
            <a:avLst/>
          </a:prstGeom>
          <a:noFill/>
        </p:spPr>
        <p:txBody>
          <a:bodyPr wrap="square" rtlCol="0">
            <a:spAutoFit/>
          </a:bodyPr>
          <a:lstStyle/>
          <a:p>
            <a:pPr>
              <a:spcAft>
                <a:spcPts val="600"/>
              </a:spcAft>
            </a:pP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W ramach konsultacji do przedłożonych dokumentów uwagi i wnioski skierowały następujące grupy podmiotów:</a:t>
            </a:r>
          </a:p>
          <a:p>
            <a:pPr marL="285750" indent="-285750">
              <a:spcAft>
                <a:spcPts val="600"/>
              </a:spcAft>
              <a:buFont typeface="Arial" panose="020B0604020202020204" pitchFamily="34" charset="0"/>
              <a:buChar char="•"/>
            </a:pP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administracja rządowa – 1 podmiot – 1 uwaga;</a:t>
            </a:r>
          </a:p>
          <a:p>
            <a:pPr marL="285750" indent="-285750">
              <a:spcAft>
                <a:spcPts val="600"/>
              </a:spcAft>
              <a:buFont typeface="Arial" panose="020B0604020202020204" pitchFamily="34" charset="0"/>
              <a:buChar char="•"/>
            </a:pP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jednostki naukowo- badawcze – 7 jednostek – 77 uwag;</a:t>
            </a:r>
          </a:p>
          <a:p>
            <a:pPr marL="285750" indent="-285750">
              <a:spcAft>
                <a:spcPts val="600"/>
              </a:spcAft>
              <a:buFont typeface="Arial" panose="020B0604020202020204" pitchFamily="34" charset="0"/>
              <a:buChar char="•"/>
            </a:pP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organizacje pozarządowe– 4 podmioty – 51 uwag;</a:t>
            </a:r>
          </a:p>
          <a:p>
            <a:pPr marL="285750" indent="-285750">
              <a:spcAft>
                <a:spcPts val="600"/>
              </a:spcAft>
              <a:buFont typeface="Arial" panose="020B0604020202020204" pitchFamily="34" charset="0"/>
              <a:buChar char="•"/>
            </a:pP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inne instytucje – 7 podmiotów – 40 uwag;</a:t>
            </a:r>
          </a:p>
          <a:p>
            <a:pPr marL="285750" indent="-285750">
              <a:spcAft>
                <a:spcPts val="600"/>
              </a:spcAft>
              <a:buFont typeface="Arial" panose="020B0604020202020204" pitchFamily="34" charset="0"/>
              <a:buChar char="•"/>
            </a:pP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osoby prywatne – 2 – 15 uwag;</a:t>
            </a:r>
          </a:p>
          <a:p>
            <a:pPr>
              <a:spcAft>
                <a:spcPts val="600"/>
              </a:spcAft>
            </a:pP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Łącznie </a:t>
            </a:r>
            <a:r>
              <a:rPr lang="pl-PL" b="1"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184 uwagi</a:t>
            </a:r>
            <a:r>
              <a:rPr lang="pl-PL"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22" name="AutoShape 4" descr="Urząd Morski w Gdyni">
            <a:extLst>
              <a:ext uri="{FF2B5EF4-FFF2-40B4-BE49-F238E27FC236}">
                <a16:creationId xmlns:a16="http://schemas.microsoft.com/office/drawing/2014/main" id="{C6C4AABA-2531-DDE6-799F-CF923369F98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412050260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6E8FB5235FBBA498A3C58E001AA917C" ma:contentTypeVersion="0" ma:contentTypeDescription="Utwórz nowy dokument." ma:contentTypeScope="" ma:versionID="97518a393bc14fc9ae544d44dbdbf970">
  <xsd:schema xmlns:xsd="http://www.w3.org/2001/XMLSchema" xmlns:xs="http://www.w3.org/2001/XMLSchema" xmlns:p="http://schemas.microsoft.com/office/2006/metadata/properties" targetNamespace="http://schemas.microsoft.com/office/2006/metadata/properties" ma:root="true" ma:fieldsID="8ee384dce7a52089c1fa718a27ddf0f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99BFEB-9C8B-44B2-BFC5-F5DE4302F2E1}">
  <ds:schemaRefs>
    <ds:schemaRef ds:uri="http://schemas.microsoft.com/sharepoint/v3/contenttype/forms"/>
  </ds:schemaRefs>
</ds:datastoreItem>
</file>

<file path=customXml/itemProps2.xml><?xml version="1.0" encoding="utf-8"?>
<ds:datastoreItem xmlns:ds="http://schemas.openxmlformats.org/officeDocument/2006/customXml" ds:itemID="{4D90989E-D609-4EB7-8125-C5CE7F230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2BB32D1-94A2-460C-9CD2-6884A153F7F1}">
  <ds:schemaRefs>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1546</TotalTime>
  <Words>2315</Words>
  <Application>Microsoft Office PowerPoint</Application>
  <PresentationFormat>Pokaz na ekranie (16:9)</PresentationFormat>
  <Paragraphs>196</Paragraphs>
  <Slides>23</Slides>
  <Notes>22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23</vt:i4>
      </vt:variant>
    </vt:vector>
  </HeadingPairs>
  <TitlesOfParts>
    <vt:vector size="27"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Szablon_prezentacji_MI.pptx</dc:title>
  <dc:creator>Ciszewska Alicja</dc:creator>
  <cp:lastModifiedBy>Katarzyna Banaszak</cp:lastModifiedBy>
  <cp:revision>180</cp:revision>
  <dcterms:created xsi:type="dcterms:W3CDTF">2017-02-07T09:00:42Z</dcterms:created>
  <dcterms:modified xsi:type="dcterms:W3CDTF">2026-04-15T20:55:25Z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0x010100D6E8FB5235FBBA498A3C58E001AA917C</vt:lpwstr>
  </property>
</Properties>
</file>