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1"/>
  </p:notesMasterIdLst>
  <p:sldIdLst>
    <p:sldId id="256" r:id="rId3"/>
    <p:sldId id="257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87100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1885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68436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48501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834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1592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0548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8359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09265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470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2234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4226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559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6839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6333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3571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243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3603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Shape 18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4202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2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6"/>
            <a:ext cx="2525149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5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0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ABABA"/>
              </a:buClr>
              <a:buFont typeface="Calibri"/>
              <a:buNone/>
              <a:defRPr sz="1200" b="0" i="0" u="none" strike="noStrike" cap="none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7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5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1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6" y="220662"/>
            <a:ext cx="5851525" cy="60197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7"/>
            <a:ext cx="383640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155446"/>
            <a:ext cx="8229600" cy="1252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54"/>
          <p:cNvSpPr/>
          <p:nvPr/>
        </p:nvSpPr>
        <p:spPr>
          <a:xfrm>
            <a:off x="0" y="2602518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749808" y="118870"/>
            <a:ext cx="8013190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4648200" y="1773934"/>
            <a:ext cx="4038598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426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01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1930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4114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3403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360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457200" y="1698985"/>
            <a:ext cx="4040187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2"/>
          </p:nvPr>
        </p:nvSpPr>
        <p:spPr>
          <a:xfrm>
            <a:off x="457200" y="2449510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3"/>
          </p:nvPr>
        </p:nvSpPr>
        <p:spPr>
          <a:xfrm>
            <a:off x="4645025" y="1698985"/>
            <a:ext cx="4041773" cy="7153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4"/>
          </p:nvPr>
        </p:nvSpPr>
        <p:spPr>
          <a:xfrm>
            <a:off x="4645025" y="2449510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883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45719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609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1574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8636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10667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127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147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16764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5" y="1743133"/>
            <a:ext cx="5920639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635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5" y="0"/>
            <a:ext cx="45718" cy="14538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8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5"/>
            <a:ext cx="9144000" cy="1462159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b="1" i="0" u="none" strike="noStrike" cap="none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3: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PRAWA I OBOWIĄZKI 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KIERUJĄCEGO DZIAŁANIEM RATOWNICZYM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PODCZAS PROWADZENIA DZIAŁAŃ RATOWNICZYCH</a:t>
            </a: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Łukasz Kochan</a:t>
            </a: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128"/>
          <p:cNvSpPr txBox="1"/>
          <p:nvPr/>
        </p:nvSpPr>
        <p:spPr>
          <a:xfrm>
            <a:off x="1509312" y="526479"/>
            <a:ext cx="7072827" cy="1183015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kierujących działaniem ratowniczym dla członków OSP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( </a:t>
            </a: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DOWÓDCÓW </a:t>
            </a:r>
            <a:r>
              <a:rPr lang="pl-PL" sz="28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OSP)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Shape 1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/>
          <p:nvPr/>
        </p:nvSpPr>
        <p:spPr>
          <a:xfrm>
            <a:off x="683568" y="2090172"/>
            <a:ext cx="7920880" cy="29238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Przekroczeniem granic stanu wyższej konieczności będzie okoliczność naruszenia: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zasady bezpośredniości niebezpieczeństwa – gdy działanie było przedwczesne lub spóźnione;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zasady subsydiarności – gdy niebezpieczeństwa można było uniknąć bez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wyrządzania szkody;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zasady proporcjonalności – gdy dobro poświęcane ma wartość oczywiście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większą niż dobro ratowane.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</a:t>
            </a:r>
            <a:b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STAN </a:t>
            </a:r>
            <a:r>
              <a:rPr lang="pl-PL" sz="20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WYŻSZEJ </a:t>
            </a:r>
            <a:r>
              <a:rPr lang="pl-PL" sz="20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KONIECZNOŚCI 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/>
          <p:nvPr/>
        </p:nvSpPr>
        <p:spPr>
          <a:xfrm>
            <a:off x="683568" y="1628800"/>
            <a:ext cx="7920880" cy="224676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Zarządzenia kierującego działaniem ratowniczym, </a:t>
            </a:r>
            <a:b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którym mowa na początku, są decyzjami, którym może być nadany rygor natychmiastowej wykonalności, w trybie przepisów </a:t>
            </a:r>
            <a:b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Kodeksu postępowania administracyjnego.</a:t>
            </a:r>
          </a:p>
        </p:txBody>
      </p:sp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</a:t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KODEKS POSTĘPOWANIA ADMINISTRACYJNEGO</a:t>
            </a: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511" y="4581128"/>
            <a:ext cx="2880320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3849" y="4581128"/>
            <a:ext cx="2952326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Shape 2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00192" y="4581128"/>
            <a:ext cx="2664295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Shape 2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/>
          <p:nvPr/>
        </p:nvSpPr>
        <p:spPr>
          <a:xfrm>
            <a:off x="611560" y="1844824"/>
            <a:ext cx="8064896" cy="181588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Kierujący działaniem ratowniczym jest uprawniony do żądania niezbędnej pomocy od instytucji państwowych, jednostek gospodarczych i organizacji społecznych oraz od obywateli.</a:t>
            </a:r>
          </a:p>
        </p:txBody>
      </p:sp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 </a:t>
            </a: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POMOC ZEWNĘTRZNA</a:t>
            </a: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Shape 2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03" y="3789039"/>
            <a:ext cx="1800199" cy="261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Shape 2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8144" y="4149080"/>
            <a:ext cx="2914185" cy="191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536" y="4221087"/>
            <a:ext cx="2952328" cy="187220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Shape 22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 </a:t>
            </a: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POMOC ZEWNĘTRZNA</a:t>
            </a: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135554" y="2034501"/>
            <a:ext cx="8777092" cy="3477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Udzielenie pomocy, o której mowa wcześniej, może polegać na </a:t>
            </a:r>
            <a:r>
              <a:rPr lang="pl-PL" sz="2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współdziałaniu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realizacji zadań przewidzianych w ramach wykonywania czynności służbowych, udostępnieniu nieruchomości, środków i przedmiotów, o które ma prawo ubiegać się KDR, albo na bezpośrednim wykonaniu wskazanych czynności.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Kierujący działaniem ratowniczym, zwracając się z żądaniem </a:t>
            </a:r>
            <a:b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udzielenie pomocy przez instytucje państwowe, jednostkę gospodarczą, organizację społeczną, a także obywatela, jest obowiązany okazać legitymację służbową albo legitymację stwierdzającą członkostwo lub zatrudnienie </a:t>
            </a:r>
            <a:b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jednostce ochrony przeciwpożarowej.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Shape 23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 </a:t>
            </a: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REALIZACJA UPRAWNIEŃ</a:t>
            </a: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Shape 239"/>
          <p:cNvSpPr/>
          <p:nvPr/>
        </p:nvSpPr>
        <p:spPr>
          <a:xfrm>
            <a:off x="323528" y="1767007"/>
            <a:ext cx="8568951" cy="40010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Realizacja uprawnień KDR następuje wyłącznie w okolicznościach uzasadnionych stanem wyższej konieczności, przy czym: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do skorzystania z uprawnień tj.: ewakuacji ludzi z rejonu objętego działaniem ratowniczym, zakazu przebywania w rejonie objętym działaniem ratowniczym osób postronnych oraz utrudniających prowadzenie działania ratowniczego, ewakuacji mienia, prac wyburzeniowych oraz rozbiórkowych, wstrzymania komunikacji </a:t>
            </a:r>
            <a:b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ruchu lądowym wystarczające jest wydanie ustnego polecenia, które należy potwierdzić na piśmie na żądanie zainteresowanego,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przejęcie w użytkowanie, na czas niezbędny do działania ratowniczego, nieruchomości, środków i przedmiotów, wymaga wydania pokwitowania określającego istotne cechy przejętego mienia; pokwitowanie podlega zwrotowi przy zwrocie mienia, a w razie potrzeby sporządza się protokół zniszczenia lub uszkodzenia mienia.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Shape 2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 </a:t>
            </a: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POKWITOWANIE PRZEJĘCIA MIENIA </a:t>
            </a: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Shape 247"/>
          <p:cNvSpPr/>
          <p:nvPr/>
        </p:nvSpPr>
        <p:spPr>
          <a:xfrm>
            <a:off x="323528" y="1982450"/>
            <a:ext cx="8496944" cy="323165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Pokwitowanie powinno zawierać: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imię, nazwisko i stopień służbowy kierującego działa­niem ratowniczym, </a:t>
            </a:r>
            <a:b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także określenie jego jednostki organizacyjnej,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imię i nazwisko lub nazwę posiadacza mienia,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datę i godzinę przejęcia mienia, a w odniesieniu do pojazdu — także markę, numer rejestracyjny oraz wskazanie licznika zainstalowanego w pojeździe,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opis stanu przejmowanego mienia,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określenie miejsca i w miarę możliwości terminu zwrotu mienia,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podpisy kierującego działaniem ratowniczym oraz po­siadacza mienia.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Shape 2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 </a:t>
            </a: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POKWITOWANIE PRZEJĘCIA MIENIA </a:t>
            </a: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611560" y="1916832"/>
            <a:ext cx="7992887" cy="16312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przypadkach szczególnie uzasadnionych koniecznością natychmiastowego podjęcia czynności, kierujący działaniem ratowniczym może odstąpić od wydania pokwitowania, poprzestając na ustnym poinformowaniu posiadacza mienia o danych określonych                                         w pokwitowaniu.</a:t>
            </a:r>
          </a:p>
        </p:txBody>
      </p:sp>
      <p:pic>
        <p:nvPicPr>
          <p:cNvPr id="256" name="Shape 2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7624" y="4221087"/>
            <a:ext cx="2952328" cy="2092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Shape 25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32039" y="4221087"/>
            <a:ext cx="295232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Shape 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 </a:t>
            </a: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RAPORT SKORZYSTANIA Z UPRAWNIEŃ</a:t>
            </a: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611560" y="1772816"/>
            <a:ext cx="7992887" cy="44627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każdym wypadku skorzystania z uprawnień określonych </a:t>
            </a:r>
            <a:br>
              <a:rPr lang="pl-PL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rozporządzeniu kierujący działaniem ratowniczym informuje </a:t>
            </a:r>
            <a:br>
              <a:rPr lang="pl-PL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raporcie swojego przełożonego.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Raport, o którym mowa powinien zawierać: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imię, nazwisko i stopień służbowy kierującego działa­niem ratowniczym, a także określenie jego jednostki organizacyjnej,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określenie uprawnienia, z którego skorzystano,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szczegółowy opis wydarzeń uzasadniających skorzystanie z uprawnienia,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dane osób, od których kierujący działaniem ratowniczym zażądał udzielenia pomocy,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określenie ewentualnego uszczerbku na zdrowiu osób ewakuowanych albo udzielających pomocy lub opis szkody materialnej w udostępnionym mieniu,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podpis sporządzającego raport.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Shape 26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title"/>
          </p:nvPr>
        </p:nvSpPr>
        <p:spPr>
          <a:xfrm>
            <a:off x="1835696" y="152400"/>
            <a:ext cx="5328591" cy="111635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899591" y="2060848"/>
            <a:ext cx="7200799" cy="406531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ROZPORZĄDZENIE RADY MINISTRÓW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dnia 4 lipca 1992 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sprawie zakresu i trybu korzystania z praw przez kierującego działaniem ratowniczym,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MATERIAŁY DYDAKTYCZNE DO PRZEDMIOTU: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„ Taktyka </a:t>
            </a:r>
            <a:b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Dowodzenie w Ratownictwie”, dr inż. Stanisław Lipiński, SGSP Warszawa 2009,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MATERIAŁ FOTOGRAFICZNY </a:t>
            </a:r>
            <a:r>
              <a:rPr lang="pl-PL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Archiwum KP PSP w Braniewie.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3" name="Shape 2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Shape 27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88455" y="96458"/>
            <a:ext cx="8229600" cy="1252726"/>
          </a:xfrm>
        </p:spPr>
        <p:txBody>
          <a:bodyPr/>
          <a:lstStyle/>
          <a:p>
            <a:r>
              <a:rPr lang="pl-PL" sz="2000" dirty="0"/>
              <a:t>PRAWA I OBOWIĄZKI KIERUJĄCEGO DZIAŁANIEM RATOWNICZYM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PODCZAS </a:t>
            </a:r>
            <a:r>
              <a:rPr lang="pl-PL" sz="2000" dirty="0"/>
              <a:t>PROWADZENIA DZIAŁAŃ RATOWNICZYCH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429657" y="1740665"/>
            <a:ext cx="784401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u="sng" dirty="0" smtClean="0"/>
              <a:t>Materiał nauczania</a:t>
            </a:r>
            <a:r>
              <a:rPr lang="pl-PL" dirty="0" smtClean="0"/>
              <a:t>:</a:t>
            </a:r>
          </a:p>
          <a:p>
            <a:endParaRPr lang="pl-P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Podstawowe akty prawne;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Prawa i obowiązki KDR podczas prowadzenia działań ratowniczych;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Odpowiedzialność KDR za bezpieczeństwo ratowników i wydawane rozkazy;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Zasady bezpieczeństwa w czasie alarmu, jazdy do zdarzeń i powrotu do jednostki;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Zasady bezpieczeństwa w czasie działań ratowniczych;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Metody zabezpieczania terenu działań ratowniczych;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000" dirty="0" smtClean="0"/>
              <a:t>Odstąpienie od zasad uznanych powszechnie za bezpieczne.</a:t>
            </a:r>
            <a:endParaRPr lang="pl-PL" sz="20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45982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PODSTAWOWE AKTY PRAWNE REGULUJĄCE KOMPETENCJE </a:t>
            </a:r>
            <a:r>
              <a:rPr lang="pl-PL" sz="24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KIERUJĄCEGO DZIAŁANIEM RATOWNICZYM</a:t>
            </a:r>
            <a:endParaRPr lang="pl-PL" sz="24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Shape 1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Shape 127"/>
          <p:cNvSpPr txBox="1"/>
          <p:nvPr/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Shape 128"/>
          <p:cNvSpPr/>
          <p:nvPr/>
        </p:nvSpPr>
        <p:spPr>
          <a:xfrm>
            <a:off x="566641" y="1936145"/>
            <a:ext cx="7992887" cy="29854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USTAWA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dnia 24 sierpnia 1991 r. </a:t>
            </a: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Państwowej Straży Pożarnej,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USTAWA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z dnia 24 sierpnia 1991 r.  </a:t>
            </a: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 ochronie przeciwpożarowej,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ROZPORZĄDZENIE RADY MINISTRÓW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dnia 4 lipca 1992 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sprawie zakresu i trybu korzystania z praw przez kierującego działaniem ratowniczym,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ROZPORZĄDZENIE MINISTRA SPRAW WEWNĘTRZNYCH I ADMINISTRACJI </a:t>
            </a: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dnia 18 lutego 2011 r. w sprawie szczegółowych zasad organizacji krajowego systemu ratowniczo –gaśniczego.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08480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</a:t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KIERUJĄCEGO DZIAŁANIEM RATOWNICZYM</a:t>
            </a:r>
          </a:p>
        </p:txBody>
      </p:sp>
      <p:sp>
        <p:nvSpPr>
          <p:cNvPr id="135" name="Shape 135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Shape 1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457200" y="1600200"/>
            <a:ext cx="8219256" cy="449309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38912" marR="0" lvl="0" indent="-17221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Calibri"/>
              <a:buNone/>
            </a:pP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Kierujący akcją ratowniczą lub innym działaniem ratowniczym prowadzonym przez jednostki ochrony przeciwpożarowej jest uprawniony do zarządzenia:</a:t>
            </a:r>
          </a:p>
          <a:p>
            <a:pPr marL="438912" marR="0" lvl="0" indent="-17221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ewakuacji ludzi z rejonu objętego działaniem ratowniczym w przypadku zagrożenia życia i zdrowia, w szczególności gdy: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istnieje możliwość powstania paniki,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przewidywany rozwój zdarzeń może spowodować odcięcie drogi ewakuacyjnej,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zakazu przebywania w rejonie objętym działaniem ratowniczym osób postronnych oraz utrudniających prowadzenie działania ratowniczego,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ewakuacji mienia, w szczególności gdy: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istnieje możliwość rozprzestrzenienia się pożaru lub innego zagrożenia,</a:t>
            </a: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usytuowanie mienia utrudnia prowadzenie działania ratowniczego,</a:t>
            </a:r>
          </a:p>
          <a:p>
            <a:pPr marL="438912" marR="0" lvl="0" indent="-172212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/>
              <a:buNone/>
            </a:pPr>
            <a:endParaRPr sz="2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</a:t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KIERUJĄCEGO DZIAŁANIEM RATOWNICZYM</a:t>
            </a:r>
          </a:p>
        </p:txBody>
      </p:sp>
      <p:sp>
        <p:nvSpPr>
          <p:cNvPr id="147" name="Shape 147"/>
          <p:cNvSpPr/>
          <p:nvPr/>
        </p:nvSpPr>
        <p:spPr>
          <a:xfrm>
            <a:off x="539552" y="1719325"/>
            <a:ext cx="7920880" cy="397031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 wyburzeniowych oraz rozbiórkowych, w szczególności w sytuacjach: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zagrożenia ludzi, zwierząt lub mienia,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potrzeby dotarcia do źródeł zagrożenia w celu jego rozpoznania oraz ograniczenia wzrostu,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potrzeby użycia środków gaśniczych i neutralizatorów oraz odprowadzenia substancji toksycznych,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</a:pPr>
            <a:r>
              <a:rPr lang="pl-PL" sz="1800" dirty="0" smtClean="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l-PL" sz="18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potrzeby </a:t>
            </a: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zapewnienia dróg dojścia i ewakuacji,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wstrzymania komunikacji w ruchu lądowym, w szczególności w celu: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zapewnienia właściwego ustawienia i eksploatacji sprzętu ratowniczego,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zapewnienia dróg komunikacyjnych na potrzeby działania ratowniczego,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eliminacji zagrożeń powodowanych przez środki komunikacji,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</a:t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KIERUJĄCEGO DZIAŁANIEM RATOWNICZYM</a:t>
            </a:r>
          </a:p>
        </p:txBody>
      </p:sp>
      <p:sp>
        <p:nvSpPr>
          <p:cNvPr id="154" name="Shape 154"/>
          <p:cNvSpPr/>
          <p:nvPr/>
        </p:nvSpPr>
        <p:spPr>
          <a:xfrm>
            <a:off x="282437" y="1416474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/>
          <p:nvPr/>
        </p:nvSpPr>
        <p:spPr>
          <a:xfrm>
            <a:off x="504563" y="1679499"/>
            <a:ext cx="8064896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przejęcia w użytkowanie, na czas niezbędny do działania ratowniczego, pojazdów, środków technicznych i innych przedmiotów, a także ujęć wody, środków gaśniczych oraz nieruchomości przydatnych w działaniu ratowniczym, z wyjątkiem przypadków określonych w art. 24 ustawy </a:t>
            </a:r>
            <a:b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dnia 24 sierpnia 1991 r. o ochronie przeciwpożarowej </a:t>
            </a: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4087" y="4149080"/>
            <a:ext cx="3024335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9591" y="4149080"/>
            <a:ext cx="2952328" cy="201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</a:t>
            </a:r>
            <a:b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KIERUJĄCEGO DZIAŁANIEM RATOWNICZYM</a:t>
            </a: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Shape 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/>
          <p:nvPr/>
        </p:nvSpPr>
        <p:spPr>
          <a:xfrm>
            <a:off x="467543" y="1982450"/>
            <a:ext cx="8208912" cy="3416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➢"/>
            </a:pPr>
            <a: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odstąpienia od zasad działania uznanych powszechnie za bezpieczne, </a:t>
            </a:r>
            <a:b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 zachowaniem wszelkich dostępnych w danych warunkach zabezpieczeń, jeżeli </a:t>
            </a:r>
            <a:b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ocenie kierującego działaniem ratowniczym, dokonanej w miejscu i czasie zdarzenia, istnieje prawdopodobieństwo uratowania życia ludzkiego, </a:t>
            </a:r>
            <a:b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szczególności w przypadkach, gdy: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z powodu braku specjalistycznego sprzętu zachodzi konieczność zastosowania sprzętu zastępczego,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fizyczne możliwości ratownika mogą zastąpić brak możliwości użycia właściwego sprzętu,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jest możliwe wykonanie określonej czynności przez osobę zgłaszającą się dobrowolnie.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Shape 1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</a:t>
            </a:r>
            <a:b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STAN </a:t>
            </a:r>
            <a:r>
              <a:rPr lang="pl-PL" sz="20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WYŻSZEJ </a:t>
            </a:r>
            <a:r>
              <a:rPr lang="pl-PL" sz="20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KONIECZNOŚCI </a:t>
            </a:r>
          </a:p>
        </p:txBody>
      </p:sp>
      <p:sp>
        <p:nvSpPr>
          <p:cNvPr id="179" name="Shape 179"/>
          <p:cNvSpPr/>
          <p:nvPr/>
        </p:nvSpPr>
        <p:spPr>
          <a:xfrm>
            <a:off x="578509" y="1636811"/>
            <a:ext cx="8064896" cy="23698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 wyższej konieczności zachodzi tylko wtedy, gdy: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Char char="-"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niebezpieczeństwa nie da się uniknąć inaczej, niż tylko przez wyrządzenie szkody innemu dobru;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dobro poświęcone nie przedstawia wartości oczywiście większej niż dobro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ratowane. Istnieje bezwzględny priorytet dobra w postaci życia ludzkiego, którego nie wolno poświęcić dla ratowania dóbr materialnych.</a:t>
            </a: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28" y="4509119"/>
            <a:ext cx="2834333" cy="187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47864" y="4509119"/>
            <a:ext cx="2808311" cy="1872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72200" y="4509119"/>
            <a:ext cx="2448271" cy="1872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92" name="Shape 1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Shape 193"/>
          <p:cNvSpPr/>
          <p:nvPr/>
        </p:nvSpPr>
        <p:spPr>
          <a:xfrm>
            <a:off x="395536" y="2204864"/>
            <a:ext cx="8424935" cy="28007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Niebezpieczeństwo przy stanie wyższej konieczności musi być: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rzeczywiste, a nie urojone;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bezpośrednie, tj. musi zagrażać dobru bezpośrednio w czasie działania, nie może być dopiero przewidywane lub należeć </a:t>
            </a:r>
            <a:b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 przeszłości.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UPRAWNIENIA KDR</a:t>
            </a:r>
            <a:br>
              <a:rPr lang="pl-PL" sz="28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0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STAN </a:t>
            </a:r>
            <a:r>
              <a:rPr lang="pl-PL" sz="200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WYŻSZEJ </a:t>
            </a:r>
            <a:r>
              <a:rPr lang="pl-PL" sz="200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KONIECZNOŚCI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810</Words>
  <Application>Microsoft Office PowerPoint</Application>
  <PresentationFormat>Pokaz na ekranie (4:3)</PresentationFormat>
  <Paragraphs>143</Paragraphs>
  <Slides>18</Slides>
  <Notes>18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5" baseType="lpstr">
      <vt:lpstr>Arial</vt:lpstr>
      <vt:lpstr>Wingdings</vt:lpstr>
      <vt:lpstr>Noto Sans Symbols</vt:lpstr>
      <vt:lpstr>Calibri</vt:lpstr>
      <vt:lpstr>Arial Black</vt:lpstr>
      <vt:lpstr>Moduł</vt:lpstr>
      <vt:lpstr>Moduł</vt:lpstr>
      <vt:lpstr>TEMAT 3:  PRAWA I OBOWIĄZKI KIERUJĄCEGO DZIAŁANIEM RATOWNICZYM PODCZAS PROWADZENIA DZIAŁAŃ RATOWNICZYCH</vt:lpstr>
      <vt:lpstr>PRAWA I OBOWIĄZKI KIERUJĄCEGO DZIAŁANIEM RATOWNICZYM  PODCZAS PROWADZENIA DZIAŁAŃ RATOWNICZYCH</vt:lpstr>
      <vt:lpstr>PODSTAWOWE AKTY PRAWNE REGULUJĄCE KOMPETENCJE KIERUJĄCEGO DZIAŁANIEM RATOWNICZYM</vt:lpstr>
      <vt:lpstr>UPRAWNIENIA  KIERUJĄCEGO DZIAŁANIEM RATOWNICZYM</vt:lpstr>
      <vt:lpstr>UPRAWNIENIA  KIERUJĄCEGO DZIAŁANIEM RATOWNICZYM</vt:lpstr>
      <vt:lpstr>UPRAWNIENIA  KIERUJĄCEGO DZIAŁANIEM RATOWNICZYM</vt:lpstr>
      <vt:lpstr>UPRAWNIENIA  KIERUJĄCEGO DZIAŁANIEM RATOWNICZYM</vt:lpstr>
      <vt:lpstr>UPRAWNIENIA KDR STAN WYŻSZEJ KONIECZNOŚCI </vt:lpstr>
      <vt:lpstr>UPRAWNIENIA KDR STAN WYŻSZEJ KONIECZNOŚCI </vt:lpstr>
      <vt:lpstr>UPRAWNIENIA KDR STAN WYŻSZEJ KONIECZNOŚCI </vt:lpstr>
      <vt:lpstr>UPRAWNIENIA KDR KODEKS POSTĘPOWANIA ADMINISTRACYJNEGO</vt:lpstr>
      <vt:lpstr>UPRAWNIENIA KDR  POMOC ZEWNĘTRZNA </vt:lpstr>
      <vt:lpstr>UPRAWNIENIA KDR  POMOC ZEWNĘTRZNA </vt:lpstr>
      <vt:lpstr>UPRAWNIENIA KDR  REALIZACJA UPRAWNIEŃ </vt:lpstr>
      <vt:lpstr>UPRAWNIENIA KDR  POKWITOWANIE PRZEJĘCIA MIENIA  </vt:lpstr>
      <vt:lpstr>UPRAWNIENIA KDR  POKWITOWANIE PRZEJĘCIA MIENIA  </vt:lpstr>
      <vt:lpstr>UPRAWNIENIA KDR  RAPORT SKORZYSTANIA Z UPRAWNIEŃ 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2:  PRAWA I OBOWIĄZKI KIERUJĄCEGO DZIAŁANIEM RATOWNICZYM PODCZAS PROWADZENIA DZIAŁAŃ RATOWNICZYCH</dc:title>
  <cp:lastModifiedBy>Marek E</cp:lastModifiedBy>
  <cp:revision>8</cp:revision>
  <dcterms:modified xsi:type="dcterms:W3CDTF">2016-05-25T11:15:13Z</dcterms:modified>
</cp:coreProperties>
</file>